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9" r:id="rId3"/>
    <p:sldId id="313" r:id="rId4"/>
    <p:sldId id="295" r:id="rId5"/>
    <p:sldId id="312" r:id="rId6"/>
    <p:sldId id="285" r:id="rId7"/>
    <p:sldId id="293" r:id="rId8"/>
    <p:sldId id="294" r:id="rId9"/>
    <p:sldId id="286" r:id="rId10"/>
    <p:sldId id="300" r:id="rId11"/>
    <p:sldId id="273" r:id="rId12"/>
    <p:sldId id="301" r:id="rId13"/>
    <p:sldId id="287" r:id="rId14"/>
    <p:sldId id="299" r:id="rId15"/>
    <p:sldId id="304" r:id="rId16"/>
    <p:sldId id="303" r:id="rId17"/>
    <p:sldId id="288" r:id="rId18"/>
    <p:sldId id="281" r:id="rId19"/>
    <p:sldId id="292" r:id="rId20"/>
    <p:sldId id="267" r:id="rId21"/>
    <p:sldId id="298" r:id="rId22"/>
    <p:sldId id="296" r:id="rId23"/>
    <p:sldId id="289" r:id="rId24"/>
    <p:sldId id="261" r:id="rId25"/>
    <p:sldId id="290" r:id="rId26"/>
    <p:sldId id="291" r:id="rId27"/>
    <p:sldId id="280" r:id="rId28"/>
  </p:sldIdLst>
  <p:sldSz cx="9144000" cy="6858000" type="screen4x3"/>
  <p:notesSz cx="6858000" cy="9144000"/>
  <p:embeddedFontLst>
    <p:embeddedFont>
      <p:font typeface="billy" pitchFamily="2" charset="-120"/>
      <p:regular r:id="rId30"/>
    </p:embeddedFont>
    <p:embeddedFont>
      <p:font typeface="SetoFont" panose="02000600000000000000" pitchFamily="2" charset="-120"/>
      <p:regular r:id="rId31"/>
    </p:embeddedFont>
    <p:embeddedFont>
      <p:font typeface="Academic M54" panose="02000500000000000000" pitchFamily="2" charset="0"/>
      <p:regular r:id="rId32"/>
    </p:embeddedFont>
    <p:embeddedFont>
      <p:font typeface="Amatic SC" panose="02020500000000000000" charset="-79"/>
      <p:regular r:id="rId33"/>
      <p:bold r:id="rId34"/>
    </p:embeddedFont>
    <p:embeddedFont>
      <p:font typeface="Merriweather" panose="02020500000000000000" charset="0"/>
      <p:regular r:id="rId35"/>
      <p:bold r:id="rId36"/>
      <p:italic r:id="rId37"/>
      <p:boldItalic r:id="rId38"/>
    </p:embeddedFont>
    <p:embeddedFont>
      <p:font typeface="Showcard Gothic" panose="04020904020102020604" pitchFamily="82" charset="0"/>
      <p:regular r:id="rId39"/>
    </p:embeddedFont>
    <p:embeddedFont>
      <p:font typeface="Bahnschrift" panose="020B0502040204020203" pitchFamily="34" charset="0"/>
      <p:regular r:id="rId40"/>
      <p:bold r:id="rId41"/>
    </p:embeddedFont>
    <p:embeddedFont>
      <p:font typeface="Broadway" panose="04040905080B02020502" pitchFamily="82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BF5AE9-EAA4-483B-922F-2472B9561145}">
  <a:tblStyle styleId="{B3BF5AE9-EAA4-483B-922F-2472B95611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90" autoAdjust="0"/>
  </p:normalViewPr>
  <p:slideViewPr>
    <p:cSldViewPr snapToGrid="0">
      <p:cViewPr varScale="1">
        <p:scale>
          <a:sx n="66" d="100"/>
          <a:sy n="66" d="100"/>
        </p:scale>
        <p:origin x="19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6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Shape 18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Shape 18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654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Shape 18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Shape 18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834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Shape 18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Shape 18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530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Shape 20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Shape 20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Shape 20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Shape 20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23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Shape 18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Shape 18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Shape 18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Shape 18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191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Shape 18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Shape 1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zh-TW" alt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運算子</a:t>
            </a:r>
            <a:r>
              <a:rPr lang="en-US" altLang="zh-TW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(operator)    </a:t>
            </a:r>
            <a:r>
              <a:rPr lang="zh-TW" alt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運算元</a:t>
            </a:r>
            <a:r>
              <a:rPr lang="en-US" altLang="zh-TW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(operand)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Shape 20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Shape 20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022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Shape 20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Shape 20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87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Shape 18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Shape 18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Shape 20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Shape 20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Shape 18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Shape 18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Shape 18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Shape 18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555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Shape 18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Shape 18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041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Shape 18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Shape 18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877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Shape 18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Shape 18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018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Shape 20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Shape 20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Shape 18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Shape 18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77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2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1"/>
            <a:ext cx="6028200" cy="10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✖"/>
              <a:defRPr/>
            </a:lvl1pPr>
            <a:lvl2pPr lvl="1">
              <a:spcBef>
                <a:spcPts val="0"/>
              </a:spcBef>
              <a:buSzPts val="2200"/>
              <a:buChar char="○"/>
              <a:defRPr/>
            </a:lvl2pPr>
            <a:lvl3pPr lvl="2">
              <a:spcBef>
                <a:spcPts val="0"/>
              </a:spcBef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Shape 1023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1024" name="Shape 1024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8" name="Shape 1198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9" name="Shape 1199"/>
          <p:cNvSpPr txBox="1">
            <a:spLocks noGrp="1"/>
          </p:cNvSpPr>
          <p:nvPr>
            <p:ph type="body" idx="1"/>
          </p:nvPr>
        </p:nvSpPr>
        <p:spPr>
          <a:xfrm>
            <a:off x="977300" y="1705425"/>
            <a:ext cx="2296500" cy="471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✖"/>
              <a:defRPr sz="1800"/>
            </a:lvl1pPr>
            <a:lvl2pPr lvl="1" rtl="0">
              <a:spcBef>
                <a:spcPts val="0"/>
              </a:spcBef>
              <a:buSzPts val="1800"/>
              <a:buChar char="○"/>
              <a:defRPr sz="1800"/>
            </a:lvl2pPr>
            <a:lvl3pPr lvl="2" rtl="0">
              <a:spcBef>
                <a:spcPts val="0"/>
              </a:spcBef>
              <a:buSzPts val="18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0" name="Shape 1200"/>
          <p:cNvSpPr txBox="1">
            <a:spLocks noGrp="1"/>
          </p:cNvSpPr>
          <p:nvPr>
            <p:ph type="body" idx="2"/>
          </p:nvPr>
        </p:nvSpPr>
        <p:spPr>
          <a:xfrm>
            <a:off x="3391603" y="1705425"/>
            <a:ext cx="2296500" cy="471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✖"/>
              <a:defRPr sz="1800"/>
            </a:lvl1pPr>
            <a:lvl2pPr lvl="1" rtl="0">
              <a:spcBef>
                <a:spcPts val="0"/>
              </a:spcBef>
              <a:buSzPts val="1800"/>
              <a:buChar char="○"/>
              <a:defRPr sz="1800"/>
            </a:lvl2pPr>
            <a:lvl3pPr lvl="2" rtl="0">
              <a:spcBef>
                <a:spcPts val="0"/>
              </a:spcBef>
              <a:buSzPts val="18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1" name="Shape 1201"/>
          <p:cNvSpPr txBox="1">
            <a:spLocks noGrp="1"/>
          </p:cNvSpPr>
          <p:nvPr>
            <p:ph type="body" idx="3"/>
          </p:nvPr>
        </p:nvSpPr>
        <p:spPr>
          <a:xfrm>
            <a:off x="5805905" y="1705425"/>
            <a:ext cx="2296500" cy="471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✖"/>
              <a:defRPr sz="1800"/>
            </a:lvl1pPr>
            <a:lvl2pPr lvl="1" rtl="0">
              <a:spcBef>
                <a:spcPts val="0"/>
              </a:spcBef>
              <a:buSzPts val="1800"/>
              <a:buChar char="○"/>
              <a:defRPr sz="1800"/>
            </a:lvl2pPr>
            <a:lvl3pPr lvl="2" rtl="0">
              <a:spcBef>
                <a:spcPts val="0"/>
              </a:spcBef>
              <a:buSzPts val="18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Shape 1203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1204" name="Shape 1204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8" name="Shape 1378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8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533202"/>
            <a:ext cx="4761900" cy="154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Midterm 2</a:t>
            </a:r>
            <a:br>
              <a:rPr lang="en-US" sz="10000" b="1" dirty="0">
                <a:latin typeface="billy" pitchFamily="2" charset="-120"/>
                <a:ea typeface="billy" pitchFamily="2" charset="-120"/>
                <a:cs typeface="billy" pitchFamily="2" charset="-120"/>
              </a:rPr>
            </a:br>
            <a:r>
              <a:rPr lang="en-US" sz="10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Exercise</a:t>
            </a:r>
            <a:endParaRPr lang="en" sz="100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Shape 1861"/>
          <p:cNvSpPr txBox="1">
            <a:spLocks noGrp="1"/>
          </p:cNvSpPr>
          <p:nvPr>
            <p:ph type="title"/>
          </p:nvPr>
        </p:nvSpPr>
        <p:spPr>
          <a:xfrm>
            <a:off x="872226" y="1674918"/>
            <a:ext cx="2177060" cy="777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2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[Thought]</a:t>
            </a:r>
            <a:endParaRPr lang="en" sz="32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020975-A447-420A-973A-355343F61A19}"/>
              </a:ext>
            </a:extLst>
          </p:cNvPr>
          <p:cNvSpPr/>
          <p:nvPr/>
        </p:nvSpPr>
        <p:spPr>
          <a:xfrm>
            <a:off x="998975" y="2517821"/>
            <a:ext cx="6277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Find every “</a:t>
            </a:r>
            <a:r>
              <a:rPr kumimoji="1" lang="en-US" altLang="zh-TW" sz="3600" dirty="0">
                <a:latin typeface="Bahnschrift" panose="020B0502040204020203" pitchFamily="34" charset="0"/>
                <a:ea typeface="billy" pitchFamily="2" charset="-120"/>
                <a:cs typeface="Amatic SC" panose="02020500000000000000" charset="-79"/>
              </a:rPr>
              <a:t>~</a:t>
            </a:r>
            <a:r>
              <a:rPr kumimoji="1" lang="en-US" altLang="zh-TW" sz="36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” (water) and ones nearby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Traverse every water on the map once 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2FB1EC5-1AD5-4424-AFE6-FAF428021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6656" y="2063418"/>
            <a:ext cx="1470626" cy="273116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9F446A7-2305-4AD7-9AA4-F944B5031A45}"/>
              </a:ext>
            </a:extLst>
          </p:cNvPr>
          <p:cNvSpPr/>
          <p:nvPr/>
        </p:nvSpPr>
        <p:spPr>
          <a:xfrm>
            <a:off x="1436596" y="3610034"/>
            <a:ext cx="58400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600" b="1" dirty="0">
                <a:solidFill>
                  <a:srgbClr val="FF0000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=&gt; Mark the water(</a:t>
            </a:r>
            <a:r>
              <a:rPr kumimoji="1" lang="en-US" altLang="zh-TW" sz="3600" dirty="0">
                <a:solidFill>
                  <a:srgbClr val="FF0000"/>
                </a:solidFill>
                <a:latin typeface="Bahnschrift" panose="020B0502040204020203" pitchFamily="34" charset="0"/>
                <a:ea typeface="billy" pitchFamily="2" charset="-120"/>
                <a:cs typeface="billy" pitchFamily="2" charset="-120"/>
              </a:rPr>
              <a:t>~</a:t>
            </a:r>
            <a:r>
              <a:rPr kumimoji="1" lang="en-US" altLang="zh-TW" sz="3600" b="1" dirty="0">
                <a:solidFill>
                  <a:srgbClr val="FF0000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) as “.” afterwards</a:t>
            </a:r>
          </a:p>
        </p:txBody>
      </p:sp>
    </p:spTree>
    <p:extLst>
      <p:ext uri="{BB962C8B-B14F-4D97-AF65-F5344CB8AC3E}">
        <p14:creationId xmlns:p14="http://schemas.microsoft.com/office/powerpoint/2010/main" val="40274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Shape 2015"/>
          <p:cNvSpPr/>
          <p:nvPr/>
        </p:nvSpPr>
        <p:spPr>
          <a:xfrm>
            <a:off x="1212911" y="1266697"/>
            <a:ext cx="1685100" cy="1685100"/>
          </a:xfrm>
          <a:prstGeom prst="ellipse">
            <a:avLst/>
          </a:prstGeom>
          <a:solidFill>
            <a:srgbClr val="F55D4B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dirty="0">
              <a:solidFill>
                <a:srgbClr val="FFFFFF"/>
              </a:solidFill>
              <a:latin typeface="Academic M54" panose="02000500000000000000" pitchFamily="2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2016" name="Shape 2016"/>
          <p:cNvSpPr/>
          <p:nvPr/>
        </p:nvSpPr>
        <p:spPr>
          <a:xfrm>
            <a:off x="6434527" y="1266697"/>
            <a:ext cx="1685100" cy="1685100"/>
          </a:xfrm>
          <a:prstGeom prst="ellipse">
            <a:avLst/>
          </a:prstGeom>
          <a:solidFill>
            <a:srgbClr val="F55D4B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dirty="0">
              <a:solidFill>
                <a:srgbClr val="FFFFFF"/>
              </a:solidFill>
              <a:latin typeface="Academic M54" panose="02000500000000000000" pitchFamily="2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2017" name="Shape 2017"/>
          <p:cNvSpPr/>
          <p:nvPr/>
        </p:nvSpPr>
        <p:spPr>
          <a:xfrm>
            <a:off x="3823719" y="1266697"/>
            <a:ext cx="1685100" cy="1685100"/>
          </a:xfrm>
          <a:prstGeom prst="ellipse">
            <a:avLst/>
          </a:prstGeom>
          <a:solidFill>
            <a:srgbClr val="F55D4B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dirty="0">
              <a:solidFill>
                <a:srgbClr val="FFFFFF"/>
              </a:solidFill>
              <a:latin typeface="Academic M54" panose="02000500000000000000" pitchFamily="2" charset="0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18" name="Shape 2018"/>
          <p:cNvCxnSpPr>
            <a:endCxn id="2017" idx="2"/>
          </p:cNvCxnSpPr>
          <p:nvPr/>
        </p:nvCxnSpPr>
        <p:spPr>
          <a:xfrm>
            <a:off x="2897919" y="2109247"/>
            <a:ext cx="925800" cy="0"/>
          </a:xfrm>
          <a:prstGeom prst="straightConnector1">
            <a:avLst/>
          </a:prstGeom>
          <a:noFill/>
          <a:ln w="9525" cap="flat" cmpd="sng">
            <a:solidFill>
              <a:srgbClr val="2C3E5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019" name="Shape 2019"/>
          <p:cNvCxnSpPr>
            <a:endCxn id="2016" idx="2"/>
          </p:cNvCxnSpPr>
          <p:nvPr/>
        </p:nvCxnSpPr>
        <p:spPr>
          <a:xfrm>
            <a:off x="5508727" y="2109247"/>
            <a:ext cx="925800" cy="0"/>
          </a:xfrm>
          <a:prstGeom prst="straightConnector1">
            <a:avLst/>
          </a:prstGeom>
          <a:noFill/>
          <a:ln w="9525" cap="flat" cmpd="sng">
            <a:solidFill>
              <a:srgbClr val="2C3E5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13C925-0A94-42DA-AC84-95121AA00C6D}"/>
              </a:ext>
            </a:extLst>
          </p:cNvPr>
          <p:cNvSpPr txBox="1"/>
          <p:nvPr/>
        </p:nvSpPr>
        <p:spPr>
          <a:xfrm>
            <a:off x="1608819" y="1570638"/>
            <a:ext cx="8931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chemeClr val="bg1"/>
                </a:solidFill>
              </a:rPr>
              <a:t>~</a:t>
            </a:r>
            <a:r>
              <a:rPr kumimoji="1" lang="en-US" altLang="zh-TW" sz="3200" dirty="0"/>
              <a:t>o~</a:t>
            </a:r>
          </a:p>
          <a:p>
            <a:r>
              <a:rPr kumimoji="1" lang="en-US" altLang="zh-TW" sz="3200" dirty="0"/>
              <a:t>~</a:t>
            </a:r>
            <a:r>
              <a:rPr kumimoji="1" lang="en-US" altLang="zh-TW" sz="3200" dirty="0" err="1"/>
              <a:t>oo</a:t>
            </a:r>
            <a:endParaRPr kumimoji="1"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FD294F9-3B45-4410-B232-901A7B1CB5CC}"/>
              </a:ext>
            </a:extLst>
          </p:cNvPr>
          <p:cNvSpPr txBox="1"/>
          <p:nvPr/>
        </p:nvSpPr>
        <p:spPr>
          <a:xfrm>
            <a:off x="4226038" y="1570638"/>
            <a:ext cx="8803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err="1">
                <a:solidFill>
                  <a:srgbClr val="FFFF00"/>
                </a:solidFill>
              </a:rPr>
              <a:t>o</a:t>
            </a:r>
            <a:r>
              <a:rPr kumimoji="1" lang="en-US" altLang="zh-TW" sz="3200" dirty="0" err="1">
                <a:solidFill>
                  <a:schemeClr val="bg1"/>
                </a:solidFill>
              </a:rPr>
              <a:t>o</a:t>
            </a:r>
            <a:r>
              <a:rPr kumimoji="1" lang="en-US" altLang="zh-TW" sz="3200" dirty="0"/>
              <a:t>~</a:t>
            </a:r>
          </a:p>
          <a:p>
            <a:r>
              <a:rPr kumimoji="1" lang="en-US" altLang="zh-TW" sz="3200" dirty="0">
                <a:solidFill>
                  <a:schemeClr val="bg1"/>
                </a:solidFill>
              </a:rPr>
              <a:t>~</a:t>
            </a:r>
            <a:r>
              <a:rPr kumimoji="1" lang="en-US" altLang="zh-TW" sz="3200" dirty="0" err="1"/>
              <a:t>oo</a:t>
            </a:r>
            <a:endParaRPr kumimoji="1" lang="zh-TW" altLang="en-US" sz="3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AE6D61-D355-45A7-82CD-CA22E1062467}"/>
              </a:ext>
            </a:extLst>
          </p:cNvPr>
          <p:cNvSpPr txBox="1"/>
          <p:nvPr/>
        </p:nvSpPr>
        <p:spPr>
          <a:xfrm>
            <a:off x="6860135" y="1570638"/>
            <a:ext cx="8803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err="1"/>
              <a:t>oo</a:t>
            </a:r>
            <a:r>
              <a:rPr kumimoji="1" lang="en-US" altLang="zh-TW" sz="3200" dirty="0"/>
              <a:t>~</a:t>
            </a:r>
          </a:p>
          <a:p>
            <a:r>
              <a:rPr kumimoji="1" lang="en-US" altLang="zh-TW" sz="3200" dirty="0" err="1">
                <a:solidFill>
                  <a:srgbClr val="FFFF00"/>
                </a:solidFill>
              </a:rPr>
              <a:t>o</a:t>
            </a:r>
            <a:r>
              <a:rPr kumimoji="1" lang="en-US" altLang="zh-TW" sz="3200" dirty="0" err="1"/>
              <a:t>oo</a:t>
            </a:r>
            <a:endParaRPr kumimoji="1" lang="zh-TW" altLang="en-US" sz="3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B154133-BB64-464F-987B-243E55900E04}"/>
              </a:ext>
            </a:extLst>
          </p:cNvPr>
          <p:cNvSpPr/>
          <p:nvPr/>
        </p:nvSpPr>
        <p:spPr>
          <a:xfrm>
            <a:off x="1212911" y="3429000"/>
            <a:ext cx="70167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TW" sz="36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Find the water in the map by iteration</a:t>
            </a:r>
          </a:p>
          <a:p>
            <a:pPr marL="342900" indent="-342900">
              <a:buAutoNum type="arabicPeriod"/>
            </a:pPr>
            <a:r>
              <a:rPr kumimoji="1" lang="en-US" altLang="zh-TW" sz="36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Flip the water into land, search the water nearby and do 2</a:t>
            </a:r>
            <a:r>
              <a:rPr kumimoji="1" lang="en-US" altLang="zh-TW" sz="3600" b="1" baseline="30000" dirty="0">
                <a:latin typeface="billy" pitchFamily="2" charset="-120"/>
                <a:ea typeface="billy" pitchFamily="2" charset="-120"/>
                <a:cs typeface="billy" pitchFamily="2" charset="-120"/>
              </a:rPr>
              <a:t>nd</a:t>
            </a:r>
            <a:r>
              <a:rPr kumimoji="1" lang="en-US" altLang="zh-TW" sz="36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 step recursively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23CE51-D5E7-47B2-84D5-36C84C583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91" y="1586366"/>
            <a:ext cx="6627417" cy="36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8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 txBox="1">
            <a:spLocks noGrp="1"/>
          </p:cNvSpPr>
          <p:nvPr>
            <p:ph type="ctrTitle"/>
          </p:nvPr>
        </p:nvSpPr>
        <p:spPr>
          <a:xfrm>
            <a:off x="1557900" y="1753386"/>
            <a:ext cx="6028200" cy="221296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PD</a:t>
            </a:r>
            <a:b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</a:br>
            <a: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Fire!</a:t>
            </a:r>
            <a:endParaRPr lang="en" sz="80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37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2F59F2D-DF92-4AC0-B7C3-CA9EE3DBEA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59" y="1845258"/>
            <a:ext cx="6207297" cy="191564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6CC7D478-84F0-492D-B8DB-D614985562E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5975" y="1367239"/>
            <a:ext cx="1413754" cy="287168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6487E06-F15D-46DD-AAEE-AA86763CFED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82" y="4433894"/>
            <a:ext cx="7493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4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Shape 1861"/>
          <p:cNvSpPr txBox="1">
            <a:spLocks noGrp="1"/>
          </p:cNvSpPr>
          <p:nvPr>
            <p:ph type="title"/>
          </p:nvPr>
        </p:nvSpPr>
        <p:spPr>
          <a:xfrm>
            <a:off x="998975" y="1286418"/>
            <a:ext cx="2177060" cy="777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2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[Thought]</a:t>
            </a:r>
            <a:endParaRPr lang="en" sz="32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020975-A447-420A-973A-355343F61A19}"/>
              </a:ext>
            </a:extLst>
          </p:cNvPr>
          <p:cNvSpPr/>
          <p:nvPr/>
        </p:nvSpPr>
        <p:spPr>
          <a:xfrm>
            <a:off x="998975" y="2145922"/>
            <a:ext cx="63445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Find ”e” first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Find a path from “e” to ”</a:t>
            </a:r>
            <a:r>
              <a:rPr kumimoji="1" lang="en-US" altLang="zh-TW" sz="3600" dirty="0">
                <a:latin typeface="Bahnschrift" panose="020B0502040204020203" pitchFamily="34" charset="0"/>
                <a:ea typeface="billy" pitchFamily="2" charset="-120"/>
                <a:cs typeface="billy" pitchFamily="2" charset="-120"/>
              </a:rPr>
              <a:t>~</a:t>
            </a:r>
            <a:r>
              <a:rPr kumimoji="1" lang="en-US" altLang="zh-TW" sz="36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”, recursively visiting “.” around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How to determine if there isn’t?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F446A7-2305-4AD7-9AA4-F944B5031A45}"/>
              </a:ext>
            </a:extLst>
          </p:cNvPr>
          <p:cNvSpPr/>
          <p:nvPr/>
        </p:nvSpPr>
        <p:spPr>
          <a:xfrm>
            <a:off x="1559138" y="4348215"/>
            <a:ext cx="7367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600" b="1" dirty="0">
                <a:solidFill>
                  <a:srgbClr val="FF0000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=&gt; Mark the road ”visited” once you’ve gone there</a:t>
            </a:r>
          </a:p>
        </p:txBody>
      </p:sp>
    </p:spTree>
    <p:extLst>
      <p:ext uri="{BB962C8B-B14F-4D97-AF65-F5344CB8AC3E}">
        <p14:creationId xmlns:p14="http://schemas.microsoft.com/office/powerpoint/2010/main" val="285039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DCCE2FE-334B-425D-B08E-0DCCB80C2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" y="1766449"/>
            <a:ext cx="8983744" cy="33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 txBox="1">
            <a:spLocks noGrp="1"/>
          </p:cNvSpPr>
          <p:nvPr>
            <p:ph type="ctrTitle"/>
          </p:nvPr>
        </p:nvSpPr>
        <p:spPr>
          <a:xfrm>
            <a:off x="1557900" y="1753386"/>
            <a:ext cx="6028200" cy="221296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PE</a:t>
            </a:r>
            <a:b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</a:br>
            <a: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Shooting Star</a:t>
            </a:r>
            <a:endParaRPr lang="en" sz="80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89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86A7CAD-3A57-40E5-BA6E-304023749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663" y="1996471"/>
            <a:ext cx="2905125" cy="286505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BF2CA0D-83AE-4A35-A30B-22EE06FB0A05}"/>
              </a:ext>
            </a:extLst>
          </p:cNvPr>
          <p:cNvSpPr txBox="1"/>
          <p:nvPr/>
        </p:nvSpPr>
        <p:spPr>
          <a:xfrm>
            <a:off x="1996759" y="2136336"/>
            <a:ext cx="2243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u="sng" dirty="0">
                <a:solidFill>
                  <a:srgbClr val="00206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5 7 3</a:t>
            </a:r>
          </a:p>
          <a:p>
            <a:r>
              <a:rPr lang="en-US" altLang="zh-TW" sz="5400" b="1" u="sng" dirty="0">
                <a:solidFill>
                  <a:srgbClr val="00206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1</a:t>
            </a:r>
          </a:p>
          <a:p>
            <a:r>
              <a:rPr lang="en-US" altLang="zh-TW" sz="5400" b="1" u="sng" dirty="0">
                <a:solidFill>
                  <a:srgbClr val="00206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d</a:t>
            </a:r>
            <a:endParaRPr lang="en" altLang="zh-TW" sz="5400" b="1" u="sng" dirty="0">
              <a:solidFill>
                <a:srgbClr val="002060"/>
              </a:solidFill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4BF2CA0D-83AE-4A35-A30B-22EE06FB0A05}"/>
              </a:ext>
            </a:extLst>
          </p:cNvPr>
          <p:cNvSpPr txBox="1"/>
          <p:nvPr/>
        </p:nvSpPr>
        <p:spPr>
          <a:xfrm>
            <a:off x="1996759" y="2136336"/>
            <a:ext cx="2243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u="sng" dirty="0">
                <a:solidFill>
                  <a:srgbClr val="00206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8 7 4</a:t>
            </a:r>
          </a:p>
          <a:p>
            <a:r>
              <a:rPr lang="en-US" altLang="zh-TW" sz="5400" b="1" u="sng" dirty="0">
                <a:solidFill>
                  <a:srgbClr val="00206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4</a:t>
            </a:r>
          </a:p>
          <a:p>
            <a:r>
              <a:rPr lang="en-US" altLang="zh-TW" sz="5400" b="1" u="sng" dirty="0">
                <a:solidFill>
                  <a:srgbClr val="00206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u</a:t>
            </a:r>
            <a:endParaRPr lang="en" altLang="zh-TW" sz="5400" b="1" u="sng" dirty="0">
              <a:solidFill>
                <a:srgbClr val="002060"/>
              </a:solidFill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5A2F83D-D9D6-495D-A99C-999F9EB8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664" y="1854591"/>
            <a:ext cx="2899216" cy="31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 txBox="1">
            <a:spLocks noGrp="1"/>
          </p:cNvSpPr>
          <p:nvPr>
            <p:ph type="ctrTitle"/>
          </p:nvPr>
        </p:nvSpPr>
        <p:spPr>
          <a:xfrm>
            <a:off x="1557900" y="1753386"/>
            <a:ext cx="6028200" cy="221296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PA</a:t>
            </a:r>
            <a:b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</a:br>
            <a: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Matching Point</a:t>
            </a:r>
            <a:endParaRPr lang="en" sz="80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hape 1882"/>
          <p:cNvSpPr/>
          <p:nvPr/>
        </p:nvSpPr>
        <p:spPr>
          <a:xfrm>
            <a:off x="1343715" y="2286000"/>
            <a:ext cx="2964124" cy="293624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000" b="1" dirty="0">
                <a:solidFill>
                  <a:srgbClr val="2C3E50"/>
                </a:solidFill>
                <a:latin typeface="billy" pitchFamily="2" charset="-120"/>
                <a:ea typeface="billy" pitchFamily="2" charset="-120"/>
                <a:cs typeface="billy" pitchFamily="2" charset="-120"/>
                <a:sym typeface="Merriweather"/>
              </a:rPr>
              <a:t>Loop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4000" b="1" dirty="0">
                <a:solidFill>
                  <a:srgbClr val="2C3E50"/>
                </a:solidFill>
                <a:latin typeface="billy" pitchFamily="2" charset="-120"/>
                <a:ea typeface="billy" pitchFamily="2" charset="-120"/>
                <a:cs typeface="billy" pitchFamily="2" charset="-120"/>
                <a:sym typeface="Merriweather"/>
              </a:rPr>
              <a:t>(For/While)</a:t>
            </a:r>
            <a:endParaRPr lang="en" sz="4000" b="1" dirty="0">
              <a:solidFill>
                <a:srgbClr val="2C3E50"/>
              </a:solidFill>
              <a:latin typeface="billy" pitchFamily="2" charset="-120"/>
              <a:ea typeface="billy" pitchFamily="2" charset="-120"/>
              <a:cs typeface="billy" pitchFamily="2" charset="-120"/>
              <a:sym typeface="Merriweather"/>
            </a:endParaRPr>
          </a:p>
        </p:txBody>
      </p:sp>
      <p:sp>
        <p:nvSpPr>
          <p:cNvPr id="8" name="Shape 1882">
            <a:extLst>
              <a:ext uri="{FF2B5EF4-FFF2-40B4-BE49-F238E27FC236}">
                <a16:creationId xmlns:a16="http://schemas.microsoft.com/office/drawing/2014/main" id="{A59A4329-9B5C-49F1-97DD-1CE5CD2A3786}"/>
              </a:ext>
            </a:extLst>
          </p:cNvPr>
          <p:cNvSpPr/>
          <p:nvPr/>
        </p:nvSpPr>
        <p:spPr>
          <a:xfrm>
            <a:off x="4836163" y="2286000"/>
            <a:ext cx="2964124" cy="293624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000" b="1" dirty="0">
                <a:solidFill>
                  <a:srgbClr val="2C3E50"/>
                </a:solidFill>
                <a:latin typeface="billy" pitchFamily="2" charset="-120"/>
                <a:ea typeface="billy" pitchFamily="2" charset="-120"/>
                <a:cs typeface="billy" pitchFamily="2" charset="-120"/>
                <a:sym typeface="Merriweather"/>
              </a:rPr>
              <a:t>Recursion</a:t>
            </a:r>
            <a:endParaRPr lang="en" sz="4000" b="1" dirty="0">
              <a:solidFill>
                <a:srgbClr val="2C3E50"/>
              </a:solidFill>
              <a:latin typeface="billy" pitchFamily="2" charset="-120"/>
              <a:ea typeface="billy" pitchFamily="2" charset="-120"/>
              <a:cs typeface="billy" pitchFamily="2" charset="-120"/>
              <a:sym typeface="Merriweather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B09027-DF54-4A9F-8D12-5F28594B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226940"/>
            <a:ext cx="6880500" cy="777000"/>
          </a:xfrm>
        </p:spPr>
        <p:txBody>
          <a:bodyPr/>
          <a:lstStyle/>
          <a:p>
            <a:r>
              <a:rPr lang="en-US" altLang="zh-TW" sz="7200" dirty="0">
                <a:latin typeface="billy" pitchFamily="2" charset="-120"/>
                <a:ea typeface="billy" pitchFamily="2" charset="-120"/>
                <a:cs typeface="billy" pitchFamily="2" charset="-120"/>
              </a:rPr>
              <a:t>Thought</a:t>
            </a:r>
            <a:endParaRPr lang="zh-TW" altLang="en-US" sz="7200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58F25-5770-4012-A88C-0832087F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226940"/>
            <a:ext cx="6880500" cy="777000"/>
          </a:xfrm>
        </p:spPr>
        <p:txBody>
          <a:bodyPr/>
          <a:lstStyle/>
          <a:p>
            <a:r>
              <a:rPr lang="en-US" altLang="zh-TW" sz="7200" dirty="0">
                <a:latin typeface="billy" pitchFamily="2" charset="-120"/>
                <a:ea typeface="billy" pitchFamily="2" charset="-120"/>
                <a:cs typeface="billy" pitchFamily="2" charset="-120"/>
              </a:rPr>
              <a:t>Recursive Way</a:t>
            </a:r>
            <a:endParaRPr lang="zh-TW" altLang="en-US" sz="7200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25A8EB-2F30-4805-AF61-24104D821A14}"/>
              </a:ext>
            </a:extLst>
          </p:cNvPr>
          <p:cNvSpPr/>
          <p:nvPr/>
        </p:nvSpPr>
        <p:spPr>
          <a:xfrm>
            <a:off x="1695189" y="5852161"/>
            <a:ext cx="5947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You can implement down() by yourself</a:t>
            </a:r>
            <a:r>
              <a:rPr lang="en-US" altLang="zh-TW" sz="4000" b="1" dirty="0">
                <a:solidFill>
                  <a:srgbClr val="C00000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 </a:t>
            </a:r>
            <a:endParaRPr lang="zh-TW" altLang="en-US" sz="4000" b="1" dirty="0">
              <a:solidFill>
                <a:srgbClr val="C00000"/>
              </a:solidFill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A63FA0-BD8F-4F4D-AB93-F5991B017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042161"/>
            <a:ext cx="5562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58F25-5770-4012-A88C-0832087F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226940"/>
            <a:ext cx="6880500" cy="777000"/>
          </a:xfrm>
        </p:spPr>
        <p:txBody>
          <a:bodyPr/>
          <a:lstStyle/>
          <a:p>
            <a:r>
              <a:rPr lang="en-US" altLang="zh-TW" sz="7200" dirty="0">
                <a:latin typeface="billy" pitchFamily="2" charset="-120"/>
                <a:ea typeface="billy" pitchFamily="2" charset="-120"/>
                <a:cs typeface="billy" pitchFamily="2" charset="-120"/>
              </a:rPr>
              <a:t>Boundary?</a:t>
            </a:r>
            <a:endParaRPr lang="zh-TW" altLang="en-US" sz="7200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25A8EB-2F30-4805-AF61-24104D821A14}"/>
              </a:ext>
            </a:extLst>
          </p:cNvPr>
          <p:cNvSpPr/>
          <p:nvPr/>
        </p:nvSpPr>
        <p:spPr>
          <a:xfrm>
            <a:off x="2132069" y="2459504"/>
            <a:ext cx="487986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&lt;Case 1&gt; Ceiling</a:t>
            </a:r>
          </a:p>
          <a:p>
            <a:r>
              <a:rPr lang="en-US" altLang="zh-TW" sz="4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&lt;Case 2&gt; Floor</a:t>
            </a:r>
          </a:p>
          <a:p>
            <a:r>
              <a:rPr lang="en-US" altLang="zh-TW" sz="4000" b="1" dirty="0">
                <a:solidFill>
                  <a:srgbClr val="C00000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&lt;Case 3&gt; End of Shooting star </a:t>
            </a:r>
            <a:endParaRPr lang="zh-TW" altLang="en-US" sz="4000" b="1" dirty="0">
              <a:solidFill>
                <a:srgbClr val="C00000"/>
              </a:solidFill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24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 txBox="1">
            <a:spLocks noGrp="1"/>
          </p:cNvSpPr>
          <p:nvPr>
            <p:ph type="ctrTitle"/>
          </p:nvPr>
        </p:nvSpPr>
        <p:spPr>
          <a:xfrm>
            <a:off x="1557900" y="1753386"/>
            <a:ext cx="6028200" cy="221296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PF</a:t>
            </a:r>
            <a:b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</a:br>
            <a: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Prefix Notation</a:t>
            </a:r>
            <a:endParaRPr lang="en" sz="80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75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號: 弧形下彎 5">
            <a:extLst>
              <a:ext uri="{FF2B5EF4-FFF2-40B4-BE49-F238E27FC236}">
                <a16:creationId xmlns:a16="http://schemas.microsoft.com/office/drawing/2014/main" id="{733136F2-62E0-4449-A598-99F9443E7082}"/>
              </a:ext>
            </a:extLst>
          </p:cNvPr>
          <p:cNvSpPr/>
          <p:nvPr/>
        </p:nvSpPr>
        <p:spPr>
          <a:xfrm flipH="1">
            <a:off x="3581823" y="879009"/>
            <a:ext cx="697945" cy="50837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箭號: 弧形下彎 8">
            <a:extLst>
              <a:ext uri="{FF2B5EF4-FFF2-40B4-BE49-F238E27FC236}">
                <a16:creationId xmlns:a16="http://schemas.microsoft.com/office/drawing/2014/main" id="{82693650-33D3-4541-A04A-C84554BB42FF}"/>
              </a:ext>
            </a:extLst>
          </p:cNvPr>
          <p:cNvSpPr/>
          <p:nvPr/>
        </p:nvSpPr>
        <p:spPr>
          <a:xfrm flipH="1">
            <a:off x="3146666" y="601005"/>
            <a:ext cx="2130548" cy="78637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5FB8B1-93A0-4EAD-82A8-A82474C76C10}"/>
              </a:ext>
            </a:extLst>
          </p:cNvPr>
          <p:cNvSpPr txBox="1"/>
          <p:nvPr/>
        </p:nvSpPr>
        <p:spPr>
          <a:xfrm>
            <a:off x="2909200" y="1283664"/>
            <a:ext cx="3318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((5+2)</a:t>
            </a:r>
            <a:r>
              <a:rPr lang="zh-TW" altLang="en-US" sz="54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*</a:t>
            </a:r>
            <a:r>
              <a:rPr lang="en-US" altLang="zh-TW" sz="54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3)</a:t>
            </a:r>
            <a:r>
              <a:rPr lang="en" altLang="zh-TW" sz="54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0B6EB8C-38E2-4C6B-93BF-C5C407C4ADC1}"/>
              </a:ext>
            </a:extLst>
          </p:cNvPr>
          <p:cNvSpPr txBox="1"/>
          <p:nvPr/>
        </p:nvSpPr>
        <p:spPr>
          <a:xfrm>
            <a:off x="3610362" y="2206994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u="sng" dirty="0">
                <a:solidFill>
                  <a:srgbClr val="00206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*+523</a:t>
            </a:r>
            <a:endParaRPr lang="zh-TW" altLang="en-US" sz="5400" b="1" u="sng" dirty="0">
              <a:solidFill>
                <a:srgbClr val="002060"/>
              </a:solidFill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4C44FD2-24FB-49F5-8922-B37CB850645F}"/>
              </a:ext>
            </a:extLst>
          </p:cNvPr>
          <p:cNvCxnSpPr>
            <a:cxnSpLocks/>
          </p:cNvCxnSpPr>
          <p:nvPr/>
        </p:nvCxnSpPr>
        <p:spPr>
          <a:xfrm>
            <a:off x="2375555" y="3429000"/>
            <a:ext cx="0" cy="222708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6CB87D6-9416-46F9-8B36-0C9BC561554D}"/>
              </a:ext>
            </a:extLst>
          </p:cNvPr>
          <p:cNvCxnSpPr>
            <a:cxnSpLocks/>
          </p:cNvCxnSpPr>
          <p:nvPr/>
        </p:nvCxnSpPr>
        <p:spPr>
          <a:xfrm>
            <a:off x="2375555" y="5627801"/>
            <a:ext cx="108408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755440D-F821-4A0A-A330-86EDAD677E42}"/>
              </a:ext>
            </a:extLst>
          </p:cNvPr>
          <p:cNvCxnSpPr>
            <a:cxnSpLocks/>
          </p:cNvCxnSpPr>
          <p:nvPr/>
        </p:nvCxnSpPr>
        <p:spPr>
          <a:xfrm>
            <a:off x="3442355" y="3429000"/>
            <a:ext cx="0" cy="222708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462A47B-CF59-426A-9E34-5958551EE662}"/>
              </a:ext>
            </a:extLst>
          </p:cNvPr>
          <p:cNvCxnSpPr>
            <a:cxnSpLocks/>
          </p:cNvCxnSpPr>
          <p:nvPr/>
        </p:nvCxnSpPr>
        <p:spPr>
          <a:xfrm>
            <a:off x="5695361" y="3429000"/>
            <a:ext cx="0" cy="222708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6A6B2A1-9F21-4BF4-9774-136C2D7FAC21}"/>
              </a:ext>
            </a:extLst>
          </p:cNvPr>
          <p:cNvCxnSpPr>
            <a:cxnSpLocks/>
          </p:cNvCxnSpPr>
          <p:nvPr/>
        </p:nvCxnSpPr>
        <p:spPr>
          <a:xfrm>
            <a:off x="5695361" y="5627801"/>
            <a:ext cx="108408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0EC97D8-8840-4726-9598-4B3C8B899892}"/>
              </a:ext>
            </a:extLst>
          </p:cNvPr>
          <p:cNvCxnSpPr>
            <a:cxnSpLocks/>
          </p:cNvCxnSpPr>
          <p:nvPr/>
        </p:nvCxnSpPr>
        <p:spPr>
          <a:xfrm>
            <a:off x="6762161" y="3429000"/>
            <a:ext cx="0" cy="222708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DB37107-F098-4D4A-8EE0-2929A7D71D9A}"/>
              </a:ext>
            </a:extLst>
          </p:cNvPr>
          <p:cNvSpPr txBox="1"/>
          <p:nvPr/>
        </p:nvSpPr>
        <p:spPr>
          <a:xfrm>
            <a:off x="5526271" y="565608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Operand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4A7E1E9-7A8F-41B4-B4F2-F216504616BC}"/>
              </a:ext>
            </a:extLst>
          </p:cNvPr>
          <p:cNvSpPr txBox="1"/>
          <p:nvPr/>
        </p:nvSpPr>
        <p:spPr>
          <a:xfrm>
            <a:off x="2098721" y="565608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Operator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583C63A-D30B-4EC1-9DCF-5ACFC5822225}"/>
              </a:ext>
            </a:extLst>
          </p:cNvPr>
          <p:cNvSpPr/>
          <p:nvPr/>
        </p:nvSpPr>
        <p:spPr>
          <a:xfrm>
            <a:off x="4089046" y="4112902"/>
            <a:ext cx="933252" cy="685377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4800" dirty="0">
              <a:solidFill>
                <a:schemeClr val="accent6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CDCA7BD-8BC7-4B8A-B3B4-C7810A963DB1}"/>
              </a:ext>
            </a:extLst>
          </p:cNvPr>
          <p:cNvSpPr/>
          <p:nvPr/>
        </p:nvSpPr>
        <p:spPr>
          <a:xfrm>
            <a:off x="5760809" y="4120309"/>
            <a:ext cx="933252" cy="685377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4800" dirty="0">
              <a:solidFill>
                <a:schemeClr val="accent6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6F63C91-5647-45A7-AE70-9FB838241DB3}"/>
              </a:ext>
            </a:extLst>
          </p:cNvPr>
          <p:cNvSpPr/>
          <p:nvPr/>
        </p:nvSpPr>
        <p:spPr>
          <a:xfrm>
            <a:off x="5772742" y="3372023"/>
            <a:ext cx="933252" cy="685377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4800" dirty="0">
              <a:solidFill>
                <a:schemeClr val="accent6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AC53152-FDC6-4FAB-A3C3-9FFF1F82C892}"/>
              </a:ext>
            </a:extLst>
          </p:cNvPr>
          <p:cNvSpPr txBox="1"/>
          <p:nvPr/>
        </p:nvSpPr>
        <p:spPr>
          <a:xfrm>
            <a:off x="6013202" y="3281905"/>
            <a:ext cx="492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00B0F0"/>
                </a:solidFill>
                <a:latin typeface="Showcard Gothic" panose="04020904020102020604" pitchFamily="82" charset="0"/>
              </a:rPr>
              <a:t>5</a:t>
            </a:r>
            <a:endParaRPr lang="zh-TW" altLang="en-US" sz="4800" b="1" dirty="0">
              <a:solidFill>
                <a:srgbClr val="00B0F0"/>
              </a:solidFill>
              <a:latin typeface="Showcard Gothic" panose="04020904020102020604" pitchFamily="82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6120BF6-3582-41BC-9B9F-5353EFC63094}"/>
              </a:ext>
            </a:extLst>
          </p:cNvPr>
          <p:cNvSpPr txBox="1"/>
          <p:nvPr/>
        </p:nvSpPr>
        <p:spPr>
          <a:xfrm>
            <a:off x="5994018" y="4036367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accent5"/>
                </a:solidFill>
                <a:latin typeface="Showcard Gothic" panose="04020904020102020604" pitchFamily="82" charset="0"/>
              </a:rPr>
              <a:t>2</a:t>
            </a:r>
            <a:endParaRPr lang="zh-TW" altLang="en-US" sz="4800" b="1" dirty="0">
              <a:solidFill>
                <a:schemeClr val="accent5"/>
              </a:solidFill>
              <a:latin typeface="Showcard Gothic" panose="04020904020102020604" pitchFamily="82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5238536-3C03-491A-9E1C-1A4BA6D809F2}"/>
              </a:ext>
            </a:extLst>
          </p:cNvPr>
          <p:cNvSpPr txBox="1"/>
          <p:nvPr/>
        </p:nvSpPr>
        <p:spPr>
          <a:xfrm>
            <a:off x="4246605" y="3931017"/>
            <a:ext cx="6014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>
                <a:solidFill>
                  <a:srgbClr val="FFC000"/>
                </a:solidFill>
                <a:latin typeface="Showcard Gothic" panose="04020904020102020604" pitchFamily="82" charset="0"/>
              </a:rPr>
              <a:t>+</a:t>
            </a:r>
            <a:endParaRPr lang="zh-TW" altLang="en-US" sz="6000" b="1" dirty="0">
              <a:solidFill>
                <a:srgbClr val="FFC000"/>
              </a:solidFill>
              <a:latin typeface="Showcard Gothic" panose="04020904020102020604" pitchFamily="82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9BDAE89-2947-4B62-8940-747292137B9E}"/>
              </a:ext>
            </a:extLst>
          </p:cNvPr>
          <p:cNvSpPr txBox="1"/>
          <p:nvPr/>
        </p:nvSpPr>
        <p:spPr>
          <a:xfrm>
            <a:off x="3610362" y="2192251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u="sng" dirty="0">
                <a:solidFill>
                  <a:srgbClr val="00206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*+52</a:t>
            </a:r>
            <a:r>
              <a:rPr lang="en-US" altLang="zh-TW" sz="5400" b="1" u="sng" dirty="0">
                <a:solidFill>
                  <a:srgbClr val="FF000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3</a:t>
            </a:r>
            <a:endParaRPr lang="zh-TW" altLang="en-US" sz="5400" b="1" u="sng" dirty="0">
              <a:solidFill>
                <a:srgbClr val="FF0000"/>
              </a:solidFill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A5D4FEA-F6AE-46BC-9546-43B9323849AF}"/>
              </a:ext>
            </a:extLst>
          </p:cNvPr>
          <p:cNvSpPr/>
          <p:nvPr/>
        </p:nvSpPr>
        <p:spPr>
          <a:xfrm>
            <a:off x="5756687" y="4869530"/>
            <a:ext cx="933252" cy="685377"/>
          </a:xfrm>
          <a:prstGeom prst="rect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4800" dirty="0">
              <a:solidFill>
                <a:schemeClr val="accent6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84377E5-7663-4990-8F01-8B5EC81FEE9A}"/>
              </a:ext>
            </a:extLst>
          </p:cNvPr>
          <p:cNvSpPr/>
          <p:nvPr/>
        </p:nvSpPr>
        <p:spPr>
          <a:xfrm>
            <a:off x="5751419" y="4110260"/>
            <a:ext cx="933252" cy="685377"/>
          </a:xfrm>
          <a:prstGeom prst="rect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4800" dirty="0">
              <a:solidFill>
                <a:schemeClr val="accent6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9E6381C-6C9B-4D79-90FA-BF56531FFC56}"/>
              </a:ext>
            </a:extLst>
          </p:cNvPr>
          <p:cNvSpPr txBox="1"/>
          <p:nvPr/>
        </p:nvSpPr>
        <p:spPr>
          <a:xfrm>
            <a:off x="5963810" y="4034282"/>
            <a:ext cx="514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Showcard Gothic" panose="04020904020102020604" pitchFamily="82" charset="0"/>
              </a:rPr>
              <a:t>7</a:t>
            </a:r>
            <a:endParaRPr lang="zh-TW" altLang="en-US" sz="4800" b="1" dirty="0">
              <a:solidFill>
                <a:schemeClr val="bg2">
                  <a:lumMod val="60000"/>
                  <a:lumOff val="40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ABC822C-961C-4678-AAD4-C3FB7761DAC2}"/>
              </a:ext>
            </a:extLst>
          </p:cNvPr>
          <p:cNvSpPr txBox="1"/>
          <p:nvPr/>
        </p:nvSpPr>
        <p:spPr>
          <a:xfrm>
            <a:off x="5998680" y="4798971"/>
            <a:ext cx="487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howcard Gothic" panose="04020904020102020604" pitchFamily="82" charset="0"/>
              </a:rPr>
              <a:t>3</a:t>
            </a:r>
            <a:endParaRPr lang="zh-TW" alt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5A66C78-881D-4134-BD96-7ED2C77A2EE3}"/>
              </a:ext>
            </a:extLst>
          </p:cNvPr>
          <p:cNvSpPr/>
          <p:nvPr/>
        </p:nvSpPr>
        <p:spPr>
          <a:xfrm>
            <a:off x="5751419" y="4874524"/>
            <a:ext cx="933252" cy="68537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48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4EFE42E-0240-486D-96F4-D8EEF945F353}"/>
              </a:ext>
            </a:extLst>
          </p:cNvPr>
          <p:cNvSpPr txBox="1"/>
          <p:nvPr/>
        </p:nvSpPr>
        <p:spPr>
          <a:xfrm>
            <a:off x="5883981" y="4840805"/>
            <a:ext cx="8358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500" b="1" dirty="0">
                <a:solidFill>
                  <a:srgbClr val="FF0000"/>
                </a:solidFill>
                <a:latin typeface="Showcard Gothic" panose="04020904020102020604" pitchFamily="82" charset="0"/>
              </a:rPr>
              <a:t>21</a:t>
            </a:r>
            <a:endParaRPr lang="zh-TW" altLang="en-US" sz="4500" b="1" dirty="0">
              <a:solidFill>
                <a:srgbClr val="FF0000"/>
              </a:solidFill>
              <a:latin typeface="Showcard Gothic" panose="04020904020102020604" pitchFamily="82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DAFC1BA-CDEB-4A6F-A6E6-16E3A71E3EB8}"/>
              </a:ext>
            </a:extLst>
          </p:cNvPr>
          <p:cNvSpPr txBox="1"/>
          <p:nvPr/>
        </p:nvSpPr>
        <p:spPr>
          <a:xfrm>
            <a:off x="5452538" y="2653916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Bender Solid" panose="02000000000000000000" pitchFamily="50" charset="0"/>
                <a:ea typeface="SetoFont" panose="02000600000000000000" pitchFamily="2" charset="-120"/>
                <a:cs typeface="SetoFont" panose="02000600000000000000" pitchFamily="2" charset="-120"/>
              </a:rPr>
              <a:t>END</a:t>
            </a:r>
            <a:endParaRPr lang="zh-TW" altLang="en-US" sz="2400" b="1" dirty="0">
              <a:solidFill>
                <a:srgbClr val="FF0000"/>
              </a:solidFill>
              <a:latin typeface="Bender Solid" panose="02000000000000000000" pitchFamily="50" charset="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D85D386-C329-4430-BD5D-58AB43AD6A4D}"/>
              </a:ext>
            </a:extLst>
          </p:cNvPr>
          <p:cNvSpPr txBox="1"/>
          <p:nvPr/>
        </p:nvSpPr>
        <p:spPr>
          <a:xfrm>
            <a:off x="3613907" y="2190950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u="sng" dirty="0">
                <a:solidFill>
                  <a:srgbClr val="00206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*+5</a:t>
            </a:r>
            <a:r>
              <a:rPr lang="en-US" altLang="zh-TW" sz="5400" b="1" u="sng" dirty="0">
                <a:solidFill>
                  <a:srgbClr val="FF000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2</a:t>
            </a:r>
            <a:r>
              <a:rPr lang="en-US" altLang="zh-TW" sz="5400" b="1" u="sng" dirty="0">
                <a:solidFill>
                  <a:srgbClr val="00206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3</a:t>
            </a:r>
            <a:endParaRPr lang="zh-TW" altLang="en-US" sz="5400" b="1" u="sng" dirty="0">
              <a:solidFill>
                <a:srgbClr val="002060"/>
              </a:solidFill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70B5B9A-BEE0-4B8F-8B31-43779E217C02}"/>
              </a:ext>
            </a:extLst>
          </p:cNvPr>
          <p:cNvSpPr txBox="1"/>
          <p:nvPr/>
        </p:nvSpPr>
        <p:spPr>
          <a:xfrm>
            <a:off x="3605729" y="2197085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u="sng" dirty="0">
                <a:solidFill>
                  <a:srgbClr val="00206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*+</a:t>
            </a:r>
            <a:r>
              <a:rPr lang="en-US" altLang="zh-TW" sz="5400" b="1" u="sng" dirty="0">
                <a:solidFill>
                  <a:srgbClr val="FF000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5</a:t>
            </a:r>
            <a:r>
              <a:rPr lang="en-US" altLang="zh-TW" sz="5400" b="1" u="sng" dirty="0">
                <a:solidFill>
                  <a:srgbClr val="00206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23</a:t>
            </a:r>
            <a:endParaRPr lang="zh-TW" altLang="en-US" sz="5400" b="1" u="sng" dirty="0">
              <a:solidFill>
                <a:srgbClr val="002060"/>
              </a:solidFill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C4B6D66-7611-45F8-A791-363F5000C1DD}"/>
              </a:ext>
            </a:extLst>
          </p:cNvPr>
          <p:cNvSpPr txBox="1"/>
          <p:nvPr/>
        </p:nvSpPr>
        <p:spPr>
          <a:xfrm>
            <a:off x="3612101" y="2187895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u="sng" dirty="0">
                <a:solidFill>
                  <a:srgbClr val="00206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*</a:t>
            </a:r>
            <a:r>
              <a:rPr lang="en-US" altLang="zh-TW" sz="5400" b="1" u="sng" dirty="0">
                <a:solidFill>
                  <a:srgbClr val="FF000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+</a:t>
            </a:r>
            <a:r>
              <a:rPr lang="en-US" altLang="zh-TW" sz="5400" b="1" u="sng" dirty="0">
                <a:solidFill>
                  <a:srgbClr val="00206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523</a:t>
            </a:r>
            <a:endParaRPr lang="zh-TW" altLang="en-US" sz="5400" b="1" u="sng" dirty="0">
              <a:solidFill>
                <a:srgbClr val="002060"/>
              </a:solidFill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C04E1C1-F886-4DD3-A9D3-E0BB6F354514}"/>
              </a:ext>
            </a:extLst>
          </p:cNvPr>
          <p:cNvSpPr txBox="1"/>
          <p:nvPr/>
        </p:nvSpPr>
        <p:spPr>
          <a:xfrm>
            <a:off x="3606161" y="2194784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u="sng" dirty="0">
                <a:solidFill>
                  <a:srgbClr val="FF000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*</a:t>
            </a:r>
            <a:r>
              <a:rPr lang="en-US" altLang="zh-TW" sz="5400" b="1" u="sng" dirty="0">
                <a:solidFill>
                  <a:srgbClr val="00206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+523</a:t>
            </a:r>
            <a:endParaRPr lang="zh-TW" altLang="en-US" sz="5400" b="1" u="sng" dirty="0">
              <a:solidFill>
                <a:srgbClr val="002060"/>
              </a:solidFill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A2D62F-61C0-4D75-810D-1256CEFAF10A}"/>
              </a:ext>
            </a:extLst>
          </p:cNvPr>
          <p:cNvSpPr/>
          <p:nvPr/>
        </p:nvSpPr>
        <p:spPr>
          <a:xfrm>
            <a:off x="4099738" y="4134147"/>
            <a:ext cx="933252" cy="662968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4800" dirty="0">
              <a:solidFill>
                <a:schemeClr val="accent6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EC55764-9EFC-4032-92D3-F8E83A7C7C63}"/>
              </a:ext>
            </a:extLst>
          </p:cNvPr>
          <p:cNvSpPr txBox="1"/>
          <p:nvPr/>
        </p:nvSpPr>
        <p:spPr>
          <a:xfrm>
            <a:off x="4298584" y="4099741"/>
            <a:ext cx="534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>
                <a:solidFill>
                  <a:srgbClr val="00B050"/>
                </a:solidFill>
                <a:latin typeface="Showcard Gothic" panose="04020904020102020604" pitchFamily="82" charset="0"/>
              </a:rPr>
              <a:t>*</a:t>
            </a:r>
            <a:endParaRPr lang="zh-TW" altLang="en-US" sz="6000" b="1" dirty="0">
              <a:solidFill>
                <a:srgbClr val="00B050"/>
              </a:solidFill>
              <a:latin typeface="Showcard Gothic" panose="04020904020102020604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/>
      <p:bldP spid="31" grpId="1"/>
      <p:bldP spid="32" grpId="0"/>
      <p:bldP spid="32" grpId="1"/>
      <p:bldP spid="34" grpId="0"/>
      <p:bldP spid="34" grpId="1"/>
      <p:bldP spid="41" grpId="0"/>
      <p:bldP spid="41" grpId="1"/>
      <p:bldP spid="43" grpId="0" animBg="1"/>
      <p:bldP spid="43" grpId="1" animBg="1"/>
      <p:bldP spid="45" grpId="0" animBg="1"/>
      <p:bldP spid="45" grpId="2" animBg="1"/>
      <p:bldP spid="36" grpId="0"/>
      <p:bldP spid="36" grpId="2"/>
      <p:bldP spid="33" grpId="0"/>
      <p:bldP spid="33" grpId="1"/>
      <p:bldP spid="44" grpId="0" animBg="1"/>
      <p:bldP spid="35" grpId="0"/>
      <p:bldP spid="48" grpId="0"/>
      <p:bldP spid="40" grpId="0"/>
      <p:bldP spid="40" grpId="1"/>
      <p:bldP spid="39" grpId="0"/>
      <p:bldP spid="39" grpId="1"/>
      <p:bldP spid="38" grpId="0"/>
      <p:bldP spid="38" grpId="1"/>
      <p:bldP spid="37" grpId="0"/>
      <p:bldP spid="37" grpId="1"/>
      <p:bldP spid="20" grpId="0" animBg="1"/>
      <p:bldP spid="20" grpId="1" animBg="1"/>
      <p:bldP spid="24" grpId="0"/>
      <p:bldP spid="2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658EB86-2573-4BCE-9714-D2311572D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289"/>
          <a:stretch/>
        </p:blipFill>
        <p:spPr>
          <a:xfrm>
            <a:off x="4722766" y="1758696"/>
            <a:ext cx="3070746" cy="33406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F15E8EE-F659-4B88-9E50-CC6338E830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889"/>
          <a:stretch/>
        </p:blipFill>
        <p:spPr>
          <a:xfrm>
            <a:off x="1501254" y="1676400"/>
            <a:ext cx="307074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79D1A5F-05AA-4ABE-8751-C670EC492015}"/>
              </a:ext>
            </a:extLst>
          </p:cNvPr>
          <p:cNvSpPr txBox="1"/>
          <p:nvPr/>
        </p:nvSpPr>
        <p:spPr>
          <a:xfrm>
            <a:off x="883922" y="268225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Cal()</a:t>
            </a:r>
            <a:endParaRPr lang="zh-TW" altLang="en-US" sz="2800" b="1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8B67D0-6BC3-4713-8BF8-A9ACA3AF3B31}"/>
              </a:ext>
            </a:extLst>
          </p:cNvPr>
          <p:cNvSpPr txBox="1"/>
          <p:nvPr/>
        </p:nvSpPr>
        <p:spPr>
          <a:xfrm>
            <a:off x="3450210" y="1305289"/>
            <a:ext cx="2243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u="sng" dirty="0">
                <a:solidFill>
                  <a:srgbClr val="00206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*+523=</a:t>
            </a:r>
            <a:endParaRPr lang="en" altLang="zh-TW" sz="5400" b="1" u="sng" dirty="0">
              <a:solidFill>
                <a:srgbClr val="002060"/>
              </a:solidFill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4F657F65-214A-46E6-92D6-C223FFEC706F}"/>
              </a:ext>
            </a:extLst>
          </p:cNvPr>
          <p:cNvSpPr/>
          <p:nvPr/>
        </p:nvSpPr>
        <p:spPr>
          <a:xfrm>
            <a:off x="1966270" y="2833082"/>
            <a:ext cx="378806" cy="2215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D867436-19E5-49F7-9B46-3825B197177F}"/>
              </a:ext>
            </a:extLst>
          </p:cNvPr>
          <p:cNvSpPr txBox="1"/>
          <p:nvPr/>
        </p:nvSpPr>
        <p:spPr>
          <a:xfrm>
            <a:off x="2345076" y="2655171"/>
            <a:ext cx="2518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op1 = Cal()</a:t>
            </a:r>
          </a:p>
          <a:p>
            <a:r>
              <a:rPr lang="en-US" altLang="zh-TW" sz="28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op2 = Cal()</a:t>
            </a:r>
          </a:p>
          <a:p>
            <a:r>
              <a:rPr lang="en-US" altLang="zh-TW" sz="2800" b="1" dirty="0" err="1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ans</a:t>
            </a:r>
            <a:r>
              <a:rPr lang="en-US" altLang="zh-TW" sz="28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 = op1*op2</a:t>
            </a:r>
          </a:p>
          <a:p>
            <a:r>
              <a:rPr lang="en-US" altLang="zh-TW" sz="28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return </a:t>
            </a:r>
            <a:r>
              <a:rPr lang="en-US" altLang="zh-TW" sz="2800" b="1" dirty="0" err="1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ans</a:t>
            </a:r>
            <a:endParaRPr lang="zh-TW" altLang="en-US" sz="2800" b="1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15EB940-98DD-45E1-8F92-660C0F210404}"/>
              </a:ext>
            </a:extLst>
          </p:cNvPr>
          <p:cNvSpPr txBox="1"/>
          <p:nvPr/>
        </p:nvSpPr>
        <p:spPr>
          <a:xfrm>
            <a:off x="4977587" y="2655171"/>
            <a:ext cx="2518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op1 = Cal()</a:t>
            </a:r>
          </a:p>
          <a:p>
            <a:r>
              <a:rPr lang="en-US" altLang="zh-TW" sz="28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op2 = Cal()</a:t>
            </a:r>
          </a:p>
          <a:p>
            <a:r>
              <a:rPr lang="en-US" altLang="zh-TW" sz="2800" b="1" dirty="0" err="1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ans</a:t>
            </a:r>
            <a:r>
              <a:rPr lang="en-US" altLang="zh-TW" sz="28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 = op1+op2</a:t>
            </a:r>
          </a:p>
          <a:p>
            <a:r>
              <a:rPr lang="en-US" altLang="zh-TW" sz="28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return </a:t>
            </a:r>
            <a:r>
              <a:rPr lang="en-US" altLang="zh-TW" sz="2800" b="1" dirty="0" err="1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ans</a:t>
            </a:r>
            <a:endParaRPr lang="zh-TW" altLang="en-US" sz="2800" b="1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AC39A9D7-6DD7-41A7-A3AB-DDB54107B83D}"/>
              </a:ext>
            </a:extLst>
          </p:cNvPr>
          <p:cNvSpPr/>
          <p:nvPr/>
        </p:nvSpPr>
        <p:spPr>
          <a:xfrm>
            <a:off x="7070353" y="2833082"/>
            <a:ext cx="378806" cy="2215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B1D2FE-4B56-4459-A433-023AA100910F}"/>
              </a:ext>
            </a:extLst>
          </p:cNvPr>
          <p:cNvSpPr txBox="1"/>
          <p:nvPr/>
        </p:nvSpPr>
        <p:spPr>
          <a:xfrm>
            <a:off x="7442258" y="26563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5</a:t>
            </a:r>
            <a:endParaRPr lang="zh-TW" altLang="en-US" sz="2800" b="1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BDFC7B3A-ECE0-41D6-8EDF-5BD1C2D8A210}"/>
              </a:ext>
            </a:extLst>
          </p:cNvPr>
          <p:cNvSpPr/>
          <p:nvPr/>
        </p:nvSpPr>
        <p:spPr>
          <a:xfrm>
            <a:off x="7070353" y="3263769"/>
            <a:ext cx="378806" cy="2215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BA6D672-68DD-42E7-A9B5-012A2AECDBAA}"/>
              </a:ext>
            </a:extLst>
          </p:cNvPr>
          <p:cNvSpPr txBox="1"/>
          <p:nvPr/>
        </p:nvSpPr>
        <p:spPr>
          <a:xfrm>
            <a:off x="7442258" y="308699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2</a:t>
            </a:r>
            <a:endParaRPr lang="zh-TW" altLang="en-US" sz="2800" b="1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014EA315-C235-45BB-BE6E-EF6F1CC09176}"/>
              </a:ext>
            </a:extLst>
          </p:cNvPr>
          <p:cNvSpPr/>
          <p:nvPr/>
        </p:nvSpPr>
        <p:spPr>
          <a:xfrm>
            <a:off x="4538875" y="3271507"/>
            <a:ext cx="378806" cy="2215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6EDA24D-EFFB-4C02-9EE8-92F42EA1057A}"/>
              </a:ext>
            </a:extLst>
          </p:cNvPr>
          <p:cNvSpPr txBox="1"/>
          <p:nvPr/>
        </p:nvSpPr>
        <p:spPr>
          <a:xfrm>
            <a:off x="4910780" y="30947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3</a:t>
            </a:r>
            <a:endParaRPr lang="zh-TW" altLang="en-US" sz="2800" b="1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462CD59E-B54A-4BA9-B3F6-25B055A99DCB}"/>
              </a:ext>
            </a:extLst>
          </p:cNvPr>
          <p:cNvSpPr/>
          <p:nvPr/>
        </p:nvSpPr>
        <p:spPr>
          <a:xfrm>
            <a:off x="4551715" y="2819016"/>
            <a:ext cx="378806" cy="2215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A467D79D-9052-489D-975C-22EFF243C334}"/>
              </a:ext>
            </a:extLst>
          </p:cNvPr>
          <p:cNvSpPr/>
          <p:nvPr/>
        </p:nvSpPr>
        <p:spPr>
          <a:xfrm>
            <a:off x="7489324" y="3692057"/>
            <a:ext cx="378806" cy="2215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301661-2853-46A5-8FDE-AB9338536FA8}"/>
              </a:ext>
            </a:extLst>
          </p:cNvPr>
          <p:cNvSpPr txBox="1"/>
          <p:nvPr/>
        </p:nvSpPr>
        <p:spPr>
          <a:xfrm>
            <a:off x="7861229" y="351528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7</a:t>
            </a:r>
            <a:endParaRPr lang="zh-TW" altLang="en-US" sz="2800" b="1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D1F4567-5B37-4984-8BDF-19C55342C75C}"/>
              </a:ext>
            </a:extLst>
          </p:cNvPr>
          <p:cNvSpPr txBox="1"/>
          <p:nvPr/>
        </p:nvSpPr>
        <p:spPr>
          <a:xfrm>
            <a:off x="4930521" y="26681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7</a:t>
            </a:r>
            <a:endParaRPr lang="zh-TW" altLang="en-US" sz="2800" b="1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C1D3EBD1-04EE-46B4-B34E-EDCCA2A67423}"/>
              </a:ext>
            </a:extLst>
          </p:cNvPr>
          <p:cNvSpPr/>
          <p:nvPr/>
        </p:nvSpPr>
        <p:spPr>
          <a:xfrm>
            <a:off x="4849912" y="3698059"/>
            <a:ext cx="378806" cy="2215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71F219E-649A-4525-B1B8-C1670EFE1A4F}"/>
              </a:ext>
            </a:extLst>
          </p:cNvPr>
          <p:cNvSpPr txBox="1"/>
          <p:nvPr/>
        </p:nvSpPr>
        <p:spPr>
          <a:xfrm>
            <a:off x="5221817" y="352128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21</a:t>
            </a:r>
            <a:endParaRPr lang="zh-TW" altLang="en-US" sz="2800" b="1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5C2B657-DE40-4F73-85A8-9CF9B56EEF7D}"/>
              </a:ext>
            </a:extLst>
          </p:cNvPr>
          <p:cNvSpPr txBox="1"/>
          <p:nvPr/>
        </p:nvSpPr>
        <p:spPr>
          <a:xfrm>
            <a:off x="2384439" y="266818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21</a:t>
            </a:r>
            <a:endParaRPr lang="zh-TW" altLang="en-US" sz="2800" b="1" dirty="0">
              <a:solidFill>
                <a:srgbClr val="FF0000"/>
              </a:solidFill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2" name="箭號: 向下 1">
            <a:extLst>
              <a:ext uri="{FF2B5EF4-FFF2-40B4-BE49-F238E27FC236}">
                <a16:creationId xmlns:a16="http://schemas.microsoft.com/office/drawing/2014/main" id="{8F7DDED1-51C1-42BB-9030-38028BD98D9F}"/>
              </a:ext>
            </a:extLst>
          </p:cNvPr>
          <p:cNvSpPr/>
          <p:nvPr/>
        </p:nvSpPr>
        <p:spPr>
          <a:xfrm>
            <a:off x="3603193" y="1100296"/>
            <a:ext cx="187070" cy="4267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00247117-6815-4CB1-AFE9-AE6AD2318318}"/>
              </a:ext>
            </a:extLst>
          </p:cNvPr>
          <p:cNvSpPr/>
          <p:nvPr/>
        </p:nvSpPr>
        <p:spPr>
          <a:xfrm>
            <a:off x="3943245" y="1096196"/>
            <a:ext cx="187070" cy="4267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E634DA8D-9C02-47BE-BE15-83C2F5958734}"/>
              </a:ext>
            </a:extLst>
          </p:cNvPr>
          <p:cNvSpPr/>
          <p:nvPr/>
        </p:nvSpPr>
        <p:spPr>
          <a:xfrm>
            <a:off x="4978762" y="1100296"/>
            <a:ext cx="187070" cy="4267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E064D93C-868F-4CE1-86F6-03E81AE07123}"/>
              </a:ext>
            </a:extLst>
          </p:cNvPr>
          <p:cNvSpPr/>
          <p:nvPr/>
        </p:nvSpPr>
        <p:spPr>
          <a:xfrm>
            <a:off x="4304526" y="1091658"/>
            <a:ext cx="187070" cy="4267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407B3160-4BDE-4739-8949-9403614FF0A3}"/>
              </a:ext>
            </a:extLst>
          </p:cNvPr>
          <p:cNvSpPr/>
          <p:nvPr/>
        </p:nvSpPr>
        <p:spPr>
          <a:xfrm>
            <a:off x="4637876" y="1100296"/>
            <a:ext cx="187070" cy="4267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下 31">
            <a:extLst>
              <a:ext uri="{FF2B5EF4-FFF2-40B4-BE49-F238E27FC236}">
                <a16:creationId xmlns:a16="http://schemas.microsoft.com/office/drawing/2014/main" id="{A43F2504-6138-4272-BCCD-3EF9D5B97919}"/>
              </a:ext>
            </a:extLst>
          </p:cNvPr>
          <p:cNvSpPr/>
          <p:nvPr/>
        </p:nvSpPr>
        <p:spPr>
          <a:xfrm>
            <a:off x="5339209" y="1100296"/>
            <a:ext cx="187070" cy="4267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7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2" grpId="1"/>
      <p:bldP spid="14" grpId="0"/>
      <p:bldP spid="14" grpId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/>
      <p:bldP spid="24" grpId="2"/>
      <p:bldP spid="25" grpId="0" animBg="1"/>
      <p:bldP spid="25" grpId="1" animBg="1"/>
      <p:bldP spid="26" grpId="0"/>
      <p:bldP spid="26" grpId="1"/>
      <p:bldP spid="28" grpId="0"/>
      <p:bldP spid="2" grpId="0" animBg="1"/>
      <p:bldP spid="2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Shape 2075"/>
          <p:cNvSpPr txBox="1">
            <a:spLocks noGrp="1"/>
          </p:cNvSpPr>
          <p:nvPr>
            <p:ph type="ctrTitle" idx="4294967295"/>
          </p:nvPr>
        </p:nvSpPr>
        <p:spPr>
          <a:xfrm>
            <a:off x="1010025" y="2106460"/>
            <a:ext cx="7123950" cy="158414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0" dirty="0">
                <a:solidFill>
                  <a:srgbClr val="FFFFFF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Thanks!</a:t>
            </a:r>
          </a:p>
        </p:txBody>
      </p:sp>
      <p:sp>
        <p:nvSpPr>
          <p:cNvPr id="2076" name="Shape 2076"/>
          <p:cNvSpPr txBox="1">
            <a:spLocks noGrp="1"/>
          </p:cNvSpPr>
          <p:nvPr>
            <p:ph type="subTitle" idx="4294967295"/>
          </p:nvPr>
        </p:nvSpPr>
        <p:spPr>
          <a:xfrm>
            <a:off x="1715250" y="3434080"/>
            <a:ext cx="57135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5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Any question</a:t>
            </a:r>
            <a:r>
              <a:rPr lang="en-US" sz="55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s</a:t>
            </a:r>
            <a:r>
              <a:rPr lang="en" sz="55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?</a:t>
            </a:r>
          </a:p>
        </p:txBody>
      </p:sp>
      <p:sp>
        <p:nvSpPr>
          <p:cNvPr id="5" name="Shape 2177">
            <a:extLst>
              <a:ext uri="{FF2B5EF4-FFF2-40B4-BE49-F238E27FC236}">
                <a16:creationId xmlns:a16="http://schemas.microsoft.com/office/drawing/2014/main" id="{C1DF9B04-8D9D-4C48-BB6F-CD8F54296315}"/>
              </a:ext>
            </a:extLst>
          </p:cNvPr>
          <p:cNvSpPr/>
          <p:nvPr/>
        </p:nvSpPr>
        <p:spPr>
          <a:xfrm>
            <a:off x="5087766" y="737626"/>
            <a:ext cx="358882" cy="353476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178">
            <a:extLst>
              <a:ext uri="{FF2B5EF4-FFF2-40B4-BE49-F238E27FC236}">
                <a16:creationId xmlns:a16="http://schemas.microsoft.com/office/drawing/2014/main" id="{34A84D48-CDC7-4ABF-8D61-4457B8329E26}"/>
              </a:ext>
            </a:extLst>
          </p:cNvPr>
          <p:cNvSpPr/>
          <p:nvPr/>
        </p:nvSpPr>
        <p:spPr>
          <a:xfrm>
            <a:off x="5884152" y="737618"/>
            <a:ext cx="865009" cy="852080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2179">
            <a:extLst>
              <a:ext uri="{FF2B5EF4-FFF2-40B4-BE49-F238E27FC236}">
                <a16:creationId xmlns:a16="http://schemas.microsoft.com/office/drawing/2014/main" id="{ECB0809D-B5E6-4428-9E28-362C55930547}"/>
              </a:ext>
            </a:extLst>
          </p:cNvPr>
          <p:cNvSpPr/>
          <p:nvPr/>
        </p:nvSpPr>
        <p:spPr>
          <a:xfrm>
            <a:off x="5232379" y="902703"/>
            <a:ext cx="341824" cy="209016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2180">
            <a:extLst>
              <a:ext uri="{FF2B5EF4-FFF2-40B4-BE49-F238E27FC236}">
                <a16:creationId xmlns:a16="http://schemas.microsoft.com/office/drawing/2014/main" id="{37BE6656-158D-4FE4-9DED-19B3AEC99AD6}"/>
              </a:ext>
            </a:extLst>
          </p:cNvPr>
          <p:cNvSpPr/>
          <p:nvPr/>
        </p:nvSpPr>
        <p:spPr>
          <a:xfrm>
            <a:off x="6232725" y="1135535"/>
            <a:ext cx="823893" cy="50384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58F25-5770-4012-A88C-0832087F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226940"/>
            <a:ext cx="6880500" cy="777000"/>
          </a:xfrm>
        </p:spPr>
        <p:txBody>
          <a:bodyPr/>
          <a:lstStyle/>
          <a:p>
            <a:r>
              <a:rPr lang="en-US" altLang="zh-TW" sz="7200" dirty="0">
                <a:latin typeface="billy" pitchFamily="2" charset="-120"/>
                <a:ea typeface="billy" pitchFamily="2" charset="-120"/>
                <a:cs typeface="billy" pitchFamily="2" charset="-120"/>
              </a:rPr>
              <a:t>Subsequence</a:t>
            </a:r>
            <a:endParaRPr lang="zh-TW" altLang="en-US" sz="7200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25A8EB-2F30-4805-AF61-24104D821A14}"/>
              </a:ext>
            </a:extLst>
          </p:cNvPr>
          <p:cNvSpPr/>
          <p:nvPr/>
        </p:nvSpPr>
        <p:spPr>
          <a:xfrm>
            <a:off x="2310000" y="1874230"/>
            <a:ext cx="45239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S = </a:t>
            </a:r>
            <a:r>
              <a:rPr lang="en-US" altLang="zh-TW" sz="5400" b="1" dirty="0" err="1">
                <a:latin typeface="billy" pitchFamily="2" charset="-120"/>
                <a:ea typeface="billy" pitchFamily="2" charset="-120"/>
                <a:cs typeface="billy" pitchFamily="2" charset="-120"/>
              </a:rPr>
              <a:t>abcabc</a:t>
            </a:r>
            <a:r>
              <a:rPr lang="en-US" altLang="zh-TW" sz="54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 	T = </a:t>
            </a:r>
            <a:r>
              <a:rPr lang="en-US" altLang="zh-TW" sz="5400" b="1" dirty="0" err="1">
                <a:latin typeface="billy" pitchFamily="2" charset="-120"/>
                <a:ea typeface="billy" pitchFamily="2" charset="-120"/>
                <a:cs typeface="billy" pitchFamily="2" charset="-120"/>
              </a:rPr>
              <a:t>abc</a:t>
            </a:r>
            <a:endParaRPr lang="en-US" altLang="zh-TW" sz="54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A163F8-1405-4387-8543-6DD1DDC6F0CC}"/>
              </a:ext>
            </a:extLst>
          </p:cNvPr>
          <p:cNvSpPr/>
          <p:nvPr/>
        </p:nvSpPr>
        <p:spPr>
          <a:xfrm>
            <a:off x="3814316" y="2662955"/>
            <a:ext cx="15153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b="1" dirty="0" err="1">
                <a:solidFill>
                  <a:srgbClr val="FF0000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abc</a:t>
            </a:r>
            <a:r>
              <a:rPr lang="en-US" altLang="zh-TW" sz="5400" b="1" dirty="0" err="1">
                <a:latin typeface="billy" pitchFamily="2" charset="-120"/>
                <a:ea typeface="billy" pitchFamily="2" charset="-120"/>
                <a:cs typeface="billy" pitchFamily="2" charset="-120"/>
              </a:rPr>
              <a:t>abc</a:t>
            </a:r>
            <a:endParaRPr lang="zh-TW" altLang="zh-TW" sz="54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  <a:p>
            <a:r>
              <a:rPr lang="en-US" altLang="zh-TW" sz="5400" b="1" dirty="0" err="1">
                <a:solidFill>
                  <a:srgbClr val="FF0000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ab</a:t>
            </a:r>
            <a:r>
              <a:rPr lang="en-US" altLang="zh-TW" sz="5400" b="1" dirty="0" err="1">
                <a:latin typeface="billy" pitchFamily="2" charset="-120"/>
                <a:ea typeface="billy" pitchFamily="2" charset="-120"/>
                <a:cs typeface="billy" pitchFamily="2" charset="-120"/>
              </a:rPr>
              <a:t>cab</a:t>
            </a:r>
            <a:r>
              <a:rPr lang="en-US" altLang="zh-TW" sz="5400" b="1" dirty="0" err="1">
                <a:solidFill>
                  <a:srgbClr val="FF0000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c</a:t>
            </a:r>
            <a:endParaRPr lang="zh-TW" altLang="zh-TW" sz="5400" b="1" dirty="0">
              <a:solidFill>
                <a:srgbClr val="FF0000"/>
              </a:solidFill>
              <a:latin typeface="billy" pitchFamily="2" charset="-120"/>
              <a:ea typeface="billy" pitchFamily="2" charset="-120"/>
              <a:cs typeface="billy" pitchFamily="2" charset="-120"/>
            </a:endParaRPr>
          </a:p>
          <a:p>
            <a:r>
              <a:rPr lang="en-US" altLang="zh-TW" sz="5400" b="1" dirty="0" err="1">
                <a:solidFill>
                  <a:srgbClr val="FF0000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a</a:t>
            </a:r>
            <a:r>
              <a:rPr lang="en-US" altLang="zh-TW" sz="5400" b="1" dirty="0" err="1">
                <a:latin typeface="billy" pitchFamily="2" charset="-120"/>
                <a:ea typeface="billy" pitchFamily="2" charset="-120"/>
                <a:cs typeface="billy" pitchFamily="2" charset="-120"/>
              </a:rPr>
              <a:t>bca</a:t>
            </a:r>
            <a:r>
              <a:rPr lang="en-US" altLang="zh-TW" sz="5400" b="1" dirty="0" err="1">
                <a:solidFill>
                  <a:srgbClr val="FF0000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bc</a:t>
            </a:r>
            <a:endParaRPr lang="zh-TW" altLang="zh-TW" sz="5400" b="1" dirty="0">
              <a:solidFill>
                <a:srgbClr val="FF0000"/>
              </a:solidFill>
              <a:latin typeface="billy" pitchFamily="2" charset="-120"/>
              <a:ea typeface="billy" pitchFamily="2" charset="-120"/>
              <a:cs typeface="billy" pitchFamily="2" charset="-120"/>
            </a:endParaRPr>
          </a:p>
          <a:p>
            <a:r>
              <a:rPr lang="en-US" altLang="zh-TW" sz="5400" b="1" dirty="0" err="1">
                <a:latin typeface="billy" pitchFamily="2" charset="-120"/>
                <a:ea typeface="billy" pitchFamily="2" charset="-120"/>
                <a:cs typeface="billy" pitchFamily="2" charset="-120"/>
              </a:rPr>
              <a:t>abc</a:t>
            </a:r>
            <a:r>
              <a:rPr lang="en-US" altLang="zh-TW" sz="5400" b="1" dirty="0" err="1">
                <a:solidFill>
                  <a:srgbClr val="FF0000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abc</a:t>
            </a:r>
            <a:endParaRPr lang="zh-TW" altLang="zh-TW" sz="5400" b="1" dirty="0">
              <a:solidFill>
                <a:srgbClr val="FF0000"/>
              </a:solidFill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152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61">
            <a:extLst>
              <a:ext uri="{FF2B5EF4-FFF2-40B4-BE49-F238E27FC236}">
                <a16:creationId xmlns:a16="http://schemas.microsoft.com/office/drawing/2014/main" id="{9DA112AD-8ACC-430B-923C-A141010CBBCB}"/>
              </a:ext>
            </a:extLst>
          </p:cNvPr>
          <p:cNvSpPr txBox="1">
            <a:spLocks/>
          </p:cNvSpPr>
          <p:nvPr/>
        </p:nvSpPr>
        <p:spPr>
          <a:xfrm>
            <a:off x="1102790" y="1337417"/>
            <a:ext cx="2347421" cy="77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555625" indent="-555625" algn="l">
              <a:defRPr b="1"/>
            </a:pPr>
            <a:r>
              <a:rPr lang="en-US" altLang="zh-TW" sz="36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[Thought]</a:t>
            </a:r>
            <a:endParaRPr lang="en-US" altLang="zh-TW" b="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AB646-B781-4711-BF2B-CC95E6ED6831}"/>
              </a:ext>
            </a:extLst>
          </p:cNvPr>
          <p:cNvSpPr/>
          <p:nvPr/>
        </p:nvSpPr>
        <p:spPr>
          <a:xfrm>
            <a:off x="1296575" y="2114417"/>
            <a:ext cx="49911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If the length of t is N, then we may need N times for-loop instinctively.</a:t>
            </a:r>
            <a:endParaRPr lang="zh-TW" altLang="zh-TW" sz="32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C75C7D-7418-489F-81E1-3D5BA04E4FD3}"/>
              </a:ext>
            </a:extLst>
          </p:cNvPr>
          <p:cNvSpPr/>
          <p:nvPr/>
        </p:nvSpPr>
        <p:spPr>
          <a:xfrm>
            <a:off x="5891764" y="2387479"/>
            <a:ext cx="2712974" cy="6463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3600" b="1" u="sng" kern="100" dirty="0" err="1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a</a:t>
            </a:r>
            <a:r>
              <a:rPr lang="en-US" altLang="zh-TW" sz="3600" b="1" kern="100" dirty="0" err="1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bcabc</a:t>
            </a:r>
            <a:r>
              <a:rPr lang="zh-TW" altLang="en-US" sz="3600" b="1" kern="1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 </a:t>
            </a:r>
            <a:r>
              <a:rPr lang="en-US" altLang="zh-TW" sz="3600" b="1" u="sng" kern="100" dirty="0" err="1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a</a:t>
            </a:r>
            <a:r>
              <a:rPr lang="en-US" altLang="zh-TW" sz="3600" b="1" kern="100" dirty="0" err="1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bc</a:t>
            </a:r>
            <a:endParaRPr lang="zh-TW" altLang="zh-TW" sz="1800" kern="100" dirty="0">
              <a:effectLst/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5715D6-4417-4447-8A6F-2C0C366646E7}"/>
              </a:ext>
            </a:extLst>
          </p:cNvPr>
          <p:cNvSpPr/>
          <p:nvPr/>
        </p:nvSpPr>
        <p:spPr>
          <a:xfrm>
            <a:off x="1296575" y="3965119"/>
            <a:ext cx="6176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kern="100" dirty="0">
                <a:latin typeface="billy" pitchFamily="2" charset="-120"/>
                <a:ea typeface="billy" pitchFamily="2" charset="-120"/>
                <a:cs typeface="billy" pitchFamily="2" charset="-120"/>
              </a:rPr>
              <a:t>The length of </a:t>
            </a:r>
            <a:r>
              <a:rPr lang="en-US" altLang="zh-TW" sz="3200" b="1" kern="100" dirty="0">
                <a:solidFill>
                  <a:srgbClr val="FF0000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t</a:t>
            </a:r>
            <a:r>
              <a:rPr lang="en-US" altLang="zh-TW" sz="3200" b="1" kern="100" dirty="0">
                <a:latin typeface="billy" pitchFamily="2" charset="-120"/>
                <a:ea typeface="billy" pitchFamily="2" charset="-120"/>
                <a:cs typeface="billy" pitchFamily="2" charset="-120"/>
              </a:rPr>
              <a:t> isn’t fixed!!</a:t>
            </a:r>
            <a:endParaRPr lang="zh-TW" altLang="zh-TW" sz="3200" b="1" kern="100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D2A305-3DEA-44E4-BC5D-8B19D0B62D57}"/>
              </a:ext>
            </a:extLst>
          </p:cNvPr>
          <p:cNvSpPr/>
          <p:nvPr/>
        </p:nvSpPr>
        <p:spPr>
          <a:xfrm>
            <a:off x="1296575" y="4781919"/>
            <a:ext cx="4486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kern="100" dirty="0">
                <a:latin typeface="billy" pitchFamily="2" charset="-120"/>
                <a:ea typeface="billy" pitchFamily="2" charset="-120"/>
                <a:cs typeface="billy" pitchFamily="2" charset="-120"/>
              </a:rPr>
              <a:t>In main function, we call </a:t>
            </a:r>
            <a:r>
              <a:rPr lang="en-US" altLang="zh-TW" sz="3200" b="1" u="sng" kern="100" dirty="0">
                <a:solidFill>
                  <a:srgbClr val="0070C0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Match(0, 0)</a:t>
            </a:r>
            <a:endParaRPr lang="zh-TW" altLang="zh-TW" sz="3200" kern="100" dirty="0">
              <a:solidFill>
                <a:srgbClr val="0070C0"/>
              </a:solidFill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  <p:sp>
        <p:nvSpPr>
          <p:cNvPr id="11" name="Shape 1861">
            <a:extLst>
              <a:ext uri="{FF2B5EF4-FFF2-40B4-BE49-F238E27FC236}">
                <a16:creationId xmlns:a16="http://schemas.microsoft.com/office/drawing/2014/main" id="{FF541964-580F-4308-922D-3E371353D127}"/>
              </a:ext>
            </a:extLst>
          </p:cNvPr>
          <p:cNvSpPr txBox="1">
            <a:spLocks/>
          </p:cNvSpPr>
          <p:nvPr/>
        </p:nvSpPr>
        <p:spPr>
          <a:xfrm>
            <a:off x="1102789" y="3231435"/>
            <a:ext cx="2347421" cy="77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555625" indent="-555625" algn="l">
              <a:defRPr b="1"/>
            </a:pPr>
            <a:r>
              <a:rPr lang="en-US" altLang="zh-TW" sz="36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[Problem]</a:t>
            </a:r>
            <a:endParaRPr lang="en-US" altLang="zh-TW" b="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A08707-F2BE-4DD6-A9FE-9EE06CFB8853}"/>
              </a:ext>
            </a:extLst>
          </p:cNvPr>
          <p:cNvSpPr/>
          <p:nvPr/>
        </p:nvSpPr>
        <p:spPr>
          <a:xfrm>
            <a:off x="2954409" y="4375866"/>
            <a:ext cx="3235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200" b="1" dirty="0">
                <a:solidFill>
                  <a:srgbClr val="FF0000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=&gt; Use recursion to solve</a:t>
            </a:r>
          </a:p>
        </p:txBody>
      </p:sp>
    </p:spTree>
    <p:extLst>
      <p:ext uri="{BB962C8B-B14F-4D97-AF65-F5344CB8AC3E}">
        <p14:creationId xmlns:p14="http://schemas.microsoft.com/office/powerpoint/2010/main" val="31237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4D5CFBC-17E5-4D9C-BC99-A6B0E5A05C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21" y="724404"/>
            <a:ext cx="7584957" cy="5409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76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 txBox="1">
            <a:spLocks noGrp="1"/>
          </p:cNvSpPr>
          <p:nvPr>
            <p:ph type="ctrTitle"/>
          </p:nvPr>
        </p:nvSpPr>
        <p:spPr>
          <a:xfrm>
            <a:off x="1557900" y="1753386"/>
            <a:ext cx="6028200" cy="221296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PB</a:t>
            </a:r>
            <a:b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</a:br>
            <a: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Transpose</a:t>
            </a:r>
            <a:endParaRPr lang="en" sz="80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326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Shape 1861"/>
          <p:cNvSpPr txBox="1">
            <a:spLocks noGrp="1"/>
          </p:cNvSpPr>
          <p:nvPr>
            <p:ph type="title"/>
          </p:nvPr>
        </p:nvSpPr>
        <p:spPr>
          <a:xfrm>
            <a:off x="924359" y="965170"/>
            <a:ext cx="2177060" cy="777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24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[Question]</a:t>
            </a:r>
            <a:endParaRPr lang="en" sz="24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6" name="Shape 1861">
            <a:extLst>
              <a:ext uri="{FF2B5EF4-FFF2-40B4-BE49-F238E27FC236}">
                <a16:creationId xmlns:a16="http://schemas.microsoft.com/office/drawing/2014/main" id="{9DA112AD-8ACC-430B-923C-A141010CBBCB}"/>
              </a:ext>
            </a:extLst>
          </p:cNvPr>
          <p:cNvSpPr txBox="1">
            <a:spLocks/>
          </p:cNvSpPr>
          <p:nvPr/>
        </p:nvSpPr>
        <p:spPr>
          <a:xfrm>
            <a:off x="1187632" y="1903026"/>
            <a:ext cx="1837694" cy="77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555625" indent="-555625" algn="l">
              <a:defRPr b="1"/>
            </a:pPr>
            <a:r>
              <a:rPr lang="en-US" altLang="zh-TW" sz="24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[Concept]</a:t>
            </a:r>
            <a:endParaRPr lang="en-US" altLang="zh-TW" sz="1800" b="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pic>
        <p:nvPicPr>
          <p:cNvPr id="13" name="螢幕快照 2017-12-03 下午12.13.46.png" descr="螢幕快照 2017-12-03 下午12.13.46.png">
            <a:extLst>
              <a:ext uri="{FF2B5EF4-FFF2-40B4-BE49-F238E27FC236}">
                <a16:creationId xmlns:a16="http://schemas.microsoft.com/office/drawing/2014/main" id="{187E0FAB-6BA7-4B28-84B7-CEC4F2653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/>
                    </a14:imgEffect>
                  </a14:imgLayer>
                </a14:imgProps>
              </a:ext>
            </a:extLst>
          </a:blip>
          <a:srcRect l="2529" r="6695"/>
          <a:stretch/>
        </p:blipFill>
        <p:spPr>
          <a:xfrm>
            <a:off x="1696558" y="4070517"/>
            <a:ext cx="3044858" cy="1677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螢幕快照 2017-12-03 下午12.13.50.png" descr="螢幕快照 2017-12-03 下午12.13.50.png">
            <a:extLst>
              <a:ext uri="{FF2B5EF4-FFF2-40B4-BE49-F238E27FC236}">
                <a16:creationId xmlns:a16="http://schemas.microsoft.com/office/drawing/2014/main" id="{5767FDD2-6AD7-4BD0-9D7F-CB6E9D88B8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osiaicBubbles/>
                    </a14:imgEffect>
                  </a14:imgLayer>
                </a14:imgProps>
              </a:ext>
            </a:extLst>
          </a:blip>
          <a:srcRect t="13289" r="20187" b="10967"/>
          <a:stretch/>
        </p:blipFill>
        <p:spPr>
          <a:xfrm>
            <a:off x="4741416" y="4070517"/>
            <a:ext cx="3129905" cy="167712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34AB646-B781-4711-BF2B-CC95E6ED6831}"/>
              </a:ext>
            </a:extLst>
          </p:cNvPr>
          <p:cNvSpPr/>
          <p:nvPr/>
        </p:nvSpPr>
        <p:spPr>
          <a:xfrm>
            <a:off x="1751482" y="2594839"/>
            <a:ext cx="62598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If the matrix being transpose , just change the index of array and change the value in the array.</a:t>
            </a:r>
            <a:endParaRPr lang="zh-TW" altLang="en-US" sz="32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020975-A447-420A-973A-355343F61A19}"/>
              </a:ext>
            </a:extLst>
          </p:cNvPr>
          <p:cNvSpPr/>
          <p:nvPr/>
        </p:nvSpPr>
        <p:spPr>
          <a:xfrm>
            <a:off x="1696558" y="1611604"/>
            <a:ext cx="5785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Give a matrix and you need to transpose them. </a:t>
            </a:r>
            <a:endParaRPr lang="zh-TW" altLang="en-US" sz="32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341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螢幕快照 2017-12-03 下午12.15.42.png" descr="螢幕快照 2017-12-03 下午12.15.42.png">
            <a:extLst>
              <a:ext uri="{FF2B5EF4-FFF2-40B4-BE49-F238E27FC236}">
                <a16:creationId xmlns:a16="http://schemas.microsoft.com/office/drawing/2014/main" id="{3CEA24D3-3EE6-4419-AB15-3487058CD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r="21417"/>
          <a:stretch/>
        </p:blipFill>
        <p:spPr>
          <a:xfrm>
            <a:off x="1774475" y="774004"/>
            <a:ext cx="5595050" cy="53099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105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 txBox="1">
            <a:spLocks noGrp="1"/>
          </p:cNvSpPr>
          <p:nvPr>
            <p:ph type="ctrTitle"/>
          </p:nvPr>
        </p:nvSpPr>
        <p:spPr>
          <a:xfrm>
            <a:off x="1557900" y="1753386"/>
            <a:ext cx="6028200" cy="221296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PC</a:t>
            </a:r>
            <a:b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</a:br>
            <a:r>
              <a:rPr lang="en-US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Ponds</a:t>
            </a:r>
            <a:endParaRPr lang="en" sz="80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8659118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325</Words>
  <Application>Microsoft Office PowerPoint</Application>
  <PresentationFormat>如螢幕大小 (4:3)</PresentationFormat>
  <Paragraphs>94</Paragraphs>
  <Slides>27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9" baseType="lpstr">
      <vt:lpstr>billy</vt:lpstr>
      <vt:lpstr>SetoFont</vt:lpstr>
      <vt:lpstr>Bender Solid</vt:lpstr>
      <vt:lpstr>Academic M54</vt:lpstr>
      <vt:lpstr>Amatic SC</vt:lpstr>
      <vt:lpstr>Merriweather</vt:lpstr>
      <vt:lpstr>Showcard Gothic</vt:lpstr>
      <vt:lpstr>Bahnschrift</vt:lpstr>
      <vt:lpstr>Broadway</vt:lpstr>
      <vt:lpstr>新細明體</vt:lpstr>
      <vt:lpstr>Arial</vt:lpstr>
      <vt:lpstr>Nathaniel template</vt:lpstr>
      <vt:lpstr>Midterm 2 Exercise</vt:lpstr>
      <vt:lpstr>PA Matching Point</vt:lpstr>
      <vt:lpstr>Subsequence</vt:lpstr>
      <vt:lpstr>PowerPoint 簡報</vt:lpstr>
      <vt:lpstr>PowerPoint 簡報</vt:lpstr>
      <vt:lpstr>PB Transpose</vt:lpstr>
      <vt:lpstr>[Question]</vt:lpstr>
      <vt:lpstr>PowerPoint 簡報</vt:lpstr>
      <vt:lpstr>PC Ponds</vt:lpstr>
      <vt:lpstr>[Thought]</vt:lpstr>
      <vt:lpstr>PowerPoint 簡報</vt:lpstr>
      <vt:lpstr>PowerPoint 簡報</vt:lpstr>
      <vt:lpstr>PD Fire!</vt:lpstr>
      <vt:lpstr>PowerPoint 簡報</vt:lpstr>
      <vt:lpstr>[Thought]</vt:lpstr>
      <vt:lpstr>PowerPoint 簡報</vt:lpstr>
      <vt:lpstr>PE Shooting Star</vt:lpstr>
      <vt:lpstr>PowerPoint 簡報</vt:lpstr>
      <vt:lpstr>PowerPoint 簡報</vt:lpstr>
      <vt:lpstr>Thought</vt:lpstr>
      <vt:lpstr>Recursive Way</vt:lpstr>
      <vt:lpstr>Boundary?</vt:lpstr>
      <vt:lpstr>PF Prefix Notation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2 Exercise</dc:title>
  <dc:creator>USER</dc:creator>
  <cp:lastModifiedBy>USER</cp:lastModifiedBy>
  <cp:revision>58</cp:revision>
  <dcterms:modified xsi:type="dcterms:W3CDTF">2018-11-30T06:47:03Z</dcterms:modified>
</cp:coreProperties>
</file>