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98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371601"/>
            <a:ext cx="10462075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2" y="3505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162" y="3398520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600"/>
            <a:ext cx="2742486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609600"/>
            <a:ext cx="802431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2362201"/>
            <a:ext cx="10360501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626865"/>
            <a:ext cx="103605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106" y="4599432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73352"/>
            <a:ext cx="5383398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73352"/>
            <a:ext cx="5383398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76400"/>
            <a:ext cx="524119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438400"/>
            <a:ext cx="52411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676400"/>
            <a:ext cx="524119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438400"/>
            <a:ext cx="52411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0362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92080"/>
            <a:ext cx="2852185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368" y="792080"/>
            <a:ext cx="7618016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130553"/>
            <a:ext cx="2852185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1188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92480"/>
            <a:ext cx="2856163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487" y="838201"/>
            <a:ext cx="787047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133600"/>
            <a:ext cx="2852185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888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33400"/>
            <a:ext cx="109699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9699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88825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18288"/>
            <a:ext cx="385979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71F084-6650-49FF-BD32-A52E48E2275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0810" y="18288"/>
            <a:ext cx="548497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354" y="18288"/>
            <a:ext cx="142203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F0B9FD3-A037-400C-92BE-04258D56E3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70"/>
          <a:stretch/>
        </p:blipFill>
        <p:spPr>
          <a:xfrm>
            <a:off x="-34637" y="1143000"/>
            <a:ext cx="12225049" cy="582750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08613" y="0"/>
            <a:ext cx="12573000" cy="998041"/>
            <a:chOff x="-208613" y="0"/>
            <a:chExt cx="12573000" cy="998041"/>
          </a:xfrm>
        </p:grpSpPr>
        <p:sp>
          <p:nvSpPr>
            <p:cNvPr id="5" name="TextBox 4"/>
            <p:cNvSpPr txBox="1"/>
            <p:nvPr/>
          </p:nvSpPr>
          <p:spPr>
            <a:xfrm>
              <a:off x="-208613" y="0"/>
              <a:ext cx="125730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3600" b="1">
                <a:solidFill>
                  <a:schemeClr val="accent1">
                    <a:lumMod val="75000"/>
                  </a:schemeClr>
                </a:solidFill>
                <a:latin typeface="VNI-Avo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89212" y="228600"/>
              <a:ext cx="6858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smtClean="0">
                  <a:solidFill>
                    <a:schemeClr val="accent1">
                      <a:lumMod val="75000"/>
                    </a:schemeClr>
                  </a:solidFill>
                  <a:latin typeface="VNI-Avo" pitchFamily="2" charset="0"/>
                </a:rPr>
                <a:t>Unit 10: 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4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9"/>
          <p:cNvSpPr/>
          <p:nvPr/>
        </p:nvSpPr>
        <p:spPr>
          <a:xfrm>
            <a:off x="2208212" y="1346460"/>
            <a:ext cx="1234408" cy="48086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>
                <a:solidFill>
                  <a:prstClr val="white"/>
                </a:solidFill>
                <a:latin typeface="VNI-Avo" pitchFamily="2" charset="0"/>
              </a:rPr>
              <a:t>Part 1</a:t>
            </a:r>
            <a:endParaRPr kumimoji="1" lang="ja-JP" altLang="en-US" sz="2400" b="1" dirty="0">
              <a:solidFill>
                <a:prstClr val="white"/>
              </a:solidFill>
              <a:latin typeface="VNI-Avo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82492" y="-35150"/>
            <a:ext cx="12371317" cy="873350"/>
            <a:chOff x="-182492" y="-35150"/>
            <a:chExt cx="12371317" cy="873350"/>
          </a:xfrm>
        </p:grpSpPr>
        <p:sp>
          <p:nvSpPr>
            <p:cNvPr id="3" name="TextBox 2"/>
            <p:cNvSpPr txBox="1"/>
            <p:nvPr/>
          </p:nvSpPr>
          <p:spPr>
            <a:xfrm>
              <a:off x="-182492" y="-35150"/>
              <a:ext cx="12371317" cy="8733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3600" b="1">
                <a:solidFill>
                  <a:schemeClr val="accent1">
                    <a:lumMod val="75000"/>
                  </a:schemeClr>
                </a:solidFill>
                <a:latin typeface="VNI-Avo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589212" y="68759"/>
              <a:ext cx="6858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smtClean="0">
                  <a:solidFill>
                    <a:schemeClr val="bg1"/>
                  </a:solidFill>
                  <a:latin typeface="VNI-Avo" pitchFamily="2" charset="0"/>
                </a:rPr>
                <a:t>QUESTIONS</a:t>
              </a:r>
            </a:p>
          </p:txBody>
        </p:sp>
      </p:grpSp>
      <p:sp>
        <p:nvSpPr>
          <p:cNvPr id="6" name="角丸四角形 19"/>
          <p:cNvSpPr/>
          <p:nvPr/>
        </p:nvSpPr>
        <p:spPr>
          <a:xfrm>
            <a:off x="8593804" y="1346460"/>
            <a:ext cx="1234408" cy="480862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>
                <a:solidFill>
                  <a:prstClr val="white"/>
                </a:solidFill>
                <a:latin typeface="VNI-Avo" pitchFamily="2" charset="0"/>
              </a:rPr>
              <a:t>Part </a:t>
            </a:r>
            <a:r>
              <a:rPr kumimoji="1" lang="en-US" altLang="ja-JP" sz="2400" b="1" smtClean="0">
                <a:solidFill>
                  <a:prstClr val="white"/>
                </a:solidFill>
                <a:latin typeface="VNI-Avo" pitchFamily="2" charset="0"/>
              </a:rPr>
              <a:t>2</a:t>
            </a:r>
            <a:endParaRPr kumimoji="1" lang="ja-JP" altLang="en-US" sz="2400" b="1" dirty="0">
              <a:solidFill>
                <a:prstClr val="white"/>
              </a:solidFill>
              <a:latin typeface="VNI-Av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812" y="2084964"/>
            <a:ext cx="6096000" cy="411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1. What means of transport do you usually use?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2. What’s the most popular means of transportation in your hometown?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3. How often do you take the bus?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4. Which do you prefer public transportation or private transportation?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5</a:t>
            </a: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. What do you think about the transport system in your hometown?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5412" y="2120114"/>
            <a:ext cx="5562600" cy="238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1. Describe a journey you make every day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2. Describe the public transport system in your city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VNI-Avo" pitchFamily="2" charset="0"/>
              </a:rPr>
              <a:t>3. Describe a time when your vehicle was broken when travelling</a:t>
            </a:r>
          </a:p>
        </p:txBody>
      </p:sp>
    </p:spTree>
    <p:extLst>
      <p:ext uri="{BB962C8B-B14F-4D97-AF65-F5344CB8AC3E}">
        <p14:creationId xmlns:p14="http://schemas.microsoft.com/office/powerpoint/2010/main" val="27565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82492" y="-35150"/>
            <a:ext cx="12371317" cy="873350"/>
            <a:chOff x="-182492" y="-35150"/>
            <a:chExt cx="12371317" cy="873350"/>
          </a:xfrm>
        </p:grpSpPr>
        <p:sp>
          <p:nvSpPr>
            <p:cNvPr id="3" name="TextBox 2"/>
            <p:cNvSpPr txBox="1"/>
            <p:nvPr/>
          </p:nvSpPr>
          <p:spPr>
            <a:xfrm>
              <a:off x="-182492" y="-35150"/>
              <a:ext cx="12371317" cy="8733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3600" b="1">
                <a:solidFill>
                  <a:schemeClr val="accent1">
                    <a:lumMod val="75000"/>
                  </a:schemeClr>
                </a:solidFill>
                <a:latin typeface="VNI-Avo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370012" y="177225"/>
              <a:ext cx="98298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smtClean="0">
                  <a:solidFill>
                    <a:schemeClr val="bg1"/>
                  </a:solidFill>
                  <a:latin typeface="VNI-Avo" pitchFamily="2" charset="0"/>
                </a:rPr>
                <a:t>vocabulary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2"/>
          <a:stretch/>
        </p:blipFill>
        <p:spPr>
          <a:xfrm>
            <a:off x="2147321" y="2401496"/>
            <a:ext cx="6299335" cy="267306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671322" y="2020496"/>
            <a:ext cx="457201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8922" y="1579537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 car</a:t>
            </a:r>
            <a:endParaRPr lang="en-US" sz="2800"/>
          </a:p>
        </p:txBody>
      </p:sp>
      <p:sp>
        <p:nvSpPr>
          <p:cNvPr id="24" name="TextBox 23"/>
          <p:cNvSpPr txBox="1"/>
          <p:nvPr/>
        </p:nvSpPr>
        <p:spPr>
          <a:xfrm>
            <a:off x="2223521" y="1573822"/>
            <a:ext cx="144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Drive +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2720" y="937645"/>
            <a:ext cx="693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ym typeface="Wingdings 2"/>
              </a:rPr>
              <a:t> </a:t>
            </a:r>
            <a:r>
              <a:rPr lang="en-US" sz="2800" smtClean="0"/>
              <a:t>Travel / commute by + phương tiện</a:t>
            </a:r>
            <a:endParaRPr lang="en-US" sz="28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49471" y="4631871"/>
            <a:ext cx="151279" cy="671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04722" y="5292271"/>
            <a:ext cx="2402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 motorbike</a:t>
            </a:r>
          </a:p>
          <a:p>
            <a:r>
              <a:rPr lang="en-US" sz="2800" smtClean="0"/>
              <a:t>a motorcycle</a:t>
            </a:r>
          </a:p>
          <a:p>
            <a:r>
              <a:rPr lang="en-US" sz="2800" smtClean="0"/>
              <a:t>a scooter</a:t>
            </a:r>
            <a:endParaRPr lang="en-US" sz="2800"/>
          </a:p>
        </p:txBody>
      </p:sp>
      <p:sp>
        <p:nvSpPr>
          <p:cNvPr id="30" name="TextBox 29"/>
          <p:cNvSpPr txBox="1"/>
          <p:nvPr/>
        </p:nvSpPr>
        <p:spPr>
          <a:xfrm>
            <a:off x="1007046" y="5410200"/>
            <a:ext cx="150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Ride +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947421" y="4845957"/>
            <a:ext cx="11430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09265" y="5393871"/>
            <a:ext cx="240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 cyclo</a:t>
            </a:r>
            <a:endParaRPr lang="en-US" sz="28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176522" y="4967514"/>
            <a:ext cx="289754" cy="41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05164" y="5365962"/>
            <a:ext cx="384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an electric bike/bicyle</a:t>
            </a:r>
            <a:endParaRPr lang="en-US" sz="280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607054" y="1841147"/>
            <a:ext cx="569468" cy="70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1399" y="1545989"/>
            <a:ext cx="263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bus / coach</a:t>
            </a:r>
            <a:endParaRPr lang="en-US" sz="2800"/>
          </a:p>
        </p:txBody>
      </p:sp>
      <p:sp>
        <p:nvSpPr>
          <p:cNvPr id="44" name="TextBox 43"/>
          <p:cNvSpPr txBox="1"/>
          <p:nvPr/>
        </p:nvSpPr>
        <p:spPr>
          <a:xfrm>
            <a:off x="5472711" y="1545989"/>
            <a:ext cx="203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take/use +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30" grpId="0"/>
      <p:bldP spid="35" grpId="0"/>
      <p:bldP spid="38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82492" y="-35150"/>
            <a:ext cx="12371317" cy="873350"/>
            <a:chOff x="-182492" y="-35150"/>
            <a:chExt cx="12371317" cy="873350"/>
          </a:xfrm>
        </p:grpSpPr>
        <p:sp>
          <p:nvSpPr>
            <p:cNvPr id="3" name="TextBox 2"/>
            <p:cNvSpPr txBox="1"/>
            <p:nvPr/>
          </p:nvSpPr>
          <p:spPr>
            <a:xfrm>
              <a:off x="-182492" y="-35150"/>
              <a:ext cx="12371317" cy="8733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3600" b="1">
                <a:solidFill>
                  <a:schemeClr val="accent1">
                    <a:lumMod val="75000"/>
                  </a:schemeClr>
                </a:solidFill>
                <a:latin typeface="VNI-Avo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370012" y="177225"/>
              <a:ext cx="98298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smtClean="0">
                  <a:solidFill>
                    <a:schemeClr val="bg1"/>
                  </a:solidFill>
                  <a:latin typeface="VNI-Avo" pitchFamily="2" charset="0"/>
                </a:rPr>
                <a:t>1. What means of transport do you usually use?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12" y="1143000"/>
            <a:ext cx="11658600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smtClean="0"/>
              <a:t>Example 1</a:t>
            </a:r>
            <a:r>
              <a:rPr lang="en-US" sz="2800" smtClean="0"/>
              <a:t>: Well for </a:t>
            </a:r>
            <a:r>
              <a:rPr lang="en-US" sz="2800" smtClean="0">
                <a:solidFill>
                  <a:srgbClr val="FF0000"/>
                </a:solidFill>
              </a:rPr>
              <a:t>daily commute</a:t>
            </a:r>
            <a:r>
              <a:rPr lang="en-US" sz="2800" smtClean="0"/>
              <a:t>, I often </a:t>
            </a:r>
            <a:r>
              <a:rPr lang="en-US" sz="2800" smtClean="0">
                <a:solidFill>
                  <a:srgbClr val="FF0000"/>
                </a:solidFill>
              </a:rPr>
              <a:t>hop on </a:t>
            </a:r>
            <a:r>
              <a:rPr lang="en-US" sz="2800" smtClean="0"/>
              <a:t>my private motorbike. Sometimes when my motorbike is </a:t>
            </a:r>
            <a:r>
              <a:rPr lang="en-US" sz="2800" smtClean="0">
                <a:solidFill>
                  <a:srgbClr val="FF0000"/>
                </a:solidFill>
              </a:rPr>
              <a:t>broken down</a:t>
            </a:r>
            <a:r>
              <a:rPr lang="en-US" sz="2800" smtClean="0"/>
              <a:t>, I choose to </a:t>
            </a:r>
            <a:r>
              <a:rPr lang="en-US" sz="2800" smtClean="0">
                <a:solidFill>
                  <a:srgbClr val="FF0000"/>
                </a:solidFill>
              </a:rPr>
              <a:t>hitch a ride </a:t>
            </a:r>
            <a:r>
              <a:rPr lang="en-US" sz="2800" smtClean="0"/>
              <a:t>with my friend.</a:t>
            </a:r>
            <a:endParaRPr lang="en-US" sz="2800"/>
          </a:p>
        </p:txBody>
      </p:sp>
      <p:sp>
        <p:nvSpPr>
          <p:cNvPr id="29" name="TextBox 28"/>
          <p:cNvSpPr txBox="1"/>
          <p:nvPr/>
        </p:nvSpPr>
        <p:spPr>
          <a:xfrm>
            <a:off x="526473" y="4631492"/>
            <a:ext cx="647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/>
              <a:t>daily commute (n): sự đi lại hàng ngày </a:t>
            </a:r>
            <a:endParaRPr lang="en-US" sz="2600" i="1"/>
          </a:p>
        </p:txBody>
      </p:sp>
      <p:sp>
        <p:nvSpPr>
          <p:cNvPr id="32" name="TextBox 31"/>
          <p:cNvSpPr txBox="1"/>
          <p:nvPr/>
        </p:nvSpPr>
        <p:spPr>
          <a:xfrm>
            <a:off x="526473" y="5093157"/>
            <a:ext cx="647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/>
              <a:t>hop on (v): nhảy lên xe</a:t>
            </a:r>
            <a:endParaRPr lang="en-US" sz="2600" i="1"/>
          </a:p>
        </p:txBody>
      </p:sp>
      <p:sp>
        <p:nvSpPr>
          <p:cNvPr id="33" name="TextBox 32"/>
          <p:cNvSpPr txBox="1"/>
          <p:nvPr/>
        </p:nvSpPr>
        <p:spPr>
          <a:xfrm>
            <a:off x="526473" y="5531347"/>
            <a:ext cx="647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/>
              <a:t>be broken down / break down: hỏng xe</a:t>
            </a:r>
            <a:endParaRPr lang="en-US" sz="2600" i="1"/>
          </a:p>
        </p:txBody>
      </p:sp>
      <p:sp>
        <p:nvSpPr>
          <p:cNvPr id="34" name="TextBox 33"/>
          <p:cNvSpPr txBox="1"/>
          <p:nvPr/>
        </p:nvSpPr>
        <p:spPr>
          <a:xfrm>
            <a:off x="531812" y="6019800"/>
            <a:ext cx="647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/>
              <a:t>hitch a ride: đi nhờ xe</a:t>
            </a:r>
            <a:endParaRPr lang="en-US" sz="2600" i="1"/>
          </a:p>
        </p:txBody>
      </p:sp>
      <p:sp>
        <p:nvSpPr>
          <p:cNvPr id="37" name="TextBox 36"/>
          <p:cNvSpPr txBox="1"/>
          <p:nvPr/>
        </p:nvSpPr>
        <p:spPr>
          <a:xfrm>
            <a:off x="275503" y="2653146"/>
            <a:ext cx="11658600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smtClean="0"/>
              <a:t>Example 2</a:t>
            </a:r>
            <a:r>
              <a:rPr lang="en-US" sz="2800" smtClean="0"/>
              <a:t>: Well, living with a </a:t>
            </a:r>
            <a:r>
              <a:rPr lang="en-US" sz="2800" smtClean="0">
                <a:solidFill>
                  <a:srgbClr val="FF0000"/>
                </a:solidFill>
              </a:rPr>
              <a:t>student budget</a:t>
            </a:r>
            <a:r>
              <a:rPr lang="en-US" sz="2800" smtClean="0"/>
              <a:t>, I can’t </a:t>
            </a:r>
            <a:r>
              <a:rPr lang="en-US" sz="2800" smtClean="0">
                <a:solidFill>
                  <a:srgbClr val="FF0000"/>
                </a:solidFill>
              </a:rPr>
              <a:t>afford</a:t>
            </a:r>
            <a:r>
              <a:rPr lang="en-US" sz="2800" smtClean="0"/>
              <a:t> an electric bike for myself, so I </a:t>
            </a:r>
            <a:r>
              <a:rPr lang="en-US" sz="2800" smtClean="0">
                <a:solidFill>
                  <a:srgbClr val="FF0000"/>
                </a:solidFill>
              </a:rPr>
              <a:t>cycle</a:t>
            </a:r>
            <a:r>
              <a:rPr lang="en-US" sz="2800" smtClean="0"/>
              <a:t> to school </a:t>
            </a:r>
            <a:r>
              <a:rPr lang="en-US" sz="2800" smtClean="0">
                <a:solidFill>
                  <a:srgbClr val="FF0000"/>
                </a:solidFill>
              </a:rPr>
              <a:t>on a daily basis</a:t>
            </a:r>
            <a:r>
              <a:rPr lang="en-US" sz="2800" smtClean="0"/>
              <a:t>. I consider this the best way to exercise. </a:t>
            </a:r>
            <a:endParaRPr lang="en-US" sz="2800"/>
          </a:p>
        </p:txBody>
      </p:sp>
      <p:sp>
        <p:nvSpPr>
          <p:cNvPr id="39" name="TextBox 38"/>
          <p:cNvSpPr txBox="1"/>
          <p:nvPr/>
        </p:nvSpPr>
        <p:spPr>
          <a:xfrm>
            <a:off x="6704012" y="4600714"/>
            <a:ext cx="342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/>
              <a:t>student budget (n):</a:t>
            </a:r>
            <a:endParaRPr lang="en-US" sz="2600" i="1"/>
          </a:p>
        </p:txBody>
      </p:sp>
      <p:sp>
        <p:nvSpPr>
          <p:cNvPr id="41" name="TextBox 40"/>
          <p:cNvSpPr txBox="1"/>
          <p:nvPr/>
        </p:nvSpPr>
        <p:spPr>
          <a:xfrm>
            <a:off x="6704011" y="5070157"/>
            <a:ext cx="54848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/>
              <a:t>afford (v): đủ khả năng mua…</a:t>
            </a:r>
            <a:endParaRPr lang="en-US" sz="2600" i="1"/>
          </a:p>
        </p:txBody>
      </p:sp>
      <p:sp>
        <p:nvSpPr>
          <p:cNvPr id="42" name="TextBox 41"/>
          <p:cNvSpPr txBox="1"/>
          <p:nvPr/>
        </p:nvSpPr>
        <p:spPr>
          <a:xfrm>
            <a:off x="6709351" y="5562600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/>
              <a:t>cycle (v): đạp xe</a:t>
            </a:r>
            <a:endParaRPr lang="en-US" sz="2600" i="1"/>
          </a:p>
        </p:txBody>
      </p:sp>
      <p:sp>
        <p:nvSpPr>
          <p:cNvPr id="45" name="TextBox 44"/>
          <p:cNvSpPr txBox="1"/>
          <p:nvPr/>
        </p:nvSpPr>
        <p:spPr>
          <a:xfrm>
            <a:off x="6709351" y="6023790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/>
              <a:t>on a daily basis (v): hàng ngày</a:t>
            </a:r>
            <a:endParaRPr lang="en-US" sz="2600" i="1"/>
          </a:p>
        </p:txBody>
      </p:sp>
    </p:spTree>
    <p:extLst>
      <p:ext uri="{BB962C8B-B14F-4D97-AF65-F5344CB8AC3E}">
        <p14:creationId xmlns:p14="http://schemas.microsoft.com/office/powerpoint/2010/main" val="21264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2" grpId="0"/>
      <p:bldP spid="33" grpId="0"/>
      <p:bldP spid="34" grpId="0"/>
      <p:bldP spid="37" grpId="0" animBg="1"/>
      <p:bldP spid="39" grpId="0"/>
      <p:bldP spid="41" grpId="0"/>
      <p:bldP spid="4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82493" y="-35150"/>
            <a:ext cx="12371318" cy="873350"/>
            <a:chOff x="-182493" y="-35150"/>
            <a:chExt cx="12371318" cy="873350"/>
          </a:xfrm>
        </p:grpSpPr>
        <p:sp>
          <p:nvSpPr>
            <p:cNvPr id="3" name="TextBox 2"/>
            <p:cNvSpPr txBox="1"/>
            <p:nvPr/>
          </p:nvSpPr>
          <p:spPr>
            <a:xfrm>
              <a:off x="-182492" y="-35150"/>
              <a:ext cx="12371317" cy="8733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3600" b="1">
                <a:solidFill>
                  <a:schemeClr val="accent1">
                    <a:lumMod val="75000"/>
                  </a:schemeClr>
                </a:solidFill>
                <a:latin typeface="VNI-Avo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182493" y="177225"/>
              <a:ext cx="123713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smtClean="0">
                  <a:solidFill>
                    <a:schemeClr val="bg1"/>
                  </a:solidFill>
                  <a:latin typeface="VNI-Avo" pitchFamily="2" charset="0"/>
                </a:rPr>
                <a:t>2. What’s the most popular means of transportation in your hometown?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866" y="1143000"/>
            <a:ext cx="11658600" cy="18158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smtClean="0"/>
              <a:t>Example 1</a:t>
            </a:r>
            <a:r>
              <a:rPr lang="en-US" sz="2800" smtClean="0"/>
              <a:t>: Motorbike, absolutely. I guess every adult Vietnamese own at least one motorbike because of its </a:t>
            </a:r>
            <a:r>
              <a:rPr lang="en-US" sz="2800" smtClean="0">
                <a:solidFill>
                  <a:srgbClr val="FF0000"/>
                </a:solidFill>
              </a:rPr>
              <a:t>reasonable price </a:t>
            </a:r>
            <a:r>
              <a:rPr lang="en-US" sz="2800" smtClean="0"/>
              <a:t>compared to </a:t>
            </a:r>
            <a:r>
              <a:rPr lang="en-US" sz="2800" smtClean="0">
                <a:solidFill>
                  <a:srgbClr val="FF0000"/>
                </a:solidFill>
              </a:rPr>
              <a:t>automobiles</a:t>
            </a:r>
            <a:r>
              <a:rPr lang="en-US" sz="2800" smtClean="0"/>
              <a:t>. In addition, the small size of a motorbike allows drivers to travel faster and </a:t>
            </a:r>
            <a:r>
              <a:rPr lang="en-US" sz="2800" smtClean="0">
                <a:solidFill>
                  <a:srgbClr val="FF0000"/>
                </a:solidFill>
              </a:rPr>
              <a:t>manoeuvre</a:t>
            </a:r>
            <a:r>
              <a:rPr lang="en-US" sz="2800" smtClean="0"/>
              <a:t> easily in such terrible </a:t>
            </a:r>
            <a:r>
              <a:rPr lang="en-US" sz="2800" smtClean="0">
                <a:solidFill>
                  <a:srgbClr val="FF0000"/>
                </a:solidFill>
              </a:rPr>
              <a:t>traffic condition</a:t>
            </a:r>
            <a:r>
              <a:rPr lang="en-US" sz="280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6412" y="287500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/məˈnuː.vər/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866" y="289560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 /ˈɔː.tə.mə.biːl/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5612" y="4800600"/>
            <a:ext cx="6546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Reasonable price (n): giá cả phải chăng</a:t>
            </a:r>
            <a:endParaRPr lang="en-US" sz="2800" i="1"/>
          </a:p>
        </p:txBody>
      </p:sp>
      <p:sp>
        <p:nvSpPr>
          <p:cNvPr id="33" name="Rectangle 32"/>
          <p:cNvSpPr/>
          <p:nvPr/>
        </p:nvSpPr>
        <p:spPr>
          <a:xfrm>
            <a:off x="455612" y="5257800"/>
            <a:ext cx="3700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Automobile (n): xe hơi</a:t>
            </a:r>
            <a:endParaRPr lang="en-US" sz="2800" i="1"/>
          </a:p>
        </p:txBody>
      </p:sp>
      <p:sp>
        <p:nvSpPr>
          <p:cNvPr id="34" name="Rectangle 33"/>
          <p:cNvSpPr/>
          <p:nvPr/>
        </p:nvSpPr>
        <p:spPr>
          <a:xfrm>
            <a:off x="379412" y="5715000"/>
            <a:ext cx="626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Manoeuvre (v): di chuyển, điều hướng</a:t>
            </a:r>
            <a:endParaRPr lang="en-US" sz="2800" i="1"/>
          </a:p>
        </p:txBody>
      </p:sp>
      <p:sp>
        <p:nvSpPr>
          <p:cNvPr id="37" name="Rectangle 36"/>
          <p:cNvSpPr/>
          <p:nvPr/>
        </p:nvSpPr>
        <p:spPr>
          <a:xfrm>
            <a:off x="303212" y="6172200"/>
            <a:ext cx="6637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Traffic condition (v): điều kiện giao thông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34079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6" grpId="0"/>
      <p:bldP spid="29" grpId="0"/>
      <p:bldP spid="33" grpId="0"/>
      <p:bldP spid="34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82493" y="-35150"/>
            <a:ext cx="12371318" cy="873350"/>
            <a:chOff x="-182493" y="-35150"/>
            <a:chExt cx="12371318" cy="873350"/>
          </a:xfrm>
        </p:grpSpPr>
        <p:sp>
          <p:nvSpPr>
            <p:cNvPr id="3" name="TextBox 2"/>
            <p:cNvSpPr txBox="1"/>
            <p:nvPr/>
          </p:nvSpPr>
          <p:spPr>
            <a:xfrm>
              <a:off x="-182492" y="-35150"/>
              <a:ext cx="12371317" cy="8733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3600" b="1">
                <a:solidFill>
                  <a:schemeClr val="accent1">
                    <a:lumMod val="75000"/>
                  </a:schemeClr>
                </a:solidFill>
                <a:latin typeface="VNI-Avo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182493" y="177225"/>
              <a:ext cx="123713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smtClean="0">
                  <a:solidFill>
                    <a:schemeClr val="bg1"/>
                  </a:solidFill>
                  <a:latin typeface="VNI-Avo" pitchFamily="2" charset="0"/>
                </a:rPr>
                <a:t>3. Which do you prefer public transportation or private transportation?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55612" y="5496580"/>
            <a:ext cx="6226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pop in my earbuds (idiom): nghe nhạc</a:t>
            </a:r>
            <a:endParaRPr lang="en-US" sz="2800" i="1"/>
          </a:p>
        </p:txBody>
      </p:sp>
      <p:sp>
        <p:nvSpPr>
          <p:cNvPr id="33" name="Rectangle 32"/>
          <p:cNvSpPr/>
          <p:nvPr/>
        </p:nvSpPr>
        <p:spPr>
          <a:xfrm>
            <a:off x="455612" y="5953780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zone out (v)</a:t>
            </a:r>
            <a:endParaRPr lang="en-US" sz="2800" i="1"/>
          </a:p>
        </p:txBody>
      </p:sp>
      <p:sp>
        <p:nvSpPr>
          <p:cNvPr id="12" name="TextBox 11"/>
          <p:cNvSpPr txBox="1"/>
          <p:nvPr/>
        </p:nvSpPr>
        <p:spPr>
          <a:xfrm>
            <a:off x="173866" y="1143000"/>
            <a:ext cx="11658600" cy="22467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smtClean="0"/>
              <a:t>Example 1</a:t>
            </a:r>
            <a:r>
              <a:rPr lang="en-US" sz="2800" smtClean="0"/>
              <a:t>: Well it surely depends. If I commute to work, motorbike is absolutely the perfect choice because of its convenience. However, with longer trips, public transportation like buses, trains or planes are more crucial. I like </a:t>
            </a:r>
            <a:r>
              <a:rPr lang="en-US" sz="2800" smtClean="0">
                <a:solidFill>
                  <a:srgbClr val="FF0000"/>
                </a:solidFill>
              </a:rPr>
              <a:t>popping in my earbuds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rgbClr val="FF0000"/>
                </a:solidFill>
              </a:rPr>
              <a:t>zoning out</a:t>
            </a:r>
            <a:r>
              <a:rPr lang="en-US" sz="2800" smtClean="0"/>
              <a:t> while sitting in a train.</a:t>
            </a:r>
          </a:p>
        </p:txBody>
      </p:sp>
    </p:spTree>
    <p:extLst>
      <p:ext uri="{BB962C8B-B14F-4D97-AF65-F5344CB8AC3E}">
        <p14:creationId xmlns:p14="http://schemas.microsoft.com/office/powerpoint/2010/main" val="30537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82493" y="-35150"/>
            <a:ext cx="12371318" cy="873350"/>
            <a:chOff x="-182493" y="-35150"/>
            <a:chExt cx="12371318" cy="873350"/>
          </a:xfrm>
        </p:grpSpPr>
        <p:sp>
          <p:nvSpPr>
            <p:cNvPr id="3" name="TextBox 2"/>
            <p:cNvSpPr txBox="1"/>
            <p:nvPr/>
          </p:nvSpPr>
          <p:spPr>
            <a:xfrm>
              <a:off x="-182492" y="-35150"/>
              <a:ext cx="12371317" cy="8733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3600" b="1">
                <a:solidFill>
                  <a:schemeClr val="accent1">
                    <a:lumMod val="75000"/>
                  </a:schemeClr>
                </a:solidFill>
                <a:latin typeface="VNI-Avo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182493" y="177225"/>
              <a:ext cx="123713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smtClean="0">
                  <a:solidFill>
                    <a:schemeClr val="bg1"/>
                  </a:solidFill>
                  <a:latin typeface="VNI-Avo" pitchFamily="2" charset="0"/>
                </a:rPr>
                <a:t>4. What do you think about the transport system in your hometown?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55612" y="4800600"/>
            <a:ext cx="4641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Rush hour </a:t>
            </a:r>
            <a:r>
              <a:rPr lang="en-US" sz="2800" i="1" smtClean="0"/>
              <a:t>(n): giờ cao điểm</a:t>
            </a:r>
            <a:endParaRPr lang="en-US" sz="2800" i="1"/>
          </a:p>
        </p:txBody>
      </p:sp>
      <p:sp>
        <p:nvSpPr>
          <p:cNvPr id="33" name="Rectangle 32"/>
          <p:cNvSpPr/>
          <p:nvPr/>
        </p:nvSpPr>
        <p:spPr>
          <a:xfrm>
            <a:off x="379412" y="5257800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Jampacked (adj): quá chật</a:t>
            </a:r>
            <a:endParaRPr lang="en-US" sz="2800" i="1"/>
          </a:p>
        </p:txBody>
      </p:sp>
      <p:sp>
        <p:nvSpPr>
          <p:cNvPr id="34" name="Rectangle 33"/>
          <p:cNvSpPr/>
          <p:nvPr/>
        </p:nvSpPr>
        <p:spPr>
          <a:xfrm>
            <a:off x="379412" y="57150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smtClean="0"/>
              <a:t>get stuck (v</a:t>
            </a:r>
            <a:r>
              <a:rPr lang="en-US" sz="2800" i="1" smtClean="0"/>
              <a:t>): </a:t>
            </a:r>
            <a:r>
              <a:rPr lang="en-US" sz="2800" i="1" smtClean="0"/>
              <a:t>bị tắc</a:t>
            </a:r>
            <a:endParaRPr lang="en-US" sz="2800" i="1"/>
          </a:p>
        </p:txBody>
      </p:sp>
      <p:sp>
        <p:nvSpPr>
          <p:cNvPr id="37" name="Rectangle 36"/>
          <p:cNvSpPr/>
          <p:nvPr/>
        </p:nvSpPr>
        <p:spPr>
          <a:xfrm>
            <a:off x="303212" y="6172200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avenues (</a:t>
            </a:r>
            <a:r>
              <a:rPr lang="en-US" sz="2800" i="1" smtClean="0"/>
              <a:t>n): đại lộ</a:t>
            </a:r>
            <a:endParaRPr lang="en-US" sz="2800" i="1"/>
          </a:p>
        </p:txBody>
      </p:sp>
      <p:sp>
        <p:nvSpPr>
          <p:cNvPr id="10" name="TextBox 9"/>
          <p:cNvSpPr txBox="1"/>
          <p:nvPr/>
        </p:nvSpPr>
        <p:spPr>
          <a:xfrm>
            <a:off x="173866" y="1143000"/>
            <a:ext cx="11658600" cy="22467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smtClean="0"/>
              <a:t>Example 1</a:t>
            </a:r>
            <a:r>
              <a:rPr lang="en-US" sz="2800" smtClean="0"/>
              <a:t>:  The traffic during </a:t>
            </a:r>
            <a:r>
              <a:rPr lang="en-US" sz="2800" smtClean="0">
                <a:solidFill>
                  <a:srgbClr val="FF0000"/>
                </a:solidFill>
              </a:rPr>
              <a:t>rush hours </a:t>
            </a:r>
            <a:r>
              <a:rPr lang="en-US" sz="2800" smtClean="0"/>
              <a:t>in my hometown is always very heavy. All the streets are </a:t>
            </a:r>
            <a:r>
              <a:rPr lang="en-US" sz="2800" smtClean="0">
                <a:solidFill>
                  <a:srgbClr val="FF0000"/>
                </a:solidFill>
              </a:rPr>
              <a:t>jampacked</a:t>
            </a:r>
            <a:r>
              <a:rPr lang="en-US" sz="2800" smtClean="0"/>
              <a:t>, there are thousands of vehicles such as motorbikes, cars and buses </a:t>
            </a:r>
            <a:r>
              <a:rPr lang="en-US" sz="2800" smtClean="0">
                <a:solidFill>
                  <a:srgbClr val="FF0000"/>
                </a:solidFill>
              </a:rPr>
              <a:t>getting stuck </a:t>
            </a:r>
            <a:r>
              <a:rPr lang="en-US" sz="2800" smtClean="0"/>
              <a:t>in many big </a:t>
            </a:r>
            <a:r>
              <a:rPr lang="en-US" sz="2800" smtClean="0">
                <a:solidFill>
                  <a:srgbClr val="FF0000"/>
                </a:solidFill>
              </a:rPr>
              <a:t>avenues</a:t>
            </a:r>
            <a:r>
              <a:rPr lang="en-US" sz="2800" smtClean="0"/>
              <a:t>. Besides, many commuters don’t allow </a:t>
            </a:r>
            <a:r>
              <a:rPr lang="en-US" sz="2800" smtClean="0">
                <a:solidFill>
                  <a:srgbClr val="FF0000"/>
                </a:solidFill>
              </a:rPr>
              <a:t>traffic rules</a:t>
            </a:r>
            <a:r>
              <a:rPr lang="en-US" sz="2800" smtClean="0"/>
              <a:t> and just travel by their own </a:t>
            </a:r>
            <a:r>
              <a:rPr lang="en-US" sz="2800" smtClean="0">
                <a:solidFill>
                  <a:srgbClr val="FF0000"/>
                </a:solidFill>
              </a:rPr>
              <a:t>instinct</a:t>
            </a:r>
            <a:r>
              <a:rPr lang="en-US" sz="2800" smtClean="0"/>
              <a:t>, which causes a lot of traffic accidents.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0505" y="4800600"/>
            <a:ext cx="5136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Traffic rules (</a:t>
            </a:r>
            <a:r>
              <a:rPr lang="en-US" sz="2800" i="1" smtClean="0"/>
              <a:t>n): luật giao thông</a:t>
            </a:r>
            <a:endParaRPr lang="en-US" sz="2800" i="1"/>
          </a:p>
        </p:txBody>
      </p:sp>
      <p:sp>
        <p:nvSpPr>
          <p:cNvPr id="12" name="Rectangle 11"/>
          <p:cNvSpPr/>
          <p:nvPr/>
        </p:nvSpPr>
        <p:spPr>
          <a:xfrm>
            <a:off x="6355844" y="5323820"/>
            <a:ext cx="3563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smtClean="0"/>
              <a:t>Instinct (</a:t>
            </a:r>
            <a:r>
              <a:rPr lang="en-US" sz="2800" i="1" smtClean="0"/>
              <a:t>n): bản năng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42507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  <p:bldP spid="37" grpId="0"/>
      <p:bldP spid="10" grpId="0" animBg="1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248</TotalTime>
  <Words>588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Anh</dc:creator>
  <cp:lastModifiedBy>Van Anh</cp:lastModifiedBy>
  <cp:revision>30</cp:revision>
  <dcterms:created xsi:type="dcterms:W3CDTF">2020-05-05T02:47:33Z</dcterms:created>
  <dcterms:modified xsi:type="dcterms:W3CDTF">2020-05-05T11:13:41Z</dcterms:modified>
</cp:coreProperties>
</file>