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73" r:id="rId7"/>
    <p:sldId id="268" r:id="rId8"/>
    <p:sldId id="269" r:id="rId9"/>
    <p:sldId id="270" r:id="rId10"/>
    <p:sldId id="271" r:id="rId11"/>
    <p:sldId id="272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E87E-DAE1-430F-A3E9-774E4A0EAB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413E-63BF-4E2E-836C-0E72C8C90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2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E87E-DAE1-430F-A3E9-774E4A0EAB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413E-63BF-4E2E-836C-0E72C8C90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2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E87E-DAE1-430F-A3E9-774E4A0EAB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413E-63BF-4E2E-836C-0E72C8C90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7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E87E-DAE1-430F-A3E9-774E4A0EAB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413E-63BF-4E2E-836C-0E72C8C90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5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E87E-DAE1-430F-A3E9-774E4A0EAB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413E-63BF-4E2E-836C-0E72C8C90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9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E87E-DAE1-430F-A3E9-774E4A0EAB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413E-63BF-4E2E-836C-0E72C8C90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E87E-DAE1-430F-A3E9-774E4A0EAB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413E-63BF-4E2E-836C-0E72C8C90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E87E-DAE1-430F-A3E9-774E4A0EAB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413E-63BF-4E2E-836C-0E72C8C90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0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E87E-DAE1-430F-A3E9-774E4A0EAB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413E-63BF-4E2E-836C-0E72C8C90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9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E87E-DAE1-430F-A3E9-774E4A0EAB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413E-63BF-4E2E-836C-0E72C8C90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8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CE87E-DAE1-430F-A3E9-774E4A0EAB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413E-63BF-4E2E-836C-0E72C8C90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5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CE87E-DAE1-430F-A3E9-774E4A0EABE1}" type="datetimeFigureOut">
              <a:rPr lang="en-US" smtClean="0"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3413E-63BF-4E2E-836C-0E72C8C90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9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ảng phiên âm tiếng Anh IPA - Cách phát âm chuẩn quốc tế - ielts-fighter.com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6"/>
          <a:stretch/>
        </p:blipFill>
        <p:spPr bwMode="auto">
          <a:xfrm>
            <a:off x="4348801" y="1423219"/>
            <a:ext cx="7656386" cy="538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60090" y="-146747"/>
            <a:ext cx="8450826" cy="1827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BẢNG PHIÊN ÂM IPA</a:t>
            </a:r>
          </a:p>
          <a:p>
            <a:pPr algn="ctr"/>
            <a:r>
              <a:rPr lang="en-US" dirty="0" smtClean="0"/>
              <a:t>International Phonetic Alphabet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3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u="sng" dirty="0"/>
              <a:t>1. </a:t>
            </a:r>
            <a:r>
              <a:rPr lang="en-US" sz="2600" b="1" u="sng" dirty="0" err="1"/>
              <a:t>Dùng</a:t>
            </a:r>
            <a:r>
              <a:rPr lang="en-US" sz="2600" b="1" u="sng" dirty="0"/>
              <a:t> </a:t>
            </a:r>
            <a:r>
              <a:rPr lang="en-US" sz="2600" b="1" u="sng" dirty="0" err="1"/>
              <a:t>chủ</a:t>
            </a:r>
            <a:r>
              <a:rPr lang="en-US" sz="2600" b="1" u="sng" dirty="0"/>
              <a:t> </a:t>
            </a:r>
            <a:r>
              <a:rPr lang="en-US" sz="2600" b="1" u="sng" dirty="0" err="1"/>
              <a:t>ngữ</a:t>
            </a:r>
            <a:r>
              <a:rPr lang="en-US" sz="2600" b="1" u="sng" dirty="0"/>
              <a:t> </a:t>
            </a:r>
            <a:r>
              <a:rPr lang="en-US" sz="2600" b="1" u="sng" dirty="0" err="1"/>
              <a:t>giả</a:t>
            </a:r>
            <a:r>
              <a:rPr lang="en-US" sz="2600" b="1" u="sng" dirty="0"/>
              <a:t> “It”:</a:t>
            </a:r>
          </a:p>
          <a:p>
            <a:pPr marL="0" indent="0">
              <a:buNone/>
            </a:pPr>
            <a:r>
              <a:rPr lang="en-US" sz="2400" b="1" u="sng" dirty="0" smtClean="0"/>
              <a:t>1.4 </a:t>
            </a:r>
            <a:r>
              <a:rPr lang="en-US" sz="2400" b="1" u="sng" dirty="0" err="1"/>
              <a:t>Nhấn</a:t>
            </a:r>
            <a:r>
              <a:rPr lang="en-US" sz="2400" b="1" u="sng" dirty="0"/>
              <a:t> </a:t>
            </a:r>
            <a:r>
              <a:rPr lang="en-US" sz="2400" b="1" u="sng" dirty="0" err="1"/>
              <a:t>mạnh</a:t>
            </a:r>
            <a:r>
              <a:rPr lang="en-US" sz="2400" b="1" u="sng" dirty="0"/>
              <a:t> </a:t>
            </a:r>
            <a:r>
              <a:rPr lang="en-US" sz="2400" b="1" u="sng" dirty="0" err="1" smtClean="0"/>
              <a:t>trong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câu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bị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động</a:t>
            </a:r>
            <a:r>
              <a:rPr lang="en-US" sz="2400" b="1" u="sng" dirty="0" smtClean="0"/>
              <a:t>:</a:t>
            </a:r>
            <a:endParaRPr lang="en-US" sz="2400" b="1" u="sng" dirty="0"/>
          </a:p>
          <a:p>
            <a:endParaRPr lang="en-US" sz="2000" dirty="0"/>
          </a:p>
          <a:p>
            <a:pPr algn="ctr"/>
            <a:r>
              <a:rPr lang="en-US" sz="2000" b="1" dirty="0"/>
              <a:t>It + is / was + Noun (</a:t>
            </a:r>
            <a:r>
              <a:rPr lang="en-US" sz="2000" b="1" dirty="0" err="1"/>
              <a:t>chỉ</a:t>
            </a:r>
            <a:r>
              <a:rPr lang="en-US" sz="2000" b="1" dirty="0"/>
              <a:t> </a:t>
            </a:r>
            <a:r>
              <a:rPr lang="en-US" sz="2000" b="1" dirty="0" err="1"/>
              <a:t>vật</a:t>
            </a:r>
            <a:r>
              <a:rPr lang="en-US" sz="2000" b="1" dirty="0"/>
              <a:t>) + that + be + V3/V-</a:t>
            </a:r>
            <a:r>
              <a:rPr lang="en-US" sz="2000" b="1" dirty="0" err="1"/>
              <a:t>ed</a:t>
            </a:r>
            <a:r>
              <a:rPr lang="en-US" sz="2000" b="1" dirty="0"/>
              <a:t> (past participle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pPr algn="ctr"/>
            <a:r>
              <a:rPr lang="en-US" sz="2000" b="1" dirty="0"/>
              <a:t>It + is / was + Noun/pronoun (</a:t>
            </a:r>
            <a:r>
              <a:rPr lang="en-US" sz="2000" b="1" dirty="0" err="1"/>
              <a:t>chỉ</a:t>
            </a:r>
            <a:r>
              <a:rPr lang="en-US" sz="2000" b="1" dirty="0"/>
              <a:t> </a:t>
            </a:r>
            <a:r>
              <a:rPr lang="en-US" sz="2000" b="1" dirty="0" err="1"/>
              <a:t>người</a:t>
            </a:r>
            <a:r>
              <a:rPr lang="en-US" sz="2000" b="1" dirty="0"/>
              <a:t>) + who + be + V3/V-</a:t>
            </a:r>
            <a:r>
              <a:rPr lang="en-US" sz="2000" b="1" dirty="0" err="1"/>
              <a:t>ed</a:t>
            </a:r>
            <a:r>
              <a:rPr lang="en-US" sz="2000" b="1" dirty="0"/>
              <a:t> (past participle</a:t>
            </a:r>
            <a:r>
              <a:rPr lang="en-US" sz="2000" b="1" dirty="0" smtClean="0"/>
              <a:t>)</a:t>
            </a:r>
          </a:p>
          <a:p>
            <a:pPr algn="ctr"/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err="1" smtClean="0"/>
              <a:t>Ví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dụ</a:t>
            </a:r>
            <a:r>
              <a:rPr lang="en-US" sz="2000" b="1" dirty="0" smtClean="0"/>
              <a:t>:</a:t>
            </a:r>
            <a:endParaRPr lang="en-US" sz="2000" b="1" dirty="0" smtClean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000" dirty="0"/>
              <a:t>People usually discuss this topic. </a:t>
            </a:r>
          </a:p>
          <a:p>
            <a:pPr marL="0" indent="0" fontAlgn="base">
              <a:buNone/>
            </a:pPr>
            <a:r>
              <a:rPr lang="en-US" sz="2000" dirty="0"/>
              <a:t>=&gt; It is this topic that is usually discussed. 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2000" dirty="0"/>
              <a:t>Linda’s fan gave her a lot of flowers and presents</a:t>
            </a:r>
          </a:p>
          <a:p>
            <a:pPr marL="0" indent="0" fontAlgn="base">
              <a:buNone/>
            </a:pPr>
            <a:r>
              <a:rPr lang="en-US" sz="2000" dirty="0"/>
              <a:t>=&gt; It was Linda who was given a lot of flowers and presents by her fan. </a:t>
            </a:r>
          </a:p>
          <a:p>
            <a:pPr marL="0" indent="0">
              <a:buNone/>
            </a:pPr>
            <a:endParaRPr lang="en-US" sz="2000" b="1" dirty="0" smtClean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CLEFT SENTENCES – CÂU CHẺ/TÁCH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8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 smtClean="0"/>
              <a:t>2. </a:t>
            </a:r>
            <a:r>
              <a:rPr lang="en-US" sz="3200" b="1" u="sng" dirty="0" err="1" smtClean="0"/>
              <a:t>Sử</a:t>
            </a:r>
            <a:r>
              <a:rPr lang="en-US" sz="3200" b="1" u="sng" dirty="0" smtClean="0"/>
              <a:t> </a:t>
            </a:r>
            <a:r>
              <a:rPr lang="en-US" sz="3200" b="1" u="sng" dirty="0" err="1" smtClean="0"/>
              <a:t>dụng</a:t>
            </a:r>
            <a:r>
              <a:rPr lang="en-US" sz="3200" b="1" u="sng" dirty="0" smtClean="0"/>
              <a:t> WH</a:t>
            </a:r>
            <a:endParaRPr lang="en-US" sz="3200" b="1" u="sng" dirty="0" smtClean="0"/>
          </a:p>
          <a:p>
            <a:endParaRPr lang="en-US" dirty="0"/>
          </a:p>
          <a:p>
            <a:pPr marL="0" indent="0" algn="ctr" fontAlgn="base">
              <a:buNone/>
            </a:pPr>
            <a:r>
              <a:rPr lang="en-US" sz="2400" b="1" dirty="0"/>
              <a:t>What clause + V + is/was + </a:t>
            </a:r>
            <a:r>
              <a:rPr lang="en-US" sz="2400" b="1" dirty="0" err="1"/>
              <a:t>câu</a:t>
            </a:r>
            <a:r>
              <a:rPr lang="en-US" sz="2400" b="1" dirty="0"/>
              <a:t>/</a:t>
            </a:r>
            <a:r>
              <a:rPr lang="en-US" sz="2400" b="1" dirty="0" err="1"/>
              <a:t>từ</a:t>
            </a:r>
            <a:r>
              <a:rPr lang="en-US" sz="2400" b="1" dirty="0"/>
              <a:t>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b="1" dirty="0" err="1"/>
              <a:t>dùng</a:t>
            </a:r>
            <a:r>
              <a:rPr lang="en-US" sz="2400" b="1" dirty="0"/>
              <a:t> </a:t>
            </a:r>
            <a:r>
              <a:rPr lang="en-US" sz="2400" b="1" dirty="0" err="1"/>
              <a:t>để</a:t>
            </a:r>
            <a:r>
              <a:rPr lang="en-US" sz="2400" b="1" dirty="0"/>
              <a:t> </a:t>
            </a:r>
            <a:r>
              <a:rPr lang="en-US" sz="2400" b="1" dirty="0" err="1"/>
              <a:t>nhấn</a:t>
            </a:r>
            <a:r>
              <a:rPr lang="en-US" sz="2400" b="1" dirty="0"/>
              <a:t> </a:t>
            </a:r>
            <a:r>
              <a:rPr lang="en-US" sz="2400" b="1" dirty="0" err="1" smtClean="0"/>
              <a:t>mạnh</a:t>
            </a:r>
            <a:endParaRPr lang="en-US" sz="2400" b="1" dirty="0" smtClean="0"/>
          </a:p>
          <a:p>
            <a:pPr fontAlgn="base"/>
            <a:endParaRPr lang="en-US" b="1" dirty="0" smtClean="0"/>
          </a:p>
          <a:p>
            <a:r>
              <a:rPr lang="en-US" sz="2000" b="1" dirty="0" smtClean="0"/>
              <a:t>A: </a:t>
            </a:r>
            <a:r>
              <a:rPr lang="en-US" sz="2000" i="1" dirty="0" smtClean="0"/>
              <a:t>This </a:t>
            </a:r>
            <a:r>
              <a:rPr lang="en-US" sz="2000" i="1" dirty="0"/>
              <a:t>remote control isn’t working</a:t>
            </a:r>
            <a:r>
              <a:rPr lang="en-US" sz="2000" dirty="0"/>
              <a:t>.</a:t>
            </a:r>
          </a:p>
          <a:p>
            <a:r>
              <a:rPr lang="en-US" sz="2000" b="1" dirty="0" smtClean="0"/>
              <a:t>B: </a:t>
            </a:r>
            <a:r>
              <a:rPr lang="en-US" sz="2000" b="1" i="1" dirty="0" smtClean="0"/>
              <a:t>What</a:t>
            </a:r>
            <a:r>
              <a:rPr lang="en-US" sz="2000" dirty="0"/>
              <a:t> </a:t>
            </a:r>
            <a:r>
              <a:rPr lang="en-US" sz="2000" i="1" dirty="0"/>
              <a:t>we need to do is</a:t>
            </a:r>
            <a:r>
              <a:rPr lang="en-US" sz="2000" dirty="0"/>
              <a:t> </a:t>
            </a:r>
            <a:r>
              <a:rPr lang="en-US" sz="2000" b="1" i="1" dirty="0"/>
              <a:t>get new batteries for it</a:t>
            </a:r>
            <a:r>
              <a:rPr lang="en-US" sz="2000" dirty="0"/>
              <a:t>.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sz="2000" dirty="0" smtClean="0"/>
              <a:t>What July likes to eat for breakfast is always Pho.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CLEFT SENTENCES – CÂU CHẺ/TÁCH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9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2. </a:t>
            </a:r>
            <a:r>
              <a:rPr lang="en-US" b="1" u="sng" dirty="0" err="1" smtClean="0"/>
              <a:t>Sử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dụng</a:t>
            </a:r>
            <a:r>
              <a:rPr lang="en-US" b="1" u="sng" dirty="0" smtClean="0"/>
              <a:t> WH</a:t>
            </a:r>
            <a:endParaRPr lang="en-US" b="1" u="sng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1" u="sng" dirty="0" err="1" smtClean="0"/>
              <a:t>Ngoài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việc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sử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dụng</a:t>
            </a:r>
            <a:r>
              <a:rPr lang="en-US" sz="2400" b="1" i="1" u="sng" dirty="0" smtClean="0"/>
              <a:t> What, </a:t>
            </a:r>
            <a:r>
              <a:rPr lang="en-US" sz="2400" b="1" i="1" u="sng" dirty="0" err="1" smtClean="0"/>
              <a:t>có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thể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sử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dụng</a:t>
            </a:r>
            <a:r>
              <a:rPr lang="en-US" sz="2400" b="1" i="1" u="sng" dirty="0" smtClean="0"/>
              <a:t> Where, Why, How…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sz="2000" dirty="0"/>
              <a:t>Where </a:t>
            </a:r>
            <a:r>
              <a:rPr lang="en-US" sz="2000" dirty="0" err="1"/>
              <a:t>Junny</a:t>
            </a:r>
            <a:r>
              <a:rPr lang="en-US" sz="2000" dirty="0"/>
              <a:t> wants to go every weekend is The Garden Coffee.</a:t>
            </a:r>
          </a:p>
          <a:p>
            <a:r>
              <a:rPr lang="en-US" sz="2000" dirty="0" smtClean="0"/>
              <a:t>The reason why we should to learn English is English is international language.</a:t>
            </a:r>
          </a:p>
          <a:p>
            <a:endParaRPr lang="en-US" sz="20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i="1" u="sng" dirty="0" err="1" smtClean="0"/>
              <a:t>Có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thể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sử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dụng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các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chủ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ngữ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giả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khác</a:t>
            </a:r>
            <a:r>
              <a:rPr lang="en-US" sz="2400" b="1" i="1" u="sng" dirty="0" smtClean="0"/>
              <a:t> </a:t>
            </a:r>
            <a:r>
              <a:rPr lang="en-US" sz="2400" b="1" i="1" u="sng" dirty="0" err="1" smtClean="0"/>
              <a:t>như</a:t>
            </a:r>
            <a:r>
              <a:rPr lang="en-US" sz="2400" b="1" i="1" u="sng" dirty="0" smtClean="0"/>
              <a:t>: The thing, something…</a:t>
            </a:r>
          </a:p>
          <a:p>
            <a:r>
              <a:rPr lang="en-US" sz="2000" dirty="0" smtClean="0"/>
              <a:t>The thing that I expect most at this moment is the IELTS result</a:t>
            </a:r>
          </a:p>
          <a:p>
            <a:pPr marL="0" indent="0">
              <a:buNone/>
            </a:pPr>
            <a:endParaRPr lang="en-US" b="1" dirty="0" smtClean="0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CLEFT SENTENCES – CÂU CHẺ/TÁCH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500" b="1" u="sng" dirty="0">
                <a:latin typeface="Calibri (Body)"/>
              </a:rPr>
              <a:t>3</a:t>
            </a:r>
            <a:r>
              <a:rPr lang="en-US" sz="4500" b="1" u="sng" dirty="0" smtClean="0">
                <a:latin typeface="Calibri (Body)"/>
              </a:rPr>
              <a:t>. </a:t>
            </a:r>
            <a:r>
              <a:rPr lang="en-US" sz="4500" b="1" u="sng" dirty="0" err="1" smtClean="0">
                <a:latin typeface="Calibri (Body)"/>
              </a:rPr>
              <a:t>Sử</a:t>
            </a:r>
            <a:r>
              <a:rPr lang="en-US" sz="4500" b="1" u="sng" dirty="0" smtClean="0">
                <a:latin typeface="Calibri (Body)"/>
              </a:rPr>
              <a:t> </a:t>
            </a:r>
            <a:r>
              <a:rPr lang="en-US" sz="4500" b="1" u="sng" dirty="0" err="1" smtClean="0">
                <a:latin typeface="Calibri (Body)"/>
              </a:rPr>
              <a:t>dụng</a:t>
            </a:r>
            <a:r>
              <a:rPr lang="en-US" sz="4500" b="1" u="sng" dirty="0" smtClean="0">
                <a:latin typeface="Calibri (Body)"/>
              </a:rPr>
              <a:t> </a:t>
            </a:r>
            <a:r>
              <a:rPr lang="en-US" sz="4500" b="1" u="sng" dirty="0" err="1" smtClean="0">
                <a:latin typeface="Calibri (Body)"/>
              </a:rPr>
              <a:t>cấu</a:t>
            </a:r>
            <a:r>
              <a:rPr lang="en-US" sz="4500" b="1" u="sng" dirty="0" smtClean="0">
                <a:latin typeface="Calibri (Body)"/>
              </a:rPr>
              <a:t> </a:t>
            </a:r>
            <a:r>
              <a:rPr lang="en-US" sz="4500" b="1" u="sng" dirty="0" err="1" smtClean="0">
                <a:latin typeface="Calibri (Body)"/>
              </a:rPr>
              <a:t>trúc</a:t>
            </a:r>
            <a:r>
              <a:rPr lang="en-US" sz="4500" b="1" u="sng" dirty="0" smtClean="0">
                <a:latin typeface="Calibri (Body)"/>
              </a:rPr>
              <a:t> </a:t>
            </a:r>
            <a:r>
              <a:rPr lang="en-US" sz="4500" b="1" u="sng" dirty="0" err="1" smtClean="0">
                <a:latin typeface="Calibri (Body)"/>
              </a:rPr>
              <a:t>nhấn</a:t>
            </a:r>
            <a:r>
              <a:rPr lang="en-US" sz="4500" b="1" u="sng" dirty="0" smtClean="0">
                <a:latin typeface="Calibri (Body)"/>
              </a:rPr>
              <a:t> </a:t>
            </a:r>
            <a:r>
              <a:rPr lang="en-US" sz="4500" b="1" u="sng" dirty="0" err="1" smtClean="0">
                <a:latin typeface="Calibri (Body)"/>
              </a:rPr>
              <a:t>mạnh</a:t>
            </a:r>
            <a:r>
              <a:rPr lang="en-US" sz="4500" b="1" u="sng" dirty="0" smtClean="0">
                <a:latin typeface="Calibri (Body)"/>
              </a:rPr>
              <a:t> </a:t>
            </a:r>
            <a:r>
              <a:rPr lang="en-US" sz="4500" b="1" u="sng" dirty="0" err="1" smtClean="0">
                <a:latin typeface="Calibri (Body)"/>
              </a:rPr>
              <a:t>nâng</a:t>
            </a:r>
            <a:r>
              <a:rPr lang="en-US" sz="4500" b="1" u="sng" dirty="0" smtClean="0">
                <a:latin typeface="Calibri (Body)"/>
              </a:rPr>
              <a:t> </a:t>
            </a:r>
            <a:r>
              <a:rPr lang="en-US" sz="4500" b="1" u="sng" dirty="0" err="1" smtClean="0">
                <a:latin typeface="Calibri (Body)"/>
              </a:rPr>
              <a:t>cao</a:t>
            </a:r>
            <a:r>
              <a:rPr lang="en-US" sz="4500" b="1" u="sng" dirty="0" smtClean="0">
                <a:latin typeface="Calibri (Body)"/>
              </a:rPr>
              <a:t>:</a:t>
            </a:r>
            <a:endParaRPr lang="en-US" sz="4500" b="1" u="sng" dirty="0" smtClean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b="1" u="sng" dirty="0">
                <a:latin typeface="Calibri (Body)"/>
              </a:rPr>
              <a:t>Nhấn mạnh với wh – đảo ngược</a:t>
            </a:r>
          </a:p>
          <a:p>
            <a:pPr marL="0" indent="0">
              <a:buNone/>
            </a:pPr>
            <a:endParaRPr lang="vi-VN" dirty="0">
              <a:latin typeface="Calibri (Body)"/>
            </a:endParaRPr>
          </a:p>
          <a:p>
            <a:pPr marL="0" indent="0">
              <a:buNone/>
            </a:pPr>
            <a:r>
              <a:rPr lang="vi-VN" dirty="0">
                <a:latin typeface="Calibri (Body)"/>
              </a:rPr>
              <a:t>VD: </a:t>
            </a:r>
            <a:r>
              <a:rPr lang="en-US" dirty="0" smtClean="0">
                <a:latin typeface="Calibri (Body)"/>
              </a:rPr>
              <a:t>A IELTS certificate is what I want to achieve at this time</a:t>
            </a:r>
          </a:p>
          <a:p>
            <a:pPr marL="0" indent="0">
              <a:buNone/>
            </a:pPr>
            <a:endParaRPr lang="vi-VN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b="1" u="sng" dirty="0">
                <a:latin typeface="Calibri (Body)"/>
              </a:rPr>
              <a:t>Nhấn mạnh với “all”</a:t>
            </a:r>
          </a:p>
          <a:p>
            <a:pPr marL="0" indent="0">
              <a:buNone/>
            </a:pPr>
            <a:endParaRPr lang="vi-VN" dirty="0">
              <a:latin typeface="Calibri (Body)"/>
            </a:endParaRPr>
          </a:p>
          <a:p>
            <a:pPr marL="0" indent="0">
              <a:buNone/>
            </a:pPr>
            <a:r>
              <a:rPr lang="vi-VN" dirty="0">
                <a:latin typeface="Calibri (Body)"/>
              </a:rPr>
              <a:t>VD: </a:t>
            </a:r>
            <a:r>
              <a:rPr lang="en-US" dirty="0" smtClean="0">
                <a:latin typeface="Calibri (Body)"/>
              </a:rPr>
              <a:t>All we need to do to improve your speaking skill is practicing as much as possible</a:t>
            </a:r>
          </a:p>
          <a:p>
            <a:pPr marL="0" indent="0">
              <a:buNone/>
            </a:pPr>
            <a:endParaRPr lang="vi-VN" dirty="0">
              <a:latin typeface="Calibri (Body)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b="1" u="sng" dirty="0">
                <a:latin typeface="Calibri (Body)"/>
              </a:rPr>
              <a:t>Nhấn mạnh với “there”</a:t>
            </a:r>
          </a:p>
          <a:p>
            <a:pPr marL="0" indent="0">
              <a:buNone/>
            </a:pPr>
            <a:endParaRPr lang="vi-VN" dirty="0">
              <a:latin typeface="Calibri (Body)"/>
            </a:endParaRPr>
          </a:p>
          <a:p>
            <a:pPr marL="0" indent="0">
              <a:buNone/>
            </a:pPr>
            <a:r>
              <a:rPr lang="vi-VN" dirty="0">
                <a:latin typeface="Calibri (Body)"/>
              </a:rPr>
              <a:t>VD: There’s a university she wants to </a:t>
            </a:r>
            <a:r>
              <a:rPr lang="vi-VN" dirty="0" smtClean="0">
                <a:latin typeface="Calibri (Body)"/>
              </a:rPr>
              <a:t>study</a:t>
            </a:r>
            <a:endParaRPr lang="en-US" dirty="0" smtClean="0">
              <a:latin typeface="Calibri (Body)"/>
            </a:endParaRP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CLEFT SENTENCES – CÂU CHẺ/TÁCH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880"/>
            <a:ext cx="1300316" cy="20565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54" y="1914115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/>
              <a:t>/e /</a:t>
            </a:r>
            <a:r>
              <a:rPr lang="en-US" dirty="0" smtClean="0"/>
              <a:t>: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e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Việt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/>
              <a:t>/æ /</a:t>
            </a:r>
            <a:r>
              <a:rPr lang="en-US" dirty="0" smtClean="0"/>
              <a:t>: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- Anh – Anh: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a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Việt</a:t>
            </a:r>
          </a:p>
          <a:p>
            <a:pPr marL="0" indent="0">
              <a:buNone/>
            </a:pPr>
            <a:r>
              <a:rPr lang="en-US" dirty="0" smtClean="0"/>
              <a:t>- Anh – </a:t>
            </a:r>
            <a:r>
              <a:rPr lang="en-US" dirty="0" err="1" smtClean="0"/>
              <a:t>Mỹ</a:t>
            </a:r>
            <a:r>
              <a:rPr lang="en-US" dirty="0" smtClean="0"/>
              <a:t>: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miệng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a, </a:t>
            </a:r>
            <a:br>
              <a:rPr lang="en-US" dirty="0" smtClean="0"/>
            </a:br>
            <a:r>
              <a:rPr lang="en-US" dirty="0" smtClean="0"/>
              <a:t>                     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 descr="My English Blackboard: Minimal pairs to practice vowels /e/ and /æ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891" y="2187135"/>
            <a:ext cx="4158538" cy="427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06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/>
              <a:t>/ə /</a:t>
            </a:r>
            <a:r>
              <a:rPr lang="en-US" dirty="0" smtClean="0"/>
              <a:t>: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ơ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Việt,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, </a:t>
            </a:r>
            <a:r>
              <a:rPr lang="en-US" dirty="0" err="1" smtClean="0"/>
              <a:t>gon</a:t>
            </a:r>
            <a:endParaRPr lang="en-US" dirty="0"/>
          </a:p>
          <a:p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/>
              <a:t>/ɜː/</a:t>
            </a:r>
            <a:r>
              <a:rPr lang="en-US" dirty="0" smtClean="0"/>
              <a:t>: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ơ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Việt,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0994"/>
            <a:ext cx="2926799" cy="1359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810" y="3141099"/>
            <a:ext cx="3946990" cy="33186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0" y="5589328"/>
            <a:ext cx="1354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D2A57"/>
                </a:solidFill>
                <a:latin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1D2A57"/>
                </a:solidFill>
                <a:latin typeface="Arial" panose="020B0604020202020204" pitchFamily="34" charset="0"/>
              </a:rPr>
              <a:t>pəˈɡəʊ.də</a:t>
            </a:r>
            <a:r>
              <a:rPr lang="en-US" dirty="0">
                <a:solidFill>
                  <a:srgbClr val="1D2A57"/>
                </a:solidFill>
                <a:latin typeface="Arial" panose="020B0604020202020204" pitchFamily="34" charset="0"/>
              </a:rPr>
              <a:t>/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13206" y="5958660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D2A57"/>
                </a:solidFill>
                <a:latin typeface="Arial" panose="020B0604020202020204" pitchFamily="34" charset="0"/>
              </a:rPr>
              <a:t>/</a:t>
            </a:r>
            <a:r>
              <a:rPr lang="en-US" dirty="0" err="1">
                <a:solidFill>
                  <a:srgbClr val="1D2A57"/>
                </a:solidFill>
                <a:latin typeface="Arial" panose="020B0604020202020204" pitchFamily="34" charset="0"/>
              </a:rPr>
              <a:t>təˈdeɪ</a:t>
            </a:r>
            <a:r>
              <a:rPr lang="en-US" dirty="0">
                <a:solidFill>
                  <a:srgbClr val="1D2A57"/>
                </a:solidFill>
                <a:latin typeface="Arial" panose="020B0604020202020204" pitchFamily="34" charset="0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47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/>
              <a:t>/ɔː/</a:t>
            </a:r>
            <a:r>
              <a:rPr lang="en-US" dirty="0" smtClean="0"/>
              <a:t>: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o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/>
              <a:t>V</a:t>
            </a:r>
            <a:r>
              <a:rPr lang="en-US" dirty="0" smtClean="0"/>
              <a:t>iệt</a:t>
            </a:r>
            <a:endParaRPr lang="en-US" dirty="0" smtClean="0"/>
          </a:p>
          <a:p>
            <a:r>
              <a:rPr lang="en-US" dirty="0" err="1" smtClean="0"/>
              <a:t>Âm</a:t>
            </a:r>
            <a:r>
              <a:rPr lang="en-US" dirty="0"/>
              <a:t> /ɒ /</a:t>
            </a:r>
            <a:r>
              <a:rPr lang="en-US" dirty="0" smtClean="0"/>
              <a:t>: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miệng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o, </a:t>
            </a:r>
            <a:br>
              <a:rPr lang="en-US" dirty="0" smtClean="0"/>
            </a:br>
            <a:r>
              <a:rPr lang="en-US" dirty="0" smtClean="0"/>
              <a:t>               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a.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634"/>
            <a:ext cx="1300316" cy="1971551"/>
          </a:xfrm>
          <a:prstGeom prst="rect">
            <a:avLst/>
          </a:prstGeom>
        </p:spPr>
      </p:pic>
      <p:pic>
        <p:nvPicPr>
          <p:cNvPr id="1026" name="Picture 2" descr="My English Blackboard: Minimal pairs to practice vowels /ɒ/ and /ɔ: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001" y="1971214"/>
            <a:ext cx="4114800" cy="464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16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2954"/>
            <a:ext cx="2307860" cy="101763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/ʌ</a:t>
            </a:r>
            <a:r>
              <a:rPr lang="en-US" dirty="0" smtClean="0"/>
              <a:t>/: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“Ă”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Việt</a:t>
            </a:r>
          </a:p>
          <a:p>
            <a:endParaRPr lang="en-US" dirty="0"/>
          </a:p>
          <a:p>
            <a:r>
              <a:rPr lang="en-US" dirty="0" smtClean="0"/>
              <a:t>/a:/: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“A”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Việt,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/>
          </a:p>
        </p:txBody>
      </p:sp>
      <p:pic>
        <p:nvPicPr>
          <p:cNvPr id="4098" name="Picture 2" descr="http://1.bp.blogspot.com/-TlwiNqxZZO8/VK_5Cq_HPnI/AAAAAAAAAeY/591Jhl867k0/s1600/Captura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977" y="2352215"/>
            <a:ext cx="4492023" cy="421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0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CLEFT SENTENCES – CÂU CHẺ/TÁCH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2 </a:t>
            </a:r>
            <a:r>
              <a:rPr lang="en-US" dirty="0" err="1" smtClean="0"/>
              <a:t>vế</a:t>
            </a:r>
            <a:r>
              <a:rPr lang="en-US" dirty="0" smtClean="0"/>
              <a:t>, </a:t>
            </a:r>
            <a:r>
              <a:rPr lang="en-US" dirty="0" err="1"/>
              <a:t>s</a:t>
            </a:r>
            <a:r>
              <a:rPr lang="en-US" dirty="0" err="1" smtClean="0"/>
              <a:t>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(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, </a:t>
            </a:r>
            <a:r>
              <a:rPr lang="en-US" dirty="0" err="1" smtClean="0"/>
              <a:t>tân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,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…)</a:t>
            </a:r>
          </a:p>
          <a:p>
            <a:endParaRPr lang="en-US" dirty="0" smtClean="0"/>
          </a:p>
          <a:p>
            <a:r>
              <a:rPr lang="en-US" b="1" dirty="0" err="1" smtClean="0"/>
              <a:t>Cách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 </a:t>
            </a:r>
            <a:r>
              <a:rPr lang="en-US" b="1" dirty="0" err="1" smtClean="0"/>
              <a:t>câu</a:t>
            </a:r>
            <a:r>
              <a:rPr lang="en-US" b="1" dirty="0" smtClean="0"/>
              <a:t> </a:t>
            </a:r>
            <a:r>
              <a:rPr lang="en-US" b="1" dirty="0" err="1" smtClean="0"/>
              <a:t>chẻ</a:t>
            </a:r>
            <a:r>
              <a:rPr lang="en-US" b="1" dirty="0" smtClean="0"/>
              <a:t>/</a:t>
            </a:r>
            <a:r>
              <a:rPr lang="en-US" b="1" dirty="0" err="1" smtClean="0"/>
              <a:t>tách</a:t>
            </a:r>
            <a:r>
              <a:rPr lang="en-US" b="1" dirty="0" smtClean="0"/>
              <a:t> </a:t>
            </a:r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dụng</a:t>
            </a:r>
            <a:r>
              <a:rPr lang="en-US" b="1" dirty="0" smtClean="0"/>
              <a:t>:</a:t>
            </a:r>
          </a:p>
          <a:p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giả</a:t>
            </a:r>
            <a:r>
              <a:rPr lang="en-US" dirty="0" smtClean="0"/>
              <a:t> “It” :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r>
              <a:rPr lang="en-US" b="1" dirty="0" smtClean="0"/>
              <a:t> </a:t>
            </a:r>
            <a:r>
              <a:rPr lang="en-US" b="1" dirty="0" err="1" smtClean="0"/>
              <a:t>thông</a:t>
            </a:r>
            <a:r>
              <a:rPr lang="en-US" b="1" dirty="0" smtClean="0"/>
              <a:t> tin ở </a:t>
            </a:r>
            <a:r>
              <a:rPr lang="en-US" b="1" dirty="0" err="1" smtClean="0"/>
              <a:t>đầu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Dùng</a:t>
            </a:r>
            <a:r>
              <a:rPr lang="en-US" dirty="0" smtClean="0"/>
              <a:t> WH: What/Why/How…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r>
              <a:rPr lang="en-US" b="1" dirty="0" smtClean="0"/>
              <a:t> </a:t>
            </a:r>
            <a:r>
              <a:rPr lang="en-US" b="1" dirty="0" err="1" smtClean="0"/>
              <a:t>thông</a:t>
            </a:r>
            <a:r>
              <a:rPr lang="en-US" b="1" dirty="0" smtClean="0"/>
              <a:t> tin </a:t>
            </a:r>
            <a:r>
              <a:rPr lang="en-US" b="1" dirty="0" err="1" smtClean="0"/>
              <a:t>nằm</a:t>
            </a:r>
            <a:r>
              <a:rPr lang="en-US" b="1" dirty="0" smtClean="0"/>
              <a:t> ở </a:t>
            </a:r>
            <a:r>
              <a:rPr lang="en-US" b="1" dirty="0" err="1" smtClean="0"/>
              <a:t>cuối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3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u="sng" dirty="0" smtClean="0"/>
              <a:t>1. </a:t>
            </a:r>
            <a:r>
              <a:rPr lang="en-US" sz="2600" b="1" u="sng" dirty="0" err="1" smtClean="0"/>
              <a:t>Dùng</a:t>
            </a:r>
            <a:r>
              <a:rPr lang="en-US" sz="2600" b="1" u="sng" dirty="0" smtClean="0"/>
              <a:t> </a:t>
            </a:r>
            <a:r>
              <a:rPr lang="en-US" sz="2600" b="1" u="sng" dirty="0" err="1" smtClean="0"/>
              <a:t>chủ</a:t>
            </a:r>
            <a:r>
              <a:rPr lang="en-US" sz="2600" b="1" u="sng" dirty="0" smtClean="0"/>
              <a:t> </a:t>
            </a:r>
            <a:r>
              <a:rPr lang="en-US" sz="2600" b="1" u="sng" dirty="0" err="1" smtClean="0"/>
              <a:t>ngữ</a:t>
            </a:r>
            <a:r>
              <a:rPr lang="en-US" sz="2600" b="1" u="sng" dirty="0" smtClean="0"/>
              <a:t> </a:t>
            </a:r>
            <a:r>
              <a:rPr lang="en-US" sz="2600" b="1" u="sng" dirty="0" err="1" smtClean="0"/>
              <a:t>giả</a:t>
            </a:r>
            <a:r>
              <a:rPr lang="en-US" sz="2600" b="1" u="sng" dirty="0" smtClean="0"/>
              <a:t> “It”:</a:t>
            </a:r>
            <a:endParaRPr lang="en-US" sz="2600" b="1" u="sng" dirty="0" smtClean="0"/>
          </a:p>
          <a:p>
            <a:pPr marL="0" indent="0">
              <a:buNone/>
            </a:pPr>
            <a:r>
              <a:rPr lang="en-US" sz="2200" b="1" u="sng" dirty="0" smtClean="0"/>
              <a:t>1.1 </a:t>
            </a:r>
            <a:r>
              <a:rPr lang="en-US" sz="2200" b="1" u="sng" dirty="0" err="1"/>
              <a:t>Nhấn</a:t>
            </a:r>
            <a:r>
              <a:rPr lang="en-US" sz="2200" b="1" u="sng" dirty="0"/>
              <a:t> </a:t>
            </a:r>
            <a:r>
              <a:rPr lang="en-US" sz="2200" b="1" u="sng" dirty="0" err="1"/>
              <a:t>mạnh</a:t>
            </a:r>
            <a:r>
              <a:rPr lang="en-US" sz="2200" b="1" u="sng" dirty="0"/>
              <a:t> </a:t>
            </a:r>
            <a:r>
              <a:rPr lang="en-US" sz="2200" b="1" u="sng" dirty="0" err="1"/>
              <a:t>chủ</a:t>
            </a:r>
            <a:r>
              <a:rPr lang="en-US" sz="2200" b="1" u="sng" dirty="0"/>
              <a:t> </a:t>
            </a:r>
            <a:r>
              <a:rPr lang="en-US" sz="2200" b="1" u="sng" dirty="0" err="1"/>
              <a:t>ngữ</a:t>
            </a:r>
            <a:r>
              <a:rPr lang="en-US" sz="2200" b="1" u="sng" dirty="0"/>
              <a:t>:</a:t>
            </a:r>
          </a:p>
          <a:p>
            <a:endParaRPr lang="en-US" sz="2000" dirty="0"/>
          </a:p>
          <a:p>
            <a:pPr algn="ctr" fontAlgn="base"/>
            <a:r>
              <a:rPr lang="en-US" sz="2000" b="1" dirty="0"/>
              <a:t>It is/was + </a:t>
            </a:r>
            <a:r>
              <a:rPr lang="en-US" sz="2000" b="1" dirty="0" err="1"/>
              <a:t>chu</a:t>
            </a:r>
            <a:r>
              <a:rPr lang="en-US" sz="2000" b="1" dirty="0"/>
              <a:t>̉ </a:t>
            </a:r>
            <a:r>
              <a:rPr lang="en-US" sz="2000" b="1" dirty="0" err="1"/>
              <a:t>ngư</a:t>
            </a:r>
            <a:r>
              <a:rPr lang="en-US" sz="2000" b="1" dirty="0"/>
              <a:t>̃ (</a:t>
            </a:r>
            <a:r>
              <a:rPr lang="en-US" sz="2000" b="1" dirty="0" err="1"/>
              <a:t>chỉ</a:t>
            </a:r>
            <a:r>
              <a:rPr lang="en-US" sz="2000" b="1" dirty="0"/>
              <a:t> </a:t>
            </a:r>
            <a:r>
              <a:rPr lang="en-US" sz="2000" b="1" dirty="0" err="1"/>
              <a:t>người</a:t>
            </a:r>
            <a:r>
              <a:rPr lang="en-US" sz="2000" b="1" dirty="0"/>
              <a:t>) + who/that + V</a:t>
            </a:r>
            <a:endParaRPr lang="en-US" sz="2000" dirty="0"/>
          </a:p>
          <a:p>
            <a:pPr algn="ctr" fontAlgn="base"/>
            <a:r>
              <a:rPr lang="en-US" sz="2000" b="1" dirty="0"/>
              <a:t>It is/was + </a:t>
            </a:r>
            <a:r>
              <a:rPr lang="en-US" sz="2000" b="1" dirty="0" err="1"/>
              <a:t>chu</a:t>
            </a:r>
            <a:r>
              <a:rPr lang="en-US" sz="2000" b="1" dirty="0"/>
              <a:t>̉ </a:t>
            </a:r>
            <a:r>
              <a:rPr lang="en-US" sz="2000" b="1" dirty="0" err="1"/>
              <a:t>ngư</a:t>
            </a:r>
            <a:r>
              <a:rPr lang="en-US" sz="2000" b="1" dirty="0"/>
              <a:t>̃ (</a:t>
            </a:r>
            <a:r>
              <a:rPr lang="en-US" sz="2000" b="1" dirty="0" err="1"/>
              <a:t>chỉ</a:t>
            </a:r>
            <a:r>
              <a:rPr lang="en-US" sz="2000" b="1" dirty="0"/>
              <a:t> </a:t>
            </a:r>
            <a:r>
              <a:rPr lang="en-US" sz="2000" b="1" dirty="0" err="1"/>
              <a:t>vật</a:t>
            </a:r>
            <a:r>
              <a:rPr lang="en-US" sz="2000" b="1" dirty="0"/>
              <a:t>) + that + V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u="sng" dirty="0" err="1" smtClean="0"/>
              <a:t>Ví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dụ</a:t>
            </a:r>
            <a:r>
              <a:rPr lang="en-US" sz="2000" b="1" u="sng" dirty="0" smtClean="0"/>
              <a:t>:</a:t>
            </a:r>
            <a:endParaRPr lang="en-US" sz="2000" b="1" u="sng" dirty="0" smtClean="0"/>
          </a:p>
          <a:p>
            <a:r>
              <a:rPr lang="vi-VN" sz="2000" dirty="0"/>
              <a:t>Luna is the most intelligent student in my school. </a:t>
            </a:r>
            <a:endParaRPr lang="en-US" sz="2000" dirty="0" smtClean="0"/>
          </a:p>
          <a:p>
            <a:pPr marL="0" indent="0">
              <a:buNone/>
            </a:pPr>
            <a:r>
              <a:rPr lang="vi-VN" sz="2000" dirty="0" smtClean="0"/>
              <a:t>=&gt; </a:t>
            </a:r>
            <a:r>
              <a:rPr lang="vi-VN" sz="2000" dirty="0"/>
              <a:t>It is Luna who/that is the most intelligent student in my school</a:t>
            </a:r>
            <a:r>
              <a:rPr lang="vi-VN" sz="2000" dirty="0" smtClean="0"/>
              <a:t>.</a:t>
            </a:r>
            <a:endParaRPr lang="vi-VN" sz="2000" dirty="0"/>
          </a:p>
          <a:p>
            <a:r>
              <a:rPr lang="vi-VN" sz="2000" dirty="0"/>
              <a:t>My robot made children very interested. </a:t>
            </a:r>
            <a:endParaRPr lang="en-US" sz="2000" dirty="0" smtClean="0"/>
          </a:p>
          <a:p>
            <a:pPr marL="0" indent="0">
              <a:buNone/>
            </a:pPr>
            <a:r>
              <a:rPr lang="vi-VN" sz="2000" dirty="0" smtClean="0"/>
              <a:t>=&gt; </a:t>
            </a:r>
            <a:r>
              <a:rPr lang="vi-VN" sz="2000" dirty="0"/>
              <a:t>It was my robot that made children very interested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CLEFT SENTENCES – CÂU CHẺ/TÁCH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9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u="sng" dirty="0"/>
              <a:t>1. </a:t>
            </a:r>
            <a:r>
              <a:rPr lang="en-US" sz="2600" b="1" u="sng" dirty="0" err="1"/>
              <a:t>Dùng</a:t>
            </a:r>
            <a:r>
              <a:rPr lang="en-US" sz="2600" b="1" u="sng" dirty="0"/>
              <a:t> </a:t>
            </a:r>
            <a:r>
              <a:rPr lang="en-US" sz="2600" b="1" u="sng" dirty="0" err="1"/>
              <a:t>chủ</a:t>
            </a:r>
            <a:r>
              <a:rPr lang="en-US" sz="2600" b="1" u="sng" dirty="0"/>
              <a:t> </a:t>
            </a:r>
            <a:r>
              <a:rPr lang="en-US" sz="2600" b="1" u="sng" dirty="0" err="1"/>
              <a:t>ngữ</a:t>
            </a:r>
            <a:r>
              <a:rPr lang="en-US" sz="2600" b="1" u="sng" dirty="0"/>
              <a:t> </a:t>
            </a:r>
            <a:r>
              <a:rPr lang="en-US" sz="2600" b="1" u="sng" dirty="0" err="1"/>
              <a:t>giả</a:t>
            </a:r>
            <a:r>
              <a:rPr lang="en-US" sz="2600" b="1" u="sng" dirty="0"/>
              <a:t> “It”:</a:t>
            </a:r>
          </a:p>
          <a:p>
            <a:pPr marL="0" indent="0">
              <a:buNone/>
            </a:pPr>
            <a:r>
              <a:rPr lang="en-US" sz="2200" b="1" u="sng" dirty="0" smtClean="0"/>
              <a:t>1.2 </a:t>
            </a:r>
            <a:r>
              <a:rPr lang="en-US" sz="2200" b="1" u="sng" dirty="0" err="1"/>
              <a:t>Nhấn</a:t>
            </a:r>
            <a:r>
              <a:rPr lang="en-US" sz="2200" b="1" u="sng" dirty="0"/>
              <a:t> </a:t>
            </a:r>
            <a:r>
              <a:rPr lang="en-US" sz="2200" b="1" u="sng" dirty="0" err="1"/>
              <a:t>mạnh</a:t>
            </a:r>
            <a:r>
              <a:rPr lang="en-US" sz="2200" b="1" u="sng" dirty="0"/>
              <a:t> </a:t>
            </a:r>
            <a:r>
              <a:rPr lang="en-US" sz="2200" b="1" u="sng" dirty="0" err="1" smtClean="0"/>
              <a:t>tân</a:t>
            </a:r>
            <a:r>
              <a:rPr lang="en-US" sz="2200" b="1" u="sng" dirty="0" smtClean="0"/>
              <a:t> </a:t>
            </a:r>
            <a:r>
              <a:rPr lang="en-US" sz="2200" b="1" u="sng" dirty="0" err="1"/>
              <a:t>ngữ</a:t>
            </a:r>
            <a:r>
              <a:rPr lang="en-US" sz="2200" b="1" u="sng" dirty="0"/>
              <a:t>:</a:t>
            </a:r>
          </a:p>
          <a:p>
            <a:endParaRPr lang="en-US" sz="2200" dirty="0">
              <a:latin typeface="Calibri (Body)"/>
            </a:endParaRPr>
          </a:p>
          <a:p>
            <a:pPr algn="ctr"/>
            <a:r>
              <a:rPr lang="en-US" sz="2200" b="1" dirty="0">
                <a:latin typeface="Calibri (Body)"/>
              </a:rPr>
              <a:t>It is/was + </a:t>
            </a:r>
            <a:r>
              <a:rPr lang="en-US" sz="2200" b="1" dirty="0" err="1">
                <a:latin typeface="Calibri (Body)"/>
              </a:rPr>
              <a:t>tân</a:t>
            </a:r>
            <a:r>
              <a:rPr lang="en-US" sz="2200" b="1" dirty="0">
                <a:latin typeface="Calibri (Body)"/>
              </a:rPr>
              <a:t> </a:t>
            </a:r>
            <a:r>
              <a:rPr lang="en-US" sz="2200" b="1" dirty="0" err="1">
                <a:latin typeface="Calibri (Body)"/>
              </a:rPr>
              <a:t>ngư</a:t>
            </a:r>
            <a:r>
              <a:rPr lang="en-US" sz="2200" b="1" dirty="0">
                <a:latin typeface="Calibri (Body)"/>
              </a:rPr>
              <a:t>̃ (</a:t>
            </a:r>
            <a:r>
              <a:rPr lang="en-US" sz="2200" b="1" dirty="0" err="1">
                <a:latin typeface="Calibri (Body)"/>
              </a:rPr>
              <a:t>chỉ</a:t>
            </a:r>
            <a:r>
              <a:rPr lang="en-US" sz="2200" b="1" dirty="0">
                <a:latin typeface="Calibri (Body)"/>
              </a:rPr>
              <a:t> </a:t>
            </a:r>
            <a:r>
              <a:rPr lang="en-US" sz="2200" b="1" dirty="0" err="1">
                <a:latin typeface="Calibri (Body)"/>
              </a:rPr>
              <a:t>người</a:t>
            </a:r>
            <a:r>
              <a:rPr lang="en-US" sz="2200" b="1" dirty="0">
                <a:latin typeface="Calibri (Body)"/>
              </a:rPr>
              <a:t>) + that/whom + S + </a:t>
            </a:r>
            <a:r>
              <a:rPr lang="en-US" sz="2200" b="1" dirty="0" smtClean="0">
                <a:latin typeface="Calibri (Body)"/>
              </a:rPr>
              <a:t>V</a:t>
            </a:r>
          </a:p>
          <a:p>
            <a:pPr algn="ctr"/>
            <a:r>
              <a:rPr lang="en-US" sz="2200" b="1" dirty="0">
                <a:latin typeface="Calibri (Body)"/>
              </a:rPr>
              <a:t>It is/was + </a:t>
            </a:r>
            <a:r>
              <a:rPr lang="en-US" sz="2200" b="1" dirty="0" err="1">
                <a:latin typeface="Calibri (Body)"/>
              </a:rPr>
              <a:t>tân</a:t>
            </a:r>
            <a:r>
              <a:rPr lang="en-US" sz="2200" b="1" dirty="0">
                <a:latin typeface="Calibri (Body)"/>
              </a:rPr>
              <a:t> </a:t>
            </a:r>
            <a:r>
              <a:rPr lang="en-US" sz="2200" b="1" dirty="0" err="1">
                <a:latin typeface="Calibri (Body)"/>
              </a:rPr>
              <a:t>ngư</a:t>
            </a:r>
            <a:r>
              <a:rPr lang="en-US" sz="2200" b="1" dirty="0">
                <a:latin typeface="Calibri (Body)"/>
              </a:rPr>
              <a:t>̃ (</a:t>
            </a:r>
            <a:r>
              <a:rPr lang="en-US" sz="2200" b="1" dirty="0" err="1">
                <a:latin typeface="Calibri (Body)"/>
              </a:rPr>
              <a:t>tên</a:t>
            </a:r>
            <a:r>
              <a:rPr lang="en-US" sz="2200" b="1" dirty="0">
                <a:latin typeface="Calibri (Body)"/>
              </a:rPr>
              <a:t> </a:t>
            </a:r>
            <a:r>
              <a:rPr lang="en-US" sz="2200" b="1" dirty="0" err="1">
                <a:latin typeface="Calibri (Body)"/>
              </a:rPr>
              <a:t>danh</a:t>
            </a:r>
            <a:r>
              <a:rPr lang="en-US" sz="2200" b="1" dirty="0">
                <a:latin typeface="Calibri (Body)"/>
              </a:rPr>
              <a:t> </a:t>
            </a:r>
            <a:r>
              <a:rPr lang="en-US" sz="2200" b="1" dirty="0" err="1">
                <a:latin typeface="Calibri (Body)"/>
              </a:rPr>
              <a:t>tư</a:t>
            </a:r>
            <a:r>
              <a:rPr lang="en-US" sz="2200" b="1" dirty="0">
                <a:latin typeface="Calibri (Body)"/>
              </a:rPr>
              <a:t>̀ </a:t>
            </a:r>
            <a:r>
              <a:rPr lang="en-US" sz="2200" b="1" dirty="0" err="1">
                <a:latin typeface="Calibri (Body)"/>
              </a:rPr>
              <a:t>riêng</a:t>
            </a:r>
            <a:r>
              <a:rPr lang="en-US" sz="2200" b="1" dirty="0">
                <a:latin typeface="Calibri (Body)"/>
              </a:rPr>
              <a:t>) + that + S + </a:t>
            </a:r>
            <a:r>
              <a:rPr lang="en-US" sz="2200" b="1" dirty="0" smtClean="0">
                <a:latin typeface="Calibri (Body)"/>
              </a:rPr>
              <a:t>V</a:t>
            </a:r>
          </a:p>
          <a:p>
            <a:pPr algn="ctr"/>
            <a:r>
              <a:rPr lang="en-US" sz="2200" b="1" dirty="0">
                <a:latin typeface="Calibri (Body)"/>
              </a:rPr>
              <a:t>It </a:t>
            </a:r>
            <a:r>
              <a:rPr lang="en-US" sz="2200" b="1" dirty="0" smtClean="0">
                <a:latin typeface="Calibri (Body)"/>
              </a:rPr>
              <a:t>is/was + </a:t>
            </a:r>
            <a:r>
              <a:rPr lang="en-US" sz="2200" b="1" dirty="0" err="1" smtClean="0">
                <a:latin typeface="Calibri (Body)"/>
              </a:rPr>
              <a:t>tân</a:t>
            </a:r>
            <a:r>
              <a:rPr lang="en-US" sz="2200" b="1" dirty="0" smtClean="0">
                <a:latin typeface="Calibri (Body)"/>
              </a:rPr>
              <a:t> </a:t>
            </a:r>
            <a:r>
              <a:rPr lang="en-US" sz="2200" b="1" dirty="0" err="1" smtClean="0">
                <a:latin typeface="Calibri (Body)"/>
              </a:rPr>
              <a:t>ngư</a:t>
            </a:r>
            <a:r>
              <a:rPr lang="en-US" sz="2200" b="1" dirty="0" smtClean="0">
                <a:latin typeface="Calibri (Body)"/>
              </a:rPr>
              <a:t>̃ (</a:t>
            </a:r>
            <a:r>
              <a:rPr lang="en-US" sz="2200" b="1" dirty="0" err="1" smtClean="0">
                <a:latin typeface="Calibri (Body)"/>
              </a:rPr>
              <a:t>chỉ</a:t>
            </a:r>
            <a:r>
              <a:rPr lang="en-US" sz="2200" b="1" dirty="0" smtClean="0">
                <a:latin typeface="Calibri (Body)"/>
              </a:rPr>
              <a:t> </a:t>
            </a:r>
            <a:r>
              <a:rPr lang="en-US" sz="2200" b="1" dirty="0" err="1" smtClean="0">
                <a:latin typeface="Calibri (Body)"/>
              </a:rPr>
              <a:t>vật</a:t>
            </a:r>
            <a:r>
              <a:rPr lang="en-US" sz="2200" b="1" dirty="0" smtClean="0">
                <a:latin typeface="Calibri (Body)"/>
              </a:rPr>
              <a:t>) + that + S + V</a:t>
            </a:r>
          </a:p>
          <a:p>
            <a:pPr marL="0" indent="0">
              <a:buNone/>
            </a:pPr>
            <a:endParaRPr lang="en-US" sz="2200" b="1" dirty="0" smtClean="0">
              <a:latin typeface="Calibri (Body)"/>
            </a:endParaRPr>
          </a:p>
          <a:p>
            <a:pPr marL="0" indent="0">
              <a:buNone/>
            </a:pPr>
            <a:r>
              <a:rPr lang="en-US" sz="2200" b="1" u="sng" dirty="0" err="1" smtClean="0">
                <a:latin typeface="Calibri (Body)"/>
              </a:rPr>
              <a:t>Ví</a:t>
            </a:r>
            <a:r>
              <a:rPr lang="en-US" sz="2200" b="1" u="sng" dirty="0" smtClean="0">
                <a:latin typeface="Calibri (Body)"/>
              </a:rPr>
              <a:t> </a:t>
            </a:r>
            <a:r>
              <a:rPr lang="en-US" sz="2200" b="1" u="sng" dirty="0" err="1" smtClean="0">
                <a:latin typeface="Calibri (Body)"/>
              </a:rPr>
              <a:t>dụ</a:t>
            </a:r>
            <a:r>
              <a:rPr lang="en-US" sz="2200" b="1" u="sng" dirty="0" smtClean="0">
                <a:latin typeface="Calibri (Body)"/>
              </a:rPr>
              <a:t>:</a:t>
            </a:r>
            <a:endParaRPr lang="en-US" sz="2200" b="1" u="sng" dirty="0">
              <a:latin typeface="Calibri (Body)"/>
            </a:endParaRPr>
          </a:p>
          <a:p>
            <a:pPr marL="0" indent="0" fontAlgn="base">
              <a:buNone/>
            </a:pPr>
            <a:r>
              <a:rPr lang="en-US" sz="2200" dirty="0">
                <a:latin typeface="Calibri (Body)"/>
              </a:rPr>
              <a:t>The boss gave his employee a confidential document. </a:t>
            </a:r>
            <a:endParaRPr lang="en-US" sz="2200" dirty="0" smtClean="0">
              <a:latin typeface="Calibri (Body)"/>
            </a:endParaRPr>
          </a:p>
          <a:p>
            <a:pPr marL="0" indent="0" fontAlgn="base">
              <a:buNone/>
            </a:pPr>
            <a:r>
              <a:rPr lang="en-US" sz="2200" dirty="0" smtClean="0">
                <a:latin typeface="Calibri (Body)"/>
              </a:rPr>
              <a:t>=&gt; </a:t>
            </a:r>
            <a:r>
              <a:rPr lang="en-US" sz="2200" dirty="0">
                <a:latin typeface="Calibri (Body)"/>
              </a:rPr>
              <a:t>It was the employee that/whom the boss gave a confidential document.</a:t>
            </a:r>
          </a:p>
          <a:p>
            <a:endParaRPr lang="en-US" sz="2200" b="1" dirty="0" smtClean="0">
              <a:latin typeface="Calibri (Body)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CLEFT SENTENCES – CÂU CHẺ/TÁCH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2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u="sng" dirty="0"/>
              <a:t>1. </a:t>
            </a:r>
            <a:r>
              <a:rPr lang="en-US" sz="2600" b="1" u="sng" dirty="0" err="1"/>
              <a:t>Dùng</a:t>
            </a:r>
            <a:r>
              <a:rPr lang="en-US" sz="2600" b="1" u="sng" dirty="0"/>
              <a:t> </a:t>
            </a:r>
            <a:r>
              <a:rPr lang="en-US" sz="2600" b="1" u="sng" dirty="0" err="1"/>
              <a:t>chủ</a:t>
            </a:r>
            <a:r>
              <a:rPr lang="en-US" sz="2600" b="1" u="sng" dirty="0"/>
              <a:t> </a:t>
            </a:r>
            <a:r>
              <a:rPr lang="en-US" sz="2600" b="1" u="sng" dirty="0" err="1"/>
              <a:t>ngữ</a:t>
            </a:r>
            <a:r>
              <a:rPr lang="en-US" sz="2600" b="1" u="sng" dirty="0"/>
              <a:t> </a:t>
            </a:r>
            <a:r>
              <a:rPr lang="en-US" sz="2600" b="1" u="sng" dirty="0" err="1"/>
              <a:t>giả</a:t>
            </a:r>
            <a:r>
              <a:rPr lang="en-US" sz="2600" b="1" u="sng" dirty="0"/>
              <a:t> “It”:</a:t>
            </a:r>
          </a:p>
          <a:p>
            <a:pPr marL="0" indent="0">
              <a:buNone/>
            </a:pPr>
            <a:r>
              <a:rPr lang="en-US" sz="2400" b="1" u="sng" dirty="0" smtClean="0"/>
              <a:t>1.3 </a:t>
            </a:r>
            <a:r>
              <a:rPr lang="en-US" sz="2400" b="1" u="sng" dirty="0" err="1"/>
              <a:t>Nhấn</a:t>
            </a:r>
            <a:r>
              <a:rPr lang="en-US" sz="2400" b="1" u="sng" dirty="0"/>
              <a:t> </a:t>
            </a:r>
            <a:r>
              <a:rPr lang="en-US" sz="2400" b="1" u="sng" dirty="0" err="1"/>
              <a:t>mạnh</a:t>
            </a:r>
            <a:r>
              <a:rPr lang="en-US" sz="2400" b="1" u="sng" dirty="0"/>
              <a:t> </a:t>
            </a:r>
            <a:r>
              <a:rPr lang="en-US" sz="2400" b="1" u="sng" dirty="0" err="1" smtClean="0"/>
              <a:t>trạng</a:t>
            </a:r>
            <a:r>
              <a:rPr lang="en-US" sz="2400" b="1" u="sng" dirty="0" smtClean="0"/>
              <a:t> </a:t>
            </a:r>
            <a:r>
              <a:rPr lang="en-US" sz="2400" b="1" u="sng" dirty="0" err="1"/>
              <a:t>ngữ</a:t>
            </a:r>
            <a:r>
              <a:rPr lang="en-US" sz="2400" b="1" u="sng" dirty="0"/>
              <a:t>:</a:t>
            </a:r>
          </a:p>
          <a:p>
            <a:endParaRPr lang="en-US" sz="2200" dirty="0"/>
          </a:p>
          <a:p>
            <a:pPr algn="ctr"/>
            <a:r>
              <a:rPr lang="en-US" sz="2200" b="1" dirty="0"/>
              <a:t>It is/was + </a:t>
            </a:r>
            <a:r>
              <a:rPr lang="en-US" sz="2200" b="1" dirty="0" err="1"/>
              <a:t>từ</a:t>
            </a:r>
            <a:r>
              <a:rPr lang="en-US" sz="2200" b="1" dirty="0"/>
              <a:t>/</a:t>
            </a:r>
            <a:r>
              <a:rPr lang="en-US" sz="2200" b="1" dirty="0" err="1"/>
              <a:t>cụm</a:t>
            </a:r>
            <a:r>
              <a:rPr lang="en-US" sz="2200" b="1" dirty="0"/>
              <a:t> </a:t>
            </a:r>
            <a:r>
              <a:rPr lang="en-US" sz="2200" b="1" dirty="0" err="1"/>
              <a:t>từ</a:t>
            </a:r>
            <a:r>
              <a:rPr lang="en-US" sz="2200" b="1" dirty="0"/>
              <a:t> </a:t>
            </a:r>
            <a:r>
              <a:rPr lang="en-US" sz="2200" b="1" dirty="0" err="1"/>
              <a:t>chỉ</a:t>
            </a:r>
            <a:r>
              <a:rPr lang="en-US" sz="2200" b="1" dirty="0"/>
              <a:t> </a:t>
            </a:r>
            <a:r>
              <a:rPr lang="en-US" sz="2200" b="1" dirty="0" err="1"/>
              <a:t>trạng</a:t>
            </a:r>
            <a:r>
              <a:rPr lang="en-US" sz="2200" b="1" dirty="0"/>
              <a:t> </a:t>
            </a:r>
            <a:r>
              <a:rPr lang="en-US" sz="2200" b="1" dirty="0" err="1"/>
              <a:t>ngư</a:t>
            </a:r>
            <a:r>
              <a:rPr lang="en-US" sz="2200" b="1" dirty="0"/>
              <a:t>̃ + that + S + V + </a:t>
            </a:r>
            <a:r>
              <a:rPr lang="en-US" sz="2200" b="1" dirty="0" smtClean="0"/>
              <a:t>O</a:t>
            </a:r>
          </a:p>
          <a:p>
            <a:pPr fontAlgn="base"/>
            <a:endParaRPr lang="en-US" sz="2200" dirty="0" smtClean="0"/>
          </a:p>
          <a:p>
            <a:pPr fontAlgn="base"/>
            <a:r>
              <a:rPr lang="en-US" sz="2200" dirty="0" smtClean="0"/>
              <a:t>Tom </a:t>
            </a:r>
            <a:r>
              <a:rPr lang="en-US" sz="2200" dirty="0"/>
              <a:t>started his new job last Monday. (</a:t>
            </a:r>
            <a:r>
              <a:rPr lang="en-US" sz="2200" dirty="0" err="1"/>
              <a:t>Trạng</a:t>
            </a:r>
            <a:r>
              <a:rPr lang="en-US" sz="2200" dirty="0"/>
              <a:t> </a:t>
            </a:r>
            <a:r>
              <a:rPr lang="en-US" sz="2200" dirty="0" err="1"/>
              <a:t>ngư</a:t>
            </a:r>
            <a:r>
              <a:rPr lang="en-US" sz="2200" dirty="0"/>
              <a:t>̃ chỉ </a:t>
            </a:r>
            <a:r>
              <a:rPr lang="en-US" sz="2200" dirty="0" err="1"/>
              <a:t>thời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)</a:t>
            </a:r>
          </a:p>
          <a:p>
            <a:pPr marL="0" indent="0" fontAlgn="base">
              <a:buNone/>
            </a:pPr>
            <a:r>
              <a:rPr lang="en-US" sz="2200" dirty="0"/>
              <a:t>=&gt; It was last Monday that Tom started his new job</a:t>
            </a:r>
          </a:p>
          <a:p>
            <a:endParaRPr lang="en-US" sz="2200" b="1" dirty="0" smtClean="0"/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/>
              <a:t>CLEFT SENTENCES – CÂU CHẺ/TÁCH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2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804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CLEFT SENTENCES – CÂU CHẺ/TÁCH</vt:lpstr>
      <vt:lpstr>CLEFT SENTENCES – CÂU CHẺ/TÁCH</vt:lpstr>
      <vt:lpstr>CLEFT SENTENCES – CÂU CHẺ/TÁCH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TIẾNG ANH  KHÔNG KHÓ</dc:title>
  <dc:creator>Nguyễn Duy Tiến (VF-KSX-XLR)</dc:creator>
  <cp:lastModifiedBy>Nguyễn Duy Tiến (VF-KSX-XLR)</cp:lastModifiedBy>
  <cp:revision>25</cp:revision>
  <dcterms:created xsi:type="dcterms:W3CDTF">2020-11-10T15:08:51Z</dcterms:created>
  <dcterms:modified xsi:type="dcterms:W3CDTF">2020-11-19T13:59:15Z</dcterms:modified>
</cp:coreProperties>
</file>