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28"/>
  </p:notesMasterIdLst>
  <p:sldIdLst>
    <p:sldId id="257" r:id="rId2"/>
    <p:sldId id="258" r:id="rId3"/>
    <p:sldId id="277" r:id="rId4"/>
    <p:sldId id="279" r:id="rId5"/>
    <p:sldId id="278" r:id="rId6"/>
    <p:sldId id="280" r:id="rId7"/>
    <p:sldId id="281" r:id="rId8"/>
    <p:sldId id="283" r:id="rId9"/>
    <p:sldId id="282" r:id="rId10"/>
    <p:sldId id="284" r:id="rId11"/>
    <p:sldId id="285" r:id="rId12"/>
    <p:sldId id="287" r:id="rId13"/>
    <p:sldId id="288" r:id="rId14"/>
    <p:sldId id="289" r:id="rId15"/>
    <p:sldId id="290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3" r:id="rId25"/>
    <p:sldId id="304" r:id="rId26"/>
    <p:sldId id="273" r:id="rId27"/>
  </p:sldIdLst>
  <p:sldSz cx="12192000" cy="6858000"/>
  <p:notesSz cx="6858000" cy="9144000"/>
  <p:embeddedFontLst>
    <p:embeddedFont>
      <p:font typeface="Abril Fatface" panose="02000503000000020003" pitchFamily="2" charset="0"/>
      <p:regular r:id="rId29"/>
    </p:embeddedFont>
    <p:embeddedFont>
      <p:font typeface="Barlow Condensed" panose="00000506000000000000" pitchFamily="2" charset="0"/>
      <p:regular r:id="rId30"/>
      <p:bold r:id="rId31"/>
      <p:italic r:id="rId32"/>
      <p:boldItalic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onsolas" panose="020B0609020204030204" pitchFamily="49" charset="0"/>
      <p:regular r:id="rId38"/>
      <p:bold r:id="rId39"/>
      <p:italic r:id="rId40"/>
      <p:boldItalic r:id="rId41"/>
    </p:embeddedFont>
    <p:embeddedFont>
      <p:font typeface="IBM Plex Mono" panose="020B0509050203000203" pitchFamily="49" charset="0"/>
      <p:regular r:id="rId42"/>
      <p:bold r:id="rId43"/>
      <p:italic r:id="rId44"/>
      <p:boldItalic r:id="rId45"/>
    </p:embeddedFont>
    <p:embeddedFont>
      <p:font typeface="IBM Plex Mono Medium" panose="020B0609050203000203" pitchFamily="49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793" autoAdjust="0"/>
  </p:normalViewPr>
  <p:slideViewPr>
    <p:cSldViewPr snapToGrid="0">
      <p:cViewPr>
        <p:scale>
          <a:sx n="125" d="100"/>
          <a:sy n="125" d="100"/>
        </p:scale>
        <p:origin x="306" y="-4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556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font" Target="fonts/font19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font" Target="fonts/font2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font" Target="fonts/font20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a073618e6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a073618e6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6955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9564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385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488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5656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594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a073618e6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a073618e6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0477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02716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62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3607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50564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65133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7258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82738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97797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30306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a073618e6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a073618e6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4376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9405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9685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5192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802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a073618e6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a073618e6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09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810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5060405" y="1583975"/>
            <a:ext cx="6334800" cy="13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5060375" y="2988275"/>
            <a:ext cx="63348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10886023" y="564982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702331" y="954366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" name="Google Shape;76;p4" descr="Power outline"/>
          <p:cNvGrpSpPr/>
          <p:nvPr/>
        </p:nvGrpSpPr>
        <p:grpSpPr>
          <a:xfrm>
            <a:off x="128945" y="182605"/>
            <a:ext cx="573391" cy="636955"/>
            <a:chOff x="5753006" y="3038475"/>
            <a:chExt cx="685957" cy="761999"/>
          </a:xfrm>
        </p:grpSpPr>
        <p:sp>
          <p:nvSpPr>
            <p:cNvPr id="77" name="Google Shape;77;p4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79;p4"/>
          <p:cNvGrpSpPr/>
          <p:nvPr/>
        </p:nvGrpSpPr>
        <p:grpSpPr>
          <a:xfrm>
            <a:off x="11546587" y="307924"/>
            <a:ext cx="416899" cy="386303"/>
            <a:chOff x="7467602" y="5857077"/>
            <a:chExt cx="468900" cy="434488"/>
          </a:xfrm>
        </p:grpSpPr>
        <p:sp>
          <p:nvSpPr>
            <p:cNvPr id="80" name="Google Shape;80;p4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" name="Google Shape;84;p4"/>
          <p:cNvGrpSpPr/>
          <p:nvPr/>
        </p:nvGrpSpPr>
        <p:grpSpPr>
          <a:xfrm>
            <a:off x="1004793" y="371775"/>
            <a:ext cx="1098953" cy="258600"/>
            <a:chOff x="4317443" y="530413"/>
            <a:chExt cx="1098953" cy="258600"/>
          </a:xfrm>
        </p:grpSpPr>
        <p:sp>
          <p:nvSpPr>
            <p:cNvPr id="85" name="Google Shape;85;p4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4"/>
          <p:cNvGrpSpPr/>
          <p:nvPr/>
        </p:nvGrpSpPr>
        <p:grpSpPr>
          <a:xfrm>
            <a:off x="10672139" y="6271009"/>
            <a:ext cx="1098953" cy="258600"/>
            <a:chOff x="4317443" y="530413"/>
            <a:chExt cx="1098953" cy="258600"/>
          </a:xfrm>
        </p:grpSpPr>
        <p:sp>
          <p:nvSpPr>
            <p:cNvPr id="90" name="Google Shape;90;p4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" name="Google Shape;94;p4"/>
          <p:cNvGrpSpPr/>
          <p:nvPr/>
        </p:nvGrpSpPr>
        <p:grpSpPr>
          <a:xfrm>
            <a:off x="207182" y="1425244"/>
            <a:ext cx="416899" cy="386303"/>
            <a:chOff x="7467602" y="5857077"/>
            <a:chExt cx="468900" cy="434488"/>
          </a:xfrm>
        </p:grpSpPr>
        <p:sp>
          <p:nvSpPr>
            <p:cNvPr id="95" name="Google Shape;95;p4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" name="Google Shape;99;p4"/>
          <p:cNvGrpSpPr/>
          <p:nvPr/>
        </p:nvGrpSpPr>
        <p:grpSpPr>
          <a:xfrm flipH="1">
            <a:off x="9573193" y="273100"/>
            <a:ext cx="1098953" cy="258600"/>
            <a:chOff x="4317443" y="530413"/>
            <a:chExt cx="1098953" cy="258600"/>
          </a:xfrm>
        </p:grpSpPr>
        <p:sp>
          <p:nvSpPr>
            <p:cNvPr id="100" name="Google Shape;100;p4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" name="Google Shape;104;p4" descr="Power outline"/>
          <p:cNvGrpSpPr/>
          <p:nvPr/>
        </p:nvGrpSpPr>
        <p:grpSpPr>
          <a:xfrm>
            <a:off x="11395145" y="5376580"/>
            <a:ext cx="573391" cy="636955"/>
            <a:chOff x="5753006" y="3038475"/>
            <a:chExt cx="685957" cy="761999"/>
          </a:xfrm>
        </p:grpSpPr>
        <p:sp>
          <p:nvSpPr>
            <p:cNvPr id="105" name="Google Shape;105;p4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title"/>
          </p:nvPr>
        </p:nvSpPr>
        <p:spPr>
          <a:xfrm>
            <a:off x="720400" y="669575"/>
            <a:ext cx="11055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09" name="Google Shape;109;p5"/>
          <p:cNvSpPr txBox="1">
            <a:spLocks noGrp="1"/>
          </p:cNvSpPr>
          <p:nvPr>
            <p:ph type="body" idx="1"/>
          </p:nvPr>
        </p:nvSpPr>
        <p:spPr>
          <a:xfrm>
            <a:off x="720400" y="284159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10" name="Google Shape;110;p5"/>
          <p:cNvSpPr txBox="1">
            <a:spLocks noGrp="1"/>
          </p:cNvSpPr>
          <p:nvPr>
            <p:ph type="body" idx="2"/>
          </p:nvPr>
        </p:nvSpPr>
        <p:spPr>
          <a:xfrm>
            <a:off x="4678325" y="284159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body" idx="3"/>
          </p:nvPr>
        </p:nvSpPr>
        <p:spPr>
          <a:xfrm>
            <a:off x="720400" y="4882654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12" name="Google Shape;112;p5"/>
          <p:cNvSpPr txBox="1">
            <a:spLocks noGrp="1"/>
          </p:cNvSpPr>
          <p:nvPr>
            <p:ph type="body" idx="4"/>
          </p:nvPr>
        </p:nvSpPr>
        <p:spPr>
          <a:xfrm>
            <a:off x="4678325" y="4882654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title" idx="5"/>
          </p:nvPr>
        </p:nvSpPr>
        <p:spPr>
          <a:xfrm>
            <a:off x="720400" y="214582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title" idx="6"/>
          </p:nvPr>
        </p:nvSpPr>
        <p:spPr>
          <a:xfrm>
            <a:off x="4678325" y="214582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title" idx="7"/>
          </p:nvPr>
        </p:nvSpPr>
        <p:spPr>
          <a:xfrm>
            <a:off x="720400" y="4186884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title" idx="8"/>
          </p:nvPr>
        </p:nvSpPr>
        <p:spPr>
          <a:xfrm>
            <a:off x="4678325" y="4186884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7" name="Google Shape;117;p5"/>
          <p:cNvSpPr/>
          <p:nvPr/>
        </p:nvSpPr>
        <p:spPr>
          <a:xfrm flipH="1">
            <a:off x="822058" y="564982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"/>
          <p:cNvSpPr/>
          <p:nvPr/>
        </p:nvSpPr>
        <p:spPr>
          <a:xfrm flipH="1">
            <a:off x="11005750" y="954366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Google Shape;119;p5" descr="Power outline"/>
          <p:cNvGrpSpPr/>
          <p:nvPr/>
        </p:nvGrpSpPr>
        <p:grpSpPr>
          <a:xfrm flipH="1">
            <a:off x="11395145" y="182605"/>
            <a:ext cx="573391" cy="636955"/>
            <a:chOff x="5753006" y="3038475"/>
            <a:chExt cx="685957" cy="761999"/>
          </a:xfrm>
        </p:grpSpPr>
        <p:sp>
          <p:nvSpPr>
            <p:cNvPr id="120" name="Google Shape;120;p5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" name="Google Shape;122;p5"/>
          <p:cNvGrpSpPr/>
          <p:nvPr/>
        </p:nvGrpSpPr>
        <p:grpSpPr>
          <a:xfrm flipH="1">
            <a:off x="133995" y="307924"/>
            <a:ext cx="416899" cy="386303"/>
            <a:chOff x="7467602" y="5857077"/>
            <a:chExt cx="468900" cy="434488"/>
          </a:xfrm>
        </p:grpSpPr>
        <p:sp>
          <p:nvSpPr>
            <p:cNvPr id="123" name="Google Shape;123;p5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127;p5"/>
          <p:cNvGrpSpPr/>
          <p:nvPr/>
        </p:nvGrpSpPr>
        <p:grpSpPr>
          <a:xfrm flipH="1">
            <a:off x="9993735" y="371775"/>
            <a:ext cx="1098953" cy="258600"/>
            <a:chOff x="4317443" y="530413"/>
            <a:chExt cx="1098953" cy="258600"/>
          </a:xfrm>
        </p:grpSpPr>
        <p:sp>
          <p:nvSpPr>
            <p:cNvPr id="128" name="Google Shape;128;p5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5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" name="Google Shape;132;p5"/>
          <p:cNvGrpSpPr/>
          <p:nvPr/>
        </p:nvGrpSpPr>
        <p:grpSpPr>
          <a:xfrm flipH="1">
            <a:off x="326389" y="6271009"/>
            <a:ext cx="1098953" cy="258600"/>
            <a:chOff x="4317443" y="530413"/>
            <a:chExt cx="1098953" cy="258600"/>
          </a:xfrm>
        </p:grpSpPr>
        <p:sp>
          <p:nvSpPr>
            <p:cNvPr id="133" name="Google Shape;133;p5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" name="Google Shape;137;p5"/>
          <p:cNvGrpSpPr/>
          <p:nvPr/>
        </p:nvGrpSpPr>
        <p:grpSpPr>
          <a:xfrm flipH="1">
            <a:off x="11473400" y="1425244"/>
            <a:ext cx="416899" cy="386303"/>
            <a:chOff x="7467602" y="5857077"/>
            <a:chExt cx="468900" cy="434488"/>
          </a:xfrm>
        </p:grpSpPr>
        <p:sp>
          <p:nvSpPr>
            <p:cNvPr id="138" name="Google Shape;138;p5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" name="Google Shape;142;p5"/>
          <p:cNvGrpSpPr/>
          <p:nvPr/>
        </p:nvGrpSpPr>
        <p:grpSpPr>
          <a:xfrm>
            <a:off x="1425335" y="273100"/>
            <a:ext cx="1098953" cy="258600"/>
            <a:chOff x="4317443" y="530413"/>
            <a:chExt cx="1098953" cy="258600"/>
          </a:xfrm>
        </p:grpSpPr>
        <p:sp>
          <p:nvSpPr>
            <p:cNvPr id="143" name="Google Shape;143;p5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Google Shape;147;p5" descr="Power outline"/>
          <p:cNvGrpSpPr/>
          <p:nvPr/>
        </p:nvGrpSpPr>
        <p:grpSpPr>
          <a:xfrm flipH="1">
            <a:off x="205145" y="5376580"/>
            <a:ext cx="573391" cy="636955"/>
            <a:chOff x="5753006" y="3038475"/>
            <a:chExt cx="685957" cy="761999"/>
          </a:xfrm>
        </p:grpSpPr>
        <p:sp>
          <p:nvSpPr>
            <p:cNvPr id="148" name="Google Shape;148;p5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"/>
          <p:cNvSpPr txBox="1">
            <a:spLocks noGrp="1"/>
          </p:cNvSpPr>
          <p:nvPr>
            <p:ph type="title"/>
          </p:nvPr>
        </p:nvSpPr>
        <p:spPr>
          <a:xfrm>
            <a:off x="873350" y="836300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03" name="Google Shape;203;p7"/>
          <p:cNvSpPr/>
          <p:nvPr/>
        </p:nvSpPr>
        <p:spPr>
          <a:xfrm flipH="1">
            <a:off x="822058" y="564982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7"/>
          <p:cNvSpPr/>
          <p:nvPr/>
        </p:nvSpPr>
        <p:spPr>
          <a:xfrm flipH="1">
            <a:off x="11005750" y="954366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7" descr="Power outline"/>
          <p:cNvGrpSpPr/>
          <p:nvPr/>
        </p:nvGrpSpPr>
        <p:grpSpPr>
          <a:xfrm flipH="1">
            <a:off x="11395145" y="182605"/>
            <a:ext cx="573391" cy="636955"/>
            <a:chOff x="5753006" y="3038475"/>
            <a:chExt cx="685957" cy="761999"/>
          </a:xfrm>
        </p:grpSpPr>
        <p:sp>
          <p:nvSpPr>
            <p:cNvPr id="206" name="Google Shape;206;p7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" name="Google Shape;208;p7"/>
          <p:cNvGrpSpPr/>
          <p:nvPr/>
        </p:nvGrpSpPr>
        <p:grpSpPr>
          <a:xfrm flipH="1">
            <a:off x="133995" y="307924"/>
            <a:ext cx="416899" cy="386303"/>
            <a:chOff x="7467602" y="5857077"/>
            <a:chExt cx="468900" cy="434488"/>
          </a:xfrm>
        </p:grpSpPr>
        <p:sp>
          <p:nvSpPr>
            <p:cNvPr id="209" name="Google Shape;209;p7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3" name="Google Shape;213;p7"/>
          <p:cNvGrpSpPr/>
          <p:nvPr/>
        </p:nvGrpSpPr>
        <p:grpSpPr>
          <a:xfrm>
            <a:off x="210440" y="6353834"/>
            <a:ext cx="1098953" cy="258600"/>
            <a:chOff x="4317443" y="530413"/>
            <a:chExt cx="1098953" cy="258600"/>
          </a:xfrm>
        </p:grpSpPr>
        <p:sp>
          <p:nvSpPr>
            <p:cNvPr id="214" name="Google Shape;214;p7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7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7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7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8" name="Google Shape;218;p7"/>
          <p:cNvSpPr txBox="1">
            <a:spLocks noGrp="1"/>
          </p:cNvSpPr>
          <p:nvPr>
            <p:ph type="subTitle" idx="1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19" name="Google Shape;219;p7"/>
          <p:cNvSpPr txBox="1">
            <a:spLocks noGrp="1"/>
          </p:cNvSpPr>
          <p:nvPr>
            <p:ph type="subTitle" idx="2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20" name="Google Shape;220;p7"/>
          <p:cNvSpPr txBox="1">
            <a:spLocks noGrp="1"/>
          </p:cNvSpPr>
          <p:nvPr>
            <p:ph type="body" idx="3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21" name="Google Shape;221;p7"/>
          <p:cNvSpPr txBox="1">
            <a:spLocks noGrp="1"/>
          </p:cNvSpPr>
          <p:nvPr>
            <p:ph type="body" idx="4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Quote">
  <p:cSld name="CUSTOM_6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"/>
          <p:cNvSpPr/>
          <p:nvPr/>
        </p:nvSpPr>
        <p:spPr>
          <a:xfrm>
            <a:off x="10886023" y="564982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9"/>
          <p:cNvSpPr/>
          <p:nvPr/>
        </p:nvSpPr>
        <p:spPr>
          <a:xfrm>
            <a:off x="702331" y="954366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2" name="Google Shape;262;p9" descr="Power outline"/>
          <p:cNvGrpSpPr/>
          <p:nvPr/>
        </p:nvGrpSpPr>
        <p:grpSpPr>
          <a:xfrm>
            <a:off x="128945" y="182605"/>
            <a:ext cx="573391" cy="636955"/>
            <a:chOff x="5753006" y="3038475"/>
            <a:chExt cx="685957" cy="761999"/>
          </a:xfrm>
        </p:grpSpPr>
        <p:sp>
          <p:nvSpPr>
            <p:cNvPr id="263" name="Google Shape;263;p9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5" name="Google Shape;265;p9"/>
          <p:cNvGrpSpPr/>
          <p:nvPr/>
        </p:nvGrpSpPr>
        <p:grpSpPr>
          <a:xfrm>
            <a:off x="11546587" y="307924"/>
            <a:ext cx="416899" cy="386303"/>
            <a:chOff x="7467602" y="5857077"/>
            <a:chExt cx="468900" cy="434488"/>
          </a:xfrm>
        </p:grpSpPr>
        <p:sp>
          <p:nvSpPr>
            <p:cNvPr id="266" name="Google Shape;266;p9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" name="Google Shape;270;p9"/>
          <p:cNvGrpSpPr/>
          <p:nvPr/>
        </p:nvGrpSpPr>
        <p:grpSpPr>
          <a:xfrm>
            <a:off x="1004793" y="371775"/>
            <a:ext cx="1098953" cy="258600"/>
            <a:chOff x="4317443" y="530413"/>
            <a:chExt cx="1098953" cy="258600"/>
          </a:xfrm>
        </p:grpSpPr>
        <p:sp>
          <p:nvSpPr>
            <p:cNvPr id="271" name="Google Shape;271;p9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9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9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9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" name="Google Shape;275;p9"/>
          <p:cNvGrpSpPr/>
          <p:nvPr/>
        </p:nvGrpSpPr>
        <p:grpSpPr>
          <a:xfrm>
            <a:off x="207164" y="6378784"/>
            <a:ext cx="1098953" cy="258600"/>
            <a:chOff x="4317443" y="530413"/>
            <a:chExt cx="1098953" cy="258600"/>
          </a:xfrm>
        </p:grpSpPr>
        <p:sp>
          <p:nvSpPr>
            <p:cNvPr id="276" name="Google Shape;276;p9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9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9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9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0" name="Google Shape;280;p9"/>
          <p:cNvGrpSpPr/>
          <p:nvPr/>
        </p:nvGrpSpPr>
        <p:grpSpPr>
          <a:xfrm>
            <a:off x="207182" y="1425244"/>
            <a:ext cx="416899" cy="386303"/>
            <a:chOff x="7467602" y="5857077"/>
            <a:chExt cx="468900" cy="434488"/>
          </a:xfrm>
        </p:grpSpPr>
        <p:sp>
          <p:nvSpPr>
            <p:cNvPr id="281" name="Google Shape;281;p9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5" name="Google Shape;285;p9"/>
          <p:cNvGrpSpPr/>
          <p:nvPr/>
        </p:nvGrpSpPr>
        <p:grpSpPr>
          <a:xfrm flipH="1">
            <a:off x="9573193" y="273100"/>
            <a:ext cx="1098953" cy="258600"/>
            <a:chOff x="4317443" y="530413"/>
            <a:chExt cx="1098953" cy="258600"/>
          </a:xfrm>
        </p:grpSpPr>
        <p:sp>
          <p:nvSpPr>
            <p:cNvPr id="286" name="Google Shape;286;p9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9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9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0" name="Google Shape;290;p9" descr="Power outline"/>
          <p:cNvGrpSpPr/>
          <p:nvPr/>
        </p:nvGrpSpPr>
        <p:grpSpPr>
          <a:xfrm>
            <a:off x="930170" y="5484355"/>
            <a:ext cx="573391" cy="636955"/>
            <a:chOff x="5753006" y="3038475"/>
            <a:chExt cx="685957" cy="761999"/>
          </a:xfrm>
        </p:grpSpPr>
        <p:sp>
          <p:nvSpPr>
            <p:cNvPr id="291" name="Google Shape;291;p9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3" name="Google Shape;293;p9"/>
          <p:cNvSpPr txBox="1">
            <a:spLocks noGrp="1"/>
          </p:cNvSpPr>
          <p:nvPr>
            <p:ph type="title"/>
          </p:nvPr>
        </p:nvSpPr>
        <p:spPr>
          <a:xfrm>
            <a:off x="558100" y="1873525"/>
            <a:ext cx="110955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94" name="Google Shape;294;p9"/>
          <p:cNvSpPr txBox="1">
            <a:spLocks noGrp="1"/>
          </p:cNvSpPr>
          <p:nvPr>
            <p:ph type="subTitle" idx="1"/>
          </p:nvPr>
        </p:nvSpPr>
        <p:spPr>
          <a:xfrm>
            <a:off x="632875" y="5919475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0"/>
          <p:cNvSpPr txBox="1">
            <a:spLocks noGrp="1"/>
          </p:cNvSpPr>
          <p:nvPr>
            <p:ph type="subTitle" idx="1"/>
          </p:nvPr>
        </p:nvSpPr>
        <p:spPr>
          <a:xfrm>
            <a:off x="1747313" y="3520675"/>
            <a:ext cx="8697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614" name="Google Shape;614;p20"/>
          <p:cNvSpPr txBox="1">
            <a:spLocks noGrp="1"/>
          </p:cNvSpPr>
          <p:nvPr>
            <p:ph type="title"/>
          </p:nvPr>
        </p:nvSpPr>
        <p:spPr>
          <a:xfrm>
            <a:off x="1747313" y="2587825"/>
            <a:ext cx="8697300" cy="76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615" name="Google Shape;615;p20"/>
          <p:cNvSpPr txBox="1">
            <a:spLocks noGrp="1"/>
          </p:cNvSpPr>
          <p:nvPr>
            <p:ph type="body" idx="2"/>
          </p:nvPr>
        </p:nvSpPr>
        <p:spPr>
          <a:xfrm>
            <a:off x="1747390" y="4385475"/>
            <a:ext cx="8697300" cy="134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616" name="Google Shape;616;p20"/>
          <p:cNvSpPr/>
          <p:nvPr/>
        </p:nvSpPr>
        <p:spPr>
          <a:xfrm rot="10800000">
            <a:off x="822058" y="5757832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0"/>
          <p:cNvSpPr/>
          <p:nvPr/>
        </p:nvSpPr>
        <p:spPr>
          <a:xfrm rot="10800000">
            <a:off x="11005750" y="5368448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8" name="Google Shape;618;p20" descr="Power outline"/>
          <p:cNvGrpSpPr/>
          <p:nvPr/>
        </p:nvGrpSpPr>
        <p:grpSpPr>
          <a:xfrm flipH="1">
            <a:off x="11395145" y="5892654"/>
            <a:ext cx="573391" cy="636955"/>
            <a:chOff x="5753006" y="3038475"/>
            <a:chExt cx="685957" cy="761999"/>
          </a:xfrm>
        </p:grpSpPr>
        <p:sp>
          <p:nvSpPr>
            <p:cNvPr id="619" name="Google Shape;619;p20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1" name="Google Shape;621;p20"/>
          <p:cNvGrpSpPr/>
          <p:nvPr/>
        </p:nvGrpSpPr>
        <p:grpSpPr>
          <a:xfrm rot="10800000">
            <a:off x="133995" y="6017987"/>
            <a:ext cx="416899" cy="386303"/>
            <a:chOff x="7467602" y="5857077"/>
            <a:chExt cx="468900" cy="434488"/>
          </a:xfrm>
        </p:grpSpPr>
        <p:sp>
          <p:nvSpPr>
            <p:cNvPr id="622" name="Google Shape;622;p20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6" name="Google Shape;626;p20"/>
          <p:cNvGrpSpPr/>
          <p:nvPr/>
        </p:nvGrpSpPr>
        <p:grpSpPr>
          <a:xfrm rot="10800000">
            <a:off x="9993735" y="6081839"/>
            <a:ext cx="1098953" cy="258600"/>
            <a:chOff x="4317443" y="530413"/>
            <a:chExt cx="1098953" cy="258600"/>
          </a:xfrm>
        </p:grpSpPr>
        <p:sp>
          <p:nvSpPr>
            <p:cNvPr id="627" name="Google Shape;627;p20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20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0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0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1" name="Google Shape;631;p20"/>
          <p:cNvGrpSpPr/>
          <p:nvPr/>
        </p:nvGrpSpPr>
        <p:grpSpPr>
          <a:xfrm rot="10800000">
            <a:off x="326389" y="182605"/>
            <a:ext cx="1098953" cy="258600"/>
            <a:chOff x="4317443" y="530413"/>
            <a:chExt cx="1098953" cy="258600"/>
          </a:xfrm>
        </p:grpSpPr>
        <p:sp>
          <p:nvSpPr>
            <p:cNvPr id="632" name="Google Shape;632;p20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0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20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20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6" name="Google Shape;636;p20"/>
          <p:cNvGrpSpPr/>
          <p:nvPr/>
        </p:nvGrpSpPr>
        <p:grpSpPr>
          <a:xfrm rot="10800000">
            <a:off x="11473400" y="4900667"/>
            <a:ext cx="416899" cy="386303"/>
            <a:chOff x="7467602" y="5857077"/>
            <a:chExt cx="468900" cy="434488"/>
          </a:xfrm>
        </p:grpSpPr>
        <p:sp>
          <p:nvSpPr>
            <p:cNvPr id="637" name="Google Shape;637;p20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1" name="Google Shape;641;p20"/>
          <p:cNvGrpSpPr/>
          <p:nvPr/>
        </p:nvGrpSpPr>
        <p:grpSpPr>
          <a:xfrm rot="10800000" flipH="1">
            <a:off x="1425335" y="6180514"/>
            <a:ext cx="1098953" cy="258600"/>
            <a:chOff x="4317443" y="530413"/>
            <a:chExt cx="1098953" cy="258600"/>
          </a:xfrm>
        </p:grpSpPr>
        <p:sp>
          <p:nvSpPr>
            <p:cNvPr id="642" name="Google Shape;642;p20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0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0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0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6" name="Google Shape;646;p20" descr="Power outline"/>
          <p:cNvGrpSpPr/>
          <p:nvPr/>
        </p:nvGrpSpPr>
        <p:grpSpPr>
          <a:xfrm>
            <a:off x="128945" y="698679"/>
            <a:ext cx="573391" cy="636955"/>
            <a:chOff x="5753006" y="3038475"/>
            <a:chExt cx="685957" cy="761999"/>
          </a:xfrm>
        </p:grpSpPr>
        <p:sp>
          <p:nvSpPr>
            <p:cNvPr id="647" name="Google Shape;647;p20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3"/>
            </a:gs>
            <a:gs pos="71000">
              <a:schemeClr val="accent4"/>
            </a:gs>
            <a:gs pos="79000">
              <a:schemeClr val="accent4"/>
            </a:gs>
            <a:gs pos="100000">
              <a:schemeClr val="accent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  <a:effectLst>
            <a:outerShdw blurRad="271463" dist="47625" dir="10500000" algn="bl" rotWithShape="0">
              <a:schemeClr val="accent2"/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79350" y="63509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5" r:id="rId4"/>
    <p:sldLayoutId id="214748366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23"/>
          <p:cNvSpPr txBox="1">
            <a:spLocks noGrp="1"/>
          </p:cNvSpPr>
          <p:nvPr>
            <p:ph type="title"/>
          </p:nvPr>
        </p:nvSpPr>
        <p:spPr>
          <a:xfrm>
            <a:off x="1953238" y="1853001"/>
            <a:ext cx="8984770" cy="99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Hướng đối tượng trong C#</a:t>
            </a:r>
            <a:endParaRPr sz="5500" dirty="0"/>
          </a:p>
        </p:txBody>
      </p:sp>
      <p:sp>
        <p:nvSpPr>
          <p:cNvPr id="672" name="Google Shape;672;p23"/>
          <p:cNvSpPr txBox="1">
            <a:spLocks noGrp="1"/>
          </p:cNvSpPr>
          <p:nvPr>
            <p:ph type="body" idx="1"/>
          </p:nvPr>
        </p:nvSpPr>
        <p:spPr>
          <a:xfrm>
            <a:off x="3035286" y="3720092"/>
            <a:ext cx="6408300" cy="57071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/>
              <a:t>Object-oriented Programming with C#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28"/>
          <p:cNvSpPr txBox="1">
            <a:spLocks noGrp="1"/>
          </p:cNvSpPr>
          <p:nvPr>
            <p:ph type="title"/>
          </p:nvPr>
        </p:nvSpPr>
        <p:spPr>
          <a:xfrm>
            <a:off x="632875" y="1589871"/>
            <a:ext cx="110955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III</a:t>
            </a:r>
            <a:br>
              <a:rPr lang="en" sz="5400" dirty="0"/>
            </a:br>
            <a:br>
              <a:rPr lang="en" sz="5400" dirty="0"/>
            </a:br>
            <a:r>
              <a:rPr lang="en" sz="4400" dirty="0"/>
              <a:t>Hàm tạo và hàm huỷ</a:t>
            </a:r>
            <a:endParaRPr dirty="0"/>
          </a:p>
        </p:txBody>
      </p:sp>
      <p:sp>
        <p:nvSpPr>
          <p:cNvPr id="717" name="Google Shape;717;p28"/>
          <p:cNvSpPr txBox="1">
            <a:spLocks noGrp="1"/>
          </p:cNvSpPr>
          <p:nvPr>
            <p:ph type="subTitle" idx="1"/>
          </p:nvPr>
        </p:nvSpPr>
        <p:spPr>
          <a:xfrm>
            <a:off x="632875" y="5919475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718" name="Google Shape;718;p28"/>
          <p:cNvGrpSpPr/>
          <p:nvPr/>
        </p:nvGrpSpPr>
        <p:grpSpPr>
          <a:xfrm rot="10800000">
            <a:off x="5505518" y="531701"/>
            <a:ext cx="1237846" cy="872004"/>
            <a:chOff x="621403" y="597265"/>
            <a:chExt cx="1588204" cy="1118814"/>
          </a:xfrm>
        </p:grpSpPr>
        <p:sp>
          <p:nvSpPr>
            <p:cNvPr id="719" name="Google Shape;719;p28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1415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7"/>
          <p:cNvSpPr txBox="1">
            <a:spLocks noGrp="1"/>
          </p:cNvSpPr>
          <p:nvPr>
            <p:ph type="title"/>
          </p:nvPr>
        </p:nvSpPr>
        <p:spPr>
          <a:xfrm>
            <a:off x="968884" y="317685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Hàm tạo</a:t>
            </a:r>
            <a:endParaRPr dirty="0"/>
          </a:p>
        </p:txBody>
      </p:sp>
      <p:sp>
        <p:nvSpPr>
          <p:cNvPr id="710" name="Google Shape;710;p27"/>
          <p:cNvSpPr txBox="1">
            <a:spLocks noGrp="1"/>
          </p:cNvSpPr>
          <p:nvPr>
            <p:ph type="subTitle" idx="1"/>
          </p:nvPr>
        </p:nvSpPr>
        <p:spPr>
          <a:xfrm>
            <a:off x="731520" y="1033282"/>
            <a:ext cx="10789264" cy="550703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 tạo (constructor) là một phương thức đặc biệt được gọi tự động tại thời điểm đối tượng được tạo ra. 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đích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 tạo dữ liệu cho đối tượng.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 điểm: 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tên </a:t>
            </a:r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tên </a:t>
            </a:r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 </a:t>
            </a:r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kể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khi 1 </a:t>
            </a:r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như </a:t>
            </a:r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không khai </a:t>
            </a:r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bên trong 1 </a:t>
            </a:r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 2 loại hàm khởi tạo là: 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vi-V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177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7"/>
          <p:cNvSpPr txBox="1">
            <a:spLocks noGrp="1"/>
          </p:cNvSpPr>
          <p:nvPr>
            <p:ph type="title"/>
          </p:nvPr>
        </p:nvSpPr>
        <p:spPr>
          <a:xfrm>
            <a:off x="968884" y="317685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Ví dụ hàm tạo không có đối số</a:t>
            </a:r>
            <a:endParaRPr sz="3600" dirty="0"/>
          </a:p>
        </p:txBody>
      </p:sp>
      <p:sp>
        <p:nvSpPr>
          <p:cNvPr id="710" name="Google Shape;710;p27"/>
          <p:cNvSpPr txBox="1">
            <a:spLocks noGrp="1"/>
          </p:cNvSpPr>
          <p:nvPr>
            <p:ph type="subTitle" idx="1"/>
          </p:nvPr>
        </p:nvSpPr>
        <p:spPr>
          <a:xfrm>
            <a:off x="869577" y="1033282"/>
            <a:ext cx="5853952" cy="550703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System;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vidu2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class People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{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int old;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string name;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double height;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public People()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{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("Goi ham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xay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dung mac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nhien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("Name" + name);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("Old: " + old);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("Height: " + height);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E494A8-FAF3-6C89-4D42-D7FC50575F5F}"/>
              </a:ext>
            </a:extLst>
          </p:cNvPr>
          <p:cNvSpPr txBox="1"/>
          <p:nvPr/>
        </p:nvSpPr>
        <p:spPr>
          <a:xfrm>
            <a:off x="6723529" y="1362635"/>
            <a:ext cx="5029200" cy="3036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Program</a:t>
            </a:r>
            <a:endParaRPr lang="en-US" sz="1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{</a:t>
            </a:r>
            <a:endParaRPr lang="en-US" sz="1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static void Main(string[]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{</a:t>
            </a:r>
            <a:endParaRPr lang="en-US" sz="1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People p = new People();</a:t>
            </a:r>
            <a:endParaRPr lang="en-US" sz="1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Console.ReadKey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</a:t>
            </a:r>
            <a:endParaRPr lang="en-US" sz="1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US" sz="1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866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7"/>
          <p:cNvSpPr txBox="1">
            <a:spLocks noGrp="1"/>
          </p:cNvSpPr>
          <p:nvPr>
            <p:ph type="title"/>
          </p:nvPr>
        </p:nvSpPr>
        <p:spPr>
          <a:xfrm>
            <a:off x="968884" y="317685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Ví dụ hàm tạo có đối số</a:t>
            </a:r>
            <a:endParaRPr sz="3600" dirty="0"/>
          </a:p>
        </p:txBody>
      </p:sp>
      <p:sp>
        <p:nvSpPr>
          <p:cNvPr id="710" name="Google Shape;710;p27"/>
          <p:cNvSpPr txBox="1">
            <a:spLocks noGrp="1"/>
          </p:cNvSpPr>
          <p:nvPr>
            <p:ph type="subTitle" idx="1"/>
          </p:nvPr>
        </p:nvSpPr>
        <p:spPr>
          <a:xfrm>
            <a:off x="439271" y="1033282"/>
            <a:ext cx="5190564" cy="550703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System;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vidu3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class People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{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old;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name;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height;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public People()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{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("\n---Goi ham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xay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dung mac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nhien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---");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public People(int old, string name, double height)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{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("\n---Goi ham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xay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dung co 3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so---");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this.old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old;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this.name = name;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this.height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height;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}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E494A8-FAF3-6C89-4D42-D7FC50575F5F}"/>
              </a:ext>
            </a:extLst>
          </p:cNvPr>
          <p:cNvSpPr txBox="1"/>
          <p:nvPr/>
        </p:nvSpPr>
        <p:spPr>
          <a:xfrm>
            <a:off x="6723529" y="1033282"/>
            <a:ext cx="5029200" cy="6296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People(int old, string name)</a:t>
            </a:r>
            <a:endParaRPr lang="en-US" sz="1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{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("\n---Goi ham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xay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dung co 2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so---");</a:t>
            </a:r>
            <a:endParaRPr lang="en-US" sz="1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this.old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old;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this.name = name;</a:t>
            </a:r>
            <a:endParaRPr lang="en-US" sz="1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</a:t>
            </a:r>
            <a:endParaRPr lang="en-US" sz="1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public void Show()</a:t>
            </a:r>
            <a:endParaRPr lang="en-US" sz="1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{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("Old: " + old + ",\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nName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 + name + ",\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nHeight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 + height);</a:t>
            </a:r>
            <a:endParaRPr lang="en-US" sz="1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</a:t>
            </a:r>
            <a:endParaRPr lang="en-US" sz="1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 // end class People</a:t>
            </a:r>
            <a:endParaRPr lang="en-US" sz="1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class Program</a:t>
            </a:r>
            <a:endParaRPr lang="en-US" sz="1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{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 void Main(string[]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{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People p = new People();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p.Show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People p1 = new People(20, "Nguyen Van A", 180);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p1.Show();</a:t>
            </a:r>
            <a:endParaRPr lang="en-US" sz="1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People p2 = new People(18, "Nguyen Van A");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p2.Show();</a:t>
            </a:r>
            <a:endParaRPr lang="en-US" sz="1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Console.ReadKey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</a:t>
            </a:r>
            <a:endParaRPr lang="en-US" sz="1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}</a:t>
            </a:r>
            <a:endParaRPr lang="en-US" sz="1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054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7"/>
          <p:cNvSpPr txBox="1">
            <a:spLocks noGrp="1"/>
          </p:cNvSpPr>
          <p:nvPr>
            <p:ph type="title"/>
          </p:nvPr>
        </p:nvSpPr>
        <p:spPr>
          <a:xfrm>
            <a:off x="968884" y="317685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Hàm huỷ</a:t>
            </a:r>
            <a:endParaRPr dirty="0"/>
          </a:p>
        </p:txBody>
      </p:sp>
      <p:sp>
        <p:nvSpPr>
          <p:cNvPr id="710" name="Google Shape;710;p27"/>
          <p:cNvSpPr txBox="1">
            <a:spLocks noGrp="1"/>
          </p:cNvSpPr>
          <p:nvPr>
            <p:ph type="subTitle" idx="1"/>
          </p:nvPr>
        </p:nvSpPr>
        <p:spPr>
          <a:xfrm>
            <a:off x="968884" y="1081185"/>
            <a:ext cx="10819704" cy="545913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vi-VN" sz="1800" b="1" dirty="0" err="1">
                <a:solidFill>
                  <a:schemeClr val="bg1"/>
                </a:solidFill>
                <a:latin typeface="+mj-lt"/>
              </a:rPr>
              <a:t>Hàm</a:t>
            </a:r>
            <a:r>
              <a:rPr lang="vi-VN" sz="1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1800" b="1" dirty="0" err="1">
                <a:solidFill>
                  <a:schemeClr val="bg1"/>
                </a:solidFill>
                <a:latin typeface="+mj-lt"/>
              </a:rPr>
              <a:t>hủy</a:t>
            </a:r>
            <a:r>
              <a:rPr lang="vi-VN" sz="1800" b="1" dirty="0">
                <a:solidFill>
                  <a:schemeClr val="bg1"/>
                </a:solidFill>
                <a:latin typeface="+mj-lt"/>
              </a:rPr>
              <a:t> (</a:t>
            </a:r>
            <a:r>
              <a:rPr lang="vi-VN" sz="1800" b="1" dirty="0" err="1">
                <a:solidFill>
                  <a:schemeClr val="bg1"/>
                </a:solidFill>
                <a:latin typeface="+mj-lt"/>
              </a:rPr>
              <a:t>destructor</a:t>
            </a:r>
            <a:r>
              <a:rPr lang="vi-VN" sz="1800" b="1" dirty="0">
                <a:solidFill>
                  <a:schemeClr val="bg1"/>
                </a:solidFill>
                <a:latin typeface="+mj-lt"/>
              </a:rPr>
              <a:t>) </a:t>
            </a:r>
            <a:r>
              <a:rPr lang="vi-VN" sz="1800" b="1" dirty="0" err="1">
                <a:solidFill>
                  <a:schemeClr val="bg1"/>
                </a:solidFill>
                <a:latin typeface="+mj-lt"/>
              </a:rPr>
              <a:t>hoạt</a:t>
            </a:r>
            <a:r>
              <a:rPr lang="vi-VN" sz="1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1800" b="1" dirty="0" err="1">
                <a:solidFill>
                  <a:schemeClr val="bg1"/>
                </a:solidFill>
                <a:latin typeface="+mj-lt"/>
              </a:rPr>
              <a:t>động</a:t>
            </a:r>
            <a:r>
              <a:rPr lang="vi-VN" sz="1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1800" b="1" dirty="0" err="1">
                <a:solidFill>
                  <a:schemeClr val="bg1"/>
                </a:solidFill>
                <a:latin typeface="+mj-lt"/>
              </a:rPr>
              <a:t>ngược</a:t>
            </a:r>
            <a:r>
              <a:rPr lang="vi-VN" sz="1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1800" b="1" dirty="0" err="1">
                <a:solidFill>
                  <a:schemeClr val="bg1"/>
                </a:solidFill>
                <a:latin typeface="+mj-lt"/>
              </a:rPr>
              <a:t>lại</a:t>
            </a:r>
            <a:r>
              <a:rPr lang="vi-VN" sz="1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1800" b="1" dirty="0" err="1">
                <a:solidFill>
                  <a:schemeClr val="bg1"/>
                </a:solidFill>
                <a:latin typeface="+mj-lt"/>
              </a:rPr>
              <a:t>với</a:t>
            </a:r>
            <a:r>
              <a:rPr lang="vi-VN" sz="1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1800" b="1" dirty="0" err="1">
                <a:solidFill>
                  <a:schemeClr val="bg1"/>
                </a:solidFill>
                <a:latin typeface="+mj-lt"/>
              </a:rPr>
              <a:t>hàm</a:t>
            </a:r>
            <a:r>
              <a:rPr lang="vi-VN" sz="1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1800" b="1" dirty="0" err="1">
                <a:solidFill>
                  <a:schemeClr val="bg1"/>
                </a:solidFill>
                <a:latin typeface="+mj-lt"/>
              </a:rPr>
              <a:t>tạo</a:t>
            </a:r>
            <a:r>
              <a:rPr lang="vi-VN" sz="1800" b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vi-VN" sz="1800" b="1" dirty="0" err="1">
                <a:solidFill>
                  <a:schemeClr val="bg1"/>
                </a:solidFill>
                <a:latin typeface="+mj-lt"/>
              </a:rPr>
              <a:t>dùng</a:t>
            </a:r>
            <a:r>
              <a:rPr lang="vi-VN" sz="1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1800" b="1" dirty="0" err="1">
                <a:solidFill>
                  <a:schemeClr val="bg1"/>
                </a:solidFill>
                <a:latin typeface="+mj-lt"/>
              </a:rPr>
              <a:t>để</a:t>
            </a:r>
            <a:r>
              <a:rPr lang="vi-VN" sz="1800" b="1" dirty="0">
                <a:solidFill>
                  <a:schemeClr val="bg1"/>
                </a:solidFill>
                <a:latin typeface="+mj-lt"/>
              </a:rPr>
              <a:t> thu </a:t>
            </a:r>
            <a:r>
              <a:rPr lang="vi-VN" sz="1800" b="1" dirty="0" err="1">
                <a:solidFill>
                  <a:schemeClr val="bg1"/>
                </a:solidFill>
                <a:latin typeface="+mj-lt"/>
              </a:rPr>
              <a:t>hồi</a:t>
            </a:r>
            <a:r>
              <a:rPr lang="vi-VN" sz="1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1800" b="1" dirty="0" err="1">
                <a:solidFill>
                  <a:schemeClr val="bg1"/>
                </a:solidFill>
                <a:latin typeface="+mj-lt"/>
              </a:rPr>
              <a:t>đối</a:t>
            </a:r>
            <a:r>
              <a:rPr lang="vi-VN" sz="1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1800" b="1" dirty="0" err="1">
                <a:solidFill>
                  <a:schemeClr val="bg1"/>
                </a:solidFill>
                <a:latin typeface="+mj-lt"/>
              </a:rPr>
              <a:t>tượng</a:t>
            </a:r>
            <a:r>
              <a:rPr lang="vi-VN" sz="1800" b="1" dirty="0">
                <a:solidFill>
                  <a:schemeClr val="bg1"/>
                </a:solidFill>
                <a:latin typeface="+mj-lt"/>
              </a:rPr>
              <a:t>.</a:t>
            </a:r>
            <a:endParaRPr lang="en-US" sz="1800" b="1" dirty="0">
              <a:solidFill>
                <a:schemeClr val="bg1"/>
              </a:solidFill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vi-V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Có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tên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trùng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với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tên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lớp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nhưng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để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dễ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phân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biệt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với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 constructor 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thì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bạn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nên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thêm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dấu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“~”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vào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trước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tên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hàm</a:t>
            </a:r>
            <a:endParaRPr lang="en-US" sz="1800" dirty="0">
              <a:solidFill>
                <a:schemeClr val="bg1"/>
              </a:solidFill>
              <a:latin typeface="+mj-lt"/>
              <a:ea typeface="Calibri" panose="020F050202020403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Không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có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kiểu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trả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về</a:t>
            </a:r>
            <a:endParaRPr lang="en-US" sz="1800" dirty="0">
              <a:solidFill>
                <a:schemeClr val="bg1"/>
              </a:solidFill>
              <a:latin typeface="+mj-lt"/>
              <a:ea typeface="Calibri" panose="020F050202020403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Được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tự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động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gọi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khi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1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đối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tượng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thuộc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lớp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kết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thúc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“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vòng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đời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”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của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nó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thông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qua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bộ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thu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dọn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rác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tự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động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GC (Garbage Collection)</a:t>
            </a:r>
            <a:endParaRPr lang="en-US" sz="1800" dirty="0">
              <a:solidFill>
                <a:schemeClr val="bg1"/>
              </a:solidFill>
              <a:latin typeface="+mj-lt"/>
              <a:ea typeface="Calibri" panose="020F050202020403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Nếu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bạn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không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khai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báo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 destructor 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thì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 C# 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sẽ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tự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động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tạo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ra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1 destructor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mặc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định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và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không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có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nội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dung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gì</a:t>
            </a:r>
            <a:endParaRPr lang="en-US" sz="1800" dirty="0">
              <a:solidFill>
                <a:schemeClr val="bg1"/>
              </a:solidFill>
              <a:latin typeface="+mj-lt"/>
              <a:ea typeface="Calibri" panose="020F050202020403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Hàm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hủy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không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chấp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nhận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bất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kỳ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tham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số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nào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và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không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được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sửa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đổi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hàm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hủy</a:t>
            </a:r>
            <a:endParaRPr lang="en-US" sz="1800" dirty="0">
              <a:solidFill>
                <a:schemeClr val="bg1"/>
              </a:solidFill>
              <a:latin typeface="+mj-lt"/>
              <a:ea typeface="Calibri" panose="020F050202020403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Hàm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hủy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không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thể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được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định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nghĩa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trong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cấu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trúc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.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Hàm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hủy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chỉ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được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sử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dụng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với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các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lớp</a:t>
            </a:r>
            <a:endParaRPr lang="en-US" sz="1800" dirty="0">
              <a:solidFill>
                <a:schemeClr val="bg1"/>
              </a:solidFill>
              <a:latin typeface="+mj-lt"/>
              <a:ea typeface="Calibri" panose="020F050202020403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Hàm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hủy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không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thể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bị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overload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hoặc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kế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thừa</a:t>
            </a:r>
            <a:endParaRPr lang="en-US" sz="1800" dirty="0">
              <a:solidFill>
                <a:schemeClr val="bg1"/>
              </a:solidFill>
              <a:latin typeface="+mj-lt"/>
              <a:ea typeface="Calibri" panose="020F050202020403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Chỉ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có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1 destructor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duy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nhất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trong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1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lớp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570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7"/>
          <p:cNvSpPr txBox="1">
            <a:spLocks noGrp="1"/>
          </p:cNvSpPr>
          <p:nvPr>
            <p:ph type="title"/>
          </p:nvPr>
        </p:nvSpPr>
        <p:spPr>
          <a:xfrm>
            <a:off x="968884" y="317685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Ví dụ hàm huỷ</a:t>
            </a:r>
            <a:endParaRPr sz="3600" dirty="0"/>
          </a:p>
        </p:txBody>
      </p:sp>
      <p:sp>
        <p:nvSpPr>
          <p:cNvPr id="710" name="Google Shape;710;p27"/>
          <p:cNvSpPr txBox="1">
            <a:spLocks noGrp="1"/>
          </p:cNvSpPr>
          <p:nvPr>
            <p:ph type="subTitle" idx="1"/>
          </p:nvPr>
        </p:nvSpPr>
        <p:spPr>
          <a:xfrm>
            <a:off x="3290046" y="1572104"/>
            <a:ext cx="5378823" cy="196989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algn="just" latinLnBrk="1">
              <a:lnSpc>
                <a:spcPct val="107000"/>
              </a:lnSpc>
              <a:spcBef>
                <a:spcPts val="375"/>
              </a:spcBef>
              <a:spcAft>
                <a:spcPts val="37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~ </a:t>
            </a:r>
            <a:r>
              <a:rPr lang="en-US" sz="18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BlackCat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 latinLnBrk="1">
              <a:lnSpc>
                <a:spcPct val="107000"/>
              </a:lnSpc>
              <a:spcBef>
                <a:spcPts val="375"/>
              </a:spcBef>
              <a:spcAft>
                <a:spcPts val="37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 latinLnBrk="1">
              <a:lnSpc>
                <a:spcPct val="107000"/>
              </a:lnSpc>
              <a:spcBef>
                <a:spcPts val="375"/>
              </a:spcBef>
              <a:spcAft>
                <a:spcPts val="37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</a:t>
            </a:r>
            <a:r>
              <a:rPr lang="en-US" sz="18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Console.WriteLine</a:t>
            </a: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("Huy");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 latinLnBrk="1">
              <a:lnSpc>
                <a:spcPct val="107000"/>
              </a:lnSpc>
              <a:spcBef>
                <a:spcPts val="375"/>
              </a:spcBef>
              <a:spcAft>
                <a:spcPts val="37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" marR="0">
              <a:lnSpc>
                <a:spcPct val="107000"/>
              </a:lnSpc>
              <a:spcBef>
                <a:spcPts val="10"/>
              </a:spcBef>
              <a:spcAft>
                <a:spcPts val="10"/>
              </a:spcAft>
            </a:pPr>
            <a:b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279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28"/>
          <p:cNvSpPr txBox="1">
            <a:spLocks noGrp="1"/>
          </p:cNvSpPr>
          <p:nvPr>
            <p:ph type="title"/>
          </p:nvPr>
        </p:nvSpPr>
        <p:spPr>
          <a:xfrm>
            <a:off x="632875" y="1589871"/>
            <a:ext cx="110955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IV</a:t>
            </a:r>
            <a:br>
              <a:rPr lang="en" sz="5400" dirty="0"/>
            </a:br>
            <a:br>
              <a:rPr lang="en" sz="5400" dirty="0"/>
            </a:br>
            <a:r>
              <a:rPr lang="en" sz="4400" dirty="0"/>
              <a:t>Các tính chất</a:t>
            </a:r>
            <a:endParaRPr dirty="0"/>
          </a:p>
        </p:txBody>
      </p:sp>
      <p:grpSp>
        <p:nvGrpSpPr>
          <p:cNvPr id="718" name="Google Shape;718;p28"/>
          <p:cNvGrpSpPr/>
          <p:nvPr/>
        </p:nvGrpSpPr>
        <p:grpSpPr>
          <a:xfrm rot="10800000">
            <a:off x="5505518" y="531701"/>
            <a:ext cx="1237846" cy="872004"/>
            <a:chOff x="621403" y="597265"/>
            <a:chExt cx="1588204" cy="1118814"/>
          </a:xfrm>
        </p:grpSpPr>
        <p:sp>
          <p:nvSpPr>
            <p:cNvPr id="719" name="Google Shape;719;p28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9065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7"/>
          <p:cNvSpPr txBox="1">
            <a:spLocks noGrp="1"/>
          </p:cNvSpPr>
          <p:nvPr>
            <p:ph type="title"/>
          </p:nvPr>
        </p:nvSpPr>
        <p:spPr>
          <a:xfrm>
            <a:off x="968884" y="317685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Tính đóng gói ( Encapsulation)</a:t>
            </a:r>
            <a:endParaRPr sz="3600" dirty="0"/>
          </a:p>
        </p:txBody>
      </p:sp>
      <p:sp>
        <p:nvSpPr>
          <p:cNvPr id="710" name="Google Shape;710;p27"/>
          <p:cNvSpPr txBox="1">
            <a:spLocks noGrp="1"/>
          </p:cNvSpPr>
          <p:nvPr>
            <p:ph type="subTitle" idx="1"/>
          </p:nvPr>
        </p:nvSpPr>
        <p:spPr>
          <a:xfrm>
            <a:off x="1498600" y="1572104"/>
            <a:ext cx="9169400" cy="350789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bg1"/>
              </a:solidFill>
              <a:effectLst/>
              <a:latin typeface="Times New Roman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endParaRPr lang="en-US" sz="2400" dirty="0">
              <a:solidFill>
                <a:schemeClr val="bg1"/>
              </a:solidFill>
              <a:effectLst/>
              <a:latin typeface="Times New Roman 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Đố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ớ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nh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ữ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ng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thu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ộ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mu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ố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ử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ụ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ng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đ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óng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gói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ớ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ề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ậ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private.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ộ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thu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ố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đượ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ch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ỉ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đị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nh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private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ch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ỉ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ồ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ạ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bên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Class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đ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ó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. Properties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đờ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ậ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nh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ữ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ng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thu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ộ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private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qua getter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setter.</a:t>
            </a:r>
          </a:p>
          <a:p>
            <a:pPr marL="182880" marR="0">
              <a:lnSpc>
                <a:spcPct val="107000"/>
              </a:lnSpc>
              <a:spcBef>
                <a:spcPts val="10"/>
              </a:spcBef>
              <a:spcAft>
                <a:spcPts val="10"/>
              </a:spcAft>
            </a:pPr>
            <a:br>
              <a:rPr lang="en-US" sz="2400" b="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2400" b="0" dirty="0">
              <a:solidFill>
                <a:schemeClr val="bg1"/>
              </a:solidFill>
              <a:effectLst/>
              <a:latin typeface="Times New Roman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endParaRPr lang="en-US" sz="2400" b="0" dirty="0">
              <a:solidFill>
                <a:schemeClr val="bg1"/>
              </a:solidFill>
              <a:latin typeface="Times New Roman 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095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7"/>
          <p:cNvSpPr txBox="1">
            <a:spLocks noGrp="1"/>
          </p:cNvSpPr>
          <p:nvPr>
            <p:ph type="title"/>
          </p:nvPr>
        </p:nvSpPr>
        <p:spPr>
          <a:xfrm>
            <a:off x="968884" y="317685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Tính kế thừa ( Inheritance )</a:t>
            </a:r>
            <a:endParaRPr sz="3600" dirty="0"/>
          </a:p>
        </p:txBody>
      </p:sp>
      <p:sp>
        <p:nvSpPr>
          <p:cNvPr id="710" name="Google Shape;710;p27"/>
          <p:cNvSpPr txBox="1">
            <a:spLocks noGrp="1"/>
          </p:cNvSpPr>
          <p:nvPr>
            <p:ph type="subTitle" idx="1"/>
          </p:nvPr>
        </p:nvSpPr>
        <p:spPr>
          <a:xfrm>
            <a:off x="1498600" y="1572104"/>
            <a:ext cx="9169400" cy="409717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cha (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con (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en-US" sz="2400" dirty="0">
              <a:solidFill>
                <a:schemeClr val="bg1"/>
              </a:solidFill>
              <a:effectLst/>
              <a:latin typeface="Times New Roman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sz="2400" dirty="0">
              <a:solidFill>
                <a:schemeClr val="bg1"/>
              </a:solidFill>
              <a:effectLst/>
              <a:latin typeface="Times New Roman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thừa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C#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thừa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, 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Cú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          class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dẫn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{//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lệnh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gán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riêng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dẫn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}</a:t>
            </a:r>
          </a:p>
          <a:p>
            <a:pPr marL="0" marR="0" indent="0">
              <a:lnSpc>
                <a:spcPct val="107000"/>
              </a:lnSpc>
              <a:spcBef>
                <a:spcPts val="10"/>
              </a:spcBef>
              <a:spcAft>
                <a:spcPts val="10"/>
              </a:spcAft>
            </a:pPr>
            <a:br>
              <a:rPr lang="en-US" sz="2400" b="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2400" b="0" dirty="0">
              <a:solidFill>
                <a:schemeClr val="bg1"/>
              </a:solidFill>
              <a:effectLst/>
              <a:latin typeface="Times New Roman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endParaRPr lang="en-US" sz="2400" b="0" dirty="0">
              <a:solidFill>
                <a:schemeClr val="bg1"/>
              </a:solidFill>
              <a:latin typeface="Times New Roman 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066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7"/>
          <p:cNvSpPr txBox="1">
            <a:spLocks noGrp="1"/>
          </p:cNvSpPr>
          <p:nvPr>
            <p:ph type="title"/>
          </p:nvPr>
        </p:nvSpPr>
        <p:spPr>
          <a:xfrm>
            <a:off x="968884" y="317685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Ví dụ</a:t>
            </a:r>
            <a:endParaRPr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523984-49A5-82A9-C78E-3DD658969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1524000"/>
            <a:ext cx="9207500" cy="506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460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24"/>
          <p:cNvSpPr txBox="1">
            <a:spLocks noGrp="1"/>
          </p:cNvSpPr>
          <p:nvPr>
            <p:ph type="title"/>
          </p:nvPr>
        </p:nvSpPr>
        <p:spPr>
          <a:xfrm>
            <a:off x="720400" y="669575"/>
            <a:ext cx="11055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Giới thiệu thành viên</a:t>
            </a:r>
            <a:endParaRPr dirty="0"/>
          </a:p>
        </p:txBody>
      </p:sp>
      <p:sp>
        <p:nvSpPr>
          <p:cNvPr id="678" name="Google Shape;678;p24"/>
          <p:cNvSpPr txBox="1">
            <a:spLocks noGrp="1"/>
          </p:cNvSpPr>
          <p:nvPr>
            <p:ph type="body" idx="1"/>
          </p:nvPr>
        </p:nvSpPr>
        <p:spPr>
          <a:xfrm>
            <a:off x="868182" y="2657340"/>
            <a:ext cx="32148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rPr lang="en" sz="1600" dirty="0"/>
              <a:t>Tổng hợp tài liệu</a:t>
            </a:r>
            <a:endParaRPr sz="1600" dirty="0"/>
          </a:p>
        </p:txBody>
      </p:sp>
      <p:sp>
        <p:nvSpPr>
          <p:cNvPr id="679" name="Google Shape;679;p24"/>
          <p:cNvSpPr txBox="1">
            <a:spLocks noGrp="1"/>
          </p:cNvSpPr>
          <p:nvPr>
            <p:ph type="body" idx="2"/>
          </p:nvPr>
        </p:nvSpPr>
        <p:spPr>
          <a:xfrm>
            <a:off x="4507299" y="2657340"/>
            <a:ext cx="32148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rPr lang="en" sz="1600" dirty="0"/>
              <a:t>Làm slides thuyết trình</a:t>
            </a:r>
            <a:endParaRPr sz="1600" dirty="0"/>
          </a:p>
        </p:txBody>
      </p:sp>
      <p:sp>
        <p:nvSpPr>
          <p:cNvPr id="680" name="Google Shape;680;p24"/>
          <p:cNvSpPr txBox="1">
            <a:spLocks noGrp="1"/>
          </p:cNvSpPr>
          <p:nvPr>
            <p:ph type="body" idx="3"/>
          </p:nvPr>
        </p:nvSpPr>
        <p:spPr>
          <a:xfrm>
            <a:off x="868182" y="4604952"/>
            <a:ext cx="32148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rPr lang="en" sz="1600" dirty="0"/>
              <a:t>Làm file word</a:t>
            </a:r>
            <a:endParaRPr sz="1600" dirty="0"/>
          </a:p>
        </p:txBody>
      </p:sp>
      <p:sp>
        <p:nvSpPr>
          <p:cNvPr id="681" name="Google Shape;681;p24"/>
          <p:cNvSpPr txBox="1">
            <a:spLocks noGrp="1"/>
          </p:cNvSpPr>
          <p:nvPr>
            <p:ph type="body" idx="4"/>
          </p:nvPr>
        </p:nvSpPr>
        <p:spPr>
          <a:xfrm>
            <a:off x="4507299" y="4604952"/>
            <a:ext cx="32148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rPr lang="en" sz="1600" dirty="0"/>
              <a:t>Thuyết trình </a:t>
            </a:r>
            <a:endParaRPr sz="1600" dirty="0"/>
          </a:p>
        </p:txBody>
      </p:sp>
      <p:sp>
        <p:nvSpPr>
          <p:cNvPr id="682" name="Google Shape;682;p24"/>
          <p:cNvSpPr txBox="1">
            <a:spLocks noGrp="1"/>
          </p:cNvSpPr>
          <p:nvPr>
            <p:ph type="title" idx="5"/>
          </p:nvPr>
        </p:nvSpPr>
        <p:spPr>
          <a:xfrm>
            <a:off x="868182" y="1993425"/>
            <a:ext cx="32148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1600" dirty="0">
                <a:solidFill>
                  <a:schemeClr val="accent1"/>
                </a:solidFill>
              </a:rPr>
              <a:t>01 | Hoàng Thị Hiên</a:t>
            </a:r>
            <a:endParaRPr sz="1600" dirty="0">
              <a:solidFill>
                <a:schemeClr val="accent1"/>
              </a:solidFill>
            </a:endParaRPr>
          </a:p>
        </p:txBody>
      </p:sp>
      <p:sp>
        <p:nvSpPr>
          <p:cNvPr id="683" name="Google Shape;683;p24"/>
          <p:cNvSpPr txBox="1">
            <a:spLocks noGrp="1"/>
          </p:cNvSpPr>
          <p:nvPr>
            <p:ph type="title" idx="6"/>
          </p:nvPr>
        </p:nvSpPr>
        <p:spPr>
          <a:xfrm>
            <a:off x="4507299" y="1993425"/>
            <a:ext cx="32148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1600" dirty="0">
                <a:solidFill>
                  <a:schemeClr val="accent2"/>
                </a:solidFill>
              </a:rPr>
              <a:t>02 | Vũ Bảo Lâm</a:t>
            </a:r>
            <a:endParaRPr sz="1600" dirty="0">
              <a:solidFill>
                <a:schemeClr val="accent2"/>
              </a:solidFill>
            </a:endParaRPr>
          </a:p>
        </p:txBody>
      </p:sp>
      <p:sp>
        <p:nvSpPr>
          <p:cNvPr id="684" name="Google Shape;684;p24"/>
          <p:cNvSpPr txBox="1">
            <a:spLocks noGrp="1"/>
          </p:cNvSpPr>
          <p:nvPr>
            <p:ph type="title" idx="7"/>
          </p:nvPr>
        </p:nvSpPr>
        <p:spPr>
          <a:xfrm>
            <a:off x="868182" y="3941028"/>
            <a:ext cx="32994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1600" dirty="0">
                <a:solidFill>
                  <a:schemeClr val="accent1"/>
                </a:solidFill>
              </a:rPr>
              <a:t>04 | Lương Thị Trang</a:t>
            </a:r>
            <a:endParaRPr sz="1600" dirty="0">
              <a:solidFill>
                <a:schemeClr val="accent1"/>
              </a:solidFill>
            </a:endParaRPr>
          </a:p>
        </p:txBody>
      </p:sp>
      <p:sp>
        <p:nvSpPr>
          <p:cNvPr id="685" name="Google Shape;685;p24"/>
          <p:cNvSpPr txBox="1">
            <a:spLocks noGrp="1"/>
          </p:cNvSpPr>
          <p:nvPr>
            <p:ph type="title" idx="8"/>
          </p:nvPr>
        </p:nvSpPr>
        <p:spPr>
          <a:xfrm>
            <a:off x="4507299" y="3941037"/>
            <a:ext cx="32148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1600" dirty="0">
                <a:solidFill>
                  <a:schemeClr val="accent2"/>
                </a:solidFill>
              </a:rPr>
              <a:t>05 | Nguyễn Anh Tuấn</a:t>
            </a:r>
            <a:endParaRPr sz="1600" dirty="0">
              <a:solidFill>
                <a:schemeClr val="accent2"/>
              </a:solidFill>
            </a:endParaRPr>
          </a:p>
        </p:txBody>
      </p:sp>
      <p:sp>
        <p:nvSpPr>
          <p:cNvPr id="686" name="Google Shape;686;p24"/>
          <p:cNvSpPr txBox="1">
            <a:spLocks noGrp="1"/>
          </p:cNvSpPr>
          <p:nvPr>
            <p:ph type="body" idx="1"/>
          </p:nvPr>
        </p:nvSpPr>
        <p:spPr>
          <a:xfrm>
            <a:off x="8109018" y="2657340"/>
            <a:ext cx="32148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rPr lang="en" sz="1600" dirty="0"/>
              <a:t>Tìm tài liệu</a:t>
            </a:r>
            <a:endParaRPr sz="1600" dirty="0"/>
          </a:p>
        </p:txBody>
      </p:sp>
      <p:sp>
        <p:nvSpPr>
          <p:cNvPr id="688" name="Google Shape;688;p24"/>
          <p:cNvSpPr txBox="1">
            <a:spLocks noGrp="1"/>
          </p:cNvSpPr>
          <p:nvPr>
            <p:ph type="title" idx="5"/>
          </p:nvPr>
        </p:nvSpPr>
        <p:spPr>
          <a:xfrm>
            <a:off x="8109018" y="1993425"/>
            <a:ext cx="32148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1600" dirty="0">
                <a:solidFill>
                  <a:schemeClr val="accent1"/>
                </a:solidFill>
              </a:rPr>
              <a:t>03 | Nịnh Văn Nam</a:t>
            </a:r>
            <a:endParaRPr sz="16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7"/>
          <p:cNvSpPr txBox="1">
            <a:spLocks noGrp="1"/>
          </p:cNvSpPr>
          <p:nvPr>
            <p:ph type="title"/>
          </p:nvPr>
        </p:nvSpPr>
        <p:spPr>
          <a:xfrm>
            <a:off x="968884" y="317685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Tính đa hình ( Polymorphism )</a:t>
            </a:r>
            <a:endParaRPr sz="3600" dirty="0"/>
          </a:p>
        </p:txBody>
      </p:sp>
      <p:sp>
        <p:nvSpPr>
          <p:cNvPr id="710" name="Google Shape;710;p27"/>
          <p:cNvSpPr txBox="1">
            <a:spLocks noGrp="1"/>
          </p:cNvSpPr>
          <p:nvPr>
            <p:ph type="subTitle" idx="1"/>
          </p:nvPr>
        </p:nvSpPr>
        <p:spPr>
          <a:xfrm>
            <a:off x="1660134" y="2384904"/>
            <a:ext cx="9169400" cy="350789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solidFill>
                <a:schemeClr val="bg1"/>
              </a:solidFill>
              <a:effectLst/>
              <a:latin typeface="Times New Roman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10"/>
              </a:spcBef>
              <a:spcAft>
                <a:spcPts val="10"/>
              </a:spcAft>
            </a:pPr>
            <a:br>
              <a:rPr lang="en-US" sz="2400" b="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2400" b="0" dirty="0">
              <a:solidFill>
                <a:schemeClr val="bg1"/>
              </a:solidFill>
              <a:effectLst/>
              <a:latin typeface="Times New Roman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endParaRPr lang="en-US" sz="2400" b="0" dirty="0">
              <a:solidFill>
                <a:schemeClr val="bg1"/>
              </a:solidFill>
              <a:latin typeface="Times New Roman 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089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7"/>
          <p:cNvSpPr txBox="1">
            <a:spLocks noGrp="1"/>
          </p:cNvSpPr>
          <p:nvPr>
            <p:ph type="title"/>
          </p:nvPr>
        </p:nvSpPr>
        <p:spPr>
          <a:xfrm>
            <a:off x="968884" y="317685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Ví dụ</a:t>
            </a:r>
            <a:endParaRPr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85F2F6-D15D-5EC8-E34F-CAB21F606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884" y="1081185"/>
            <a:ext cx="5334744" cy="57768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F7E850-4E4B-C7B3-CB33-AEBDD0908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423" y="5314735"/>
            <a:ext cx="5315692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04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7"/>
          <p:cNvSpPr txBox="1">
            <a:spLocks noGrp="1"/>
          </p:cNvSpPr>
          <p:nvPr>
            <p:ph type="title"/>
          </p:nvPr>
        </p:nvSpPr>
        <p:spPr>
          <a:xfrm>
            <a:off x="968884" y="317685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Tính trừu tượng</a:t>
            </a:r>
            <a:endParaRPr sz="3600" dirty="0"/>
          </a:p>
        </p:txBody>
      </p:sp>
      <p:sp>
        <p:nvSpPr>
          <p:cNvPr id="710" name="Google Shape;710;p27"/>
          <p:cNvSpPr txBox="1">
            <a:spLocks noGrp="1"/>
          </p:cNvSpPr>
          <p:nvPr>
            <p:ph type="subTitle" idx="1"/>
          </p:nvPr>
        </p:nvSpPr>
        <p:spPr>
          <a:xfrm>
            <a:off x="1660134" y="1675052"/>
            <a:ext cx="9169400" cy="350789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solidFill>
                  <a:schemeClr val="bg1"/>
                </a:solidFill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ính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trừu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400" dirty="0">
              <a:solidFill>
                <a:schemeClr val="bg1"/>
              </a:solidFill>
              <a:effectLst/>
              <a:latin typeface="Times New Roman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  +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en-US" sz="2400" dirty="0">
              <a:solidFill>
                <a:schemeClr val="bg1"/>
              </a:solidFill>
              <a:effectLst/>
              <a:latin typeface="Times New Roman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trừu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C#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Trừu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bg1"/>
              </a:solidFill>
              <a:effectLst/>
              <a:latin typeface="Times New Roman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trừu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Trừu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”. 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Trừu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C#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khiến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en-US" sz="2400" dirty="0">
              <a:solidFill>
                <a:schemeClr val="bg1"/>
              </a:solidFill>
              <a:effectLst/>
              <a:latin typeface="Times New Roman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10"/>
              </a:spcBef>
              <a:spcAft>
                <a:spcPts val="10"/>
              </a:spcAft>
            </a:pPr>
            <a:b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solidFill>
                <a:schemeClr val="bg1"/>
              </a:solidFill>
              <a:effectLst/>
              <a:latin typeface="Times New Roman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endParaRPr lang="en-US" sz="2400" dirty="0">
              <a:solidFill>
                <a:schemeClr val="bg1"/>
              </a:solidFill>
              <a:latin typeface="Times New Roman 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652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7"/>
          <p:cNvSpPr txBox="1">
            <a:spLocks noGrp="1"/>
          </p:cNvSpPr>
          <p:nvPr>
            <p:ph type="title"/>
          </p:nvPr>
        </p:nvSpPr>
        <p:spPr>
          <a:xfrm>
            <a:off x="820049" y="181394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Ví dụ</a:t>
            </a:r>
            <a:endParaRPr sz="3600" dirty="0"/>
          </a:p>
        </p:txBody>
      </p:sp>
      <p:sp>
        <p:nvSpPr>
          <p:cNvPr id="710" name="Google Shape;710;p27"/>
          <p:cNvSpPr txBox="1">
            <a:spLocks noGrp="1"/>
          </p:cNvSpPr>
          <p:nvPr>
            <p:ph type="subTitle" idx="1"/>
          </p:nvPr>
        </p:nvSpPr>
        <p:spPr>
          <a:xfrm>
            <a:off x="2061028" y="814265"/>
            <a:ext cx="8766629" cy="496821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class Program</a:t>
            </a:r>
            <a:endParaRPr lang="en-US" sz="1800" dirty="0">
              <a:solidFill>
                <a:schemeClr val="bg1"/>
              </a:solidFill>
              <a:effectLst/>
              <a:latin typeface="Times New Roman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    {</a:t>
            </a:r>
            <a:endParaRPr lang="en-US" sz="1800" dirty="0">
              <a:solidFill>
                <a:schemeClr val="bg1"/>
              </a:solidFill>
              <a:effectLst/>
              <a:latin typeface="Times New Roman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static void Main(string[]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solidFill>
                <a:schemeClr val="bg1"/>
              </a:solidFill>
              <a:effectLst/>
              <a:latin typeface="Times New Roman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{</a:t>
            </a:r>
            <a:endParaRPr lang="en-US" sz="1800" dirty="0">
              <a:solidFill>
                <a:schemeClr val="bg1"/>
              </a:solidFill>
              <a:effectLst/>
              <a:latin typeface="Times New Roman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  Hyundai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hyn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= new Hyundai();</a:t>
            </a:r>
            <a:endParaRPr lang="en-US" sz="1800" dirty="0">
              <a:solidFill>
                <a:schemeClr val="bg1"/>
              </a:solidFill>
              <a:effectLst/>
              <a:latin typeface="Times New Roman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  String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descp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hyn.Describe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800" dirty="0">
              <a:solidFill>
                <a:schemeClr val="bg1"/>
              </a:solidFill>
              <a:effectLst/>
              <a:latin typeface="Times New Roman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  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descp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800" dirty="0">
              <a:solidFill>
                <a:schemeClr val="bg1"/>
              </a:solidFill>
              <a:effectLst/>
              <a:latin typeface="Times New Roman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  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Console.ReadKey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800" dirty="0">
              <a:solidFill>
                <a:schemeClr val="bg1"/>
              </a:solidFill>
              <a:effectLst/>
              <a:latin typeface="Times New Roman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}</a:t>
            </a:r>
            <a:endParaRPr lang="en-US" sz="1800" dirty="0">
              <a:solidFill>
                <a:schemeClr val="bg1"/>
              </a:solidFill>
              <a:effectLst/>
              <a:latin typeface="Times New Roman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      }</a:t>
            </a:r>
            <a:endParaRPr lang="en-US" sz="1800" dirty="0">
              <a:solidFill>
                <a:schemeClr val="bg1"/>
              </a:solidFill>
              <a:effectLst/>
              <a:latin typeface="Times New Roman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abstract class Car</a:t>
            </a:r>
            <a:endParaRPr lang="en-US" sz="1800" dirty="0">
              <a:solidFill>
                <a:schemeClr val="bg1"/>
              </a:solidFill>
              <a:effectLst/>
              <a:latin typeface="Times New Roman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1800" dirty="0">
              <a:solidFill>
                <a:schemeClr val="bg1"/>
              </a:solidFill>
              <a:effectLst/>
              <a:latin typeface="Times New Roman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public void Describe()</a:t>
            </a:r>
            <a:endParaRPr lang="en-US" sz="1800" dirty="0">
              <a:solidFill>
                <a:schemeClr val="bg1"/>
              </a:solidFill>
              <a:effectLst/>
              <a:latin typeface="Times New Roman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{</a:t>
            </a:r>
            <a:endParaRPr lang="en-US" sz="1800" dirty="0">
              <a:solidFill>
                <a:schemeClr val="bg1"/>
              </a:solidFill>
              <a:effectLst/>
              <a:latin typeface="Times New Roman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return "Description of the car";            </a:t>
            </a:r>
            <a:endParaRPr lang="en-US" sz="1800" dirty="0">
              <a:solidFill>
                <a:schemeClr val="bg1"/>
              </a:solidFill>
              <a:effectLst/>
              <a:latin typeface="Times New Roman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}</a:t>
            </a:r>
            <a:endParaRPr lang="en-US" sz="1800" dirty="0">
              <a:solidFill>
                <a:schemeClr val="bg1"/>
              </a:solidFill>
              <a:effectLst/>
              <a:latin typeface="Times New Roman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   } </a:t>
            </a:r>
            <a:endParaRPr lang="en-US" sz="1800" dirty="0">
              <a:solidFill>
                <a:schemeClr val="bg1"/>
              </a:solidFill>
              <a:effectLst/>
              <a:latin typeface="Times New Roman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class Hyundai : Car</a:t>
            </a:r>
            <a:endParaRPr lang="en-US" sz="1800" dirty="0">
              <a:solidFill>
                <a:schemeClr val="bg1"/>
              </a:solidFill>
              <a:effectLst/>
              <a:latin typeface="Times New Roman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800" dirty="0">
              <a:solidFill>
                <a:schemeClr val="bg1"/>
              </a:solidFill>
              <a:effectLst/>
              <a:latin typeface="Times New Roman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</a:rPr>
              <a:t>}</a:t>
            </a:r>
            <a:br>
              <a:rPr lang="en-US" sz="18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solidFill>
                <a:schemeClr val="bg1"/>
              </a:solidFill>
              <a:effectLst/>
              <a:latin typeface="Times New Roman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endParaRPr lang="en-US" sz="2000" dirty="0">
              <a:solidFill>
                <a:schemeClr val="bg1"/>
              </a:solidFill>
              <a:latin typeface="Times New Roman 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203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7"/>
          <p:cNvSpPr txBox="1">
            <a:spLocks noGrp="1"/>
          </p:cNvSpPr>
          <p:nvPr>
            <p:ph type="title"/>
          </p:nvPr>
        </p:nvSpPr>
        <p:spPr>
          <a:xfrm>
            <a:off x="968884" y="317685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Giao diện (Interface)</a:t>
            </a:r>
            <a:endParaRPr sz="3600" dirty="0"/>
          </a:p>
        </p:txBody>
      </p:sp>
      <p:sp>
        <p:nvSpPr>
          <p:cNvPr id="710" name="Google Shape;710;p27"/>
          <p:cNvSpPr txBox="1">
            <a:spLocks noGrp="1"/>
          </p:cNvSpPr>
          <p:nvPr>
            <p:ph type="subTitle" idx="1"/>
          </p:nvPr>
        </p:nvSpPr>
        <p:spPr>
          <a:xfrm>
            <a:off x="1660134" y="1400732"/>
            <a:ext cx="9169400" cy="350789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marR="0" indent="-342900">
              <a:lnSpc>
                <a:spcPct val="107000"/>
              </a:lnSpc>
              <a:spcBef>
                <a:spcPts val="10"/>
              </a:spcBef>
              <a:spcAft>
                <a:spcPts val="10"/>
              </a:spcAft>
              <a:buFontTx/>
              <a:buChar char="-"/>
            </a:pP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 1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khuôn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mẫu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chung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mà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mọi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lớp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thi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nó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đều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tuân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theo.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400" dirty="0">
              <a:solidFill>
                <a:schemeClr val="bg1"/>
              </a:solidFill>
              <a:latin typeface="Times New Roman 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10"/>
              </a:spcBef>
              <a:spcAft>
                <a:spcPts val="10"/>
              </a:spcAft>
              <a:buFontTx/>
              <a:buChar char="-"/>
            </a:pPr>
            <a:r>
              <a:rPr lang="en-US" sz="2400" dirty="0" err="1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Đặc</a:t>
            </a:r>
            <a:r>
              <a:rPr lang="en-US" sz="2400" dirty="0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sz="2400" dirty="0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marR="0" indent="0">
              <a:lnSpc>
                <a:spcPct val="107000"/>
              </a:lnSpc>
              <a:spcBef>
                <a:spcPts val="10"/>
              </a:spcBef>
              <a:spcAft>
                <a:spcPts val="1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        +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chỉ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chứa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khai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báo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mà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chứa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định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nghĩa</a:t>
            </a:r>
            <a:r>
              <a:rPr lang="en-US" sz="2400" dirty="0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400" dirty="0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ko</a:t>
            </a:r>
            <a:r>
              <a:rPr lang="en-US" sz="2400" dirty="0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400" dirty="0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hàm</a:t>
            </a:r>
            <a:r>
              <a:rPr lang="en-US" sz="2400" dirty="0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khởi</a:t>
            </a:r>
            <a:r>
              <a:rPr lang="en-US" sz="2400" dirty="0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sz="2400" dirty="0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 hay </a:t>
            </a:r>
            <a:r>
              <a:rPr lang="en-US" sz="2400" dirty="0" err="1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hàm</a:t>
            </a:r>
            <a:r>
              <a:rPr lang="en-US" sz="2400" dirty="0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hủy</a:t>
            </a:r>
            <a:r>
              <a:rPr lang="en-US" sz="2400" dirty="0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solidFill>
                <a:schemeClr val="bg1"/>
              </a:solidFill>
              <a:effectLst/>
              <a:latin typeface="Times New Roman 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10"/>
              </a:spcBef>
              <a:spcAft>
                <a:spcPts val="10"/>
              </a:spcAft>
            </a:pPr>
            <a:r>
              <a:rPr lang="en-US" sz="2400" dirty="0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        + </a:t>
            </a:r>
            <a:r>
              <a:rPr lang="en-US" sz="2400" dirty="0" err="1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2400" dirty="0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sz="2400" dirty="0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bên</a:t>
            </a:r>
            <a:r>
              <a:rPr lang="en-US" sz="2400" dirty="0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400" dirty="0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 interface </a:t>
            </a:r>
            <a:r>
              <a:rPr lang="en-US" sz="2400" dirty="0" err="1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mặc</a:t>
            </a:r>
            <a:r>
              <a:rPr lang="en-US" sz="2400" dirty="0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định</a:t>
            </a:r>
            <a:r>
              <a:rPr lang="en-US" sz="2400" dirty="0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400" dirty="0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 public</a:t>
            </a:r>
          </a:p>
          <a:p>
            <a:pPr marL="0" marR="0" indent="0">
              <a:lnSpc>
                <a:spcPct val="107000"/>
              </a:lnSpc>
              <a:spcBef>
                <a:spcPts val="10"/>
              </a:spcBef>
              <a:spcAft>
                <a:spcPts val="1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        + </a:t>
            </a:r>
            <a:r>
              <a:rPr lang="en-US" sz="2400" dirty="0" err="1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 indent="0">
              <a:lnSpc>
                <a:spcPct val="107000"/>
              </a:lnSpc>
              <a:spcBef>
                <a:spcPts val="10"/>
              </a:spcBef>
              <a:spcAft>
                <a:spcPts val="1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       +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interface</a:t>
            </a:r>
          </a:p>
          <a:p>
            <a:pPr marL="0" marR="0" indent="0">
              <a:lnSpc>
                <a:spcPct val="107000"/>
              </a:lnSpc>
              <a:spcBef>
                <a:spcPts val="10"/>
              </a:spcBef>
              <a:spcAft>
                <a:spcPts val="10"/>
              </a:spcAft>
            </a:pPr>
            <a:r>
              <a:rPr lang="en-US" sz="2400" dirty="0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       + </a:t>
            </a:r>
            <a:r>
              <a:rPr lang="en-US" sz="2400" dirty="0" err="1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interface </a:t>
            </a:r>
            <a:r>
              <a:rPr lang="en-US" sz="2400" dirty="0" err="1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thừa</a:t>
            </a:r>
            <a:r>
              <a:rPr lang="en-US" sz="2400" dirty="0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interface </a:t>
            </a:r>
            <a:r>
              <a:rPr lang="en-US" sz="2400" dirty="0" err="1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nhưng</a:t>
            </a:r>
            <a:r>
              <a:rPr lang="en-US" sz="2400" dirty="0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thừa</a:t>
            </a:r>
            <a:r>
              <a:rPr lang="en-US" sz="2400" dirty="0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bất</a:t>
            </a:r>
            <a:r>
              <a:rPr lang="en-US" sz="2400" dirty="0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kỳ</a:t>
            </a:r>
            <a:r>
              <a:rPr lang="en-US" sz="2400" dirty="0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endParaRPr lang="en-US" sz="2400" dirty="0">
              <a:solidFill>
                <a:schemeClr val="bg1"/>
              </a:solidFill>
              <a:latin typeface="Times New Roman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10"/>
              </a:spcBef>
              <a:spcAft>
                <a:spcPts val="10"/>
              </a:spcAft>
              <a:buFontTx/>
              <a:buChar char="-"/>
            </a:pPr>
            <a:r>
              <a:rPr lang="en-US" sz="2400" dirty="0" err="1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Cú</a:t>
            </a:r>
            <a:r>
              <a:rPr lang="en-US" sz="2400" dirty="0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 indent="0">
              <a:lnSpc>
                <a:spcPct val="107000"/>
              </a:lnSpc>
              <a:spcBef>
                <a:spcPts val="10"/>
              </a:spcBef>
              <a:spcAft>
                <a:spcPts val="10"/>
              </a:spcAft>
            </a:pPr>
            <a:r>
              <a:rPr lang="en-US" sz="2400" dirty="0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            interface &lt;</a:t>
            </a:r>
            <a:r>
              <a:rPr lang="en-US" sz="2400" dirty="0" err="1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interface&gt; { // </a:t>
            </a:r>
            <a:r>
              <a:rPr lang="en-US" sz="2400" dirty="0" err="1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tp</a:t>
            </a:r>
            <a:r>
              <a:rPr lang="en-US" sz="2400" dirty="0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bên</a:t>
            </a:r>
            <a:r>
              <a:rPr lang="en-US" sz="2400" dirty="0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}</a:t>
            </a:r>
          </a:p>
          <a:p>
            <a:pPr marL="0" marR="0" indent="0">
              <a:lnSpc>
                <a:spcPct val="107000"/>
              </a:lnSpc>
              <a:spcBef>
                <a:spcPts val="10"/>
              </a:spcBef>
              <a:spcAft>
                <a:spcPts val="10"/>
              </a:spcAft>
            </a:pPr>
            <a:r>
              <a:rPr lang="en-US" sz="2400" dirty="0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endParaRPr lang="en-US" sz="2400" dirty="0">
              <a:solidFill>
                <a:schemeClr val="bg1"/>
              </a:solidFill>
              <a:latin typeface="Times New Roman 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918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7"/>
          <p:cNvSpPr txBox="1">
            <a:spLocks noGrp="1"/>
          </p:cNvSpPr>
          <p:nvPr>
            <p:ph type="title"/>
          </p:nvPr>
        </p:nvSpPr>
        <p:spPr>
          <a:xfrm>
            <a:off x="820048" y="181394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Ví dụ</a:t>
            </a:r>
            <a:endParaRPr sz="3600" dirty="0"/>
          </a:p>
        </p:txBody>
      </p:sp>
      <p:sp>
        <p:nvSpPr>
          <p:cNvPr id="710" name="Google Shape;710;p27"/>
          <p:cNvSpPr txBox="1">
            <a:spLocks noGrp="1"/>
          </p:cNvSpPr>
          <p:nvPr>
            <p:ph type="subTitle" idx="1"/>
          </p:nvPr>
        </p:nvSpPr>
        <p:spPr>
          <a:xfrm>
            <a:off x="1712684" y="563144"/>
            <a:ext cx="8766629" cy="555031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class Program</a:t>
            </a:r>
            <a:endParaRPr lang="en-US" sz="1800" dirty="0">
              <a:solidFill>
                <a:schemeClr val="bg1"/>
              </a:solidFill>
              <a:effectLst/>
              <a:latin typeface="Times New Roman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    {</a:t>
            </a:r>
            <a:endParaRPr lang="en-US" sz="1800" dirty="0">
              <a:solidFill>
                <a:schemeClr val="bg1"/>
              </a:solidFill>
              <a:effectLst/>
              <a:latin typeface="Times New Roman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static void Main(string[]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solidFill>
                <a:schemeClr val="bg1"/>
              </a:solidFill>
              <a:effectLst/>
              <a:latin typeface="Times New Roman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{</a:t>
            </a:r>
            <a:endParaRPr lang="en-US" sz="1800" dirty="0">
              <a:solidFill>
                <a:schemeClr val="bg1"/>
              </a:solidFill>
              <a:effectLst/>
              <a:latin typeface="Times New Roman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  Hyundai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hyn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= new Hyundai();</a:t>
            </a:r>
            <a:endParaRPr lang="en-US" sz="1800" dirty="0">
              <a:solidFill>
                <a:schemeClr val="bg1"/>
              </a:solidFill>
              <a:effectLst/>
              <a:latin typeface="Times New Roman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  String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descp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hyn.Describe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800" dirty="0">
              <a:solidFill>
                <a:schemeClr val="bg1"/>
              </a:solidFill>
              <a:effectLst/>
              <a:latin typeface="Times New Roman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  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descp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800" dirty="0">
              <a:solidFill>
                <a:schemeClr val="bg1"/>
              </a:solidFill>
              <a:effectLst/>
              <a:latin typeface="Times New Roman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  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Console.ReadKey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800" dirty="0">
              <a:solidFill>
                <a:schemeClr val="bg1"/>
              </a:solidFill>
              <a:effectLst/>
              <a:latin typeface="Times New Roman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}</a:t>
            </a:r>
            <a:endParaRPr lang="en-US" sz="1800" dirty="0">
              <a:solidFill>
                <a:schemeClr val="bg1"/>
              </a:solidFill>
              <a:effectLst/>
              <a:latin typeface="Times New Roman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      }</a:t>
            </a:r>
            <a:endParaRPr lang="en-US" sz="1800" dirty="0">
              <a:solidFill>
                <a:schemeClr val="bg1"/>
              </a:solidFill>
              <a:effectLst/>
              <a:latin typeface="Times New Roman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Interface Car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             string Describe();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Class </a:t>
            </a:r>
            <a:r>
              <a:rPr lang="en-US" sz="1800" dirty="0" err="1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Huyndai</a:t>
            </a:r>
            <a:r>
              <a:rPr lang="en-US" sz="1800" dirty="0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 : Car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             public string Describe()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               {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                     return “Describe of the car is now </a:t>
            </a:r>
            <a:r>
              <a:rPr lang="en-US" sz="1800" dirty="0" err="1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Huyndai</a:t>
            </a:r>
            <a:r>
              <a:rPr lang="en-US" sz="1800" dirty="0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 “;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    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  <a:br>
              <a:rPr lang="en-US" sz="18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solidFill>
                <a:schemeClr val="bg1"/>
              </a:solidFill>
              <a:effectLst/>
              <a:latin typeface="Times New Roman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 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endParaRPr lang="en-US" sz="2000" dirty="0">
              <a:solidFill>
                <a:schemeClr val="bg1"/>
              </a:solidFill>
              <a:latin typeface="Times New Roman 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71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39"/>
          <p:cNvSpPr txBox="1">
            <a:spLocks noGrp="1"/>
          </p:cNvSpPr>
          <p:nvPr>
            <p:ph type="title"/>
          </p:nvPr>
        </p:nvSpPr>
        <p:spPr>
          <a:xfrm>
            <a:off x="1747300" y="3238700"/>
            <a:ext cx="8697300" cy="76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sp>
        <p:nvSpPr>
          <p:cNvPr id="928" name="Google Shape;928;p39"/>
          <p:cNvSpPr txBox="1">
            <a:spLocks noGrp="1"/>
          </p:cNvSpPr>
          <p:nvPr>
            <p:ph type="subTitle" idx="1"/>
          </p:nvPr>
        </p:nvSpPr>
        <p:spPr>
          <a:xfrm>
            <a:off x="1747300" y="3790550"/>
            <a:ext cx="8697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Do you have any questions?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929" name="Google Shape;929;p39"/>
          <p:cNvSpPr/>
          <p:nvPr/>
        </p:nvSpPr>
        <p:spPr>
          <a:xfrm>
            <a:off x="5990003" y="5670003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930" name="Google Shape;930;p39"/>
          <p:cNvGrpSpPr/>
          <p:nvPr/>
        </p:nvGrpSpPr>
        <p:grpSpPr>
          <a:xfrm>
            <a:off x="6523105" y="5660351"/>
            <a:ext cx="411849" cy="411917"/>
            <a:chOff x="5162200" y="4097750"/>
            <a:chExt cx="338385" cy="338414"/>
          </a:xfrm>
        </p:grpSpPr>
        <p:sp>
          <p:nvSpPr>
            <p:cNvPr id="931" name="Google Shape;931;p39"/>
            <p:cNvSpPr/>
            <p:nvPr/>
          </p:nvSpPr>
          <p:spPr>
            <a:xfrm>
              <a:off x="5162200" y="4097750"/>
              <a:ext cx="338385" cy="338414"/>
            </a:xfrm>
            <a:custGeom>
              <a:avLst/>
              <a:gdLst/>
              <a:ahLst/>
              <a:cxnLst/>
              <a:rect l="l" t="t" r="r" b="b"/>
              <a:pathLst>
                <a:path w="11842" h="11843" extrusionOk="0">
                  <a:moveTo>
                    <a:pt x="5938" y="1068"/>
                  </a:moveTo>
                  <a:cubicBezTo>
                    <a:pt x="7505" y="1068"/>
                    <a:pt x="7706" y="1068"/>
                    <a:pt x="8339" y="1101"/>
                  </a:cubicBezTo>
                  <a:cubicBezTo>
                    <a:pt x="8906" y="1135"/>
                    <a:pt x="9207" y="1201"/>
                    <a:pt x="9440" y="1301"/>
                  </a:cubicBezTo>
                  <a:cubicBezTo>
                    <a:pt x="9707" y="1401"/>
                    <a:pt x="9907" y="1535"/>
                    <a:pt x="10107" y="1735"/>
                  </a:cubicBezTo>
                  <a:cubicBezTo>
                    <a:pt x="10307" y="1935"/>
                    <a:pt x="10441" y="2135"/>
                    <a:pt x="10541" y="2435"/>
                  </a:cubicBezTo>
                  <a:cubicBezTo>
                    <a:pt x="10641" y="2636"/>
                    <a:pt x="10741" y="2936"/>
                    <a:pt x="10741" y="3536"/>
                  </a:cubicBezTo>
                  <a:cubicBezTo>
                    <a:pt x="10774" y="4137"/>
                    <a:pt x="10774" y="4337"/>
                    <a:pt x="10774" y="5905"/>
                  </a:cubicBezTo>
                  <a:cubicBezTo>
                    <a:pt x="10774" y="7506"/>
                    <a:pt x="10774" y="7706"/>
                    <a:pt x="10741" y="8306"/>
                  </a:cubicBezTo>
                  <a:cubicBezTo>
                    <a:pt x="10741" y="8907"/>
                    <a:pt x="10641" y="9207"/>
                    <a:pt x="10541" y="9407"/>
                  </a:cubicBezTo>
                  <a:cubicBezTo>
                    <a:pt x="10441" y="9707"/>
                    <a:pt x="10307" y="9907"/>
                    <a:pt x="10107" y="10108"/>
                  </a:cubicBezTo>
                  <a:cubicBezTo>
                    <a:pt x="9907" y="10308"/>
                    <a:pt x="9707" y="10441"/>
                    <a:pt x="9440" y="10541"/>
                  </a:cubicBezTo>
                  <a:cubicBezTo>
                    <a:pt x="9207" y="10608"/>
                    <a:pt x="8906" y="10708"/>
                    <a:pt x="8339" y="10741"/>
                  </a:cubicBezTo>
                  <a:cubicBezTo>
                    <a:pt x="7706" y="10775"/>
                    <a:pt x="7505" y="10775"/>
                    <a:pt x="5938" y="10775"/>
                  </a:cubicBezTo>
                  <a:cubicBezTo>
                    <a:pt x="4337" y="10775"/>
                    <a:pt x="4170" y="10775"/>
                    <a:pt x="3536" y="10741"/>
                  </a:cubicBezTo>
                  <a:cubicBezTo>
                    <a:pt x="2969" y="10708"/>
                    <a:pt x="2635" y="10608"/>
                    <a:pt x="2435" y="10541"/>
                  </a:cubicBezTo>
                  <a:cubicBezTo>
                    <a:pt x="2168" y="10441"/>
                    <a:pt x="1968" y="10308"/>
                    <a:pt x="1735" y="10108"/>
                  </a:cubicBezTo>
                  <a:cubicBezTo>
                    <a:pt x="1535" y="9874"/>
                    <a:pt x="1401" y="9674"/>
                    <a:pt x="1301" y="9407"/>
                  </a:cubicBezTo>
                  <a:cubicBezTo>
                    <a:pt x="1234" y="9207"/>
                    <a:pt x="1134" y="8907"/>
                    <a:pt x="1101" y="8306"/>
                  </a:cubicBezTo>
                  <a:cubicBezTo>
                    <a:pt x="1068" y="7706"/>
                    <a:pt x="1068" y="7506"/>
                    <a:pt x="1068" y="5905"/>
                  </a:cubicBezTo>
                  <a:cubicBezTo>
                    <a:pt x="1068" y="4337"/>
                    <a:pt x="1068" y="4137"/>
                    <a:pt x="1101" y="3536"/>
                  </a:cubicBezTo>
                  <a:cubicBezTo>
                    <a:pt x="1134" y="2936"/>
                    <a:pt x="1234" y="2636"/>
                    <a:pt x="1301" y="2435"/>
                  </a:cubicBezTo>
                  <a:cubicBezTo>
                    <a:pt x="1401" y="2135"/>
                    <a:pt x="1535" y="1935"/>
                    <a:pt x="1735" y="1735"/>
                  </a:cubicBezTo>
                  <a:cubicBezTo>
                    <a:pt x="1968" y="1535"/>
                    <a:pt x="2168" y="1401"/>
                    <a:pt x="2435" y="1301"/>
                  </a:cubicBezTo>
                  <a:cubicBezTo>
                    <a:pt x="2635" y="1235"/>
                    <a:pt x="2969" y="1135"/>
                    <a:pt x="3536" y="1101"/>
                  </a:cubicBezTo>
                  <a:cubicBezTo>
                    <a:pt x="4170" y="1068"/>
                    <a:pt x="4337" y="1068"/>
                    <a:pt x="5938" y="1068"/>
                  </a:cubicBezTo>
                  <a:close/>
                  <a:moveTo>
                    <a:pt x="5938" y="0"/>
                  </a:moveTo>
                  <a:cubicBezTo>
                    <a:pt x="4337" y="0"/>
                    <a:pt x="4103" y="0"/>
                    <a:pt x="3503" y="34"/>
                  </a:cubicBezTo>
                  <a:cubicBezTo>
                    <a:pt x="2869" y="67"/>
                    <a:pt x="2435" y="167"/>
                    <a:pt x="2035" y="301"/>
                  </a:cubicBezTo>
                  <a:cubicBezTo>
                    <a:pt x="1668" y="467"/>
                    <a:pt x="1334" y="668"/>
                    <a:pt x="1001" y="1001"/>
                  </a:cubicBezTo>
                  <a:cubicBezTo>
                    <a:pt x="667" y="1335"/>
                    <a:pt x="467" y="1635"/>
                    <a:pt x="300" y="2035"/>
                  </a:cubicBezTo>
                  <a:cubicBezTo>
                    <a:pt x="167" y="2402"/>
                    <a:pt x="67" y="2836"/>
                    <a:pt x="33" y="3470"/>
                  </a:cubicBezTo>
                  <a:cubicBezTo>
                    <a:pt x="0" y="4103"/>
                    <a:pt x="0" y="4303"/>
                    <a:pt x="0" y="5938"/>
                  </a:cubicBezTo>
                  <a:cubicBezTo>
                    <a:pt x="0" y="7539"/>
                    <a:pt x="0" y="7739"/>
                    <a:pt x="33" y="8373"/>
                  </a:cubicBezTo>
                  <a:cubicBezTo>
                    <a:pt x="67" y="9007"/>
                    <a:pt x="167" y="9440"/>
                    <a:pt x="300" y="9807"/>
                  </a:cubicBezTo>
                  <a:cubicBezTo>
                    <a:pt x="467" y="10208"/>
                    <a:pt x="667" y="10541"/>
                    <a:pt x="1001" y="10841"/>
                  </a:cubicBezTo>
                  <a:cubicBezTo>
                    <a:pt x="1334" y="11175"/>
                    <a:pt x="1668" y="11375"/>
                    <a:pt x="2035" y="11542"/>
                  </a:cubicBezTo>
                  <a:cubicBezTo>
                    <a:pt x="2435" y="11675"/>
                    <a:pt x="2869" y="11775"/>
                    <a:pt x="3503" y="11809"/>
                  </a:cubicBezTo>
                  <a:cubicBezTo>
                    <a:pt x="4103" y="11842"/>
                    <a:pt x="4337" y="11842"/>
                    <a:pt x="5938" y="11842"/>
                  </a:cubicBezTo>
                  <a:cubicBezTo>
                    <a:pt x="7539" y="11842"/>
                    <a:pt x="7739" y="11842"/>
                    <a:pt x="8373" y="11809"/>
                  </a:cubicBezTo>
                  <a:cubicBezTo>
                    <a:pt x="9007" y="11775"/>
                    <a:pt x="9440" y="11675"/>
                    <a:pt x="9807" y="11542"/>
                  </a:cubicBezTo>
                  <a:cubicBezTo>
                    <a:pt x="10207" y="11375"/>
                    <a:pt x="10541" y="11175"/>
                    <a:pt x="10875" y="10841"/>
                  </a:cubicBezTo>
                  <a:cubicBezTo>
                    <a:pt x="11208" y="10508"/>
                    <a:pt x="11408" y="10208"/>
                    <a:pt x="11542" y="9807"/>
                  </a:cubicBezTo>
                  <a:cubicBezTo>
                    <a:pt x="11708" y="9440"/>
                    <a:pt x="11775" y="9007"/>
                    <a:pt x="11809" y="8373"/>
                  </a:cubicBezTo>
                  <a:cubicBezTo>
                    <a:pt x="11842" y="7739"/>
                    <a:pt x="11842" y="7539"/>
                    <a:pt x="11842" y="5938"/>
                  </a:cubicBezTo>
                  <a:cubicBezTo>
                    <a:pt x="11842" y="4303"/>
                    <a:pt x="11842" y="4103"/>
                    <a:pt x="11809" y="3470"/>
                  </a:cubicBezTo>
                  <a:cubicBezTo>
                    <a:pt x="11809" y="2836"/>
                    <a:pt x="11708" y="2402"/>
                    <a:pt x="11542" y="2035"/>
                  </a:cubicBezTo>
                  <a:cubicBezTo>
                    <a:pt x="11408" y="1668"/>
                    <a:pt x="11175" y="1301"/>
                    <a:pt x="10875" y="1001"/>
                  </a:cubicBezTo>
                  <a:cubicBezTo>
                    <a:pt x="10541" y="668"/>
                    <a:pt x="10207" y="467"/>
                    <a:pt x="9807" y="301"/>
                  </a:cubicBezTo>
                  <a:cubicBezTo>
                    <a:pt x="9440" y="167"/>
                    <a:pt x="9007" y="67"/>
                    <a:pt x="8373" y="34"/>
                  </a:cubicBezTo>
                  <a:cubicBezTo>
                    <a:pt x="7739" y="0"/>
                    <a:pt x="7539" y="0"/>
                    <a:pt x="59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39"/>
            <p:cNvSpPr/>
            <p:nvPr/>
          </p:nvSpPr>
          <p:spPr>
            <a:xfrm>
              <a:off x="5245127" y="4179731"/>
              <a:ext cx="173507" cy="174450"/>
            </a:xfrm>
            <a:custGeom>
              <a:avLst/>
              <a:gdLst/>
              <a:ahLst/>
              <a:cxnLst/>
              <a:rect l="l" t="t" r="r" b="b"/>
              <a:pathLst>
                <a:path w="6072" h="6105" extrusionOk="0">
                  <a:moveTo>
                    <a:pt x="3036" y="1068"/>
                  </a:moveTo>
                  <a:cubicBezTo>
                    <a:pt x="4136" y="1068"/>
                    <a:pt x="5004" y="1968"/>
                    <a:pt x="5004" y="3036"/>
                  </a:cubicBezTo>
                  <a:cubicBezTo>
                    <a:pt x="5004" y="4136"/>
                    <a:pt x="4136" y="5037"/>
                    <a:pt x="3036" y="5037"/>
                  </a:cubicBezTo>
                  <a:cubicBezTo>
                    <a:pt x="1935" y="5037"/>
                    <a:pt x="1068" y="4136"/>
                    <a:pt x="1068" y="3036"/>
                  </a:cubicBezTo>
                  <a:cubicBezTo>
                    <a:pt x="1068" y="1968"/>
                    <a:pt x="1935" y="1068"/>
                    <a:pt x="3036" y="1068"/>
                  </a:cubicBezTo>
                  <a:close/>
                  <a:moveTo>
                    <a:pt x="3036" y="0"/>
                  </a:moveTo>
                  <a:cubicBezTo>
                    <a:pt x="1334" y="0"/>
                    <a:pt x="0" y="1368"/>
                    <a:pt x="0" y="3036"/>
                  </a:cubicBezTo>
                  <a:cubicBezTo>
                    <a:pt x="0" y="4737"/>
                    <a:pt x="1334" y="6104"/>
                    <a:pt x="3036" y="6104"/>
                  </a:cubicBezTo>
                  <a:cubicBezTo>
                    <a:pt x="4704" y="6104"/>
                    <a:pt x="6071" y="4737"/>
                    <a:pt x="6071" y="3036"/>
                  </a:cubicBezTo>
                  <a:cubicBezTo>
                    <a:pt x="6071" y="1368"/>
                    <a:pt x="4704" y="0"/>
                    <a:pt x="30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39"/>
            <p:cNvSpPr/>
            <p:nvPr/>
          </p:nvSpPr>
          <p:spPr>
            <a:xfrm>
              <a:off x="5401436" y="4155900"/>
              <a:ext cx="41034" cy="41005"/>
            </a:xfrm>
            <a:custGeom>
              <a:avLst/>
              <a:gdLst/>
              <a:ahLst/>
              <a:cxnLst/>
              <a:rect l="l" t="t" r="r" b="b"/>
              <a:pathLst>
                <a:path w="1436" h="1435" extrusionOk="0">
                  <a:moveTo>
                    <a:pt x="735" y="0"/>
                  </a:moveTo>
                  <a:cubicBezTo>
                    <a:pt x="334" y="0"/>
                    <a:pt x="1" y="334"/>
                    <a:pt x="1" y="734"/>
                  </a:cubicBezTo>
                  <a:cubicBezTo>
                    <a:pt x="1" y="1101"/>
                    <a:pt x="334" y="1435"/>
                    <a:pt x="735" y="1435"/>
                  </a:cubicBezTo>
                  <a:cubicBezTo>
                    <a:pt x="1135" y="1435"/>
                    <a:pt x="1435" y="1101"/>
                    <a:pt x="1435" y="734"/>
                  </a:cubicBezTo>
                  <a:cubicBezTo>
                    <a:pt x="1435" y="334"/>
                    <a:pt x="1102" y="0"/>
                    <a:pt x="7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4" name="Google Shape;934;p39"/>
          <p:cNvSpPr/>
          <p:nvPr/>
        </p:nvSpPr>
        <p:spPr>
          <a:xfrm>
            <a:off x="5257113" y="5711386"/>
            <a:ext cx="380848" cy="309834"/>
          </a:xfrm>
          <a:custGeom>
            <a:avLst/>
            <a:gdLst/>
            <a:ahLst/>
            <a:cxnLst/>
            <a:rect l="l" t="t" r="r" b="b"/>
            <a:pathLst>
              <a:path w="16446" h="13378" extrusionOk="0">
                <a:moveTo>
                  <a:pt x="11375" y="1"/>
                </a:moveTo>
                <a:cubicBezTo>
                  <a:pt x="9207" y="1"/>
                  <a:pt x="7606" y="2036"/>
                  <a:pt x="8106" y="4137"/>
                </a:cubicBezTo>
                <a:cubicBezTo>
                  <a:pt x="5304" y="4004"/>
                  <a:pt x="2802" y="2669"/>
                  <a:pt x="1135" y="635"/>
                </a:cubicBezTo>
                <a:lnTo>
                  <a:pt x="1135" y="635"/>
                </a:lnTo>
                <a:cubicBezTo>
                  <a:pt x="267" y="2136"/>
                  <a:pt x="701" y="4137"/>
                  <a:pt x="2202" y="5138"/>
                </a:cubicBezTo>
                <a:cubicBezTo>
                  <a:pt x="1635" y="5104"/>
                  <a:pt x="1135" y="4971"/>
                  <a:pt x="668" y="4704"/>
                </a:cubicBezTo>
                <a:lnTo>
                  <a:pt x="668" y="4704"/>
                </a:lnTo>
                <a:cubicBezTo>
                  <a:pt x="634" y="6272"/>
                  <a:pt x="1735" y="7740"/>
                  <a:pt x="3370" y="8040"/>
                </a:cubicBezTo>
                <a:cubicBezTo>
                  <a:pt x="3087" y="8121"/>
                  <a:pt x="2780" y="8165"/>
                  <a:pt x="2463" y="8165"/>
                </a:cubicBezTo>
                <a:cubicBezTo>
                  <a:pt x="2256" y="8165"/>
                  <a:pt x="2046" y="8146"/>
                  <a:pt x="1835" y="8107"/>
                </a:cubicBezTo>
                <a:lnTo>
                  <a:pt x="1835" y="8107"/>
                </a:lnTo>
                <a:cubicBezTo>
                  <a:pt x="2269" y="9441"/>
                  <a:pt x="3503" y="10408"/>
                  <a:pt x="5004" y="10442"/>
                </a:cubicBezTo>
                <a:cubicBezTo>
                  <a:pt x="3785" y="11406"/>
                  <a:pt x="2325" y="11888"/>
                  <a:pt x="808" y="11888"/>
                </a:cubicBezTo>
                <a:cubicBezTo>
                  <a:pt x="540" y="11888"/>
                  <a:pt x="271" y="11873"/>
                  <a:pt x="0" y="11843"/>
                </a:cubicBezTo>
                <a:lnTo>
                  <a:pt x="0" y="11843"/>
                </a:lnTo>
                <a:cubicBezTo>
                  <a:pt x="1502" y="12810"/>
                  <a:pt x="3269" y="13377"/>
                  <a:pt x="5171" y="13377"/>
                </a:cubicBezTo>
                <a:cubicBezTo>
                  <a:pt x="11442" y="13377"/>
                  <a:pt x="14978" y="8073"/>
                  <a:pt x="14744" y="3337"/>
                </a:cubicBezTo>
                <a:cubicBezTo>
                  <a:pt x="15411" y="2870"/>
                  <a:pt x="15979" y="2269"/>
                  <a:pt x="16446" y="1602"/>
                </a:cubicBezTo>
                <a:lnTo>
                  <a:pt x="16446" y="1602"/>
                </a:lnTo>
                <a:cubicBezTo>
                  <a:pt x="15812" y="1869"/>
                  <a:pt x="15178" y="2036"/>
                  <a:pt x="14511" y="2136"/>
                </a:cubicBezTo>
                <a:cubicBezTo>
                  <a:pt x="15178" y="1702"/>
                  <a:pt x="15712" y="1035"/>
                  <a:pt x="15979" y="268"/>
                </a:cubicBezTo>
                <a:lnTo>
                  <a:pt x="15979" y="268"/>
                </a:lnTo>
                <a:cubicBezTo>
                  <a:pt x="15311" y="635"/>
                  <a:pt x="14611" y="935"/>
                  <a:pt x="13844" y="1068"/>
                </a:cubicBezTo>
                <a:cubicBezTo>
                  <a:pt x="13210" y="434"/>
                  <a:pt x="12343" y="1"/>
                  <a:pt x="113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936" name="Google Shape;936;p39" descr="Power outline"/>
          <p:cNvGrpSpPr/>
          <p:nvPr/>
        </p:nvGrpSpPr>
        <p:grpSpPr>
          <a:xfrm>
            <a:off x="5244814" y="747601"/>
            <a:ext cx="1702339" cy="1891053"/>
            <a:chOff x="5753006" y="3038475"/>
            <a:chExt cx="685957" cy="761999"/>
          </a:xfrm>
        </p:grpSpPr>
        <p:sp>
          <p:nvSpPr>
            <p:cNvPr id="937" name="Google Shape;937;p39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666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39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666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28"/>
          <p:cNvSpPr txBox="1">
            <a:spLocks noGrp="1"/>
          </p:cNvSpPr>
          <p:nvPr>
            <p:ph type="title"/>
          </p:nvPr>
        </p:nvSpPr>
        <p:spPr>
          <a:xfrm>
            <a:off x="632875" y="1589871"/>
            <a:ext cx="110955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I</a:t>
            </a:r>
            <a:br>
              <a:rPr lang="en" sz="5400" dirty="0"/>
            </a:br>
            <a:br>
              <a:rPr lang="en" sz="5400" dirty="0"/>
            </a:br>
            <a:r>
              <a:rPr lang="en" sz="5400" dirty="0"/>
              <a:t>Lớp và đối tượng trong C#</a:t>
            </a:r>
            <a:endParaRPr dirty="0"/>
          </a:p>
        </p:txBody>
      </p:sp>
      <p:grpSp>
        <p:nvGrpSpPr>
          <p:cNvPr id="718" name="Google Shape;718;p28"/>
          <p:cNvGrpSpPr/>
          <p:nvPr/>
        </p:nvGrpSpPr>
        <p:grpSpPr>
          <a:xfrm rot="10800000">
            <a:off x="5505518" y="531701"/>
            <a:ext cx="1237846" cy="872004"/>
            <a:chOff x="621403" y="597265"/>
            <a:chExt cx="1588204" cy="1118814"/>
          </a:xfrm>
        </p:grpSpPr>
        <p:sp>
          <p:nvSpPr>
            <p:cNvPr id="719" name="Google Shape;719;p28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710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7"/>
          <p:cNvSpPr txBox="1">
            <a:spLocks noGrp="1"/>
          </p:cNvSpPr>
          <p:nvPr>
            <p:ph type="title"/>
          </p:nvPr>
        </p:nvSpPr>
        <p:spPr>
          <a:xfrm>
            <a:off x="968884" y="317685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Lớp</a:t>
            </a:r>
            <a:endParaRPr dirty="0"/>
          </a:p>
        </p:txBody>
      </p:sp>
      <p:sp>
        <p:nvSpPr>
          <p:cNvPr id="710" name="Google Shape;710;p27"/>
          <p:cNvSpPr txBox="1">
            <a:spLocks noGrp="1"/>
          </p:cNvSpPr>
          <p:nvPr>
            <p:ph type="subTitle" idx="1"/>
          </p:nvPr>
        </p:nvSpPr>
        <p:spPr>
          <a:xfrm>
            <a:off x="968884" y="1033282"/>
            <a:ext cx="11264348" cy="550703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L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ớp là một kiểu mẫu mô tả các đối tượng có chung đặc điểm (thuộc tính, hành vi, cử chỉ…)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b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Cú pháp: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[phạm vi truy nhập] [thuộc tính]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&lt;tên lớp&gt; 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//khai báo các trường 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//khai báo các thuộc tính 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//khai báo các phương thứ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}</a:t>
            </a:r>
            <a:endParaRPr lang="en-US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lang="vi-V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729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7"/>
          <p:cNvSpPr txBox="1">
            <a:spLocks noGrp="1"/>
          </p:cNvSpPr>
          <p:nvPr>
            <p:ph type="title"/>
          </p:nvPr>
        </p:nvSpPr>
        <p:spPr>
          <a:xfrm>
            <a:off x="968884" y="317685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Đối tượng</a:t>
            </a:r>
            <a:endParaRPr dirty="0"/>
          </a:p>
        </p:txBody>
      </p:sp>
      <p:sp>
        <p:nvSpPr>
          <p:cNvPr id="710" name="Google Shape;710;p27"/>
          <p:cNvSpPr txBox="1">
            <a:spLocks noGrp="1"/>
          </p:cNvSpPr>
          <p:nvPr>
            <p:ph type="subTitle" idx="1"/>
          </p:nvPr>
        </p:nvSpPr>
        <p:spPr>
          <a:xfrm>
            <a:off x="327546" y="1264827"/>
            <a:ext cx="506332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thông tin </a:t>
            </a: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phương </a:t>
            </a: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 trong </a:t>
            </a: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gian chương </a:t>
            </a: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viên </a:t>
            </a: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truy </a:t>
            </a: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thông qua </a:t>
            </a: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11" name="Google Shape;711;p27"/>
          <p:cNvSpPr txBox="1">
            <a:spLocks noGrp="1"/>
          </p:cNvSpPr>
          <p:nvPr>
            <p:ph type="subTitle" idx="2"/>
          </p:nvPr>
        </p:nvSpPr>
        <p:spPr>
          <a:xfrm>
            <a:off x="5984543" y="1173006"/>
            <a:ext cx="5768454" cy="205119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Times New Roman "/>
              </a:rPr>
              <a:t>- </a:t>
            </a:r>
            <a:r>
              <a:rPr lang="vi-VN" sz="2000" dirty="0" err="1">
                <a:solidFill>
                  <a:schemeClr val="bg1"/>
                </a:solidFill>
                <a:latin typeface="Times New Roman "/>
              </a:rPr>
              <a:t>Cú</a:t>
            </a:r>
            <a:r>
              <a:rPr lang="vi-VN" sz="2000" dirty="0">
                <a:solidFill>
                  <a:schemeClr val="bg1"/>
                </a:solidFill>
                <a:latin typeface="Times New Roman 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 "/>
              </a:rPr>
              <a:t>pháp</a:t>
            </a:r>
            <a:r>
              <a:rPr lang="vi-VN" sz="2000" dirty="0">
                <a:solidFill>
                  <a:schemeClr val="bg1"/>
                </a:solidFill>
                <a:latin typeface="Times New Roman "/>
              </a:rPr>
              <a:t>: </a:t>
            </a:r>
            <a:r>
              <a:rPr lang="vi-VN" sz="2000" dirty="0" err="1">
                <a:solidFill>
                  <a:schemeClr val="bg1"/>
                </a:solidFill>
                <a:latin typeface="Times New Roman "/>
              </a:rPr>
              <a:t>Sử</a:t>
            </a:r>
            <a:r>
              <a:rPr lang="vi-VN" sz="2000" dirty="0">
                <a:solidFill>
                  <a:schemeClr val="bg1"/>
                </a:solidFill>
                <a:latin typeface="Times New Roman 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 "/>
              </a:rPr>
              <a:t>dụng</a:t>
            </a:r>
            <a:r>
              <a:rPr lang="vi-VN" sz="2000" dirty="0">
                <a:solidFill>
                  <a:schemeClr val="bg1"/>
                </a:solidFill>
                <a:latin typeface="Times New Roman 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 "/>
              </a:rPr>
              <a:t>từ</a:t>
            </a:r>
            <a:r>
              <a:rPr lang="vi-VN" sz="2000" dirty="0">
                <a:solidFill>
                  <a:schemeClr val="bg1"/>
                </a:solidFill>
                <a:latin typeface="Times New Roman 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 "/>
              </a:rPr>
              <a:t>khoá</a:t>
            </a:r>
            <a:r>
              <a:rPr lang="vi-VN" sz="2000" dirty="0">
                <a:solidFill>
                  <a:schemeClr val="bg1"/>
                </a:solidFill>
                <a:latin typeface="Times New Roman 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 "/>
              </a:rPr>
              <a:t>new</a:t>
            </a:r>
            <a:r>
              <a:rPr lang="vi-VN" sz="2000" dirty="0">
                <a:solidFill>
                  <a:schemeClr val="bg1"/>
                </a:solidFill>
                <a:latin typeface="Times New Roman 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 "/>
              </a:rPr>
              <a:t>            </a:t>
            </a:r>
          </a:p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r>
              <a:rPr lang="vi-VN" sz="2000" dirty="0">
                <a:solidFill>
                  <a:schemeClr val="bg1"/>
                </a:solidFill>
                <a:latin typeface="Times New Roman "/>
              </a:rPr>
              <a:t>&lt;tên </a:t>
            </a:r>
            <a:r>
              <a:rPr lang="vi-VN" sz="2000" dirty="0" err="1">
                <a:solidFill>
                  <a:schemeClr val="bg1"/>
                </a:solidFill>
                <a:latin typeface="Times New Roman "/>
              </a:rPr>
              <a:t>lớp</a:t>
            </a:r>
            <a:r>
              <a:rPr lang="vi-VN" sz="2000" dirty="0">
                <a:solidFill>
                  <a:schemeClr val="bg1"/>
                </a:solidFill>
                <a:latin typeface="Times New Roman "/>
              </a:rPr>
              <a:t>&gt; &lt;tên </a:t>
            </a:r>
            <a:r>
              <a:rPr lang="vi-VN" sz="2000" dirty="0" err="1">
                <a:solidFill>
                  <a:schemeClr val="bg1"/>
                </a:solidFill>
                <a:latin typeface="Times New Roman "/>
              </a:rPr>
              <a:t>đối</a:t>
            </a:r>
            <a:r>
              <a:rPr lang="vi-VN" sz="2000" dirty="0">
                <a:solidFill>
                  <a:schemeClr val="bg1"/>
                </a:solidFill>
                <a:latin typeface="Times New Roman 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 "/>
              </a:rPr>
              <a:t>tượng</a:t>
            </a:r>
            <a:r>
              <a:rPr lang="vi-VN" sz="2000" dirty="0">
                <a:solidFill>
                  <a:schemeClr val="bg1"/>
                </a:solidFill>
                <a:latin typeface="Times New Roman "/>
              </a:rPr>
              <a:t>&gt;; </a:t>
            </a:r>
            <a:r>
              <a:rPr lang="en-US" sz="2000" dirty="0">
                <a:solidFill>
                  <a:schemeClr val="bg1"/>
                </a:solidFill>
                <a:latin typeface="Times New Roman "/>
              </a:rPr>
              <a:t>              </a:t>
            </a:r>
          </a:p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r>
              <a:rPr lang="vi-VN" sz="2000" dirty="0">
                <a:solidFill>
                  <a:schemeClr val="bg1"/>
                </a:solidFill>
                <a:latin typeface="Times New Roman "/>
              </a:rPr>
              <a:t>&lt;tên </a:t>
            </a:r>
            <a:r>
              <a:rPr lang="vi-VN" sz="2000" dirty="0" err="1">
                <a:solidFill>
                  <a:schemeClr val="bg1"/>
                </a:solidFill>
                <a:latin typeface="Times New Roman "/>
              </a:rPr>
              <a:t>đối</a:t>
            </a:r>
            <a:r>
              <a:rPr lang="vi-VN" sz="2000" dirty="0">
                <a:solidFill>
                  <a:schemeClr val="bg1"/>
                </a:solidFill>
                <a:latin typeface="Times New Roman 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 "/>
              </a:rPr>
              <a:t>tượng</a:t>
            </a:r>
            <a:r>
              <a:rPr lang="vi-VN" sz="2000" dirty="0">
                <a:solidFill>
                  <a:schemeClr val="bg1"/>
                </a:solidFill>
                <a:latin typeface="Times New Roman "/>
              </a:rPr>
              <a:t>&gt; = </a:t>
            </a:r>
            <a:r>
              <a:rPr lang="vi-VN" sz="2000" dirty="0" err="1">
                <a:solidFill>
                  <a:schemeClr val="bg1"/>
                </a:solidFill>
                <a:latin typeface="Times New Roman "/>
              </a:rPr>
              <a:t>new</a:t>
            </a:r>
            <a:r>
              <a:rPr lang="vi-VN" sz="2000" dirty="0">
                <a:solidFill>
                  <a:schemeClr val="bg1"/>
                </a:solidFill>
                <a:latin typeface="Times New Roman "/>
              </a:rPr>
              <a:t> &lt;tên </a:t>
            </a:r>
            <a:r>
              <a:rPr lang="vi-VN" sz="2000" dirty="0" err="1">
                <a:solidFill>
                  <a:schemeClr val="bg1"/>
                </a:solidFill>
                <a:latin typeface="Times New Roman "/>
              </a:rPr>
              <a:t>lớp</a:t>
            </a:r>
            <a:r>
              <a:rPr lang="vi-VN" sz="2000" dirty="0">
                <a:solidFill>
                  <a:schemeClr val="bg1"/>
                </a:solidFill>
                <a:latin typeface="Times New Roman "/>
              </a:rPr>
              <a:t>&gt;([</a:t>
            </a:r>
            <a:r>
              <a:rPr lang="vi-VN" sz="2000" dirty="0" err="1">
                <a:solidFill>
                  <a:schemeClr val="bg1"/>
                </a:solidFill>
                <a:latin typeface="Times New Roman "/>
              </a:rPr>
              <a:t>các</a:t>
            </a:r>
            <a:r>
              <a:rPr lang="vi-VN" sz="2000" dirty="0">
                <a:solidFill>
                  <a:schemeClr val="bg1"/>
                </a:solidFill>
                <a:latin typeface="Times New Roman 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 "/>
              </a:rPr>
              <a:t>giá</a:t>
            </a:r>
            <a:r>
              <a:rPr lang="vi-VN" sz="2000" dirty="0">
                <a:solidFill>
                  <a:schemeClr val="bg1"/>
                </a:solidFill>
                <a:latin typeface="Times New Roman 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 "/>
              </a:rPr>
              <a:t>trị</a:t>
            </a:r>
            <a:r>
              <a:rPr lang="vi-VN" sz="2000" dirty="0">
                <a:solidFill>
                  <a:schemeClr val="bg1"/>
                </a:solidFill>
                <a:latin typeface="Times New Roman 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 "/>
              </a:rPr>
              <a:t>khởi</a:t>
            </a:r>
            <a:r>
              <a:rPr lang="vi-VN" sz="2000" dirty="0">
                <a:solidFill>
                  <a:schemeClr val="bg1"/>
                </a:solidFill>
                <a:latin typeface="Times New Roman 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 "/>
              </a:rPr>
              <a:t>tạo</a:t>
            </a:r>
            <a:r>
              <a:rPr lang="vi-VN" sz="2000" dirty="0">
                <a:solidFill>
                  <a:schemeClr val="bg1"/>
                </a:solidFill>
                <a:latin typeface="Times New Roman 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 "/>
              </a:rPr>
              <a:t>nếu</a:t>
            </a:r>
            <a:r>
              <a:rPr lang="vi-VN" sz="2000" dirty="0">
                <a:solidFill>
                  <a:schemeClr val="bg1"/>
                </a:solidFill>
                <a:latin typeface="Times New Roman 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 "/>
              </a:rPr>
              <a:t>có</a:t>
            </a:r>
            <a:r>
              <a:rPr lang="vi-VN" sz="2000" dirty="0">
                <a:solidFill>
                  <a:schemeClr val="bg1"/>
                </a:solidFill>
                <a:latin typeface="Times New Roman "/>
              </a:rPr>
              <a:t>]); </a:t>
            </a:r>
            <a:r>
              <a:rPr lang="en-US" sz="2000" dirty="0">
                <a:solidFill>
                  <a:schemeClr val="bg1"/>
                </a:solidFill>
                <a:latin typeface="Times New Roman "/>
              </a:rPr>
              <a:t>                 </a:t>
            </a:r>
          </a:p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r>
              <a:rPr lang="vi-VN" sz="2000" dirty="0" err="1">
                <a:solidFill>
                  <a:schemeClr val="bg1"/>
                </a:solidFill>
                <a:latin typeface="Times New Roman "/>
              </a:rPr>
              <a:t>Hoặc</a:t>
            </a:r>
            <a:r>
              <a:rPr lang="vi-VN" sz="2000" dirty="0">
                <a:solidFill>
                  <a:schemeClr val="bg1"/>
                </a:solidFill>
                <a:latin typeface="Times New Roman "/>
              </a:rPr>
              <a:t>: </a:t>
            </a:r>
            <a:r>
              <a:rPr lang="en-US" sz="2000" dirty="0">
                <a:solidFill>
                  <a:schemeClr val="bg1"/>
                </a:solidFill>
                <a:latin typeface="Times New Roman "/>
              </a:rPr>
              <a:t> </a:t>
            </a:r>
            <a:r>
              <a:rPr lang="vi-VN" sz="2000" dirty="0">
                <a:solidFill>
                  <a:schemeClr val="bg1"/>
                </a:solidFill>
                <a:latin typeface="Times New Roman "/>
              </a:rPr>
              <a:t>&lt;tên </a:t>
            </a:r>
            <a:r>
              <a:rPr lang="vi-VN" sz="2000" dirty="0" err="1">
                <a:solidFill>
                  <a:schemeClr val="bg1"/>
                </a:solidFill>
                <a:latin typeface="Times New Roman "/>
              </a:rPr>
              <a:t>lớp</a:t>
            </a:r>
            <a:r>
              <a:rPr lang="vi-VN" sz="2000" dirty="0">
                <a:solidFill>
                  <a:schemeClr val="bg1"/>
                </a:solidFill>
                <a:latin typeface="Times New Roman "/>
              </a:rPr>
              <a:t>&gt; &lt;tên </a:t>
            </a:r>
            <a:r>
              <a:rPr lang="vi-VN" sz="2000" dirty="0" err="1">
                <a:solidFill>
                  <a:schemeClr val="bg1"/>
                </a:solidFill>
                <a:latin typeface="Times New Roman "/>
              </a:rPr>
              <a:t>đối</a:t>
            </a:r>
            <a:r>
              <a:rPr lang="vi-VN" sz="2000" dirty="0">
                <a:solidFill>
                  <a:schemeClr val="bg1"/>
                </a:solidFill>
                <a:latin typeface="Times New Roman 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 "/>
              </a:rPr>
              <a:t>tượng</a:t>
            </a:r>
            <a:r>
              <a:rPr lang="vi-VN" sz="2000" dirty="0">
                <a:solidFill>
                  <a:schemeClr val="bg1"/>
                </a:solidFill>
                <a:latin typeface="Times New Roman "/>
              </a:rPr>
              <a:t>&gt; = </a:t>
            </a:r>
            <a:r>
              <a:rPr lang="vi-VN" sz="2000" dirty="0" err="1">
                <a:solidFill>
                  <a:schemeClr val="bg1"/>
                </a:solidFill>
                <a:latin typeface="Times New Roman "/>
              </a:rPr>
              <a:t>new</a:t>
            </a:r>
            <a:r>
              <a:rPr lang="vi-VN" sz="2000" dirty="0">
                <a:solidFill>
                  <a:schemeClr val="bg1"/>
                </a:solidFill>
                <a:latin typeface="Times New Roman "/>
              </a:rPr>
              <a:t> &lt;tên </a:t>
            </a:r>
            <a:r>
              <a:rPr lang="vi-VN" sz="2000" dirty="0" err="1">
                <a:solidFill>
                  <a:schemeClr val="bg1"/>
                </a:solidFill>
                <a:latin typeface="Times New Roman "/>
              </a:rPr>
              <a:t>lớp</a:t>
            </a:r>
            <a:r>
              <a:rPr lang="vi-VN" sz="2000" dirty="0">
                <a:solidFill>
                  <a:schemeClr val="bg1"/>
                </a:solidFill>
                <a:latin typeface="Times New Roman "/>
              </a:rPr>
              <a:t>&gt;([</a:t>
            </a:r>
            <a:r>
              <a:rPr lang="vi-VN" sz="2000" dirty="0" err="1">
                <a:solidFill>
                  <a:schemeClr val="bg1"/>
                </a:solidFill>
                <a:latin typeface="Times New Roman "/>
              </a:rPr>
              <a:t>các</a:t>
            </a:r>
            <a:r>
              <a:rPr lang="vi-VN" sz="2000" dirty="0">
                <a:solidFill>
                  <a:schemeClr val="bg1"/>
                </a:solidFill>
                <a:latin typeface="Times New Roman 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 "/>
              </a:rPr>
              <a:t>giá</a:t>
            </a:r>
            <a:r>
              <a:rPr lang="vi-VN" sz="2000" dirty="0">
                <a:solidFill>
                  <a:schemeClr val="bg1"/>
                </a:solidFill>
                <a:latin typeface="Times New Roman 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 "/>
              </a:rPr>
              <a:t>trị</a:t>
            </a:r>
            <a:r>
              <a:rPr lang="vi-VN" sz="2000" dirty="0">
                <a:solidFill>
                  <a:schemeClr val="bg1"/>
                </a:solidFill>
                <a:latin typeface="Times New Roman 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 "/>
              </a:rPr>
              <a:t>khởi</a:t>
            </a:r>
            <a:r>
              <a:rPr lang="vi-VN" sz="2000" dirty="0">
                <a:solidFill>
                  <a:schemeClr val="bg1"/>
                </a:solidFill>
                <a:latin typeface="Times New Roman 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 "/>
              </a:rPr>
              <a:t>tạo</a:t>
            </a:r>
            <a:r>
              <a:rPr lang="vi-VN" sz="2000" dirty="0">
                <a:solidFill>
                  <a:schemeClr val="bg1"/>
                </a:solidFill>
                <a:latin typeface="Times New Roman 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 "/>
              </a:rPr>
              <a:t>nếu</a:t>
            </a:r>
            <a:r>
              <a:rPr lang="vi-VN" sz="2000" dirty="0">
                <a:solidFill>
                  <a:schemeClr val="bg1"/>
                </a:solidFill>
                <a:latin typeface="Times New Roman 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 "/>
              </a:rPr>
              <a:t>có</a:t>
            </a:r>
            <a:r>
              <a:rPr lang="vi-VN" sz="2000" dirty="0">
                <a:solidFill>
                  <a:schemeClr val="bg1"/>
                </a:solidFill>
                <a:latin typeface="Times New Roman "/>
              </a:rPr>
              <a:t>]);</a:t>
            </a:r>
            <a:endParaRPr lang="en-US" sz="2000" dirty="0">
              <a:solidFill>
                <a:schemeClr val="bg1"/>
              </a:solidFill>
              <a:latin typeface="Times New Roman "/>
            </a:endParaRPr>
          </a:p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r>
              <a:rPr lang="vi-VN" sz="2000" dirty="0">
                <a:solidFill>
                  <a:schemeClr val="bg1"/>
                </a:solidFill>
                <a:latin typeface="Times New Roman "/>
              </a:rPr>
              <a:t>-</a:t>
            </a:r>
            <a:r>
              <a:rPr lang="en-US" sz="2000" dirty="0">
                <a:solidFill>
                  <a:schemeClr val="bg1"/>
                </a:solidFill>
                <a:latin typeface="Times New Roman 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 "/>
              </a:rPr>
              <a:t>Để</a:t>
            </a:r>
            <a:r>
              <a:rPr lang="vi-VN" sz="2000" dirty="0">
                <a:solidFill>
                  <a:schemeClr val="bg1"/>
                </a:solidFill>
                <a:latin typeface="Times New Roman 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 "/>
              </a:rPr>
              <a:t>gọi</a:t>
            </a:r>
            <a:r>
              <a:rPr lang="vi-VN" sz="2000" dirty="0">
                <a:solidFill>
                  <a:schemeClr val="bg1"/>
                </a:solidFill>
                <a:latin typeface="Times New Roman 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 "/>
              </a:rPr>
              <a:t>đến</a:t>
            </a:r>
            <a:r>
              <a:rPr lang="vi-VN" sz="2000" dirty="0">
                <a:solidFill>
                  <a:schemeClr val="bg1"/>
                </a:solidFill>
                <a:latin typeface="Times New Roman 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 "/>
              </a:rPr>
              <a:t>các</a:t>
            </a:r>
            <a:r>
              <a:rPr lang="vi-VN" sz="2000" dirty="0">
                <a:solidFill>
                  <a:schemeClr val="bg1"/>
                </a:solidFill>
                <a:latin typeface="Times New Roman 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 "/>
              </a:rPr>
              <a:t>thuộc</a:t>
            </a:r>
            <a:r>
              <a:rPr lang="vi-VN" sz="2000" dirty="0">
                <a:solidFill>
                  <a:schemeClr val="bg1"/>
                </a:solidFill>
                <a:latin typeface="Times New Roman 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 "/>
              </a:rPr>
              <a:t>tính</a:t>
            </a:r>
            <a:r>
              <a:rPr lang="vi-VN" sz="2000" dirty="0">
                <a:solidFill>
                  <a:schemeClr val="bg1"/>
                </a:solidFill>
                <a:latin typeface="Times New Roman "/>
              </a:rPr>
              <a:t> bên trong </a:t>
            </a:r>
            <a:r>
              <a:rPr lang="vi-VN" sz="2000" dirty="0" err="1">
                <a:solidFill>
                  <a:schemeClr val="bg1"/>
                </a:solidFill>
                <a:latin typeface="Times New Roman "/>
              </a:rPr>
              <a:t>lớp</a:t>
            </a:r>
            <a:r>
              <a:rPr lang="vi-VN" sz="2000" dirty="0">
                <a:solidFill>
                  <a:schemeClr val="bg1"/>
                </a:solidFill>
                <a:latin typeface="Times New Roman "/>
              </a:rPr>
              <a:t> ta </a:t>
            </a:r>
            <a:r>
              <a:rPr lang="vi-VN" sz="2000" dirty="0" err="1">
                <a:solidFill>
                  <a:schemeClr val="bg1"/>
                </a:solidFill>
                <a:latin typeface="Times New Roman "/>
              </a:rPr>
              <a:t>sử</a:t>
            </a:r>
            <a:r>
              <a:rPr lang="vi-VN" sz="2000" dirty="0">
                <a:solidFill>
                  <a:schemeClr val="bg1"/>
                </a:solidFill>
                <a:latin typeface="Times New Roman 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 "/>
              </a:rPr>
              <a:t>dụng</a:t>
            </a:r>
            <a:r>
              <a:rPr lang="vi-VN" sz="2000" dirty="0">
                <a:solidFill>
                  <a:schemeClr val="bg1"/>
                </a:solidFill>
                <a:latin typeface="Times New Roman 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 "/>
              </a:rPr>
              <a:t>cú</a:t>
            </a:r>
            <a:r>
              <a:rPr lang="vi-VN" sz="2000" dirty="0">
                <a:solidFill>
                  <a:schemeClr val="bg1"/>
                </a:solidFill>
                <a:latin typeface="Times New Roman 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 "/>
              </a:rPr>
              <a:t>pháp</a:t>
            </a:r>
            <a:r>
              <a:rPr lang="vi-VN" sz="2000" dirty="0">
                <a:solidFill>
                  <a:schemeClr val="bg1"/>
                </a:solidFill>
                <a:latin typeface="Times New Roman "/>
              </a:rPr>
              <a:t>: </a:t>
            </a:r>
            <a:endParaRPr lang="en-US" sz="2000" dirty="0">
              <a:solidFill>
                <a:schemeClr val="bg1"/>
              </a:solidFill>
              <a:latin typeface="Times New Roman "/>
            </a:endParaRPr>
          </a:p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r>
              <a:rPr lang="vi-VN" sz="2000" dirty="0">
                <a:solidFill>
                  <a:schemeClr val="bg1"/>
                </a:solidFill>
                <a:latin typeface="Times New Roman "/>
              </a:rPr>
              <a:t>&lt;tên </a:t>
            </a:r>
            <a:r>
              <a:rPr lang="vi-VN" sz="2000" dirty="0" err="1">
                <a:solidFill>
                  <a:schemeClr val="bg1"/>
                </a:solidFill>
                <a:latin typeface="Times New Roman "/>
              </a:rPr>
              <a:t>đối</a:t>
            </a:r>
            <a:r>
              <a:rPr lang="vi-VN" sz="2000" dirty="0">
                <a:solidFill>
                  <a:schemeClr val="bg1"/>
                </a:solidFill>
                <a:latin typeface="Times New Roman 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 "/>
              </a:rPr>
              <a:t>tượng</a:t>
            </a:r>
            <a:r>
              <a:rPr lang="vi-VN" sz="2000" dirty="0">
                <a:solidFill>
                  <a:schemeClr val="bg1"/>
                </a:solidFill>
                <a:latin typeface="Times New Roman "/>
              </a:rPr>
              <a:t>&gt;.&lt;tên </a:t>
            </a:r>
            <a:r>
              <a:rPr lang="vi-VN" sz="2000" dirty="0" err="1">
                <a:solidFill>
                  <a:schemeClr val="bg1"/>
                </a:solidFill>
                <a:latin typeface="Times New Roman "/>
              </a:rPr>
              <a:t>thuộc</a:t>
            </a:r>
            <a:r>
              <a:rPr lang="vi-VN" sz="2000" dirty="0">
                <a:solidFill>
                  <a:schemeClr val="bg1"/>
                </a:solidFill>
                <a:latin typeface="Times New Roman 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 "/>
              </a:rPr>
              <a:t>tính</a:t>
            </a:r>
            <a:r>
              <a:rPr lang="vi-VN" sz="2000" dirty="0">
                <a:solidFill>
                  <a:schemeClr val="bg1"/>
                </a:solidFill>
                <a:latin typeface="Times New Roman "/>
              </a:rPr>
              <a:t>&gt;; </a:t>
            </a:r>
            <a:endParaRPr lang="en-US" sz="2000" dirty="0">
              <a:solidFill>
                <a:schemeClr val="bg1"/>
              </a:solidFill>
              <a:latin typeface="Times New Roman "/>
            </a:endParaRPr>
          </a:p>
          <a:p>
            <a:pPr marL="0" lvl="0" indent="0" algn="l" rtl="0">
              <a:spcBef>
                <a:spcPts val="0"/>
              </a:spcBef>
              <a:spcAft>
                <a:spcPts val="400"/>
              </a:spcAft>
            </a:pPr>
            <a:r>
              <a:rPr lang="en-US" sz="2000" dirty="0">
                <a:solidFill>
                  <a:schemeClr val="bg1"/>
                </a:solidFill>
                <a:latin typeface="Times New Roman "/>
              </a:rPr>
              <a:t>- </a:t>
            </a:r>
            <a:r>
              <a:rPr lang="vi-VN" sz="2000" dirty="0" err="1">
                <a:solidFill>
                  <a:schemeClr val="bg1"/>
                </a:solidFill>
                <a:latin typeface="Times New Roman "/>
              </a:rPr>
              <a:t>Để</a:t>
            </a:r>
            <a:r>
              <a:rPr lang="vi-VN" sz="2000" dirty="0">
                <a:solidFill>
                  <a:schemeClr val="bg1"/>
                </a:solidFill>
                <a:latin typeface="Times New Roman 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 "/>
              </a:rPr>
              <a:t>gọi</a:t>
            </a:r>
            <a:r>
              <a:rPr lang="vi-VN" sz="2000" dirty="0">
                <a:solidFill>
                  <a:schemeClr val="bg1"/>
                </a:solidFill>
                <a:latin typeface="Times New Roman 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 "/>
              </a:rPr>
              <a:t>đến</a:t>
            </a:r>
            <a:r>
              <a:rPr lang="vi-VN" sz="2000" dirty="0">
                <a:solidFill>
                  <a:schemeClr val="bg1"/>
                </a:solidFill>
                <a:latin typeface="Times New Roman 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 "/>
              </a:rPr>
              <a:t>các</a:t>
            </a:r>
            <a:r>
              <a:rPr lang="vi-VN" sz="2000" dirty="0">
                <a:solidFill>
                  <a:schemeClr val="bg1"/>
                </a:solidFill>
                <a:latin typeface="Times New Roman "/>
              </a:rPr>
              <a:t> phương </a:t>
            </a:r>
            <a:r>
              <a:rPr lang="vi-VN" sz="2000" dirty="0" err="1">
                <a:solidFill>
                  <a:schemeClr val="bg1"/>
                </a:solidFill>
                <a:latin typeface="Times New Roman "/>
              </a:rPr>
              <a:t>thức</a:t>
            </a:r>
            <a:r>
              <a:rPr lang="vi-VN" sz="2000" dirty="0">
                <a:solidFill>
                  <a:schemeClr val="bg1"/>
                </a:solidFill>
                <a:latin typeface="Times New Roman "/>
              </a:rPr>
              <a:t> bên trong </a:t>
            </a:r>
            <a:r>
              <a:rPr lang="vi-VN" sz="2000" dirty="0" err="1">
                <a:solidFill>
                  <a:schemeClr val="bg1"/>
                </a:solidFill>
                <a:latin typeface="Times New Roman "/>
              </a:rPr>
              <a:t>lớp</a:t>
            </a:r>
            <a:r>
              <a:rPr lang="vi-VN" sz="2000" dirty="0">
                <a:solidFill>
                  <a:schemeClr val="bg1"/>
                </a:solidFill>
                <a:latin typeface="Times New Roman "/>
              </a:rPr>
              <a:t> ta </a:t>
            </a:r>
            <a:r>
              <a:rPr lang="vi-VN" sz="2000" dirty="0" err="1">
                <a:solidFill>
                  <a:schemeClr val="bg1"/>
                </a:solidFill>
                <a:latin typeface="Times New Roman "/>
              </a:rPr>
              <a:t>sử</a:t>
            </a:r>
            <a:r>
              <a:rPr lang="vi-VN" sz="2000" dirty="0">
                <a:solidFill>
                  <a:schemeClr val="bg1"/>
                </a:solidFill>
                <a:latin typeface="Times New Roman 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 "/>
              </a:rPr>
              <a:t>dụng</a:t>
            </a:r>
            <a:r>
              <a:rPr lang="vi-VN" sz="2000" dirty="0">
                <a:solidFill>
                  <a:schemeClr val="bg1"/>
                </a:solidFill>
                <a:latin typeface="Times New Roman 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 "/>
              </a:rPr>
              <a:t>cú</a:t>
            </a:r>
            <a:r>
              <a:rPr lang="vi-VN" sz="2000" dirty="0">
                <a:solidFill>
                  <a:schemeClr val="bg1"/>
                </a:solidFill>
                <a:latin typeface="Times New Roman 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 "/>
              </a:rPr>
              <a:t>pháp</a:t>
            </a:r>
            <a:r>
              <a:rPr lang="vi-VN" sz="2000" dirty="0">
                <a:solidFill>
                  <a:schemeClr val="bg1"/>
                </a:solidFill>
                <a:latin typeface="Times New Roman "/>
              </a:rPr>
              <a:t>: </a:t>
            </a:r>
            <a:endParaRPr lang="en-US" sz="2000" dirty="0">
              <a:solidFill>
                <a:schemeClr val="bg1"/>
              </a:solidFill>
              <a:latin typeface="Times New Roman "/>
            </a:endParaRPr>
          </a:p>
          <a:p>
            <a:pPr marL="0" lvl="0" indent="0" algn="l" rtl="0">
              <a:spcBef>
                <a:spcPts val="0"/>
              </a:spcBef>
              <a:spcAft>
                <a:spcPts val="400"/>
              </a:spcAft>
            </a:pPr>
            <a:r>
              <a:rPr lang="vi-VN" sz="2000" dirty="0">
                <a:solidFill>
                  <a:schemeClr val="bg1"/>
                </a:solidFill>
                <a:latin typeface="Times New Roman "/>
              </a:rPr>
              <a:t>&lt;tên </a:t>
            </a:r>
            <a:r>
              <a:rPr lang="vi-VN" sz="2000" dirty="0" err="1">
                <a:solidFill>
                  <a:schemeClr val="bg1"/>
                </a:solidFill>
                <a:latin typeface="Times New Roman "/>
              </a:rPr>
              <a:t>đối</a:t>
            </a:r>
            <a:r>
              <a:rPr lang="vi-VN" sz="2000" dirty="0">
                <a:solidFill>
                  <a:schemeClr val="bg1"/>
                </a:solidFill>
                <a:latin typeface="Times New Roman 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 "/>
              </a:rPr>
              <a:t>tượng</a:t>
            </a:r>
            <a:r>
              <a:rPr lang="vi-VN" sz="2000" dirty="0">
                <a:solidFill>
                  <a:schemeClr val="bg1"/>
                </a:solidFill>
                <a:latin typeface="Times New Roman "/>
              </a:rPr>
              <a:t>&gt;.&lt;tên phương </a:t>
            </a:r>
            <a:r>
              <a:rPr lang="vi-VN" sz="2000" dirty="0" err="1">
                <a:solidFill>
                  <a:schemeClr val="bg1"/>
                </a:solidFill>
                <a:latin typeface="Times New Roman "/>
              </a:rPr>
              <a:t>thức</a:t>
            </a:r>
            <a:r>
              <a:rPr lang="vi-VN" sz="2000" dirty="0">
                <a:solidFill>
                  <a:schemeClr val="bg1"/>
                </a:solidFill>
                <a:latin typeface="Times New Roman "/>
              </a:rPr>
              <a:t>&gt;</a:t>
            </a:r>
            <a:endParaRPr lang="en-US" sz="2000" dirty="0">
              <a:solidFill>
                <a:schemeClr val="bg1"/>
              </a:solidFill>
              <a:latin typeface="Times New Roman "/>
            </a:endParaRPr>
          </a:p>
          <a:p>
            <a:pPr marL="0" lvl="0" indent="0" algn="l" rtl="0">
              <a:spcBef>
                <a:spcPts val="0"/>
              </a:spcBef>
              <a:spcAft>
                <a:spcPts val="400"/>
              </a:spcAft>
            </a:pPr>
            <a:r>
              <a:rPr lang="vi-VN" sz="2000" dirty="0">
                <a:solidFill>
                  <a:schemeClr val="bg1"/>
                </a:solidFill>
                <a:latin typeface="Times New Roman "/>
              </a:rPr>
              <a:t>(Danh </a:t>
            </a:r>
            <a:r>
              <a:rPr lang="vi-VN" sz="2000" dirty="0" err="1">
                <a:solidFill>
                  <a:schemeClr val="bg1"/>
                </a:solidFill>
                <a:latin typeface="Times New Roman "/>
              </a:rPr>
              <a:t>sách</a:t>
            </a:r>
            <a:r>
              <a:rPr lang="vi-VN" sz="2000" dirty="0">
                <a:solidFill>
                  <a:schemeClr val="bg1"/>
                </a:solidFill>
                <a:latin typeface="Times New Roman "/>
              </a:rPr>
              <a:t> tham </a:t>
            </a:r>
            <a:r>
              <a:rPr lang="vi-VN" sz="2000" dirty="0" err="1">
                <a:solidFill>
                  <a:schemeClr val="bg1"/>
                </a:solidFill>
                <a:latin typeface="Times New Roman "/>
              </a:rPr>
              <a:t>số</a:t>
            </a:r>
            <a:r>
              <a:rPr lang="vi-VN" sz="2000" dirty="0">
                <a:solidFill>
                  <a:schemeClr val="bg1"/>
                </a:solidFill>
                <a:latin typeface="Times New Roman 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 "/>
              </a:rPr>
              <a:t>nếu</a:t>
            </a:r>
            <a:r>
              <a:rPr lang="vi-VN" sz="2000" dirty="0">
                <a:solidFill>
                  <a:schemeClr val="bg1"/>
                </a:solidFill>
                <a:latin typeface="Times New Roman 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 "/>
              </a:rPr>
              <a:t>có</a:t>
            </a:r>
            <a:r>
              <a:rPr lang="vi-VN" sz="2000" dirty="0">
                <a:solidFill>
                  <a:schemeClr val="bg1"/>
                </a:solidFill>
                <a:latin typeface="Times New Roman "/>
              </a:rPr>
              <a:t>);</a:t>
            </a:r>
            <a:endParaRPr sz="2000" dirty="0">
              <a:solidFill>
                <a:schemeClr val="bg1"/>
              </a:solidFill>
              <a:latin typeface="Times New Roman "/>
            </a:endParaRPr>
          </a:p>
        </p:txBody>
      </p:sp>
    </p:spTree>
    <p:extLst>
      <p:ext uri="{BB962C8B-B14F-4D97-AF65-F5344CB8AC3E}">
        <p14:creationId xmlns:p14="http://schemas.microsoft.com/office/powerpoint/2010/main" val="1767505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7"/>
          <p:cNvSpPr txBox="1">
            <a:spLocks noGrp="1"/>
          </p:cNvSpPr>
          <p:nvPr>
            <p:ph type="title"/>
          </p:nvPr>
        </p:nvSpPr>
        <p:spPr>
          <a:xfrm>
            <a:off x="968884" y="317685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 sánh lớp và đối tượng</a:t>
            </a:r>
            <a:endParaRPr dirty="0"/>
          </a:p>
        </p:txBody>
      </p:sp>
      <p:sp>
        <p:nvSpPr>
          <p:cNvPr id="710" name="Google Shape;710;p27"/>
          <p:cNvSpPr txBox="1">
            <a:spLocks noGrp="1"/>
          </p:cNvSpPr>
          <p:nvPr>
            <p:ph type="subTitle" idx="1"/>
          </p:nvPr>
        </p:nvSpPr>
        <p:spPr>
          <a:xfrm>
            <a:off x="968884" y="1033283"/>
            <a:ext cx="11223116" cy="99274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1000"/>
              </a:spcAft>
              <a:buFontTx/>
              <a:buChar char="-"/>
            </a:pP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khuôn </a:t>
            </a: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trên khuôn </a:t>
            </a: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1000"/>
              </a:spcAft>
              <a:buFontTx/>
              <a:buChar char="-"/>
            </a:pP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34B899-EB74-E295-7BDD-E154888C8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84" y="2161169"/>
            <a:ext cx="5943600" cy="41789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A1B55C-EA62-CCBA-A826-B5979A0F5289}"/>
              </a:ext>
            </a:extLst>
          </p:cNvPr>
          <p:cNvSpPr txBox="1"/>
          <p:nvPr/>
        </p:nvSpPr>
        <p:spPr>
          <a:xfrm>
            <a:off x="7180729" y="3119718"/>
            <a:ext cx="48319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-   </a:t>
            </a:r>
            <a:r>
              <a:rPr lang="vi-VN" sz="2000" b="1" dirty="0" err="1">
                <a:solidFill>
                  <a:schemeClr val="bg1"/>
                </a:solidFill>
                <a:latin typeface="+mj-lt"/>
              </a:rPr>
              <a:t>Sự</a:t>
            </a:r>
            <a:r>
              <a:rPr lang="vi-VN" sz="2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2000" b="1" dirty="0" err="1">
                <a:solidFill>
                  <a:schemeClr val="bg1"/>
                </a:solidFill>
                <a:latin typeface="+mj-lt"/>
              </a:rPr>
              <a:t>xuất</a:t>
            </a:r>
            <a:r>
              <a:rPr lang="vi-VN" sz="2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2000" b="1" dirty="0" err="1">
                <a:solidFill>
                  <a:schemeClr val="bg1"/>
                </a:solidFill>
                <a:latin typeface="+mj-lt"/>
              </a:rPr>
              <a:t>hiện</a:t>
            </a:r>
            <a:r>
              <a:rPr lang="vi-VN" sz="2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2000" b="1" dirty="0" err="1">
                <a:solidFill>
                  <a:schemeClr val="bg1"/>
                </a:solidFill>
                <a:latin typeface="+mj-lt"/>
              </a:rPr>
              <a:t>của</a:t>
            </a:r>
            <a:r>
              <a:rPr lang="vi-VN" sz="2000" b="1" dirty="0">
                <a:solidFill>
                  <a:schemeClr val="bg1"/>
                </a:solidFill>
                <a:latin typeface="+mj-lt"/>
              </a:rPr>
              <a:t> 2 </a:t>
            </a:r>
            <a:r>
              <a:rPr lang="vi-VN" sz="2000" b="1" dirty="0" err="1">
                <a:solidFill>
                  <a:schemeClr val="bg1"/>
                </a:solidFill>
                <a:latin typeface="+mj-lt"/>
              </a:rPr>
              <a:t>khái</a:t>
            </a:r>
            <a:r>
              <a:rPr lang="vi-VN" sz="2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2000" b="1" dirty="0" err="1">
                <a:solidFill>
                  <a:schemeClr val="bg1"/>
                </a:solidFill>
                <a:latin typeface="+mj-lt"/>
              </a:rPr>
              <a:t>niệm</a:t>
            </a:r>
            <a:r>
              <a:rPr lang="vi-VN" sz="2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2000" b="1" dirty="0" err="1">
                <a:solidFill>
                  <a:schemeClr val="bg1"/>
                </a:solidFill>
                <a:latin typeface="+mj-lt"/>
              </a:rPr>
              <a:t>mới</a:t>
            </a:r>
            <a:r>
              <a:rPr lang="vi-VN" sz="2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2000" b="1" dirty="0" err="1">
                <a:solidFill>
                  <a:schemeClr val="bg1"/>
                </a:solidFill>
                <a:latin typeface="+mj-lt"/>
              </a:rPr>
              <a:t>là</a:t>
            </a:r>
            <a:r>
              <a:rPr lang="vi-VN" sz="2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2000" b="1" dirty="0" err="1">
                <a:solidFill>
                  <a:schemeClr val="bg1"/>
                </a:solidFill>
                <a:latin typeface="+mj-lt"/>
              </a:rPr>
              <a:t>lớp</a:t>
            </a:r>
            <a:r>
              <a:rPr lang="vi-VN" sz="2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2000" b="1" dirty="0" err="1">
                <a:solidFill>
                  <a:schemeClr val="bg1"/>
                </a:solidFill>
                <a:latin typeface="+mj-lt"/>
              </a:rPr>
              <a:t>và</a:t>
            </a:r>
            <a:r>
              <a:rPr lang="vi-VN" sz="2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2000" b="1" dirty="0" err="1">
                <a:solidFill>
                  <a:schemeClr val="bg1"/>
                </a:solidFill>
                <a:latin typeface="+mj-lt"/>
              </a:rPr>
              <a:t>đối</a:t>
            </a:r>
            <a:r>
              <a:rPr lang="vi-VN" sz="2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2000" b="1" dirty="0" err="1">
                <a:solidFill>
                  <a:schemeClr val="bg1"/>
                </a:solidFill>
                <a:latin typeface="+mj-lt"/>
              </a:rPr>
              <a:t>tượng</a:t>
            </a:r>
            <a:r>
              <a:rPr lang="vi-VN" sz="2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2000" b="1" dirty="0" err="1">
                <a:solidFill>
                  <a:schemeClr val="bg1"/>
                </a:solidFill>
                <a:latin typeface="+mj-lt"/>
              </a:rPr>
              <a:t>chính</a:t>
            </a:r>
            <a:r>
              <a:rPr lang="vi-VN" sz="2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2000" b="1" dirty="0" err="1">
                <a:solidFill>
                  <a:schemeClr val="bg1"/>
                </a:solidFill>
                <a:latin typeface="+mj-lt"/>
              </a:rPr>
              <a:t>là</a:t>
            </a:r>
            <a:r>
              <a:rPr lang="vi-VN" sz="2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2000" b="1" dirty="0" err="1">
                <a:solidFill>
                  <a:schemeClr val="bg1"/>
                </a:solidFill>
                <a:latin typeface="+mj-lt"/>
              </a:rPr>
              <a:t>đặc</a:t>
            </a:r>
            <a:r>
              <a:rPr lang="vi-VN" sz="2000" b="1" dirty="0">
                <a:solidFill>
                  <a:schemeClr val="bg1"/>
                </a:solidFill>
                <a:latin typeface="+mj-lt"/>
              </a:rPr>
              <a:t> trưng </a:t>
            </a:r>
            <a:r>
              <a:rPr lang="vi-VN" sz="2000" b="1" dirty="0" err="1">
                <a:solidFill>
                  <a:schemeClr val="bg1"/>
                </a:solidFill>
                <a:latin typeface="+mj-lt"/>
              </a:rPr>
              <a:t>của</a:t>
            </a:r>
            <a:r>
              <a:rPr lang="vi-VN" sz="2000" b="1" dirty="0">
                <a:solidFill>
                  <a:schemeClr val="bg1"/>
                </a:solidFill>
                <a:latin typeface="+mj-lt"/>
              </a:rPr>
              <a:t> phương </a:t>
            </a:r>
            <a:r>
              <a:rPr lang="vi-VN" sz="2000" b="1" dirty="0" err="1">
                <a:solidFill>
                  <a:schemeClr val="bg1"/>
                </a:solidFill>
                <a:latin typeface="+mj-lt"/>
              </a:rPr>
              <a:t>pháp</a:t>
            </a:r>
            <a:r>
              <a:rPr lang="vi-VN" sz="2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2000" b="1" dirty="0" err="1">
                <a:solidFill>
                  <a:schemeClr val="bg1"/>
                </a:solidFill>
                <a:latin typeface="+mj-lt"/>
              </a:rPr>
              <a:t>lập</a:t>
            </a:r>
            <a:r>
              <a:rPr lang="vi-VN" sz="2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2000" b="1" dirty="0" err="1">
                <a:solidFill>
                  <a:schemeClr val="bg1"/>
                </a:solidFill>
                <a:latin typeface="+mj-lt"/>
              </a:rPr>
              <a:t>trình</a:t>
            </a:r>
            <a:r>
              <a:rPr lang="vi-VN" sz="2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2000" b="1" dirty="0" err="1">
                <a:solidFill>
                  <a:schemeClr val="bg1"/>
                </a:solidFill>
                <a:latin typeface="+mj-lt"/>
              </a:rPr>
              <a:t>hướng</a:t>
            </a:r>
            <a:r>
              <a:rPr lang="vi-VN" sz="2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2000" b="1" dirty="0" err="1">
                <a:solidFill>
                  <a:schemeClr val="bg1"/>
                </a:solidFill>
                <a:latin typeface="+mj-lt"/>
              </a:rPr>
              <a:t>đối</a:t>
            </a:r>
            <a:r>
              <a:rPr lang="vi-VN" sz="2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2000" b="1" dirty="0" err="1">
                <a:solidFill>
                  <a:schemeClr val="bg1"/>
                </a:solidFill>
                <a:latin typeface="+mj-lt"/>
              </a:rPr>
              <a:t>tượng</a:t>
            </a:r>
            <a:r>
              <a:rPr lang="vi-VN" sz="2000" b="1" dirty="0">
                <a:solidFill>
                  <a:schemeClr val="bg1"/>
                </a:solidFill>
                <a:latin typeface="+mj-lt"/>
              </a:rPr>
              <a:t>. </a:t>
            </a:r>
            <a:r>
              <a:rPr lang="vi-VN" sz="2000" b="1" dirty="0" err="1">
                <a:solidFill>
                  <a:schemeClr val="bg1"/>
                </a:solidFill>
                <a:latin typeface="+mj-lt"/>
              </a:rPr>
              <a:t>Nó</a:t>
            </a:r>
            <a:r>
              <a:rPr lang="vi-VN" sz="2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2000" b="1" dirty="0" err="1">
                <a:solidFill>
                  <a:schemeClr val="bg1"/>
                </a:solidFill>
                <a:latin typeface="+mj-lt"/>
              </a:rPr>
              <a:t>đã</a:t>
            </a:r>
            <a:r>
              <a:rPr lang="vi-VN" sz="2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2000" b="1" dirty="0" err="1">
                <a:solidFill>
                  <a:schemeClr val="bg1"/>
                </a:solidFill>
                <a:latin typeface="+mj-lt"/>
              </a:rPr>
              <a:t>giải</a:t>
            </a:r>
            <a:r>
              <a:rPr lang="vi-VN" sz="2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2000" b="1" dirty="0" err="1">
                <a:solidFill>
                  <a:schemeClr val="bg1"/>
                </a:solidFill>
                <a:latin typeface="+mj-lt"/>
              </a:rPr>
              <a:t>quyết</a:t>
            </a:r>
            <a:r>
              <a:rPr lang="vi-VN" sz="2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2000" b="1" dirty="0" err="1">
                <a:solidFill>
                  <a:schemeClr val="bg1"/>
                </a:solidFill>
                <a:latin typeface="+mj-lt"/>
              </a:rPr>
              <a:t>được</a:t>
            </a:r>
            <a:r>
              <a:rPr lang="vi-VN" sz="2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2000" b="1" dirty="0" err="1">
                <a:solidFill>
                  <a:schemeClr val="bg1"/>
                </a:solidFill>
                <a:latin typeface="+mj-lt"/>
              </a:rPr>
              <a:t>các</a:t>
            </a:r>
            <a:r>
              <a:rPr lang="vi-VN" sz="2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2000" b="1" dirty="0" err="1">
                <a:solidFill>
                  <a:schemeClr val="bg1"/>
                </a:solidFill>
                <a:latin typeface="+mj-lt"/>
              </a:rPr>
              <a:t>khuyết</a:t>
            </a:r>
            <a:r>
              <a:rPr lang="vi-VN" sz="2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2000" b="1" dirty="0" err="1">
                <a:solidFill>
                  <a:schemeClr val="bg1"/>
                </a:solidFill>
                <a:latin typeface="+mj-lt"/>
              </a:rPr>
              <a:t>điểm</a:t>
            </a:r>
            <a:r>
              <a:rPr lang="vi-VN" sz="2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2000" b="1" dirty="0" err="1">
                <a:solidFill>
                  <a:schemeClr val="bg1"/>
                </a:solidFill>
                <a:latin typeface="+mj-lt"/>
              </a:rPr>
              <a:t>của</a:t>
            </a:r>
            <a:r>
              <a:rPr lang="vi-VN" sz="2000" b="1" dirty="0">
                <a:solidFill>
                  <a:schemeClr val="bg1"/>
                </a:solidFill>
                <a:latin typeface="+mj-lt"/>
              </a:rPr>
              <a:t> phương </a:t>
            </a:r>
            <a:r>
              <a:rPr lang="vi-VN" sz="2000" b="1" dirty="0" err="1">
                <a:solidFill>
                  <a:schemeClr val="bg1"/>
                </a:solidFill>
                <a:latin typeface="+mj-lt"/>
              </a:rPr>
              <a:t>pháp</a:t>
            </a:r>
            <a:r>
              <a:rPr lang="vi-VN" sz="2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2000" b="1" dirty="0" err="1">
                <a:solidFill>
                  <a:schemeClr val="bg1"/>
                </a:solidFill>
                <a:latin typeface="+mj-lt"/>
              </a:rPr>
              <a:t>lập</a:t>
            </a:r>
            <a:r>
              <a:rPr lang="vi-VN" sz="2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2000" b="1" dirty="0" err="1">
                <a:solidFill>
                  <a:schemeClr val="bg1"/>
                </a:solidFill>
                <a:latin typeface="+mj-lt"/>
              </a:rPr>
              <a:t>trình</a:t>
            </a:r>
            <a:r>
              <a:rPr lang="vi-VN" sz="2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2000" b="1" dirty="0" err="1">
                <a:solidFill>
                  <a:schemeClr val="bg1"/>
                </a:solidFill>
                <a:latin typeface="+mj-lt"/>
              </a:rPr>
              <a:t>hướng</a:t>
            </a:r>
            <a:r>
              <a:rPr lang="vi-VN" sz="2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2000" b="1" dirty="0" err="1">
                <a:solidFill>
                  <a:schemeClr val="bg1"/>
                </a:solidFill>
                <a:latin typeface="+mj-lt"/>
              </a:rPr>
              <a:t>cấu</a:t>
            </a:r>
            <a:r>
              <a:rPr lang="vi-VN" sz="2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2000" b="1" dirty="0" err="1">
                <a:solidFill>
                  <a:schemeClr val="bg1"/>
                </a:solidFill>
                <a:latin typeface="+mj-lt"/>
              </a:rPr>
              <a:t>trúc</a:t>
            </a:r>
            <a:r>
              <a:rPr lang="vi-VN" sz="2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2000" b="1" dirty="0" err="1">
                <a:solidFill>
                  <a:schemeClr val="bg1"/>
                </a:solidFill>
                <a:latin typeface="+mj-lt"/>
              </a:rPr>
              <a:t>để</a:t>
            </a:r>
            <a:r>
              <a:rPr lang="vi-VN" sz="2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2000" b="1" dirty="0" err="1">
                <a:solidFill>
                  <a:schemeClr val="bg1"/>
                </a:solidFill>
                <a:latin typeface="+mj-lt"/>
              </a:rPr>
              <a:t>lại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buFontTx/>
              <a:buChar char="-"/>
            </a:pPr>
            <a:endParaRPr lang="en-US" sz="2000" b="1" dirty="0">
              <a:solidFill>
                <a:schemeClr val="bg1"/>
              </a:solidFill>
              <a:latin typeface="+mj-lt"/>
            </a:endParaRPr>
          </a:p>
          <a:p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520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7"/>
          <p:cNvSpPr txBox="1">
            <a:spLocks noGrp="1"/>
          </p:cNvSpPr>
          <p:nvPr>
            <p:ph type="title"/>
          </p:nvPr>
        </p:nvSpPr>
        <p:spPr>
          <a:xfrm>
            <a:off x="1156447" y="317685"/>
            <a:ext cx="9825318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 err="1"/>
              <a:t>Ví</a:t>
            </a:r>
            <a:r>
              <a:rPr lang="vi-VN" sz="2800" dirty="0"/>
              <a:t> </a:t>
            </a:r>
            <a:r>
              <a:rPr lang="vi-VN" sz="2800" dirty="0" err="1"/>
              <a:t>dụ</a:t>
            </a:r>
            <a:r>
              <a:rPr lang="vi-VN" sz="2800" dirty="0"/>
              <a:t> 1: </a:t>
            </a:r>
            <a:r>
              <a:rPr lang="en-US" sz="2800" dirty="0"/>
              <a:t>T</a:t>
            </a:r>
            <a:r>
              <a:rPr lang="vi-VN" sz="2800" dirty="0" err="1"/>
              <a:t>ạo</a:t>
            </a:r>
            <a:r>
              <a:rPr lang="vi-VN" sz="2800" dirty="0"/>
              <a:t> 1 </a:t>
            </a:r>
            <a:r>
              <a:rPr lang="vi-VN" sz="2800" dirty="0" err="1"/>
              <a:t>class</a:t>
            </a:r>
            <a:r>
              <a:rPr lang="vi-VN" sz="2800" dirty="0"/>
              <a:t> </a:t>
            </a:r>
            <a:r>
              <a:rPr lang="vi-VN" sz="2800" dirty="0" err="1"/>
              <a:t>người</a:t>
            </a:r>
            <a:r>
              <a:rPr lang="vi-VN" sz="2800" dirty="0"/>
              <a:t> </a:t>
            </a:r>
            <a:r>
              <a:rPr lang="vi-VN" sz="2800" dirty="0" err="1"/>
              <a:t>gồm</a:t>
            </a:r>
            <a:r>
              <a:rPr lang="vi-VN" sz="2800" dirty="0"/>
              <a:t> </a:t>
            </a:r>
            <a:r>
              <a:rPr lang="vi-VN" sz="2800" dirty="0" err="1"/>
              <a:t>số</a:t>
            </a:r>
            <a:r>
              <a:rPr lang="vi-VN" sz="2800" dirty="0"/>
              <a:t> CCCD, </a:t>
            </a:r>
            <a:r>
              <a:rPr lang="vi-VN" sz="2800" dirty="0" err="1"/>
              <a:t>họ</a:t>
            </a:r>
            <a:r>
              <a:rPr lang="vi-VN" sz="2800" dirty="0"/>
              <a:t> tên </a:t>
            </a:r>
            <a:r>
              <a:rPr lang="vi-VN" sz="2800" dirty="0" err="1"/>
              <a:t>và</a:t>
            </a:r>
            <a:r>
              <a:rPr lang="vi-VN" sz="2800" dirty="0"/>
              <a:t> </a:t>
            </a:r>
            <a:r>
              <a:rPr lang="vi-VN" sz="2800" dirty="0" err="1"/>
              <a:t>tuổi</a:t>
            </a:r>
            <a:endParaRPr lang="en-US" sz="2800" dirty="0"/>
          </a:p>
        </p:txBody>
      </p:sp>
      <p:sp>
        <p:nvSpPr>
          <p:cNvPr id="710" name="Google Shape;710;p27"/>
          <p:cNvSpPr txBox="1">
            <a:spLocks noGrp="1"/>
          </p:cNvSpPr>
          <p:nvPr>
            <p:ph type="subTitle" idx="1"/>
          </p:nvPr>
        </p:nvSpPr>
        <p:spPr>
          <a:xfrm>
            <a:off x="968884" y="1389529"/>
            <a:ext cx="3997563" cy="515078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10"/>
              </a:spcBef>
              <a:spcAft>
                <a:spcPts val="1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vidu1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0"/>
              </a:spcBef>
              <a:spcAft>
                <a:spcPts val="1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0"/>
              </a:spcBef>
              <a:spcAft>
                <a:spcPts val="1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People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0"/>
              </a:spcBef>
              <a:spcAft>
                <a:spcPts val="1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0"/>
              </a:spcBef>
              <a:spcAft>
                <a:spcPts val="1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int ID;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0"/>
              </a:spcBef>
              <a:spcAft>
                <a:spcPts val="1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string Name;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0"/>
              </a:spcBef>
              <a:spcAft>
                <a:spcPts val="1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int Age;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0"/>
              </a:spcBef>
              <a:spcAft>
                <a:spcPts val="1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void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InfoPeople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0"/>
              </a:spcBef>
              <a:spcAft>
                <a:spcPts val="1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0"/>
              </a:spcBef>
              <a:spcAft>
                <a:spcPts val="1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("Ho ten: {0}, CMND/CCCD: {1},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Tuoi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{2}", Name, ID,                       Age);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0"/>
              </a:spcBef>
              <a:spcAft>
                <a:spcPts val="1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0"/>
              </a:spcBef>
              <a:spcAft>
                <a:spcPts val="1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0"/>
              </a:spcBef>
              <a:spcAft>
                <a:spcPts val="1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class Program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0"/>
              </a:spcBef>
              <a:spcAft>
                <a:spcPts val="1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0"/>
              </a:spcBef>
              <a:spcAft>
                <a:spcPts val="1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static void Main(string[]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0"/>
              </a:spcBef>
              <a:spcAft>
                <a:spcPts val="1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0"/>
              </a:spcAft>
              <a:buNone/>
            </a:pPr>
            <a:endParaRPr lang="vi-V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FE1111-C0E2-5CF4-4EA2-425552A889C1}"/>
              </a:ext>
            </a:extLst>
          </p:cNvPr>
          <p:cNvSpPr txBox="1"/>
          <p:nvPr/>
        </p:nvSpPr>
        <p:spPr>
          <a:xfrm>
            <a:off x="6347012" y="1451392"/>
            <a:ext cx="4876104" cy="540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10"/>
              </a:spcBef>
              <a:spcAft>
                <a:spcPts val="1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0"/>
              </a:spcBef>
              <a:spcAft>
                <a:spcPts val="1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People P1 = new People();</a:t>
            </a:r>
            <a:endParaRPr lang="en-US" sz="1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0"/>
              </a:spcBef>
              <a:spcAft>
                <a:spcPts val="1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P1.ID = 123456789;</a:t>
            </a:r>
            <a:endParaRPr lang="en-US" sz="1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0"/>
              </a:spcBef>
              <a:spcAft>
                <a:spcPts val="1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P1.Name = "Hoang Hien";</a:t>
            </a:r>
            <a:endParaRPr lang="en-US" sz="1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0"/>
              </a:spcBef>
              <a:spcAft>
                <a:spcPts val="1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P1.Age = 21;</a:t>
            </a:r>
            <a:endParaRPr lang="en-US" sz="1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0"/>
              </a:spcBef>
              <a:spcAft>
                <a:spcPts val="1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0"/>
              </a:spcBef>
              <a:spcAft>
                <a:spcPts val="1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People P2 = new People();</a:t>
            </a:r>
            <a:endParaRPr lang="en-US" sz="1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0"/>
              </a:spcBef>
              <a:spcAft>
                <a:spcPts val="1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P2.ID = 123456788;</a:t>
            </a:r>
            <a:endParaRPr lang="en-US" sz="1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0"/>
              </a:spcBef>
              <a:spcAft>
                <a:spcPts val="1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P2.Name = "Luong Trang";</a:t>
            </a:r>
            <a:endParaRPr lang="en-US" sz="1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0"/>
              </a:spcBef>
              <a:spcAft>
                <a:spcPts val="1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P2.Age = 20;</a:t>
            </a:r>
            <a:endParaRPr lang="en-US" sz="1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0"/>
              </a:spcBef>
              <a:spcAft>
                <a:spcPts val="1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0"/>
              </a:spcBef>
              <a:spcAft>
                <a:spcPts val="1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P1.InfoPeople();</a:t>
            </a:r>
            <a:endParaRPr lang="en-US" sz="1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0"/>
              </a:spcBef>
              <a:spcAft>
                <a:spcPts val="1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P2.InfoPeople();</a:t>
            </a:r>
            <a:endParaRPr lang="en-US" sz="1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0"/>
              </a:spcBef>
              <a:spcAft>
                <a:spcPts val="1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0"/>
              </a:spcBef>
              <a:spcAft>
                <a:spcPts val="1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Console.ReadLine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0"/>
              </a:spcBef>
              <a:spcAft>
                <a:spcPts val="1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1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0"/>
              </a:spcBef>
              <a:spcAft>
                <a:spcPts val="1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0"/>
              </a:spcBef>
              <a:spcAft>
                <a:spcPts val="1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821961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28"/>
          <p:cNvSpPr txBox="1">
            <a:spLocks noGrp="1"/>
          </p:cNvSpPr>
          <p:nvPr>
            <p:ph type="title"/>
          </p:nvPr>
        </p:nvSpPr>
        <p:spPr>
          <a:xfrm>
            <a:off x="632875" y="1589871"/>
            <a:ext cx="110955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II</a:t>
            </a:r>
            <a:br>
              <a:rPr lang="en" sz="5400" dirty="0"/>
            </a:br>
            <a:br>
              <a:rPr lang="en" sz="5400" dirty="0"/>
            </a:br>
            <a:r>
              <a:rPr lang="en" sz="4400" dirty="0"/>
              <a:t>Phạm vi truy cập</a:t>
            </a:r>
            <a:endParaRPr dirty="0"/>
          </a:p>
        </p:txBody>
      </p:sp>
      <p:sp>
        <p:nvSpPr>
          <p:cNvPr id="717" name="Google Shape;717;p28"/>
          <p:cNvSpPr txBox="1">
            <a:spLocks noGrp="1"/>
          </p:cNvSpPr>
          <p:nvPr>
            <p:ph type="subTitle" idx="1"/>
          </p:nvPr>
        </p:nvSpPr>
        <p:spPr>
          <a:xfrm>
            <a:off x="632875" y="5919475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718" name="Google Shape;718;p28"/>
          <p:cNvGrpSpPr/>
          <p:nvPr/>
        </p:nvGrpSpPr>
        <p:grpSpPr>
          <a:xfrm rot="10800000">
            <a:off x="5505518" y="531701"/>
            <a:ext cx="1237846" cy="872004"/>
            <a:chOff x="621403" y="597265"/>
            <a:chExt cx="1588204" cy="1118814"/>
          </a:xfrm>
        </p:grpSpPr>
        <p:sp>
          <p:nvSpPr>
            <p:cNvPr id="719" name="Google Shape;719;p28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5602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7"/>
          <p:cNvSpPr txBox="1">
            <a:spLocks noGrp="1"/>
          </p:cNvSpPr>
          <p:nvPr>
            <p:ph type="title"/>
          </p:nvPr>
        </p:nvSpPr>
        <p:spPr>
          <a:xfrm>
            <a:off x="968884" y="317685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Phạm vi truy cập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F41045A-E154-4DA5-0394-F14EE49F2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159619"/>
              </p:ext>
            </p:extLst>
          </p:nvPr>
        </p:nvGraphicFramePr>
        <p:xfrm>
          <a:off x="600636" y="1552530"/>
          <a:ext cx="5997388" cy="44677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9217">
                  <a:extLst>
                    <a:ext uri="{9D8B030D-6E8A-4147-A177-3AD203B41FA5}">
                      <a16:colId xmlns:a16="http://schemas.microsoft.com/office/drawing/2014/main" val="4007315437"/>
                    </a:ext>
                  </a:extLst>
                </a:gridCol>
                <a:gridCol w="4198171">
                  <a:extLst>
                    <a:ext uri="{9D8B030D-6E8A-4147-A177-3AD203B41FA5}">
                      <a16:colId xmlns:a16="http://schemas.microsoft.com/office/drawing/2014/main" val="3817108039"/>
                    </a:ext>
                  </a:extLst>
                </a:gridCol>
              </a:tblGrid>
              <a:tr h="481005">
                <a:tc>
                  <a:txBody>
                    <a:bodyPr/>
                    <a:lstStyle/>
                    <a:p>
                      <a:pPr marL="182880" marR="0" fontAlgn="base">
                        <a:lnSpc>
                          <a:spcPct val="107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400" dirty="0" err="1">
                          <a:effectLst/>
                        </a:rPr>
                        <a:t>Phạm</a:t>
                      </a:r>
                      <a:r>
                        <a:rPr lang="en-US" sz="1400" dirty="0">
                          <a:effectLst/>
                        </a:rPr>
                        <a:t> vi </a:t>
                      </a:r>
                      <a:r>
                        <a:rPr lang="en-US" sz="1400" dirty="0" err="1">
                          <a:effectLst/>
                        </a:rPr>
                        <a:t>truy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cập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182880" marR="0" algn="l">
                        <a:lnSpc>
                          <a:spcPct val="107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400" dirty="0">
                          <a:effectLst/>
                        </a:rPr>
                        <a:t>                          Ý </a:t>
                      </a:r>
                      <a:r>
                        <a:rPr lang="en-US" sz="1400" dirty="0" err="1">
                          <a:effectLst/>
                        </a:rPr>
                        <a:t>nghĩa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654010988"/>
                  </a:ext>
                </a:extLst>
              </a:tr>
              <a:tr h="778427">
                <a:tc>
                  <a:txBody>
                    <a:bodyPr/>
                    <a:lstStyle/>
                    <a:p>
                      <a:pPr marL="182880" marR="0" fontAlgn="base">
                        <a:lnSpc>
                          <a:spcPct val="107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public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182880" marR="0">
                        <a:lnSpc>
                          <a:spcPct val="107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400" dirty="0">
                          <a:effectLst/>
                        </a:rPr>
                        <a:t>Thành </a:t>
                      </a:r>
                      <a:r>
                        <a:rPr lang="en-US" sz="1400" dirty="0" err="1">
                          <a:effectLst/>
                        </a:rPr>
                        <a:t>phần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mang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thuộc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tính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này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có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thể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được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truy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cập</a:t>
                      </a:r>
                      <a:r>
                        <a:rPr lang="en-US" sz="1400" dirty="0">
                          <a:effectLst/>
                        </a:rPr>
                        <a:t> ở </a:t>
                      </a:r>
                      <a:r>
                        <a:rPr lang="en-US" sz="1400" dirty="0" err="1">
                          <a:effectLst/>
                        </a:rPr>
                        <a:t>bất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kỳ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vị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trí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nào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 err="1">
                          <a:effectLst/>
                        </a:rPr>
                        <a:t>Không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hạn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chế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khả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năng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truy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cập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45452740"/>
                  </a:ext>
                </a:extLst>
              </a:tr>
              <a:tr h="778427">
                <a:tc>
                  <a:txBody>
                    <a:bodyPr/>
                    <a:lstStyle/>
                    <a:p>
                      <a:pPr marL="182880" marR="0" fontAlgn="base">
                        <a:lnSpc>
                          <a:spcPct val="107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400" dirty="0">
                          <a:effectLst/>
                        </a:rPr>
                        <a:t>private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182880" marR="0">
                        <a:lnSpc>
                          <a:spcPct val="107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400" dirty="0" err="1">
                          <a:effectLst/>
                        </a:rPr>
                        <a:t>Nghĩa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là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thành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phần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riêng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chỉ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nội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bộ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bên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trong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lớp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chứa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nó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mới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có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quyền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truy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cập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016569919"/>
                  </a:ext>
                </a:extLst>
              </a:tr>
              <a:tr h="778427">
                <a:tc>
                  <a:txBody>
                    <a:bodyPr/>
                    <a:lstStyle/>
                    <a:p>
                      <a:pPr marL="182880" marR="0" fontAlgn="base">
                        <a:lnSpc>
                          <a:spcPct val="107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400">
                          <a:effectLst/>
                        </a:rPr>
                        <a:t>protected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182880" marR="0">
                        <a:lnSpc>
                          <a:spcPct val="107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400" dirty="0" err="1">
                          <a:effectLst/>
                        </a:rPr>
                        <a:t>Tương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tự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như</a:t>
                      </a:r>
                      <a:r>
                        <a:rPr lang="en-US" sz="1400" dirty="0">
                          <a:effectLst/>
                        </a:rPr>
                        <a:t> private, </a:t>
                      </a:r>
                      <a:r>
                        <a:rPr lang="en-US" sz="1400" dirty="0" err="1">
                          <a:effectLst/>
                        </a:rPr>
                        <a:t>ngoài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ra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thì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có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thể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truy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cập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từ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lớp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dẫn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xuất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lớp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chứa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nó</a:t>
                      </a:r>
                      <a:r>
                        <a:rPr lang="en-US" sz="1400" dirty="0">
                          <a:effectLst/>
                        </a:rPr>
                        <a:t>. (</a:t>
                      </a:r>
                      <a:r>
                        <a:rPr lang="en-US" sz="1400" dirty="0" err="1">
                          <a:effectLst/>
                        </a:rPr>
                        <a:t>Tính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kế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thừa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614760427"/>
                  </a:ext>
                </a:extLst>
              </a:tr>
              <a:tr h="778427">
                <a:tc>
                  <a:txBody>
                    <a:bodyPr/>
                    <a:lstStyle/>
                    <a:p>
                      <a:pPr marL="182880" marR="0" fontAlgn="base">
                        <a:lnSpc>
                          <a:spcPct val="107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400">
                          <a:effectLst/>
                        </a:rPr>
                        <a:t>internal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182880" marR="0">
                        <a:lnSpc>
                          <a:spcPct val="107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400">
                          <a:effectLst/>
                        </a:rPr>
                        <a:t>Chỉ được truy cập trong cùng một Assembly (cùng project). Thuộc tính này thường được dùng cho class.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67108984"/>
                  </a:ext>
                </a:extLst>
              </a:tr>
              <a:tr h="778427">
                <a:tc>
                  <a:txBody>
                    <a:bodyPr/>
                    <a:lstStyle/>
                    <a:p>
                      <a:pPr marL="182880" marR="0" fontAlgn="base">
                        <a:lnSpc>
                          <a:spcPct val="107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400">
                          <a:effectLst/>
                        </a:rPr>
                        <a:t>protected internal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182880" marR="0">
                        <a:lnSpc>
                          <a:spcPct val="107000"/>
                        </a:lnSpc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400" dirty="0" err="1">
                          <a:effectLst/>
                        </a:rPr>
                        <a:t>Tương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tự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như</a:t>
                      </a:r>
                      <a:r>
                        <a:rPr lang="en-US" sz="1400" dirty="0">
                          <a:effectLst/>
                        </a:rPr>
                        <a:t> internal, </a:t>
                      </a:r>
                      <a:r>
                        <a:rPr lang="en-US" sz="1400" dirty="0" err="1">
                          <a:effectLst/>
                        </a:rPr>
                        <a:t>ngoài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ra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err="1">
                          <a:effectLst/>
                        </a:rPr>
                        <a:t>thì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có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thể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truy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cập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từ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lớp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dẫn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xuất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lớp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chứa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nó</a:t>
                      </a:r>
                      <a:r>
                        <a:rPr lang="en-US" sz="1400" dirty="0">
                          <a:effectLst/>
                        </a:rPr>
                        <a:t>. (</a:t>
                      </a:r>
                      <a:r>
                        <a:rPr lang="en-US" sz="1400" dirty="0" err="1">
                          <a:effectLst/>
                        </a:rPr>
                        <a:t>Tính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kế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thừa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21383296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3034F97-88EB-DC25-0B80-FC816DD0B688}"/>
              </a:ext>
            </a:extLst>
          </p:cNvPr>
          <p:cNvSpPr txBox="1"/>
          <p:nvPr/>
        </p:nvSpPr>
        <p:spPr>
          <a:xfrm>
            <a:off x="6932548" y="2828425"/>
            <a:ext cx="51278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solidFill>
                  <a:schemeClr val="bg1"/>
                </a:solidFill>
                <a:latin typeface="+mj-lt"/>
              </a:rPr>
              <a:t>Lưu ý: 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  <a:p>
            <a:r>
              <a:rPr lang="en-US" sz="2000" dirty="0">
                <a:solidFill>
                  <a:schemeClr val="bg1"/>
                </a:solidFill>
                <a:latin typeface="+mj-lt"/>
              </a:rPr>
              <a:t>- </a:t>
            </a:r>
            <a:r>
              <a:rPr lang="vi-VN" sz="2000" dirty="0" err="1">
                <a:solidFill>
                  <a:schemeClr val="bg1"/>
                </a:solidFill>
                <a:latin typeface="+mj-lt"/>
              </a:rPr>
              <a:t>Nếu</a:t>
            </a:r>
            <a:r>
              <a:rPr lang="vi-VN" sz="2000" dirty="0">
                <a:solidFill>
                  <a:schemeClr val="bg1"/>
                </a:solidFill>
                <a:latin typeface="+mj-lt"/>
              </a:rPr>
              <a:t> khai </a:t>
            </a:r>
            <a:r>
              <a:rPr lang="vi-VN" sz="2000" dirty="0" err="1">
                <a:solidFill>
                  <a:schemeClr val="bg1"/>
                </a:solidFill>
                <a:latin typeface="+mj-lt"/>
              </a:rPr>
              <a:t>báo</a:t>
            </a:r>
            <a:r>
              <a:rPr lang="vi-VN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+mj-lt"/>
              </a:rPr>
              <a:t>lớp</a:t>
            </a:r>
            <a:r>
              <a:rPr lang="vi-VN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+mj-lt"/>
              </a:rPr>
              <a:t>mà</a:t>
            </a:r>
            <a:r>
              <a:rPr lang="vi-VN" sz="2000" dirty="0">
                <a:solidFill>
                  <a:schemeClr val="bg1"/>
                </a:solidFill>
                <a:latin typeface="+mj-lt"/>
              </a:rPr>
              <a:t> không </a:t>
            </a:r>
            <a:r>
              <a:rPr lang="vi-VN" sz="2000" dirty="0" err="1">
                <a:solidFill>
                  <a:schemeClr val="bg1"/>
                </a:solidFill>
                <a:latin typeface="+mj-lt"/>
              </a:rPr>
              <a:t>chỉ</a:t>
            </a:r>
            <a:r>
              <a:rPr lang="vi-VN" sz="2000" dirty="0">
                <a:solidFill>
                  <a:schemeClr val="bg1"/>
                </a:solidFill>
                <a:latin typeface="+mj-lt"/>
              </a:rPr>
              <a:t> ra </a:t>
            </a:r>
            <a:r>
              <a:rPr lang="vi-VN" sz="2000" dirty="0" err="1">
                <a:solidFill>
                  <a:schemeClr val="bg1"/>
                </a:solidFill>
                <a:latin typeface="+mj-lt"/>
              </a:rPr>
              <a:t>phạm</a:t>
            </a:r>
            <a:r>
              <a:rPr lang="vi-VN" sz="2000" dirty="0">
                <a:solidFill>
                  <a:schemeClr val="bg1"/>
                </a:solidFill>
                <a:latin typeface="+mj-lt"/>
              </a:rPr>
              <a:t> vi </a:t>
            </a:r>
            <a:r>
              <a:rPr lang="vi-VN" sz="2000" dirty="0" err="1">
                <a:solidFill>
                  <a:schemeClr val="bg1"/>
                </a:solidFill>
                <a:latin typeface="+mj-lt"/>
              </a:rPr>
              <a:t>cụ</a:t>
            </a:r>
            <a:r>
              <a:rPr lang="vi-VN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+mj-lt"/>
              </a:rPr>
              <a:t>thể</a:t>
            </a:r>
            <a:r>
              <a:rPr lang="vi-VN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+mj-lt"/>
              </a:rPr>
              <a:t>thì</a:t>
            </a:r>
            <a:r>
              <a:rPr lang="vi-VN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+mj-lt"/>
              </a:rPr>
              <a:t>phạm</a:t>
            </a:r>
            <a:r>
              <a:rPr lang="vi-VN" sz="2000" dirty="0">
                <a:solidFill>
                  <a:schemeClr val="bg1"/>
                </a:solidFill>
                <a:latin typeface="+mj-lt"/>
              </a:rPr>
              <a:t> vi </a:t>
            </a:r>
            <a:r>
              <a:rPr lang="vi-VN" sz="2000" dirty="0" err="1">
                <a:solidFill>
                  <a:schemeClr val="bg1"/>
                </a:solidFill>
                <a:latin typeface="+mj-lt"/>
              </a:rPr>
              <a:t>mặc</a:t>
            </a:r>
            <a:r>
              <a:rPr lang="vi-VN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+mj-lt"/>
              </a:rPr>
              <a:t>định</a:t>
            </a:r>
            <a:r>
              <a:rPr lang="vi-VN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+mj-lt"/>
              </a:rPr>
              <a:t>là</a:t>
            </a:r>
            <a:r>
              <a:rPr lang="vi-VN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+mj-lt"/>
              </a:rPr>
              <a:t>internal</a:t>
            </a:r>
            <a:r>
              <a:rPr lang="vi-VN" sz="2000" dirty="0">
                <a:solidFill>
                  <a:schemeClr val="bg1"/>
                </a:solidFill>
                <a:latin typeface="+mj-lt"/>
              </a:rPr>
              <a:t>. 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  <a:p>
            <a:r>
              <a:rPr lang="vi-VN" sz="2000" dirty="0">
                <a:solidFill>
                  <a:schemeClr val="bg1"/>
                </a:solidFill>
                <a:latin typeface="+mj-lt"/>
              </a:rPr>
              <a:t>- Nếu khai báo thành phần bên trong lớp mà không chỉ ra phạm vi cụ thể thì phạm vị mặc định là private. 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023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E653BA"/>
      </a:accent1>
      <a:accent2>
        <a:srgbClr val="15D5FA"/>
      </a:accent2>
      <a:accent3>
        <a:srgbClr val="001B65"/>
      </a:accent3>
      <a:accent4>
        <a:srgbClr val="00092D"/>
      </a:accent4>
      <a:accent5>
        <a:srgbClr val="444444"/>
      </a:accent5>
      <a:accent6>
        <a:srgbClr val="0000FF"/>
      </a:accent6>
      <a:hlink>
        <a:srgbClr val="15D5F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2126</Words>
  <Application>Microsoft Office PowerPoint</Application>
  <PresentationFormat>Widescreen</PresentationFormat>
  <Paragraphs>275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Aldrich</vt:lpstr>
      <vt:lpstr>Calibri</vt:lpstr>
      <vt:lpstr>Wingdings</vt:lpstr>
      <vt:lpstr>Consolas</vt:lpstr>
      <vt:lpstr>Abril Fatface</vt:lpstr>
      <vt:lpstr>IBM Plex Mono</vt:lpstr>
      <vt:lpstr>Arial</vt:lpstr>
      <vt:lpstr>Times New Roman</vt:lpstr>
      <vt:lpstr>Barlow Condensed</vt:lpstr>
      <vt:lpstr>IBM Plex Mono Medium</vt:lpstr>
      <vt:lpstr>Times New Roman </vt:lpstr>
      <vt:lpstr>SlidesMania</vt:lpstr>
      <vt:lpstr>Hướng đối tượng trong C#</vt:lpstr>
      <vt:lpstr>Giới thiệu thành viên</vt:lpstr>
      <vt:lpstr>I  Lớp và đối tượng trong C#</vt:lpstr>
      <vt:lpstr>Lớp</vt:lpstr>
      <vt:lpstr>Đối tượng</vt:lpstr>
      <vt:lpstr>So sánh lớp và đối tượng</vt:lpstr>
      <vt:lpstr>Ví dụ 1: Tạo 1 class người gồm số CCCD, họ tên và tuổi</vt:lpstr>
      <vt:lpstr>II  Phạm vi truy cập</vt:lpstr>
      <vt:lpstr>Phạm vi truy cập</vt:lpstr>
      <vt:lpstr>III  Hàm tạo và hàm huỷ</vt:lpstr>
      <vt:lpstr>Hàm tạo</vt:lpstr>
      <vt:lpstr>Ví dụ hàm tạo không có đối số</vt:lpstr>
      <vt:lpstr>Ví dụ hàm tạo có đối số</vt:lpstr>
      <vt:lpstr>Hàm huỷ</vt:lpstr>
      <vt:lpstr>Ví dụ hàm huỷ</vt:lpstr>
      <vt:lpstr>IV  Các tính chất</vt:lpstr>
      <vt:lpstr>Tính đóng gói ( Encapsulation)</vt:lpstr>
      <vt:lpstr>Tính kế thừa ( Inheritance )</vt:lpstr>
      <vt:lpstr>Ví dụ</vt:lpstr>
      <vt:lpstr>Tính đa hình ( Polymorphism )</vt:lpstr>
      <vt:lpstr>Ví dụ</vt:lpstr>
      <vt:lpstr>Tính trừu tượng</vt:lpstr>
      <vt:lpstr>Ví dụ</vt:lpstr>
      <vt:lpstr>Giao diện (Interface)</vt:lpstr>
      <vt:lpstr>Ví dụ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đối tượng trong C#</dc:title>
  <dc:creator>Lâm Vũ</dc:creator>
  <cp:lastModifiedBy>VŨ BẢO LÂM</cp:lastModifiedBy>
  <cp:revision>10</cp:revision>
  <dcterms:modified xsi:type="dcterms:W3CDTF">2023-08-19T16:04:48Z</dcterms:modified>
</cp:coreProperties>
</file>