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8"/>
  </p:notesMasterIdLst>
  <p:sldIdLst>
    <p:sldId id="256" r:id="rId2"/>
    <p:sldId id="258" r:id="rId3"/>
    <p:sldId id="259" r:id="rId4"/>
    <p:sldId id="260" r:id="rId5"/>
    <p:sldId id="302" r:id="rId6"/>
    <p:sldId id="262" r:id="rId7"/>
    <p:sldId id="305" r:id="rId8"/>
    <p:sldId id="306" r:id="rId9"/>
    <p:sldId id="307" r:id="rId10"/>
    <p:sldId id="308" r:id="rId11"/>
    <p:sldId id="263" r:id="rId12"/>
    <p:sldId id="309" r:id="rId13"/>
    <p:sldId id="310" r:id="rId14"/>
    <p:sldId id="311" r:id="rId15"/>
    <p:sldId id="312" r:id="rId16"/>
    <p:sldId id="313" r:id="rId17"/>
    <p:sldId id="314" r:id="rId18"/>
    <p:sldId id="315" r:id="rId19"/>
    <p:sldId id="318" r:id="rId20"/>
    <p:sldId id="317" r:id="rId21"/>
    <p:sldId id="319" r:id="rId22"/>
    <p:sldId id="320" r:id="rId23"/>
    <p:sldId id="321" r:id="rId24"/>
    <p:sldId id="322" r:id="rId25"/>
    <p:sldId id="323" r:id="rId26"/>
    <p:sldId id="324" r:id="rId27"/>
  </p:sldIdLst>
  <p:sldSz cx="9144000" cy="5143500" type="screen16x9"/>
  <p:notesSz cx="6858000" cy="9144000"/>
  <p:embeddedFontLst>
    <p:embeddedFont>
      <p:font typeface="Bebas Neue" panose="020B0604020202020204" charset="0"/>
      <p:regular r:id="rId29"/>
    </p:embeddedFont>
    <p:embeddedFont>
      <p:font typeface="Calibri" panose="020F0502020204030204" pitchFamily="34" charset="0"/>
      <p:regular r:id="rId30"/>
      <p:bold r:id="rId31"/>
      <p:italic r:id="rId32"/>
      <p:boldItalic r:id="rId33"/>
    </p:embeddedFont>
    <p:embeddedFont>
      <p:font typeface="Calibri Light" panose="020F0302020204030204" pitchFamily="34" charset="0"/>
      <p:regular r:id="rId34"/>
      <p:italic r:id="rId35"/>
    </p:embeddedFont>
    <p:embeddedFont>
      <p:font typeface="Karla" panose="020B0604020202020204" charset="0"/>
      <p:regular r:id="rId36"/>
      <p:bold r:id="rId37"/>
      <p:italic r:id="rId38"/>
      <p:boldItalic r:id="rId39"/>
    </p:embeddedFont>
    <p:embeddedFont>
      <p:font typeface="Rubik Black" panose="020B0604020202020204" charset="-79"/>
      <p:bold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894FAF-8C26-4A45-A832-5AB093875B1D}">
  <a:tblStyle styleId="{79894FAF-8C26-4A45-A832-5AB093875B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D027A05-C750-4300-8D22-24BD64E31EA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0fb8bc67f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0fb8bc67f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31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459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3609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TITLE_AND_TWO_COLUMNS_1">
    <p:spTree>
      <p:nvGrpSpPr>
        <p:cNvPr id="1" name="Shape 261"/>
        <p:cNvGrpSpPr/>
        <p:nvPr/>
      </p:nvGrpSpPr>
      <p:grpSpPr>
        <a:xfrm>
          <a:off x="0" y="0"/>
          <a:ext cx="0" cy="0"/>
          <a:chOff x="0" y="0"/>
          <a:chExt cx="0" cy="0"/>
        </a:xfrm>
      </p:grpSpPr>
      <p:pic>
        <p:nvPicPr>
          <p:cNvPr id="262" name="Google Shape;262;p1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63" name="Google Shape;263;p17"/>
          <p:cNvGrpSpPr/>
          <p:nvPr/>
        </p:nvGrpSpPr>
        <p:grpSpPr>
          <a:xfrm>
            <a:off x="274200" y="274200"/>
            <a:ext cx="8687100" cy="4686600"/>
            <a:chOff x="274200" y="274200"/>
            <a:chExt cx="8687100" cy="4686600"/>
          </a:xfrm>
        </p:grpSpPr>
        <p:sp>
          <p:nvSpPr>
            <p:cNvPr id="264" name="Google Shape;264;p17"/>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17"/>
            <p:cNvGrpSpPr/>
            <p:nvPr/>
          </p:nvGrpSpPr>
          <p:grpSpPr>
            <a:xfrm>
              <a:off x="274200" y="274200"/>
              <a:ext cx="8595900" cy="4595100"/>
              <a:chOff x="274200" y="274200"/>
              <a:chExt cx="8595900" cy="4595100"/>
            </a:xfrm>
          </p:grpSpPr>
          <p:grpSp>
            <p:nvGrpSpPr>
              <p:cNvPr id="266" name="Google Shape;266;p17"/>
              <p:cNvGrpSpPr/>
              <p:nvPr/>
            </p:nvGrpSpPr>
            <p:grpSpPr>
              <a:xfrm>
                <a:off x="274200" y="274200"/>
                <a:ext cx="8595900" cy="4595100"/>
                <a:chOff x="274200" y="274200"/>
                <a:chExt cx="8595900" cy="4595100"/>
              </a:xfrm>
            </p:grpSpPr>
            <p:sp>
              <p:nvSpPr>
                <p:cNvPr id="267" name="Google Shape;267;p17"/>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 name="Google Shape;268;p17"/>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69" name="Google Shape;269;p17"/>
              <p:cNvGrpSpPr/>
              <p:nvPr/>
            </p:nvGrpSpPr>
            <p:grpSpPr>
              <a:xfrm>
                <a:off x="8595300" y="365550"/>
                <a:ext cx="183000" cy="183000"/>
                <a:chOff x="8225400" y="367488"/>
                <a:chExt cx="183000" cy="183000"/>
              </a:xfrm>
            </p:grpSpPr>
            <p:cxnSp>
              <p:nvCxnSpPr>
                <p:cNvPr id="270" name="Google Shape;270;p1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1" name="Google Shape;271;p1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72" name="Google Shape;272;p17"/>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17"/>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74" name="Google Shape;274;p17"/>
          <p:cNvSpPr txBox="1">
            <a:spLocks noGrp="1"/>
          </p:cNvSpPr>
          <p:nvPr>
            <p:ph type="subTitle" idx="1"/>
          </p:nvPr>
        </p:nvSpPr>
        <p:spPr>
          <a:xfrm>
            <a:off x="714325" y="2754900"/>
            <a:ext cx="36747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17"/>
          <p:cNvSpPr txBox="1">
            <a:spLocks noGrp="1"/>
          </p:cNvSpPr>
          <p:nvPr>
            <p:ph type="title"/>
          </p:nvPr>
        </p:nvSpPr>
        <p:spPr>
          <a:xfrm>
            <a:off x="714325" y="731400"/>
            <a:ext cx="3674700" cy="1840500"/>
          </a:xfrm>
          <a:prstGeom prst="rect">
            <a:avLst/>
          </a:prstGeom>
        </p:spPr>
        <p:txBody>
          <a:bodyPr spcFirstLastPara="1" wrap="square" lIns="91425" tIns="91425" rIns="91425" bIns="91425" anchor="t" anchorCtr="0">
            <a:noAutofit/>
          </a:bodyPr>
          <a:lstStyle>
            <a:lvl1pPr marR="91440"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6" name="Google Shape;276;p17"/>
          <p:cNvSpPr>
            <a:spLocks noGrp="1"/>
          </p:cNvSpPr>
          <p:nvPr>
            <p:ph type="pic" idx="2"/>
          </p:nvPr>
        </p:nvSpPr>
        <p:spPr>
          <a:xfrm>
            <a:off x="4769625" y="1271375"/>
            <a:ext cx="3644400" cy="32178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8"/>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87" name="Google Shape;287;p1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8" name="Google Shape;288;p1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8"/>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90" name="Google Shape;290;p18"/>
          <p:cNvSpPr txBox="1">
            <a:spLocks noGrp="1"/>
          </p:cNvSpPr>
          <p:nvPr>
            <p:ph type="title"/>
          </p:nvPr>
        </p:nvSpPr>
        <p:spPr>
          <a:xfrm>
            <a:off x="713232" y="731520"/>
            <a:ext cx="77175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18"/>
          <p:cNvSpPr txBox="1">
            <a:spLocks noGrp="1"/>
          </p:cNvSpPr>
          <p:nvPr>
            <p:ph type="subTitle" idx="1"/>
          </p:nvPr>
        </p:nvSpPr>
        <p:spPr>
          <a:xfrm>
            <a:off x="780350" y="2571436"/>
            <a:ext cx="21972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2" name="Google Shape;292;p18"/>
          <p:cNvSpPr txBox="1">
            <a:spLocks noGrp="1"/>
          </p:cNvSpPr>
          <p:nvPr>
            <p:ph type="subTitle" idx="2"/>
          </p:nvPr>
        </p:nvSpPr>
        <p:spPr>
          <a:xfrm>
            <a:off x="7817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8"/>
          <p:cNvSpPr txBox="1">
            <a:spLocks noGrp="1"/>
          </p:cNvSpPr>
          <p:nvPr>
            <p:ph type="subTitle" idx="3"/>
          </p:nvPr>
        </p:nvSpPr>
        <p:spPr>
          <a:xfrm>
            <a:off x="3474800" y="3053825"/>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8"/>
          <p:cNvSpPr txBox="1">
            <a:spLocks noGrp="1"/>
          </p:cNvSpPr>
          <p:nvPr>
            <p:ph type="subTitle" idx="4"/>
          </p:nvPr>
        </p:nvSpPr>
        <p:spPr>
          <a:xfrm>
            <a:off x="6167776" y="3053833"/>
            <a:ext cx="21945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18"/>
          <p:cNvSpPr txBox="1">
            <a:spLocks noGrp="1"/>
          </p:cNvSpPr>
          <p:nvPr>
            <p:ph type="subTitle" idx="5"/>
          </p:nvPr>
        </p:nvSpPr>
        <p:spPr>
          <a:xfrm>
            <a:off x="3474800" y="2571425"/>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6" name="Google Shape;296;p18"/>
          <p:cNvSpPr txBox="1">
            <a:spLocks noGrp="1"/>
          </p:cNvSpPr>
          <p:nvPr>
            <p:ph type="subTitle" idx="6"/>
          </p:nvPr>
        </p:nvSpPr>
        <p:spPr>
          <a:xfrm>
            <a:off x="6167776" y="2571426"/>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
        <p:cNvGrpSpPr/>
        <p:nvPr/>
      </p:nvGrpSpPr>
      <p:grpSpPr>
        <a:xfrm>
          <a:off x="0" y="0"/>
          <a:ext cx="0" cy="0"/>
          <a:chOff x="0" y="0"/>
          <a:chExt cx="0" cy="0"/>
        </a:xfrm>
      </p:grpSpPr>
      <p:pic>
        <p:nvPicPr>
          <p:cNvPr id="96" name="Google Shape;96;p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97" name="Google Shape;97;p7"/>
          <p:cNvGrpSpPr/>
          <p:nvPr/>
        </p:nvGrpSpPr>
        <p:grpSpPr>
          <a:xfrm>
            <a:off x="1438985" y="535000"/>
            <a:ext cx="5919000" cy="4425900"/>
            <a:chOff x="274200" y="274200"/>
            <a:chExt cx="5919000" cy="4425900"/>
          </a:xfrm>
        </p:grpSpPr>
        <p:sp>
          <p:nvSpPr>
            <p:cNvPr id="98" name="Google Shape;9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7"/>
            <p:cNvGrpSpPr/>
            <p:nvPr/>
          </p:nvGrpSpPr>
          <p:grpSpPr>
            <a:xfrm>
              <a:off x="274200" y="274200"/>
              <a:ext cx="5827500" cy="4334400"/>
              <a:chOff x="274200" y="274200"/>
              <a:chExt cx="5827500" cy="4334400"/>
            </a:xfrm>
          </p:grpSpPr>
          <p:sp>
            <p:nvSpPr>
              <p:cNvPr id="100" name="Google Shape;10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7"/>
              <p:cNvGrpSpPr/>
              <p:nvPr/>
            </p:nvGrpSpPr>
            <p:grpSpPr>
              <a:xfrm>
                <a:off x="5827100" y="365450"/>
                <a:ext cx="183000" cy="183000"/>
                <a:chOff x="8225400" y="367488"/>
                <a:chExt cx="183000" cy="183000"/>
              </a:xfrm>
            </p:grpSpPr>
            <p:cxnSp>
              <p:nvCxnSpPr>
                <p:cNvPr id="102" name="Google Shape;10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04" name="Google Shape;10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 name="Google Shape;10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06" name="Google Shape;10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07" name="Google Shape;107;p7"/>
          <p:cNvGrpSpPr/>
          <p:nvPr/>
        </p:nvGrpSpPr>
        <p:grpSpPr>
          <a:xfrm>
            <a:off x="274200" y="274200"/>
            <a:ext cx="5919000" cy="4425900"/>
            <a:chOff x="274200" y="274200"/>
            <a:chExt cx="5919000" cy="4425900"/>
          </a:xfrm>
        </p:grpSpPr>
        <p:sp>
          <p:nvSpPr>
            <p:cNvPr id="108" name="Google Shape;108;p7"/>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7"/>
            <p:cNvGrpSpPr/>
            <p:nvPr/>
          </p:nvGrpSpPr>
          <p:grpSpPr>
            <a:xfrm>
              <a:off x="274200" y="274200"/>
              <a:ext cx="5827500" cy="4334400"/>
              <a:chOff x="274200" y="274200"/>
              <a:chExt cx="5827500" cy="4334400"/>
            </a:xfrm>
          </p:grpSpPr>
          <p:sp>
            <p:nvSpPr>
              <p:cNvPr id="110" name="Google Shape;110;p7"/>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7"/>
              <p:cNvGrpSpPr/>
              <p:nvPr/>
            </p:nvGrpSpPr>
            <p:grpSpPr>
              <a:xfrm>
                <a:off x="5827100" y="365450"/>
                <a:ext cx="183000" cy="183000"/>
                <a:chOff x="8225400" y="367488"/>
                <a:chExt cx="183000" cy="183000"/>
              </a:xfrm>
            </p:grpSpPr>
            <p:cxnSp>
              <p:nvCxnSpPr>
                <p:cNvPr id="112" name="Google Shape;112;p7"/>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13" name="Google Shape;113;p7"/>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14" name="Google Shape;114;p7"/>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7"/>
              <p:cNvCxnSpPr/>
              <p:nvPr/>
            </p:nvCxnSpPr>
            <p:spPr>
              <a:xfrm>
                <a:off x="5156899" y="5484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116" name="Google Shape;116;p7"/>
              <p:cNvCxnSpPr/>
              <p:nvPr/>
            </p:nvCxnSpPr>
            <p:spPr>
              <a:xfrm>
                <a:off x="283500" y="639800"/>
                <a:ext cx="5815200" cy="0"/>
              </a:xfrm>
              <a:prstGeom prst="straightConnector1">
                <a:avLst/>
              </a:prstGeom>
              <a:noFill/>
              <a:ln w="28575" cap="flat" cmpd="sng">
                <a:solidFill>
                  <a:schemeClr val="dk1"/>
                </a:solidFill>
                <a:prstDash val="solid"/>
                <a:round/>
                <a:headEnd type="none" w="med" len="med"/>
                <a:tailEnd type="none" w="med" len="med"/>
              </a:ln>
            </p:spPr>
          </p:cxnSp>
        </p:grpSp>
      </p:grpSp>
      <p:sp>
        <p:nvSpPr>
          <p:cNvPr id="117" name="Google Shape;117;p7"/>
          <p:cNvSpPr txBox="1">
            <a:spLocks noGrp="1"/>
          </p:cNvSpPr>
          <p:nvPr>
            <p:ph type="title"/>
          </p:nvPr>
        </p:nvSpPr>
        <p:spPr>
          <a:xfrm>
            <a:off x="714250" y="731525"/>
            <a:ext cx="5015700" cy="68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118" name="Google Shape;118;p7"/>
          <p:cNvSpPr txBox="1">
            <a:spLocks noGrp="1"/>
          </p:cNvSpPr>
          <p:nvPr>
            <p:ph type="body" idx="1"/>
          </p:nvPr>
        </p:nvSpPr>
        <p:spPr>
          <a:xfrm>
            <a:off x="715850" y="1600325"/>
            <a:ext cx="5019900" cy="2564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28" name="Google Shape;12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29" name="Google Shape;12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38" name="Google Shape;13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39" name="Google Shape;13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41" name="Google Shape;141;p8"/>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13"/>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93" name="Google Shape;193;p1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4" name="Google Shape;194;p1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13"/>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96" name="Google Shape;196;p13"/>
          <p:cNvSpPr txBox="1">
            <a:spLocks noGrp="1"/>
          </p:cNvSpPr>
          <p:nvPr>
            <p:ph type="subTitle" idx="1"/>
          </p:nvPr>
        </p:nvSpPr>
        <p:spPr>
          <a:xfrm>
            <a:off x="1957976" y="1802875"/>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7" name="Google Shape;197;p13"/>
          <p:cNvSpPr txBox="1">
            <a:spLocks noGrp="1"/>
          </p:cNvSpPr>
          <p:nvPr>
            <p:ph type="subTitle" idx="2"/>
          </p:nvPr>
        </p:nvSpPr>
        <p:spPr>
          <a:xfrm>
            <a:off x="1957956" y="3399150"/>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8" name="Google Shape;198;p13"/>
          <p:cNvSpPr txBox="1">
            <a:spLocks noGrp="1"/>
          </p:cNvSpPr>
          <p:nvPr>
            <p:ph type="subTitle" idx="3"/>
          </p:nvPr>
        </p:nvSpPr>
        <p:spPr>
          <a:xfrm>
            <a:off x="5997466" y="1803588"/>
            <a:ext cx="23775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9" name="Google Shape;199;p13"/>
          <p:cNvSpPr txBox="1">
            <a:spLocks noGrp="1"/>
          </p:cNvSpPr>
          <p:nvPr>
            <p:ph type="subTitle" idx="4"/>
          </p:nvPr>
        </p:nvSpPr>
        <p:spPr>
          <a:xfrm>
            <a:off x="6043506" y="3399143"/>
            <a:ext cx="2286000" cy="548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0" name="Google Shape;200;p13"/>
          <p:cNvSpPr txBox="1">
            <a:spLocks noGrp="1"/>
          </p:cNvSpPr>
          <p:nvPr>
            <p:ph type="title" hasCustomPrompt="1"/>
          </p:nvPr>
        </p:nvSpPr>
        <p:spPr>
          <a:xfrm>
            <a:off x="769317" y="1802875"/>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subTitle" idx="5"/>
          </p:nvPr>
        </p:nvSpPr>
        <p:spPr>
          <a:xfrm>
            <a:off x="1957976" y="2261521"/>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2" name="Google Shape;202;p13"/>
          <p:cNvSpPr txBox="1">
            <a:spLocks noGrp="1"/>
          </p:cNvSpPr>
          <p:nvPr>
            <p:ph type="title" idx="6" hasCustomPrompt="1"/>
          </p:nvPr>
        </p:nvSpPr>
        <p:spPr>
          <a:xfrm>
            <a:off x="4808859" y="180360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7"/>
          </p:nvPr>
        </p:nvSpPr>
        <p:spPr>
          <a:xfrm>
            <a:off x="5997466" y="2260800"/>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4" name="Google Shape;204;p13"/>
          <p:cNvSpPr txBox="1">
            <a:spLocks noGrp="1"/>
          </p:cNvSpPr>
          <p:nvPr>
            <p:ph type="title" idx="8" hasCustomPrompt="1"/>
          </p:nvPr>
        </p:nvSpPr>
        <p:spPr>
          <a:xfrm>
            <a:off x="769347" y="3399150"/>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a:spLocks noGrp="1"/>
          </p:cNvSpPr>
          <p:nvPr>
            <p:ph type="subTitle" idx="9"/>
          </p:nvPr>
        </p:nvSpPr>
        <p:spPr>
          <a:xfrm>
            <a:off x="1957956" y="3856343"/>
            <a:ext cx="23775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13"/>
          <p:cNvSpPr txBox="1">
            <a:spLocks noGrp="1"/>
          </p:cNvSpPr>
          <p:nvPr>
            <p:ph type="title" idx="13" hasCustomPrompt="1"/>
          </p:nvPr>
        </p:nvSpPr>
        <p:spPr>
          <a:xfrm>
            <a:off x="4854897" y="3399143"/>
            <a:ext cx="1188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a:spLocks noGrp="1"/>
          </p:cNvSpPr>
          <p:nvPr>
            <p:ph type="subTitle" idx="14"/>
          </p:nvPr>
        </p:nvSpPr>
        <p:spPr>
          <a:xfrm>
            <a:off x="6043506" y="3856343"/>
            <a:ext cx="22860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 name="Google Shape;208;p13"/>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5" name="Google Shape;235;p15"/>
          <p:cNvGrpSpPr/>
          <p:nvPr/>
        </p:nvGrpSpPr>
        <p:grpSpPr>
          <a:xfrm>
            <a:off x="274200" y="274200"/>
            <a:ext cx="8687100" cy="4686600"/>
            <a:chOff x="274200" y="274200"/>
            <a:chExt cx="8687100" cy="4686600"/>
          </a:xfrm>
        </p:grpSpPr>
        <p:sp>
          <p:nvSpPr>
            <p:cNvPr id="236" name="Google Shape;236;p15"/>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 name="Google Shape;240;p15"/>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43" name="Google Shape;243;p15"/>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44" name="Google Shape;244;p15"/>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 name="Google Shape;245;p15"/>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246" name="Google Shape;246;p15"/>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8" r:id="rId7"/>
    <p:sldLayoutId id="2147483659" r:id="rId8"/>
    <p:sldLayoutId id="2147483661" r:id="rId9"/>
    <p:sldLayoutId id="2147483663" r:id="rId10"/>
    <p:sldLayoutId id="2147483664"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41641" y="1364857"/>
            <a:ext cx="5687722" cy="24143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err="1"/>
              <a:t>Lập</a:t>
            </a:r>
            <a:r>
              <a:rPr lang="en-US" sz="4400" dirty="0"/>
              <a:t> </a:t>
            </a:r>
            <a:r>
              <a:rPr lang="en-US" sz="4400" dirty="0" err="1"/>
              <a:t>trình</a:t>
            </a:r>
            <a:r>
              <a:rPr lang="en-US" sz="4400" dirty="0"/>
              <a:t> </a:t>
            </a:r>
            <a:br>
              <a:rPr lang="en-US" sz="4400" dirty="0"/>
            </a:br>
            <a:r>
              <a:rPr lang="en-US" sz="4400" dirty="0" err="1"/>
              <a:t>Winform</a:t>
            </a:r>
            <a:r>
              <a:rPr lang="en-US" sz="4400" dirty="0"/>
              <a:t> </a:t>
            </a:r>
            <a:r>
              <a:rPr lang="en-US" sz="4400" dirty="0" err="1"/>
              <a:t>trong</a:t>
            </a:r>
            <a:r>
              <a:rPr lang="en-US" sz="4400" dirty="0"/>
              <a:t> C#</a:t>
            </a:r>
            <a:br>
              <a:rPr lang="en-US" sz="4400" dirty="0"/>
            </a:br>
            <a:br>
              <a:rPr lang="en-US" sz="4400" dirty="0"/>
            </a:br>
            <a:r>
              <a:rPr lang="en-US" sz="3200" dirty="0" err="1"/>
              <a:t>Nhóm</a:t>
            </a:r>
            <a:r>
              <a:rPr lang="en-US" sz="3200" dirty="0"/>
              <a:t> 8</a:t>
            </a:r>
            <a:endParaRPr sz="3200" dirty="0"/>
          </a:p>
        </p:txBody>
      </p:sp>
      <p:grpSp>
        <p:nvGrpSpPr>
          <p:cNvPr id="415" name="Google Shape;415;p29"/>
          <p:cNvGrpSpPr/>
          <p:nvPr/>
        </p:nvGrpSpPr>
        <p:grpSpPr>
          <a:xfrm>
            <a:off x="136938" y="2571748"/>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7527079" y="4313374"/>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50704" y="1174899"/>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547C-5F75-4977-B3C8-61D20FF29B0B}"/>
              </a:ext>
            </a:extLst>
          </p:cNvPr>
          <p:cNvSpPr>
            <a:spLocks noGrp="1"/>
          </p:cNvSpPr>
          <p:nvPr>
            <p:ph type="title"/>
          </p:nvPr>
        </p:nvSpPr>
        <p:spPr>
          <a:xfrm>
            <a:off x="-1297973" y="185720"/>
            <a:ext cx="7713900" cy="685800"/>
          </a:xfrm>
        </p:spPr>
        <p:txBody>
          <a:bodyPr/>
          <a:lstStyle/>
          <a:p>
            <a:r>
              <a:rPr lang="en-US" sz="2400" b="1" dirty="0">
                <a:solidFill>
                  <a:schemeClr val="tx2">
                    <a:lumMod val="50000"/>
                  </a:schemeClr>
                </a:solidFill>
                <a:latin typeface="+mj-lt"/>
              </a:rPr>
              <a:t>2.3 </a:t>
            </a:r>
            <a:r>
              <a:rPr lang="en-US" sz="2400" b="1" dirty="0" err="1">
                <a:solidFill>
                  <a:schemeClr val="tx2">
                    <a:lumMod val="50000"/>
                  </a:schemeClr>
                </a:solidFill>
                <a:latin typeface="+mj-lt"/>
              </a:rPr>
              <a:t>Một</a:t>
            </a:r>
            <a:r>
              <a:rPr lang="en-US" sz="2400" b="1" dirty="0">
                <a:solidFill>
                  <a:schemeClr val="tx2">
                    <a:lumMod val="50000"/>
                  </a:schemeClr>
                </a:solidFill>
                <a:latin typeface="+mj-lt"/>
              </a:rPr>
              <a:t> </a:t>
            </a:r>
            <a:r>
              <a:rPr lang="en-US" sz="2400" b="1" dirty="0" err="1">
                <a:solidFill>
                  <a:schemeClr val="tx2">
                    <a:lumMod val="50000"/>
                  </a:schemeClr>
                </a:solidFill>
                <a:latin typeface="+mj-lt"/>
              </a:rPr>
              <a:t>số</a:t>
            </a:r>
            <a:r>
              <a:rPr lang="en-US" sz="2400" b="1" dirty="0">
                <a:solidFill>
                  <a:schemeClr val="tx2">
                    <a:lumMod val="50000"/>
                  </a:schemeClr>
                </a:solidFill>
                <a:latin typeface="+mj-lt"/>
              </a:rPr>
              <a:t> </a:t>
            </a:r>
            <a:r>
              <a:rPr lang="en-US" sz="2400" b="1" dirty="0" err="1">
                <a:solidFill>
                  <a:schemeClr val="tx2">
                    <a:lumMod val="50000"/>
                  </a:schemeClr>
                </a:solidFill>
                <a:latin typeface="+mj-lt"/>
              </a:rPr>
              <a:t>sự</a:t>
            </a:r>
            <a:r>
              <a:rPr lang="en-US" sz="2400" b="1" dirty="0">
                <a:solidFill>
                  <a:schemeClr val="tx2">
                    <a:lumMod val="50000"/>
                  </a:schemeClr>
                </a:solidFill>
                <a:latin typeface="+mj-lt"/>
              </a:rPr>
              <a:t> </a:t>
            </a:r>
            <a:r>
              <a:rPr lang="en-US" sz="2400" b="1" dirty="0" err="1">
                <a:solidFill>
                  <a:schemeClr val="tx2">
                    <a:lumMod val="50000"/>
                  </a:schemeClr>
                </a:solidFill>
                <a:latin typeface="+mj-lt"/>
              </a:rPr>
              <a:t>kiện</a:t>
            </a:r>
            <a:r>
              <a:rPr lang="en-US" sz="2400" b="1" dirty="0">
                <a:solidFill>
                  <a:schemeClr val="tx2">
                    <a:lumMod val="50000"/>
                  </a:schemeClr>
                </a:solidFill>
                <a:latin typeface="+mj-lt"/>
              </a:rPr>
              <a:t> </a:t>
            </a:r>
            <a:r>
              <a:rPr lang="en-US" sz="2400" b="1" dirty="0" err="1">
                <a:solidFill>
                  <a:schemeClr val="tx2">
                    <a:lumMod val="50000"/>
                  </a:schemeClr>
                </a:solidFill>
                <a:latin typeface="+mj-lt"/>
              </a:rPr>
              <a:t>thông</a:t>
            </a:r>
            <a:r>
              <a:rPr lang="en-US" sz="2400" b="1" dirty="0">
                <a:solidFill>
                  <a:schemeClr val="tx2">
                    <a:lumMod val="50000"/>
                  </a:schemeClr>
                </a:solidFill>
                <a:latin typeface="+mj-lt"/>
              </a:rPr>
              <a:t> </a:t>
            </a:r>
            <a:r>
              <a:rPr lang="en-US" sz="2400" b="1" dirty="0" err="1">
                <a:solidFill>
                  <a:schemeClr val="tx2">
                    <a:lumMod val="50000"/>
                  </a:schemeClr>
                </a:solidFill>
                <a:latin typeface="+mj-lt"/>
              </a:rPr>
              <a:t>dụng</a:t>
            </a:r>
            <a:br>
              <a:rPr lang="en-US" dirty="0"/>
            </a:br>
            <a:endParaRPr lang="en-US" dirty="0"/>
          </a:p>
        </p:txBody>
      </p:sp>
      <p:graphicFrame>
        <p:nvGraphicFramePr>
          <p:cNvPr id="3" name="Table 2">
            <a:extLst>
              <a:ext uri="{FF2B5EF4-FFF2-40B4-BE49-F238E27FC236}">
                <a16:creationId xmlns:a16="http://schemas.microsoft.com/office/drawing/2014/main" id="{51A88300-B451-4CBA-8DB7-19B847434114}"/>
              </a:ext>
            </a:extLst>
          </p:cNvPr>
          <p:cNvGraphicFramePr>
            <a:graphicFrameLocks noGrp="1"/>
          </p:cNvGraphicFramePr>
          <p:nvPr>
            <p:extLst>
              <p:ext uri="{D42A27DB-BD31-4B8C-83A1-F6EECF244321}">
                <p14:modId xmlns:p14="http://schemas.microsoft.com/office/powerpoint/2010/main" val="3252594702"/>
              </p:ext>
            </p:extLst>
          </p:nvPr>
        </p:nvGraphicFramePr>
        <p:xfrm>
          <a:off x="737191" y="752553"/>
          <a:ext cx="7825563" cy="4006621"/>
        </p:xfrm>
        <a:graphic>
          <a:graphicData uri="http://schemas.openxmlformats.org/drawingml/2006/table">
            <a:tbl>
              <a:tblPr firstRow="1" firstCol="1" bandRow="1">
                <a:tableStyleId>{4D027A05-C750-4300-8D22-24BD64E31EAD}</a:tableStyleId>
              </a:tblPr>
              <a:tblGrid>
                <a:gridCol w="1424763">
                  <a:extLst>
                    <a:ext uri="{9D8B030D-6E8A-4147-A177-3AD203B41FA5}">
                      <a16:colId xmlns:a16="http://schemas.microsoft.com/office/drawing/2014/main" val="3325911486"/>
                    </a:ext>
                  </a:extLst>
                </a:gridCol>
                <a:gridCol w="6400800">
                  <a:extLst>
                    <a:ext uri="{9D8B030D-6E8A-4147-A177-3AD203B41FA5}">
                      <a16:colId xmlns:a16="http://schemas.microsoft.com/office/drawing/2014/main" val="1145054820"/>
                    </a:ext>
                  </a:extLst>
                </a:gridCol>
              </a:tblGrid>
              <a:tr h="288117">
                <a:tc>
                  <a:txBody>
                    <a:bodyPr/>
                    <a:lstStyle/>
                    <a:p>
                      <a:pPr marL="0" marR="0" algn="ctr">
                        <a:lnSpc>
                          <a:spcPct val="107000"/>
                        </a:lnSpc>
                        <a:spcBef>
                          <a:spcPts val="0"/>
                        </a:spcBef>
                        <a:spcAft>
                          <a:spcPts val="0"/>
                        </a:spcAft>
                      </a:pPr>
                      <a:r>
                        <a:rPr lang="en-US" sz="1200" b="1" dirty="0" err="1">
                          <a:effectLst/>
                        </a:rPr>
                        <a:t>Tên</a:t>
                      </a:r>
                      <a:r>
                        <a:rPr lang="en-US" sz="1200" b="1" dirty="0">
                          <a:effectLst/>
                        </a:rPr>
                        <a:t> </a:t>
                      </a:r>
                      <a:r>
                        <a:rPr lang="en-US" sz="1200" b="1" dirty="0" err="1">
                          <a:effectLst/>
                        </a:rPr>
                        <a:t>sự</a:t>
                      </a:r>
                      <a:r>
                        <a:rPr lang="en-US" sz="1200" b="1" dirty="0">
                          <a:effectLst/>
                        </a:rPr>
                        <a:t> </a:t>
                      </a:r>
                      <a:r>
                        <a:rPr lang="en-US" sz="1200" b="1" dirty="0" err="1">
                          <a:effectLst/>
                        </a:rPr>
                        <a:t>kiện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nchor="ctr"/>
                </a:tc>
                <a:tc>
                  <a:txBody>
                    <a:bodyPr/>
                    <a:lstStyle/>
                    <a:p>
                      <a:pPr marL="0" marR="0" algn="ctr">
                        <a:lnSpc>
                          <a:spcPct val="107000"/>
                        </a:lnSpc>
                        <a:spcBef>
                          <a:spcPts val="0"/>
                        </a:spcBef>
                        <a:spcAft>
                          <a:spcPts val="0"/>
                        </a:spcAft>
                      </a:pPr>
                      <a:r>
                        <a:rPr lang="en-US" sz="1200" b="1" dirty="0" err="1">
                          <a:effectLst/>
                        </a:rPr>
                        <a:t>Diễn</a:t>
                      </a:r>
                      <a:r>
                        <a:rPr lang="en-US" sz="1200" b="1" dirty="0">
                          <a:effectLst/>
                        </a:rPr>
                        <a:t> </a:t>
                      </a:r>
                      <a:r>
                        <a:rPr lang="en-US" sz="1200" b="1" dirty="0" err="1">
                          <a:effectLst/>
                        </a:rPr>
                        <a:t>giải</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nchor="ctr"/>
                </a:tc>
                <a:extLst>
                  <a:ext uri="{0D108BD9-81ED-4DB2-BD59-A6C34878D82A}">
                    <a16:rowId xmlns:a16="http://schemas.microsoft.com/office/drawing/2014/main" val="3460764412"/>
                  </a:ext>
                </a:extLst>
              </a:tr>
              <a:tr h="228767">
                <a:tc>
                  <a:txBody>
                    <a:bodyPr/>
                    <a:lstStyle/>
                    <a:p>
                      <a:pPr marL="0" marR="0">
                        <a:lnSpc>
                          <a:spcPct val="107000"/>
                        </a:lnSpc>
                        <a:spcBef>
                          <a:spcPts val="0"/>
                        </a:spcBef>
                        <a:spcAft>
                          <a:spcPts val="0"/>
                        </a:spcAft>
                      </a:pPr>
                      <a:r>
                        <a:rPr lang="en-US" sz="1200" dirty="0" err="1">
                          <a:effectLst/>
                        </a:rPr>
                        <a:t>FormLoad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tc>
                  <a:txBody>
                    <a:bodyPr/>
                    <a:lstStyle/>
                    <a:p>
                      <a:pPr marL="0" marR="0">
                        <a:lnSpc>
                          <a:spcPct val="107000"/>
                        </a:lnSpc>
                        <a:spcBef>
                          <a:spcPts val="0"/>
                        </a:spcBef>
                        <a:spcAft>
                          <a:spcPts val="0"/>
                        </a:spcAft>
                      </a:pPr>
                      <a:r>
                        <a:rPr lang="en-US" sz="1200">
                          <a:effectLst/>
                        </a:rPr>
                        <a:t>Xảy ra khi Form bắt đầu chạy, ta thường dùng sự kiện Load để khởi tạo các giá trị ban đầu</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extLst>
                  <a:ext uri="{0D108BD9-81ED-4DB2-BD59-A6C34878D82A}">
                    <a16:rowId xmlns:a16="http://schemas.microsoft.com/office/drawing/2014/main" val="1664027753"/>
                  </a:ext>
                </a:extLst>
              </a:tr>
              <a:tr h="248445">
                <a:tc>
                  <a:txBody>
                    <a:bodyPr/>
                    <a:lstStyle/>
                    <a:p>
                      <a:pPr marL="0" marR="0">
                        <a:lnSpc>
                          <a:spcPct val="107000"/>
                        </a:lnSpc>
                        <a:spcBef>
                          <a:spcPts val="0"/>
                        </a:spcBef>
                        <a:spcAft>
                          <a:spcPts val="0"/>
                        </a:spcAft>
                      </a:pPr>
                      <a:r>
                        <a:rPr lang="en-US" sz="1200" dirty="0" err="1">
                          <a:effectLst/>
                        </a:rPr>
                        <a:t>FormClosing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tc>
                  <a:txBody>
                    <a:bodyPr/>
                    <a:lstStyle/>
                    <a:p>
                      <a:pPr marL="0" marR="0">
                        <a:lnSpc>
                          <a:spcPct val="107000"/>
                        </a:lnSpc>
                        <a:spcBef>
                          <a:spcPts val="0"/>
                        </a:spcBef>
                        <a:spcAft>
                          <a:spcPts val="0"/>
                        </a:spcAft>
                      </a:pPr>
                      <a:r>
                        <a:rPr lang="en-US" sz="1200">
                          <a:effectLst/>
                        </a:rPr>
                        <a:t>Xảy ra trước khi đóng Form, ta thường dùng sự kiện này để giải phóng tài nguyên hệ thống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extLst>
                  <a:ext uri="{0D108BD9-81ED-4DB2-BD59-A6C34878D82A}">
                    <a16:rowId xmlns:a16="http://schemas.microsoft.com/office/drawing/2014/main" val="3879761583"/>
                  </a:ext>
                </a:extLst>
              </a:tr>
              <a:tr h="446432">
                <a:tc>
                  <a:txBody>
                    <a:bodyPr/>
                    <a:lstStyle/>
                    <a:p>
                      <a:pPr marL="0" marR="0">
                        <a:lnSpc>
                          <a:spcPct val="107000"/>
                        </a:lnSpc>
                        <a:spcBef>
                          <a:spcPts val="0"/>
                        </a:spcBef>
                        <a:spcAft>
                          <a:spcPts val="0"/>
                        </a:spcAft>
                      </a:pPr>
                      <a:r>
                        <a:rPr lang="en-US" sz="1200" dirty="0" err="1">
                          <a:effectLst/>
                        </a:rPr>
                        <a:t>KeyDown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tc>
                  <a:txBody>
                    <a:bodyPr/>
                    <a:lstStyle/>
                    <a:p>
                      <a:pPr marL="0" marR="0">
                        <a:lnSpc>
                          <a:spcPct val="107000"/>
                        </a:lnSpc>
                        <a:spcBef>
                          <a:spcPts val="0"/>
                        </a:spcBef>
                        <a:spcAft>
                          <a:spcPts val="0"/>
                        </a:spcAft>
                      </a:pPr>
                      <a:r>
                        <a:rPr lang="en-US" sz="1200">
                          <a:effectLst/>
                        </a:rPr>
                        <a:t>Xảy ra khi một phím được nhấn trên Form. muốn cho sự kiện này xảy ra ta phải đặt thuộc tính KeyPreview có giá trị là True, để lấy mã của phím được nhấn (keyCode)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extLst>
                  <a:ext uri="{0D108BD9-81ED-4DB2-BD59-A6C34878D82A}">
                    <a16:rowId xmlns:a16="http://schemas.microsoft.com/office/drawing/2014/main" val="1029609852"/>
                  </a:ext>
                </a:extLst>
              </a:tr>
              <a:tr h="239905">
                <a:tc>
                  <a:txBody>
                    <a:bodyPr/>
                    <a:lstStyle/>
                    <a:p>
                      <a:pPr marL="0" marR="0">
                        <a:lnSpc>
                          <a:spcPct val="107000"/>
                        </a:lnSpc>
                        <a:spcBef>
                          <a:spcPts val="0"/>
                        </a:spcBef>
                        <a:spcAft>
                          <a:spcPts val="0"/>
                        </a:spcAft>
                      </a:pPr>
                      <a:r>
                        <a:rPr lang="en-US" sz="1200" dirty="0" err="1">
                          <a:effectLst/>
                        </a:rPr>
                        <a:t>MouseClick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tc>
                  <a:txBody>
                    <a:bodyPr/>
                    <a:lstStyle/>
                    <a:p>
                      <a:pPr marL="0" marR="0">
                        <a:lnSpc>
                          <a:spcPct val="107000"/>
                        </a:lnSpc>
                        <a:spcBef>
                          <a:spcPts val="0"/>
                        </a:spcBef>
                        <a:spcAft>
                          <a:spcPts val="0"/>
                        </a:spcAft>
                      </a:pPr>
                      <a:r>
                        <a:rPr lang="en-US" sz="1200" dirty="0" err="1">
                          <a:effectLst/>
                        </a:rPr>
                        <a:t>Xảy</a:t>
                      </a:r>
                      <a:r>
                        <a:rPr lang="en-US" sz="1200" dirty="0">
                          <a:effectLst/>
                        </a:rPr>
                        <a:t> ra </a:t>
                      </a:r>
                      <a:r>
                        <a:rPr lang="en-US" sz="1200" dirty="0" err="1">
                          <a:effectLst/>
                        </a:rPr>
                        <a:t>khi</a:t>
                      </a:r>
                      <a:r>
                        <a:rPr lang="en-US" sz="1200" dirty="0">
                          <a:effectLst/>
                        </a:rPr>
                        <a:t> </a:t>
                      </a:r>
                      <a:r>
                        <a:rPr lang="en-US" sz="1200" dirty="0" err="1">
                          <a:effectLst/>
                        </a:rPr>
                        <a:t>nhấn</a:t>
                      </a:r>
                      <a:r>
                        <a:rPr lang="en-US" sz="1200" dirty="0">
                          <a:effectLst/>
                        </a:rPr>
                        <a:t> </a:t>
                      </a:r>
                      <a:r>
                        <a:rPr lang="en-US" sz="1200" dirty="0" err="1">
                          <a:effectLst/>
                        </a:rPr>
                        <a:t>một</a:t>
                      </a:r>
                      <a:r>
                        <a:rPr lang="en-US" sz="1200" dirty="0">
                          <a:effectLst/>
                        </a:rPr>
                        <a:t> </a:t>
                      </a:r>
                      <a:r>
                        <a:rPr lang="en-US" sz="1200" dirty="0" err="1">
                          <a:effectLst/>
                        </a:rPr>
                        <a:t>trong</a:t>
                      </a:r>
                      <a:r>
                        <a:rPr lang="en-US" sz="1200" dirty="0">
                          <a:effectLst/>
                        </a:rPr>
                        <a:t> </a:t>
                      </a:r>
                      <a:r>
                        <a:rPr lang="en-US" sz="1200" dirty="0" err="1">
                          <a:effectLst/>
                        </a:rPr>
                        <a:t>ba</a:t>
                      </a:r>
                      <a:r>
                        <a:rPr lang="en-US" sz="1200" dirty="0">
                          <a:effectLst/>
                        </a:rPr>
                        <a:t> </a:t>
                      </a:r>
                      <a:r>
                        <a:rPr lang="en-US" sz="1200" dirty="0" err="1">
                          <a:effectLst/>
                        </a:rPr>
                        <a:t>nút</a:t>
                      </a:r>
                      <a:r>
                        <a:rPr lang="en-US" sz="1200" dirty="0">
                          <a:effectLst/>
                        </a:rPr>
                        <a:t> </a:t>
                      </a:r>
                      <a:r>
                        <a:rPr lang="en-US" sz="1200" dirty="0" err="1">
                          <a:effectLst/>
                        </a:rPr>
                        <a:t>của</a:t>
                      </a:r>
                      <a:r>
                        <a:rPr lang="en-US" sz="1200" dirty="0">
                          <a:effectLst/>
                        </a:rPr>
                        <a:t> </a:t>
                      </a:r>
                      <a:r>
                        <a:rPr lang="en-US" sz="1200" dirty="0" err="1">
                          <a:effectLst/>
                        </a:rPr>
                        <a:t>chuột</a:t>
                      </a:r>
                      <a:r>
                        <a:rPr lang="en-US" sz="1200" dirty="0">
                          <a:effectLst/>
                        </a:rPr>
                        <a:t>: </a:t>
                      </a:r>
                      <a:r>
                        <a:rPr lang="en-US" sz="1200" dirty="0" err="1">
                          <a:effectLst/>
                        </a:rPr>
                        <a:t>chuột</a:t>
                      </a:r>
                      <a:r>
                        <a:rPr lang="en-US" sz="1200" dirty="0">
                          <a:effectLst/>
                        </a:rPr>
                        <a:t> </a:t>
                      </a:r>
                      <a:r>
                        <a:rPr lang="en-US" sz="1200" dirty="0" err="1">
                          <a:effectLst/>
                        </a:rPr>
                        <a:t>trái</a:t>
                      </a:r>
                      <a:r>
                        <a:rPr lang="en-US" sz="1200" dirty="0">
                          <a:effectLst/>
                        </a:rPr>
                        <a:t>, </a:t>
                      </a:r>
                      <a:r>
                        <a:rPr lang="en-US" sz="1200" dirty="0" err="1">
                          <a:effectLst/>
                        </a:rPr>
                        <a:t>chuột</a:t>
                      </a:r>
                      <a:r>
                        <a:rPr lang="en-US" sz="1200" dirty="0">
                          <a:effectLst/>
                        </a:rPr>
                        <a:t> </a:t>
                      </a:r>
                      <a:r>
                        <a:rPr lang="en-US" sz="1200" dirty="0" err="1">
                          <a:effectLst/>
                        </a:rPr>
                        <a:t>phải</a:t>
                      </a:r>
                      <a:r>
                        <a:rPr lang="en-US" sz="1200" dirty="0">
                          <a:effectLst/>
                        </a:rPr>
                        <a:t> </a:t>
                      </a:r>
                      <a:r>
                        <a:rPr lang="en-US" sz="1200" dirty="0" err="1">
                          <a:effectLst/>
                        </a:rPr>
                        <a:t>và</a:t>
                      </a:r>
                      <a:r>
                        <a:rPr lang="en-US" sz="1200" dirty="0">
                          <a:effectLst/>
                        </a:rPr>
                        <a:t> </a:t>
                      </a:r>
                      <a:r>
                        <a:rPr lang="en-US" sz="1200" dirty="0" err="1">
                          <a:effectLst/>
                        </a:rPr>
                        <a:t>chuột</a:t>
                      </a:r>
                      <a:r>
                        <a:rPr lang="en-US" sz="1200" dirty="0">
                          <a:effectLst/>
                        </a:rPr>
                        <a:t> </a:t>
                      </a:r>
                      <a:r>
                        <a:rPr lang="en-US" sz="1200" dirty="0" err="1">
                          <a:effectLst/>
                        </a:rPr>
                        <a:t>giữa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extLst>
                  <a:ext uri="{0D108BD9-81ED-4DB2-BD59-A6C34878D82A}">
                    <a16:rowId xmlns:a16="http://schemas.microsoft.com/office/drawing/2014/main" val="1172793840"/>
                  </a:ext>
                </a:extLst>
              </a:tr>
              <a:tr h="154838">
                <a:tc>
                  <a:txBody>
                    <a:bodyPr/>
                    <a:lstStyle/>
                    <a:p>
                      <a:pPr marL="0" marR="0">
                        <a:lnSpc>
                          <a:spcPct val="107000"/>
                        </a:lnSpc>
                        <a:spcBef>
                          <a:spcPts val="0"/>
                        </a:spcBef>
                        <a:spcAft>
                          <a:spcPts val="0"/>
                        </a:spcAft>
                      </a:pPr>
                      <a:r>
                        <a:rPr lang="en-US" sz="1200">
                          <a:effectLst/>
                        </a:rPr>
                        <a:t>BackColorChanged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tc>
                  <a:txBody>
                    <a:bodyPr/>
                    <a:lstStyle/>
                    <a:p>
                      <a:pPr marL="0" marR="0">
                        <a:lnSpc>
                          <a:spcPct val="107000"/>
                        </a:lnSpc>
                        <a:spcBef>
                          <a:spcPts val="0"/>
                        </a:spcBef>
                        <a:spcAft>
                          <a:spcPts val="0"/>
                        </a:spcAft>
                      </a:pPr>
                      <a:r>
                        <a:rPr lang="en-US" sz="1200" dirty="0" err="1">
                          <a:effectLst/>
                        </a:rPr>
                        <a:t>Giá</a:t>
                      </a:r>
                      <a:r>
                        <a:rPr lang="en-US" sz="1200" dirty="0">
                          <a:effectLst/>
                        </a:rPr>
                        <a:t> </a:t>
                      </a:r>
                      <a:r>
                        <a:rPr lang="en-US" sz="1200" dirty="0" err="1">
                          <a:effectLst/>
                        </a:rPr>
                        <a:t>trị</a:t>
                      </a:r>
                      <a:r>
                        <a:rPr lang="en-US" sz="1200" dirty="0">
                          <a:effectLst/>
                        </a:rPr>
                        <a:t> </a:t>
                      </a:r>
                      <a:r>
                        <a:rPr lang="en-US" sz="1200" dirty="0" err="1">
                          <a:effectLst/>
                        </a:rPr>
                        <a:t>thuộc</a:t>
                      </a:r>
                      <a:r>
                        <a:rPr lang="en-US" sz="1200" dirty="0">
                          <a:effectLst/>
                        </a:rPr>
                        <a:t> </a:t>
                      </a:r>
                      <a:r>
                        <a:rPr lang="en-US" sz="1200" dirty="0" err="1">
                          <a:effectLst/>
                        </a:rPr>
                        <a:t>tính</a:t>
                      </a:r>
                      <a:r>
                        <a:rPr lang="en-US" sz="1200" dirty="0">
                          <a:effectLst/>
                        </a:rPr>
                        <a:t> </a:t>
                      </a:r>
                      <a:r>
                        <a:rPr lang="en-US" sz="1200" dirty="0" err="1">
                          <a:effectLst/>
                        </a:rPr>
                        <a:t>BackColor</a:t>
                      </a:r>
                      <a:r>
                        <a:rPr lang="en-US" sz="1200" dirty="0">
                          <a:effectLst/>
                        </a:rPr>
                        <a:t> </a:t>
                      </a:r>
                      <a:r>
                        <a:rPr lang="en-US" sz="1200" dirty="0" err="1">
                          <a:effectLst/>
                        </a:rPr>
                        <a:t>thay</a:t>
                      </a:r>
                      <a:r>
                        <a:rPr lang="en-US" sz="1200" dirty="0">
                          <a:effectLst/>
                        </a:rPr>
                        <a:t> </a:t>
                      </a:r>
                      <a:r>
                        <a:rPr lang="en-US" sz="1200" dirty="0" err="1">
                          <a:effectLst/>
                        </a:rPr>
                        <a:t>đổi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extLst>
                  <a:ext uri="{0D108BD9-81ED-4DB2-BD59-A6C34878D82A}">
                    <a16:rowId xmlns:a16="http://schemas.microsoft.com/office/drawing/2014/main" val="4145506286"/>
                  </a:ext>
                </a:extLst>
              </a:tr>
              <a:tr h="154838">
                <a:tc>
                  <a:txBody>
                    <a:bodyPr/>
                    <a:lstStyle/>
                    <a:p>
                      <a:pPr marL="0" marR="0">
                        <a:lnSpc>
                          <a:spcPct val="107000"/>
                        </a:lnSpc>
                        <a:spcBef>
                          <a:spcPts val="0"/>
                        </a:spcBef>
                        <a:spcAft>
                          <a:spcPts val="0"/>
                        </a:spcAft>
                      </a:pPr>
                      <a:r>
                        <a:rPr lang="en-US" sz="1200">
                          <a:effectLst/>
                        </a:rPr>
                        <a:t>ForeColorChanged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tc>
                  <a:txBody>
                    <a:bodyPr/>
                    <a:lstStyle/>
                    <a:p>
                      <a:pPr marL="0" marR="0">
                        <a:lnSpc>
                          <a:spcPct val="107000"/>
                        </a:lnSpc>
                        <a:spcBef>
                          <a:spcPts val="0"/>
                        </a:spcBef>
                        <a:spcAft>
                          <a:spcPts val="0"/>
                        </a:spcAft>
                      </a:pPr>
                      <a:r>
                        <a:rPr lang="en-US" sz="1200" dirty="0" err="1">
                          <a:effectLst/>
                        </a:rPr>
                        <a:t>Giá</a:t>
                      </a:r>
                      <a:r>
                        <a:rPr lang="en-US" sz="1200" dirty="0">
                          <a:effectLst/>
                        </a:rPr>
                        <a:t> </a:t>
                      </a:r>
                      <a:r>
                        <a:rPr lang="en-US" sz="1200" dirty="0" err="1">
                          <a:effectLst/>
                        </a:rPr>
                        <a:t>trị</a:t>
                      </a:r>
                      <a:r>
                        <a:rPr lang="en-US" sz="1200" dirty="0">
                          <a:effectLst/>
                        </a:rPr>
                        <a:t> </a:t>
                      </a:r>
                      <a:r>
                        <a:rPr lang="en-US" sz="1200" dirty="0" err="1">
                          <a:effectLst/>
                        </a:rPr>
                        <a:t>thuộc</a:t>
                      </a:r>
                      <a:r>
                        <a:rPr lang="en-US" sz="1200" dirty="0">
                          <a:effectLst/>
                        </a:rPr>
                        <a:t> </a:t>
                      </a:r>
                      <a:r>
                        <a:rPr lang="en-US" sz="1200" dirty="0" err="1">
                          <a:effectLst/>
                        </a:rPr>
                        <a:t>tính</a:t>
                      </a:r>
                      <a:r>
                        <a:rPr lang="en-US" sz="1200" dirty="0">
                          <a:effectLst/>
                        </a:rPr>
                        <a:t> </a:t>
                      </a:r>
                      <a:r>
                        <a:rPr lang="en-US" sz="1200" dirty="0" err="1">
                          <a:effectLst/>
                        </a:rPr>
                        <a:t>ForeColor</a:t>
                      </a:r>
                      <a:r>
                        <a:rPr lang="en-US" sz="1200" dirty="0">
                          <a:effectLst/>
                        </a:rPr>
                        <a:t> </a:t>
                      </a:r>
                      <a:r>
                        <a:rPr lang="en-US" sz="1200" dirty="0" err="1">
                          <a:effectLst/>
                        </a:rPr>
                        <a:t>bị</a:t>
                      </a:r>
                      <a:r>
                        <a:rPr lang="en-US" sz="1200" dirty="0">
                          <a:effectLst/>
                        </a:rPr>
                        <a:t> </a:t>
                      </a:r>
                      <a:r>
                        <a:rPr lang="en-US" sz="1200" dirty="0" err="1">
                          <a:effectLst/>
                        </a:rPr>
                        <a:t>thay</a:t>
                      </a:r>
                      <a:r>
                        <a:rPr lang="en-US" sz="1200" dirty="0">
                          <a:effectLst/>
                        </a:rPr>
                        <a:t> </a:t>
                      </a:r>
                      <a:r>
                        <a:rPr lang="en-US" sz="1200" dirty="0" err="1">
                          <a:effectLst/>
                        </a:rPr>
                        <a:t>đổi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extLst>
                  <a:ext uri="{0D108BD9-81ED-4DB2-BD59-A6C34878D82A}">
                    <a16:rowId xmlns:a16="http://schemas.microsoft.com/office/drawing/2014/main" val="531085842"/>
                  </a:ext>
                </a:extLst>
              </a:tr>
              <a:tr h="154838">
                <a:tc>
                  <a:txBody>
                    <a:bodyPr/>
                    <a:lstStyle/>
                    <a:p>
                      <a:pPr marL="0" marR="0">
                        <a:lnSpc>
                          <a:spcPct val="107000"/>
                        </a:lnSpc>
                        <a:spcBef>
                          <a:spcPts val="0"/>
                        </a:spcBef>
                        <a:spcAft>
                          <a:spcPts val="0"/>
                        </a:spcAft>
                      </a:pPr>
                      <a:r>
                        <a:rPr lang="en-US" sz="1200">
                          <a:effectLst/>
                        </a:rPr>
                        <a:t>Click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tc>
                  <a:txBody>
                    <a:bodyPr/>
                    <a:lstStyle/>
                    <a:p>
                      <a:pPr marL="0" marR="0">
                        <a:lnSpc>
                          <a:spcPct val="107000"/>
                        </a:lnSpc>
                        <a:spcBef>
                          <a:spcPts val="0"/>
                        </a:spcBef>
                        <a:spcAft>
                          <a:spcPts val="0"/>
                        </a:spcAft>
                      </a:pPr>
                      <a:r>
                        <a:rPr lang="en-US" sz="1200" dirty="0" err="1">
                          <a:effectLst/>
                        </a:rPr>
                        <a:t>Nhấp</a:t>
                      </a:r>
                      <a:r>
                        <a:rPr lang="en-US" sz="1200" dirty="0">
                          <a:effectLst/>
                        </a:rPr>
                        <a:t> </a:t>
                      </a:r>
                      <a:r>
                        <a:rPr lang="en-US" sz="1200" dirty="0" err="1">
                          <a:effectLst/>
                        </a:rPr>
                        <a:t>chuột</a:t>
                      </a:r>
                      <a:r>
                        <a:rPr lang="en-US" sz="1200" dirty="0">
                          <a:effectLst/>
                        </a:rPr>
                        <a:t> </a:t>
                      </a:r>
                      <a:r>
                        <a:rPr lang="en-US" sz="1200" dirty="0" err="1">
                          <a:effectLst/>
                        </a:rPr>
                        <a:t>vào</a:t>
                      </a:r>
                      <a:r>
                        <a:rPr lang="en-US" sz="1200" dirty="0">
                          <a:effectLst/>
                        </a:rPr>
                        <a:t> </a:t>
                      </a:r>
                      <a:r>
                        <a:rPr lang="en-US" sz="1200" dirty="0" err="1">
                          <a:effectLst/>
                        </a:rPr>
                        <a:t>vùng</a:t>
                      </a:r>
                      <a:r>
                        <a:rPr lang="en-US" sz="1200" dirty="0">
                          <a:effectLst/>
                        </a:rPr>
                        <a:t> </a:t>
                      </a:r>
                      <a:r>
                        <a:rPr lang="en-US" sz="1200" dirty="0" err="1">
                          <a:effectLst/>
                        </a:rPr>
                        <a:t>làm</a:t>
                      </a:r>
                      <a:r>
                        <a:rPr lang="en-US" sz="1200" dirty="0">
                          <a:effectLst/>
                        </a:rPr>
                        <a:t> </a:t>
                      </a:r>
                      <a:r>
                        <a:rPr lang="en-US" sz="1200" dirty="0" err="1">
                          <a:effectLst/>
                        </a:rPr>
                        <a:t>việc</a:t>
                      </a:r>
                      <a:r>
                        <a:rPr lang="en-US" sz="1200" dirty="0">
                          <a:effectLst/>
                        </a:rPr>
                        <a:t> </a:t>
                      </a:r>
                      <a:r>
                        <a:rPr lang="en-US" sz="1200" dirty="0" err="1">
                          <a:effectLst/>
                        </a:rPr>
                        <a:t>của</a:t>
                      </a:r>
                      <a:r>
                        <a:rPr lang="en-US" sz="1200" dirty="0">
                          <a:effectLst/>
                        </a:rPr>
                        <a:t> Form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extLst>
                  <a:ext uri="{0D108BD9-81ED-4DB2-BD59-A6C34878D82A}">
                    <a16:rowId xmlns:a16="http://schemas.microsoft.com/office/drawing/2014/main" val="1478068273"/>
                  </a:ext>
                </a:extLst>
              </a:tr>
              <a:tr h="154838">
                <a:tc>
                  <a:txBody>
                    <a:bodyPr/>
                    <a:lstStyle/>
                    <a:p>
                      <a:pPr marL="0" marR="0">
                        <a:lnSpc>
                          <a:spcPct val="107000"/>
                        </a:lnSpc>
                        <a:spcBef>
                          <a:spcPts val="0"/>
                        </a:spcBef>
                        <a:spcAft>
                          <a:spcPts val="0"/>
                        </a:spcAft>
                      </a:pPr>
                      <a:r>
                        <a:rPr lang="en-US" sz="1200">
                          <a:effectLst/>
                        </a:rPr>
                        <a:t>DoubleClick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tc>
                  <a:txBody>
                    <a:bodyPr/>
                    <a:lstStyle/>
                    <a:p>
                      <a:pPr marL="0" marR="0">
                        <a:lnSpc>
                          <a:spcPct val="107000"/>
                        </a:lnSpc>
                        <a:spcBef>
                          <a:spcPts val="0"/>
                        </a:spcBef>
                        <a:spcAft>
                          <a:spcPts val="0"/>
                        </a:spcAft>
                      </a:pPr>
                      <a:r>
                        <a:rPr lang="en-US" sz="1200" dirty="0" err="1">
                          <a:effectLst/>
                        </a:rPr>
                        <a:t>Nhấp</a:t>
                      </a:r>
                      <a:r>
                        <a:rPr lang="en-US" sz="1200" dirty="0">
                          <a:effectLst/>
                        </a:rPr>
                        <a:t> </a:t>
                      </a:r>
                      <a:r>
                        <a:rPr lang="en-US" sz="1200" dirty="0" err="1">
                          <a:effectLst/>
                        </a:rPr>
                        <a:t>đúp</a:t>
                      </a:r>
                      <a:r>
                        <a:rPr lang="en-US" sz="1200" dirty="0">
                          <a:effectLst/>
                        </a:rPr>
                        <a:t> </a:t>
                      </a:r>
                      <a:r>
                        <a:rPr lang="en-US" sz="1200" dirty="0" err="1">
                          <a:effectLst/>
                        </a:rPr>
                        <a:t>chuột</a:t>
                      </a:r>
                      <a:r>
                        <a:rPr lang="en-US" sz="1200" dirty="0">
                          <a:effectLst/>
                        </a:rPr>
                        <a:t> </a:t>
                      </a:r>
                      <a:r>
                        <a:rPr lang="en-US" sz="1200" dirty="0" err="1">
                          <a:effectLst/>
                        </a:rPr>
                        <a:t>vào</a:t>
                      </a:r>
                      <a:r>
                        <a:rPr lang="en-US" sz="1200" dirty="0">
                          <a:effectLst/>
                        </a:rPr>
                        <a:t> </a:t>
                      </a:r>
                      <a:r>
                        <a:rPr lang="en-US" sz="1200" dirty="0" err="1">
                          <a:effectLst/>
                        </a:rPr>
                        <a:t>vùng</a:t>
                      </a:r>
                      <a:r>
                        <a:rPr lang="en-US" sz="1200" dirty="0">
                          <a:effectLst/>
                        </a:rPr>
                        <a:t> </a:t>
                      </a:r>
                      <a:r>
                        <a:rPr lang="en-US" sz="1200" dirty="0" err="1">
                          <a:effectLst/>
                        </a:rPr>
                        <a:t>làm</a:t>
                      </a:r>
                      <a:r>
                        <a:rPr lang="en-US" sz="1200" dirty="0">
                          <a:effectLst/>
                        </a:rPr>
                        <a:t> </a:t>
                      </a:r>
                      <a:r>
                        <a:rPr lang="en-US" sz="1200" dirty="0" err="1">
                          <a:effectLst/>
                        </a:rPr>
                        <a:t>việc</a:t>
                      </a:r>
                      <a:r>
                        <a:rPr lang="en-US" sz="1200" dirty="0">
                          <a:effectLst/>
                        </a:rPr>
                        <a:t> </a:t>
                      </a:r>
                      <a:r>
                        <a:rPr lang="en-US" sz="1200" dirty="0" err="1">
                          <a:effectLst/>
                        </a:rPr>
                        <a:t>của</a:t>
                      </a:r>
                      <a:r>
                        <a:rPr lang="en-US" sz="1200" dirty="0">
                          <a:effectLst/>
                        </a:rPr>
                        <a:t> Form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extLst>
                  <a:ext uri="{0D108BD9-81ED-4DB2-BD59-A6C34878D82A}">
                    <a16:rowId xmlns:a16="http://schemas.microsoft.com/office/drawing/2014/main" val="3671219333"/>
                  </a:ext>
                </a:extLst>
              </a:tr>
              <a:tr h="154838">
                <a:tc>
                  <a:txBody>
                    <a:bodyPr/>
                    <a:lstStyle/>
                    <a:p>
                      <a:pPr marL="0" marR="0">
                        <a:lnSpc>
                          <a:spcPct val="107000"/>
                        </a:lnSpc>
                        <a:spcBef>
                          <a:spcPts val="0"/>
                        </a:spcBef>
                        <a:spcAft>
                          <a:spcPts val="0"/>
                        </a:spcAft>
                      </a:pPr>
                      <a:r>
                        <a:rPr lang="en-US" sz="1200">
                          <a:effectLst/>
                        </a:rPr>
                        <a:t>FormClosed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tc>
                  <a:txBody>
                    <a:bodyPr/>
                    <a:lstStyle/>
                    <a:p>
                      <a:pPr marL="0" marR="0">
                        <a:lnSpc>
                          <a:spcPct val="107000"/>
                        </a:lnSpc>
                        <a:spcBef>
                          <a:spcPts val="0"/>
                        </a:spcBef>
                        <a:spcAft>
                          <a:spcPts val="0"/>
                        </a:spcAft>
                      </a:pPr>
                      <a:r>
                        <a:rPr lang="en-US" sz="1200" dirty="0">
                          <a:effectLst/>
                        </a:rPr>
                        <a:t>Form </a:t>
                      </a:r>
                      <a:r>
                        <a:rPr lang="en-US" sz="1200" dirty="0" err="1">
                          <a:effectLst/>
                        </a:rPr>
                        <a:t>đã</a:t>
                      </a:r>
                      <a:r>
                        <a:rPr lang="en-US" sz="1200" dirty="0">
                          <a:effectLst/>
                        </a:rPr>
                        <a:t> </a:t>
                      </a:r>
                      <a:r>
                        <a:rPr lang="en-US" sz="1200" dirty="0" err="1">
                          <a:effectLst/>
                        </a:rPr>
                        <a:t>được</a:t>
                      </a:r>
                      <a:r>
                        <a:rPr lang="en-US" sz="1200" dirty="0">
                          <a:effectLst/>
                        </a:rPr>
                        <a:t> </a:t>
                      </a:r>
                      <a:r>
                        <a:rPr lang="en-US" sz="1200" dirty="0" err="1">
                          <a:effectLst/>
                        </a:rPr>
                        <a:t>đóng</a:t>
                      </a:r>
                      <a:r>
                        <a:rPr lang="en-US" sz="1200" dirty="0">
                          <a:effectLst/>
                        </a:rPr>
                        <a:t> </a:t>
                      </a:r>
                      <a:r>
                        <a:rPr lang="en-US" sz="1200" dirty="0" err="1">
                          <a:effectLst/>
                        </a:rPr>
                        <a:t>hoàn</a:t>
                      </a:r>
                      <a:r>
                        <a:rPr lang="en-US" sz="1200" dirty="0">
                          <a:effectLst/>
                        </a:rPr>
                        <a:t> </a:t>
                      </a:r>
                      <a:r>
                        <a:rPr lang="en-US" sz="1200" dirty="0" err="1">
                          <a:effectLst/>
                        </a:rPr>
                        <a:t>toàn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extLst>
                  <a:ext uri="{0D108BD9-81ED-4DB2-BD59-A6C34878D82A}">
                    <a16:rowId xmlns:a16="http://schemas.microsoft.com/office/drawing/2014/main" val="3777565464"/>
                  </a:ext>
                </a:extLst>
              </a:tr>
              <a:tr h="154838">
                <a:tc>
                  <a:txBody>
                    <a:bodyPr/>
                    <a:lstStyle/>
                    <a:p>
                      <a:pPr marL="0" marR="0">
                        <a:lnSpc>
                          <a:spcPct val="107000"/>
                        </a:lnSpc>
                        <a:spcBef>
                          <a:spcPts val="0"/>
                        </a:spcBef>
                        <a:spcAft>
                          <a:spcPts val="0"/>
                        </a:spcAft>
                      </a:pPr>
                      <a:r>
                        <a:rPr lang="en-US" sz="1200">
                          <a:effectLst/>
                        </a:rPr>
                        <a:t>KeyDown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tc>
                  <a:txBody>
                    <a:bodyPr/>
                    <a:lstStyle/>
                    <a:p>
                      <a:pPr marL="0" marR="0">
                        <a:lnSpc>
                          <a:spcPct val="107000"/>
                        </a:lnSpc>
                        <a:spcBef>
                          <a:spcPts val="0"/>
                        </a:spcBef>
                        <a:spcAft>
                          <a:spcPts val="0"/>
                        </a:spcAft>
                      </a:pPr>
                      <a:r>
                        <a:rPr lang="en-US" sz="1200" dirty="0" err="1">
                          <a:effectLst/>
                        </a:rPr>
                        <a:t>Phím</a:t>
                      </a:r>
                      <a:r>
                        <a:rPr lang="en-US" sz="1200" dirty="0">
                          <a:effectLst/>
                        </a:rPr>
                        <a:t> </a:t>
                      </a:r>
                      <a:r>
                        <a:rPr lang="en-US" sz="1200" dirty="0" err="1">
                          <a:effectLst/>
                        </a:rPr>
                        <a:t>được</a:t>
                      </a:r>
                      <a:r>
                        <a:rPr lang="en-US" sz="1200" dirty="0">
                          <a:effectLst/>
                        </a:rPr>
                        <a:t> </a:t>
                      </a:r>
                      <a:r>
                        <a:rPr lang="en-US" sz="1200" dirty="0" err="1">
                          <a:effectLst/>
                        </a:rPr>
                        <a:t>nhấn</a:t>
                      </a:r>
                      <a:r>
                        <a:rPr lang="en-US" sz="1200" dirty="0">
                          <a:effectLst/>
                        </a:rPr>
                        <a:t> </a:t>
                      </a:r>
                      <a:r>
                        <a:rPr lang="en-US" sz="1200" dirty="0" err="1">
                          <a:effectLst/>
                        </a:rPr>
                        <a:t>xuống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extLst>
                  <a:ext uri="{0D108BD9-81ED-4DB2-BD59-A6C34878D82A}">
                    <a16:rowId xmlns:a16="http://schemas.microsoft.com/office/drawing/2014/main" val="2084212598"/>
                  </a:ext>
                </a:extLst>
              </a:tr>
              <a:tr h="154838">
                <a:tc>
                  <a:txBody>
                    <a:bodyPr/>
                    <a:lstStyle/>
                    <a:p>
                      <a:pPr marL="0" marR="0">
                        <a:lnSpc>
                          <a:spcPct val="107000"/>
                        </a:lnSpc>
                        <a:spcBef>
                          <a:spcPts val="0"/>
                        </a:spcBef>
                        <a:spcAft>
                          <a:spcPts val="0"/>
                        </a:spcAft>
                      </a:pPr>
                      <a:r>
                        <a:rPr lang="en-US" sz="1200">
                          <a:effectLst/>
                        </a:rPr>
                        <a:t>KeyUp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tc>
                  <a:txBody>
                    <a:bodyPr/>
                    <a:lstStyle/>
                    <a:p>
                      <a:pPr marL="0" marR="0">
                        <a:lnSpc>
                          <a:spcPct val="107000"/>
                        </a:lnSpc>
                        <a:spcBef>
                          <a:spcPts val="0"/>
                        </a:spcBef>
                        <a:spcAft>
                          <a:spcPts val="0"/>
                        </a:spcAft>
                      </a:pPr>
                      <a:r>
                        <a:rPr lang="en-US" sz="1200" dirty="0" err="1">
                          <a:effectLst/>
                        </a:rPr>
                        <a:t>Phím</a:t>
                      </a:r>
                      <a:r>
                        <a:rPr lang="en-US" sz="1200" dirty="0">
                          <a:effectLst/>
                        </a:rPr>
                        <a:t> </a:t>
                      </a:r>
                      <a:r>
                        <a:rPr lang="en-US" sz="1200" dirty="0" err="1">
                          <a:effectLst/>
                        </a:rPr>
                        <a:t>được</a:t>
                      </a:r>
                      <a:r>
                        <a:rPr lang="en-US" sz="1200" dirty="0">
                          <a:effectLst/>
                        </a:rPr>
                        <a:t> </a:t>
                      </a:r>
                      <a:r>
                        <a:rPr lang="en-US" sz="1200" dirty="0" err="1">
                          <a:effectLst/>
                        </a:rPr>
                        <a:t>thả</a:t>
                      </a:r>
                      <a:r>
                        <a:rPr lang="en-US" sz="1200" dirty="0">
                          <a:effectLst/>
                        </a:rPr>
                        <a:t> ra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extLst>
                  <a:ext uri="{0D108BD9-81ED-4DB2-BD59-A6C34878D82A}">
                    <a16:rowId xmlns:a16="http://schemas.microsoft.com/office/drawing/2014/main" val="2084181074"/>
                  </a:ext>
                </a:extLst>
              </a:tr>
              <a:tr h="154838">
                <a:tc>
                  <a:txBody>
                    <a:bodyPr/>
                    <a:lstStyle/>
                    <a:p>
                      <a:pPr marL="0" marR="0">
                        <a:lnSpc>
                          <a:spcPct val="107000"/>
                        </a:lnSpc>
                        <a:spcBef>
                          <a:spcPts val="0"/>
                        </a:spcBef>
                        <a:spcAft>
                          <a:spcPts val="0"/>
                        </a:spcAft>
                      </a:pPr>
                      <a:r>
                        <a:rPr lang="en-US" sz="1200" dirty="0" err="1">
                          <a:effectLst/>
                        </a:rPr>
                        <a:t>MouseEnter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tc>
                  <a:txBody>
                    <a:bodyPr/>
                    <a:lstStyle/>
                    <a:p>
                      <a:pPr marL="0" marR="0">
                        <a:lnSpc>
                          <a:spcPct val="107000"/>
                        </a:lnSpc>
                        <a:spcBef>
                          <a:spcPts val="0"/>
                        </a:spcBef>
                        <a:spcAft>
                          <a:spcPts val="0"/>
                        </a:spcAft>
                      </a:pPr>
                      <a:r>
                        <a:rPr lang="en-US" sz="1200" dirty="0" err="1">
                          <a:effectLst/>
                        </a:rPr>
                        <a:t>Chuột</a:t>
                      </a:r>
                      <a:r>
                        <a:rPr lang="en-US" sz="1200" dirty="0">
                          <a:effectLst/>
                        </a:rPr>
                        <a:t> </a:t>
                      </a:r>
                      <a:r>
                        <a:rPr lang="en-US" sz="1200" dirty="0" err="1">
                          <a:effectLst/>
                        </a:rPr>
                        <a:t>nằm</a:t>
                      </a:r>
                      <a:r>
                        <a:rPr lang="en-US" sz="1200" dirty="0">
                          <a:effectLst/>
                        </a:rPr>
                        <a:t> </a:t>
                      </a:r>
                      <a:r>
                        <a:rPr lang="en-US" sz="1200" dirty="0" err="1">
                          <a:effectLst/>
                        </a:rPr>
                        <a:t>trong</a:t>
                      </a:r>
                      <a:r>
                        <a:rPr lang="en-US" sz="1200" dirty="0">
                          <a:effectLst/>
                        </a:rPr>
                        <a:t> </a:t>
                      </a:r>
                      <a:r>
                        <a:rPr lang="en-US" sz="1200" dirty="0" err="1">
                          <a:effectLst/>
                        </a:rPr>
                        <a:t>vùng</a:t>
                      </a:r>
                      <a:r>
                        <a:rPr lang="en-US" sz="1200" dirty="0">
                          <a:effectLst/>
                        </a:rPr>
                        <a:t> </a:t>
                      </a:r>
                      <a:r>
                        <a:rPr lang="en-US" sz="1200" dirty="0" err="1">
                          <a:effectLst/>
                        </a:rPr>
                        <a:t>thấy</a:t>
                      </a:r>
                      <a:r>
                        <a:rPr lang="en-US" sz="1200" dirty="0">
                          <a:effectLst/>
                        </a:rPr>
                        <a:t> </a:t>
                      </a:r>
                      <a:r>
                        <a:rPr lang="en-US" sz="1200" dirty="0" err="1">
                          <a:effectLst/>
                        </a:rPr>
                        <a:t>được</a:t>
                      </a:r>
                      <a:r>
                        <a:rPr lang="en-US" sz="1200" dirty="0">
                          <a:effectLst/>
                        </a:rPr>
                        <a:t> </a:t>
                      </a:r>
                      <a:r>
                        <a:rPr lang="en-US" sz="1200" dirty="0" err="1">
                          <a:effectLst/>
                        </a:rPr>
                        <a:t>của</a:t>
                      </a:r>
                      <a:r>
                        <a:rPr lang="en-US" sz="1200" dirty="0">
                          <a:effectLst/>
                        </a:rPr>
                        <a:t> Form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extLst>
                  <a:ext uri="{0D108BD9-81ED-4DB2-BD59-A6C34878D82A}">
                    <a16:rowId xmlns:a16="http://schemas.microsoft.com/office/drawing/2014/main" val="500173431"/>
                  </a:ext>
                </a:extLst>
              </a:tr>
              <a:tr h="154838">
                <a:tc>
                  <a:txBody>
                    <a:bodyPr/>
                    <a:lstStyle/>
                    <a:p>
                      <a:pPr marL="0" marR="0">
                        <a:lnSpc>
                          <a:spcPct val="107000"/>
                        </a:lnSpc>
                        <a:spcBef>
                          <a:spcPts val="0"/>
                        </a:spcBef>
                        <a:spcAft>
                          <a:spcPts val="0"/>
                        </a:spcAft>
                      </a:pPr>
                      <a:r>
                        <a:rPr lang="en-US" sz="1200">
                          <a:effectLst/>
                        </a:rPr>
                        <a:t>MouseHover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tc>
                  <a:txBody>
                    <a:bodyPr/>
                    <a:lstStyle/>
                    <a:p>
                      <a:pPr marL="0" marR="0">
                        <a:lnSpc>
                          <a:spcPct val="107000"/>
                        </a:lnSpc>
                        <a:spcBef>
                          <a:spcPts val="0"/>
                        </a:spcBef>
                        <a:spcAft>
                          <a:spcPts val="0"/>
                        </a:spcAft>
                      </a:pPr>
                      <a:r>
                        <a:rPr lang="en-US" sz="1200" dirty="0" err="1">
                          <a:effectLst/>
                        </a:rPr>
                        <a:t>Chuột</a:t>
                      </a:r>
                      <a:r>
                        <a:rPr lang="en-US" sz="1200" dirty="0">
                          <a:effectLst/>
                        </a:rPr>
                        <a:t> </a:t>
                      </a:r>
                      <a:r>
                        <a:rPr lang="en-US" sz="1200" dirty="0" err="1">
                          <a:effectLst/>
                        </a:rPr>
                        <a:t>nằm</a:t>
                      </a:r>
                      <a:r>
                        <a:rPr lang="en-US" sz="1200" dirty="0">
                          <a:effectLst/>
                        </a:rPr>
                        <a:t> </a:t>
                      </a:r>
                      <a:r>
                        <a:rPr lang="en-US" sz="1200" dirty="0" err="1">
                          <a:effectLst/>
                        </a:rPr>
                        <a:t>trong</a:t>
                      </a:r>
                      <a:r>
                        <a:rPr lang="en-US" sz="1200" dirty="0">
                          <a:effectLst/>
                        </a:rPr>
                        <a:t> </a:t>
                      </a:r>
                      <a:r>
                        <a:rPr lang="en-US" sz="1200" dirty="0" err="1">
                          <a:effectLst/>
                        </a:rPr>
                        <a:t>vùng</a:t>
                      </a:r>
                      <a:r>
                        <a:rPr lang="en-US" sz="1200" dirty="0">
                          <a:effectLst/>
                        </a:rPr>
                        <a:t> </a:t>
                      </a:r>
                      <a:r>
                        <a:rPr lang="en-US" sz="1200" dirty="0" err="1">
                          <a:effectLst/>
                        </a:rPr>
                        <a:t>hiển</a:t>
                      </a:r>
                      <a:r>
                        <a:rPr lang="en-US" sz="1200" dirty="0">
                          <a:effectLst/>
                        </a:rPr>
                        <a:t> </a:t>
                      </a:r>
                      <a:r>
                        <a:rPr lang="en-US" sz="1200" dirty="0" err="1">
                          <a:effectLst/>
                        </a:rPr>
                        <a:t>thị</a:t>
                      </a:r>
                      <a:r>
                        <a:rPr lang="en-US" sz="1200" dirty="0">
                          <a:effectLst/>
                        </a:rPr>
                        <a:t> </a:t>
                      </a:r>
                      <a:r>
                        <a:rPr lang="en-US" sz="1200" dirty="0" err="1">
                          <a:effectLst/>
                        </a:rPr>
                        <a:t>một</a:t>
                      </a:r>
                      <a:r>
                        <a:rPr lang="en-US" sz="1200" dirty="0">
                          <a:effectLst/>
                        </a:rPr>
                        <a:t> </a:t>
                      </a:r>
                      <a:r>
                        <a:rPr lang="en-US" sz="1200" dirty="0" err="1">
                          <a:effectLst/>
                        </a:rPr>
                        <a:t>khoảng</a:t>
                      </a:r>
                      <a:r>
                        <a:rPr lang="en-US" sz="1200" dirty="0">
                          <a:effectLst/>
                        </a:rPr>
                        <a:t> </a:t>
                      </a:r>
                      <a:r>
                        <a:rPr lang="en-US" sz="1200" dirty="0" err="1">
                          <a:effectLst/>
                        </a:rPr>
                        <a:t>thời</a:t>
                      </a:r>
                      <a:r>
                        <a:rPr lang="en-US" sz="1200" dirty="0">
                          <a:effectLst/>
                        </a:rPr>
                        <a:t> </a:t>
                      </a:r>
                      <a:r>
                        <a:rPr lang="en-US" sz="1200" dirty="0" err="1">
                          <a:effectLst/>
                        </a:rPr>
                        <a:t>gian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extLst>
                  <a:ext uri="{0D108BD9-81ED-4DB2-BD59-A6C34878D82A}">
                    <a16:rowId xmlns:a16="http://schemas.microsoft.com/office/drawing/2014/main" val="40139884"/>
                  </a:ext>
                </a:extLst>
              </a:tr>
              <a:tr h="154838">
                <a:tc>
                  <a:txBody>
                    <a:bodyPr/>
                    <a:lstStyle/>
                    <a:p>
                      <a:pPr marL="0" marR="0">
                        <a:lnSpc>
                          <a:spcPct val="107000"/>
                        </a:lnSpc>
                        <a:spcBef>
                          <a:spcPts val="0"/>
                        </a:spcBef>
                        <a:spcAft>
                          <a:spcPts val="0"/>
                        </a:spcAft>
                      </a:pPr>
                      <a:r>
                        <a:rPr lang="en-US" sz="1200">
                          <a:effectLst/>
                        </a:rPr>
                        <a:t>MouseDown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tc>
                  <a:txBody>
                    <a:bodyPr/>
                    <a:lstStyle/>
                    <a:p>
                      <a:pPr marL="0" marR="0">
                        <a:lnSpc>
                          <a:spcPct val="107000"/>
                        </a:lnSpc>
                        <a:spcBef>
                          <a:spcPts val="0"/>
                        </a:spcBef>
                        <a:spcAft>
                          <a:spcPts val="0"/>
                        </a:spcAft>
                      </a:pPr>
                      <a:r>
                        <a:rPr lang="en-US" sz="1200" dirty="0" err="1">
                          <a:effectLst/>
                        </a:rPr>
                        <a:t>Nhấn</a:t>
                      </a:r>
                      <a:r>
                        <a:rPr lang="en-US" sz="1200" dirty="0">
                          <a:effectLst/>
                        </a:rPr>
                        <a:t> </a:t>
                      </a:r>
                      <a:r>
                        <a:rPr lang="en-US" sz="1200" dirty="0" err="1">
                          <a:effectLst/>
                        </a:rPr>
                        <a:t>chuột</a:t>
                      </a:r>
                      <a:r>
                        <a:rPr lang="en-US" sz="1200" dirty="0">
                          <a:effectLst/>
                        </a:rPr>
                        <a:t> </a:t>
                      </a:r>
                      <a:r>
                        <a:rPr lang="en-US" sz="1200" dirty="0" err="1">
                          <a:effectLst/>
                        </a:rPr>
                        <a:t>trên</a:t>
                      </a:r>
                      <a:r>
                        <a:rPr lang="en-US" sz="1200" dirty="0">
                          <a:effectLst/>
                        </a:rPr>
                        <a:t> </a:t>
                      </a:r>
                      <a:r>
                        <a:rPr lang="en-US" sz="1200" dirty="0" err="1">
                          <a:effectLst/>
                        </a:rPr>
                        <a:t>vùng</a:t>
                      </a:r>
                      <a:r>
                        <a:rPr lang="en-US" sz="1200" dirty="0">
                          <a:effectLst/>
                        </a:rPr>
                        <a:t> </a:t>
                      </a:r>
                      <a:r>
                        <a:rPr lang="en-US" sz="1200" dirty="0" err="1">
                          <a:effectLst/>
                        </a:rPr>
                        <a:t>hiển</a:t>
                      </a:r>
                      <a:r>
                        <a:rPr lang="en-US" sz="1200" dirty="0">
                          <a:effectLst/>
                        </a:rPr>
                        <a:t> </a:t>
                      </a:r>
                      <a:r>
                        <a:rPr lang="en-US" sz="1200" dirty="0" err="1">
                          <a:effectLst/>
                        </a:rPr>
                        <a:t>thị</a:t>
                      </a:r>
                      <a:r>
                        <a:rPr lang="en-US" sz="1200" dirty="0">
                          <a:effectLst/>
                        </a:rPr>
                        <a:t> </a:t>
                      </a:r>
                      <a:r>
                        <a:rPr lang="en-US" sz="1200" dirty="0" err="1">
                          <a:effectLst/>
                        </a:rPr>
                        <a:t>của</a:t>
                      </a:r>
                      <a:r>
                        <a:rPr lang="en-US" sz="1200" dirty="0">
                          <a:effectLst/>
                        </a:rPr>
                        <a:t> Form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extLst>
                  <a:ext uri="{0D108BD9-81ED-4DB2-BD59-A6C34878D82A}">
                    <a16:rowId xmlns:a16="http://schemas.microsoft.com/office/drawing/2014/main" val="4171332700"/>
                  </a:ext>
                </a:extLst>
              </a:tr>
              <a:tr h="154838">
                <a:tc>
                  <a:txBody>
                    <a:bodyPr/>
                    <a:lstStyle/>
                    <a:p>
                      <a:pPr marL="0" marR="0">
                        <a:lnSpc>
                          <a:spcPct val="107000"/>
                        </a:lnSpc>
                        <a:spcBef>
                          <a:spcPts val="0"/>
                        </a:spcBef>
                        <a:spcAft>
                          <a:spcPts val="0"/>
                        </a:spcAft>
                      </a:pPr>
                      <a:r>
                        <a:rPr lang="en-US" sz="1200">
                          <a:effectLst/>
                        </a:rPr>
                        <a:t>MouseLeave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tc>
                  <a:txBody>
                    <a:bodyPr/>
                    <a:lstStyle/>
                    <a:p>
                      <a:pPr marL="0" marR="0">
                        <a:lnSpc>
                          <a:spcPct val="107000"/>
                        </a:lnSpc>
                        <a:spcBef>
                          <a:spcPts val="0"/>
                        </a:spcBef>
                        <a:spcAft>
                          <a:spcPts val="0"/>
                        </a:spcAft>
                      </a:pPr>
                      <a:r>
                        <a:rPr lang="en-US" sz="1200" dirty="0" err="1">
                          <a:effectLst/>
                        </a:rPr>
                        <a:t>Chuột</a:t>
                      </a:r>
                      <a:r>
                        <a:rPr lang="en-US" sz="1200" dirty="0">
                          <a:effectLst/>
                        </a:rPr>
                        <a:t> ra </a:t>
                      </a:r>
                      <a:r>
                        <a:rPr lang="en-US" sz="1200" dirty="0" err="1">
                          <a:effectLst/>
                        </a:rPr>
                        <a:t>khỏi</a:t>
                      </a:r>
                      <a:r>
                        <a:rPr lang="en-US" sz="1200" dirty="0">
                          <a:effectLst/>
                        </a:rPr>
                        <a:t> </a:t>
                      </a:r>
                      <a:r>
                        <a:rPr lang="en-US" sz="1200" dirty="0" err="1">
                          <a:effectLst/>
                        </a:rPr>
                        <a:t>vùng</a:t>
                      </a:r>
                      <a:r>
                        <a:rPr lang="en-US" sz="1200" dirty="0">
                          <a:effectLst/>
                        </a:rPr>
                        <a:t> </a:t>
                      </a:r>
                      <a:r>
                        <a:rPr lang="en-US" sz="1200" dirty="0" err="1">
                          <a:effectLst/>
                        </a:rPr>
                        <a:t>thấy</a:t>
                      </a:r>
                      <a:r>
                        <a:rPr lang="en-US" sz="1200" dirty="0">
                          <a:effectLst/>
                        </a:rPr>
                        <a:t> </a:t>
                      </a:r>
                      <a:r>
                        <a:rPr lang="en-US" sz="1200" dirty="0" err="1">
                          <a:effectLst/>
                        </a:rPr>
                        <a:t>được</a:t>
                      </a:r>
                      <a:r>
                        <a:rPr lang="en-US" sz="1200" dirty="0">
                          <a:effectLst/>
                        </a:rPr>
                        <a:t> </a:t>
                      </a:r>
                      <a:r>
                        <a:rPr lang="en-US" sz="1200" dirty="0" err="1">
                          <a:effectLst/>
                        </a:rPr>
                        <a:t>của</a:t>
                      </a:r>
                      <a:r>
                        <a:rPr lang="en-US" sz="1200" dirty="0">
                          <a:effectLst/>
                        </a:rPr>
                        <a:t> Form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extLst>
                  <a:ext uri="{0D108BD9-81ED-4DB2-BD59-A6C34878D82A}">
                    <a16:rowId xmlns:a16="http://schemas.microsoft.com/office/drawing/2014/main" val="10870011"/>
                  </a:ext>
                </a:extLst>
              </a:tr>
              <a:tr h="154838">
                <a:tc>
                  <a:txBody>
                    <a:bodyPr/>
                    <a:lstStyle/>
                    <a:p>
                      <a:pPr marL="0" marR="0">
                        <a:lnSpc>
                          <a:spcPct val="107000"/>
                        </a:lnSpc>
                        <a:spcBef>
                          <a:spcPts val="0"/>
                        </a:spcBef>
                        <a:spcAft>
                          <a:spcPts val="0"/>
                        </a:spcAft>
                      </a:pPr>
                      <a:r>
                        <a:rPr lang="en-US" sz="1200">
                          <a:effectLst/>
                        </a:rPr>
                        <a:t>MouseMove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tc>
                  <a:txBody>
                    <a:bodyPr/>
                    <a:lstStyle/>
                    <a:p>
                      <a:pPr marL="0" marR="0">
                        <a:lnSpc>
                          <a:spcPct val="107000"/>
                        </a:lnSpc>
                        <a:spcBef>
                          <a:spcPts val="0"/>
                        </a:spcBef>
                        <a:spcAft>
                          <a:spcPts val="0"/>
                        </a:spcAft>
                      </a:pPr>
                      <a:r>
                        <a:rPr lang="en-US" sz="1200" dirty="0" err="1">
                          <a:effectLst/>
                        </a:rPr>
                        <a:t>Chuột</a:t>
                      </a:r>
                      <a:r>
                        <a:rPr lang="en-US" sz="1200" dirty="0">
                          <a:effectLst/>
                        </a:rPr>
                        <a:t> </a:t>
                      </a:r>
                      <a:r>
                        <a:rPr lang="en-US" sz="1200" dirty="0" err="1">
                          <a:effectLst/>
                        </a:rPr>
                        <a:t>được</a:t>
                      </a:r>
                      <a:r>
                        <a:rPr lang="en-US" sz="1200" dirty="0">
                          <a:effectLst/>
                        </a:rPr>
                        <a:t> di </a:t>
                      </a:r>
                      <a:r>
                        <a:rPr lang="en-US" sz="1200" dirty="0" err="1">
                          <a:effectLst/>
                        </a:rPr>
                        <a:t>chuyển</a:t>
                      </a:r>
                      <a:r>
                        <a:rPr lang="en-US" sz="1200" dirty="0">
                          <a:effectLst/>
                        </a:rPr>
                        <a:t> </a:t>
                      </a:r>
                      <a:r>
                        <a:rPr lang="en-US" sz="1200" dirty="0" err="1">
                          <a:effectLst/>
                        </a:rPr>
                        <a:t>trên</a:t>
                      </a:r>
                      <a:r>
                        <a:rPr lang="en-US" sz="1200" dirty="0">
                          <a:effectLst/>
                        </a:rPr>
                        <a:t> Form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extLst>
                  <a:ext uri="{0D108BD9-81ED-4DB2-BD59-A6C34878D82A}">
                    <a16:rowId xmlns:a16="http://schemas.microsoft.com/office/drawing/2014/main" val="2263714560"/>
                  </a:ext>
                </a:extLst>
              </a:tr>
              <a:tr h="154838">
                <a:tc>
                  <a:txBody>
                    <a:bodyPr/>
                    <a:lstStyle/>
                    <a:p>
                      <a:pPr marL="0" marR="0">
                        <a:lnSpc>
                          <a:spcPct val="107000"/>
                        </a:lnSpc>
                        <a:spcBef>
                          <a:spcPts val="0"/>
                        </a:spcBef>
                        <a:spcAft>
                          <a:spcPts val="0"/>
                        </a:spcAft>
                      </a:pPr>
                      <a:r>
                        <a:rPr lang="en-US" sz="1200" dirty="0" err="1">
                          <a:effectLst/>
                        </a:rPr>
                        <a:t>TextChanged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tc>
                  <a:txBody>
                    <a:bodyPr/>
                    <a:lstStyle/>
                    <a:p>
                      <a:pPr marL="0" marR="0">
                        <a:lnSpc>
                          <a:spcPct val="107000"/>
                        </a:lnSpc>
                        <a:spcBef>
                          <a:spcPts val="0"/>
                        </a:spcBef>
                        <a:spcAft>
                          <a:spcPts val="0"/>
                        </a:spcAft>
                      </a:pPr>
                      <a:r>
                        <a:rPr lang="en-US" sz="1200" dirty="0" err="1">
                          <a:effectLst/>
                        </a:rPr>
                        <a:t>Giá</a:t>
                      </a:r>
                      <a:r>
                        <a:rPr lang="en-US" sz="1200" dirty="0">
                          <a:effectLst/>
                        </a:rPr>
                        <a:t> </a:t>
                      </a:r>
                      <a:r>
                        <a:rPr lang="en-US" sz="1200" dirty="0" err="1">
                          <a:effectLst/>
                        </a:rPr>
                        <a:t>trị</a:t>
                      </a:r>
                      <a:r>
                        <a:rPr lang="en-US" sz="1200" dirty="0">
                          <a:effectLst/>
                        </a:rPr>
                        <a:t> </a:t>
                      </a:r>
                      <a:r>
                        <a:rPr lang="en-US" sz="1200" dirty="0" err="1">
                          <a:effectLst/>
                        </a:rPr>
                        <a:t>của</a:t>
                      </a:r>
                      <a:r>
                        <a:rPr lang="en-US" sz="1200" dirty="0">
                          <a:effectLst/>
                        </a:rPr>
                        <a:t> </a:t>
                      </a:r>
                      <a:r>
                        <a:rPr lang="en-US" sz="1200" dirty="0" err="1">
                          <a:effectLst/>
                        </a:rPr>
                        <a:t>thuộc</a:t>
                      </a:r>
                      <a:r>
                        <a:rPr lang="en-US" sz="1200" dirty="0">
                          <a:effectLst/>
                        </a:rPr>
                        <a:t> </a:t>
                      </a:r>
                      <a:r>
                        <a:rPr lang="en-US" sz="1200" dirty="0" err="1">
                          <a:effectLst/>
                        </a:rPr>
                        <a:t>tính</a:t>
                      </a:r>
                      <a:r>
                        <a:rPr lang="en-US" sz="1200" dirty="0">
                          <a:effectLst/>
                        </a:rPr>
                        <a:t> Text </a:t>
                      </a:r>
                      <a:r>
                        <a:rPr lang="en-US" sz="1200" dirty="0" err="1">
                          <a:effectLst/>
                        </a:rPr>
                        <a:t>bị</a:t>
                      </a:r>
                      <a:r>
                        <a:rPr lang="en-US" sz="1200" dirty="0">
                          <a:effectLst/>
                        </a:rPr>
                        <a:t> </a:t>
                      </a:r>
                      <a:r>
                        <a:rPr lang="en-US" sz="1200" dirty="0" err="1">
                          <a:effectLst/>
                        </a:rPr>
                        <a:t>thay</a:t>
                      </a:r>
                      <a:r>
                        <a:rPr lang="en-US" sz="1200" dirty="0">
                          <a:effectLst/>
                        </a:rPr>
                        <a:t> </a:t>
                      </a:r>
                      <a:r>
                        <a:rPr lang="en-US" sz="1200" dirty="0" err="1">
                          <a:effectLst/>
                        </a:rPr>
                        <a:t>đổi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35" marR="5335" marT="5335" marB="5335"/>
                </a:tc>
                <a:extLst>
                  <a:ext uri="{0D108BD9-81ED-4DB2-BD59-A6C34878D82A}">
                    <a16:rowId xmlns:a16="http://schemas.microsoft.com/office/drawing/2014/main" val="357393441"/>
                  </a:ext>
                </a:extLst>
              </a:tr>
            </a:tbl>
          </a:graphicData>
        </a:graphic>
      </p:graphicFrame>
    </p:spTree>
    <p:extLst>
      <p:ext uri="{BB962C8B-B14F-4D97-AF65-F5344CB8AC3E}">
        <p14:creationId xmlns:p14="http://schemas.microsoft.com/office/powerpoint/2010/main" val="3910627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grpSp>
        <p:nvGrpSpPr>
          <p:cNvPr id="683" name="Google Shape;683;p36"/>
          <p:cNvGrpSpPr/>
          <p:nvPr/>
        </p:nvGrpSpPr>
        <p:grpSpPr>
          <a:xfrm>
            <a:off x="4118585" y="1609777"/>
            <a:ext cx="941841" cy="2789257"/>
            <a:chOff x="6592201" y="2061933"/>
            <a:chExt cx="941841" cy="2789257"/>
          </a:xfrm>
        </p:grpSpPr>
        <p:sp>
          <p:nvSpPr>
            <p:cNvPr id="684" name="Google Shape;684;p36"/>
            <p:cNvSpPr/>
            <p:nvPr/>
          </p:nvSpPr>
          <p:spPr>
            <a:xfrm>
              <a:off x="6592201" y="2061933"/>
              <a:ext cx="941841" cy="2789257"/>
            </a:xfrm>
            <a:custGeom>
              <a:avLst/>
              <a:gdLst/>
              <a:ahLst/>
              <a:cxnLst/>
              <a:rect l="l" t="t" r="r" b="b"/>
              <a:pathLst>
                <a:path w="8343" h="24976" extrusionOk="0">
                  <a:moveTo>
                    <a:pt x="440" y="24537"/>
                  </a:moveTo>
                  <a:cubicBezTo>
                    <a:pt x="147" y="24244"/>
                    <a:pt x="1" y="23854"/>
                    <a:pt x="1" y="23464"/>
                  </a:cubicBezTo>
                  <a:lnTo>
                    <a:pt x="1" y="4074"/>
                  </a:lnTo>
                  <a:cubicBezTo>
                    <a:pt x="50" y="1805"/>
                    <a:pt x="1903" y="1"/>
                    <a:pt x="4172" y="1"/>
                  </a:cubicBezTo>
                  <a:cubicBezTo>
                    <a:pt x="6440" y="1"/>
                    <a:pt x="8269" y="1805"/>
                    <a:pt x="8342" y="4074"/>
                  </a:cubicBezTo>
                  <a:lnTo>
                    <a:pt x="8342" y="23464"/>
                  </a:lnTo>
                  <a:cubicBezTo>
                    <a:pt x="8342" y="24293"/>
                    <a:pt x="7659" y="24976"/>
                    <a:pt x="6806" y="24976"/>
                  </a:cubicBezTo>
                  <a:lnTo>
                    <a:pt x="1537" y="24976"/>
                  </a:lnTo>
                  <a:cubicBezTo>
                    <a:pt x="1123" y="24976"/>
                    <a:pt x="733" y="24829"/>
                    <a:pt x="440" y="24537"/>
                  </a:cubicBezTo>
                  <a:close/>
                  <a:moveTo>
                    <a:pt x="4172" y="3293"/>
                  </a:moveTo>
                  <a:cubicBezTo>
                    <a:pt x="4952" y="3293"/>
                    <a:pt x="4952" y="2147"/>
                    <a:pt x="4172" y="2147"/>
                  </a:cubicBezTo>
                  <a:cubicBezTo>
                    <a:pt x="4025" y="2147"/>
                    <a:pt x="3879" y="2196"/>
                    <a:pt x="3757" y="2318"/>
                  </a:cubicBezTo>
                  <a:cubicBezTo>
                    <a:pt x="3537" y="2537"/>
                    <a:pt x="3537" y="2903"/>
                    <a:pt x="3757" y="3123"/>
                  </a:cubicBezTo>
                  <a:cubicBezTo>
                    <a:pt x="3879" y="3244"/>
                    <a:pt x="4025" y="3293"/>
                    <a:pt x="4172" y="3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6592201" y="2061933"/>
              <a:ext cx="941841" cy="2789257"/>
            </a:xfrm>
            <a:custGeom>
              <a:avLst/>
              <a:gdLst/>
              <a:ahLst/>
              <a:cxnLst/>
              <a:rect l="l" t="t" r="r" b="b"/>
              <a:pathLst>
                <a:path w="8343" h="24976" extrusionOk="0">
                  <a:moveTo>
                    <a:pt x="391" y="23464"/>
                  </a:moveTo>
                  <a:cubicBezTo>
                    <a:pt x="391" y="23756"/>
                    <a:pt x="513" y="24049"/>
                    <a:pt x="733" y="24268"/>
                  </a:cubicBezTo>
                  <a:cubicBezTo>
                    <a:pt x="928" y="24488"/>
                    <a:pt x="1220" y="24585"/>
                    <a:pt x="1537" y="24585"/>
                  </a:cubicBezTo>
                  <a:lnTo>
                    <a:pt x="6806" y="24585"/>
                  </a:lnTo>
                  <a:cubicBezTo>
                    <a:pt x="7440" y="24585"/>
                    <a:pt x="7952" y="24073"/>
                    <a:pt x="7952" y="23464"/>
                  </a:cubicBezTo>
                  <a:lnTo>
                    <a:pt x="7952" y="4074"/>
                  </a:lnTo>
                  <a:cubicBezTo>
                    <a:pt x="7879" y="2025"/>
                    <a:pt x="6220" y="391"/>
                    <a:pt x="4172" y="391"/>
                  </a:cubicBezTo>
                  <a:cubicBezTo>
                    <a:pt x="2123" y="391"/>
                    <a:pt x="440" y="2025"/>
                    <a:pt x="391" y="4074"/>
                  </a:cubicBezTo>
                  <a:close/>
                  <a:moveTo>
                    <a:pt x="4172" y="2196"/>
                  </a:moveTo>
                  <a:cubicBezTo>
                    <a:pt x="4854" y="2196"/>
                    <a:pt x="4854" y="3244"/>
                    <a:pt x="4172" y="3244"/>
                  </a:cubicBezTo>
                  <a:cubicBezTo>
                    <a:pt x="4025" y="3244"/>
                    <a:pt x="3903" y="3171"/>
                    <a:pt x="3806" y="3074"/>
                  </a:cubicBezTo>
                  <a:cubicBezTo>
                    <a:pt x="3611" y="2879"/>
                    <a:pt x="3611" y="2562"/>
                    <a:pt x="3806" y="2342"/>
                  </a:cubicBezTo>
                  <a:cubicBezTo>
                    <a:pt x="3903" y="2245"/>
                    <a:pt x="4025" y="2196"/>
                    <a:pt x="4172" y="2196"/>
                  </a:cubicBezTo>
                  <a:close/>
                  <a:moveTo>
                    <a:pt x="3611" y="2147"/>
                  </a:moveTo>
                  <a:cubicBezTo>
                    <a:pt x="4220" y="1513"/>
                    <a:pt x="5269" y="2196"/>
                    <a:pt x="4928" y="3025"/>
                  </a:cubicBezTo>
                  <a:cubicBezTo>
                    <a:pt x="4586" y="3854"/>
                    <a:pt x="3367" y="3610"/>
                    <a:pt x="3367" y="2708"/>
                  </a:cubicBezTo>
                  <a:cubicBezTo>
                    <a:pt x="3367" y="2488"/>
                    <a:pt x="3440" y="2293"/>
                    <a:pt x="3611" y="2147"/>
                  </a:cubicBezTo>
                  <a:close/>
                  <a:moveTo>
                    <a:pt x="7196" y="19951"/>
                  </a:moveTo>
                  <a:lnTo>
                    <a:pt x="7196" y="19951"/>
                  </a:lnTo>
                  <a:lnTo>
                    <a:pt x="7196" y="22805"/>
                  </a:lnTo>
                  <a:cubicBezTo>
                    <a:pt x="7196" y="22878"/>
                    <a:pt x="7123" y="22951"/>
                    <a:pt x="7049" y="22951"/>
                  </a:cubicBezTo>
                  <a:lnTo>
                    <a:pt x="1294" y="22951"/>
                  </a:lnTo>
                  <a:cubicBezTo>
                    <a:pt x="1220" y="22951"/>
                    <a:pt x="1147" y="22878"/>
                    <a:pt x="1147" y="22805"/>
                  </a:cubicBezTo>
                  <a:lnTo>
                    <a:pt x="1147" y="5635"/>
                  </a:lnTo>
                  <a:cubicBezTo>
                    <a:pt x="1147" y="5562"/>
                    <a:pt x="1220" y="5488"/>
                    <a:pt x="1294" y="5488"/>
                  </a:cubicBezTo>
                  <a:lnTo>
                    <a:pt x="7025" y="5488"/>
                  </a:lnTo>
                  <a:cubicBezTo>
                    <a:pt x="7123" y="5488"/>
                    <a:pt x="7196" y="5562"/>
                    <a:pt x="7196" y="5635"/>
                  </a:cubicBezTo>
                  <a:lnTo>
                    <a:pt x="7196" y="8488"/>
                  </a:lnTo>
                  <a:lnTo>
                    <a:pt x="7196" y="8488"/>
                  </a:lnTo>
                  <a:lnTo>
                    <a:pt x="7196" y="11366"/>
                  </a:lnTo>
                  <a:lnTo>
                    <a:pt x="7196" y="11366"/>
                  </a:lnTo>
                  <a:lnTo>
                    <a:pt x="7196" y="14220"/>
                  </a:lnTo>
                  <a:lnTo>
                    <a:pt x="7196" y="14220"/>
                  </a:lnTo>
                  <a:lnTo>
                    <a:pt x="7196" y="17073"/>
                  </a:lnTo>
                  <a:lnTo>
                    <a:pt x="7196" y="17073"/>
                  </a:lnTo>
                  <a:lnTo>
                    <a:pt x="7196" y="19927"/>
                  </a:lnTo>
                  <a:close/>
                  <a:moveTo>
                    <a:pt x="6879" y="20098"/>
                  </a:moveTo>
                  <a:lnTo>
                    <a:pt x="6879" y="22659"/>
                  </a:lnTo>
                  <a:lnTo>
                    <a:pt x="1440" y="22659"/>
                  </a:lnTo>
                  <a:lnTo>
                    <a:pt x="1440" y="20098"/>
                  </a:lnTo>
                  <a:close/>
                  <a:moveTo>
                    <a:pt x="1440" y="19781"/>
                  </a:moveTo>
                  <a:lnTo>
                    <a:pt x="1440" y="17220"/>
                  </a:lnTo>
                  <a:lnTo>
                    <a:pt x="6879" y="17220"/>
                  </a:lnTo>
                  <a:lnTo>
                    <a:pt x="6879" y="19781"/>
                  </a:lnTo>
                  <a:close/>
                  <a:moveTo>
                    <a:pt x="1440" y="16927"/>
                  </a:moveTo>
                  <a:lnTo>
                    <a:pt x="1440" y="14366"/>
                  </a:lnTo>
                  <a:lnTo>
                    <a:pt x="6879" y="14366"/>
                  </a:lnTo>
                  <a:lnTo>
                    <a:pt x="6879" y="16927"/>
                  </a:lnTo>
                  <a:close/>
                  <a:moveTo>
                    <a:pt x="1440" y="14074"/>
                  </a:moveTo>
                  <a:lnTo>
                    <a:pt x="1440" y="11513"/>
                  </a:lnTo>
                  <a:lnTo>
                    <a:pt x="6879" y="11513"/>
                  </a:lnTo>
                  <a:lnTo>
                    <a:pt x="6879" y="14074"/>
                  </a:lnTo>
                  <a:close/>
                  <a:moveTo>
                    <a:pt x="1440" y="11196"/>
                  </a:moveTo>
                  <a:lnTo>
                    <a:pt x="1440" y="8635"/>
                  </a:lnTo>
                  <a:lnTo>
                    <a:pt x="6879" y="8635"/>
                  </a:lnTo>
                  <a:lnTo>
                    <a:pt x="6879" y="11196"/>
                  </a:lnTo>
                  <a:close/>
                  <a:moveTo>
                    <a:pt x="1440" y="8342"/>
                  </a:moveTo>
                  <a:lnTo>
                    <a:pt x="1440" y="5805"/>
                  </a:lnTo>
                  <a:lnTo>
                    <a:pt x="6879" y="5805"/>
                  </a:lnTo>
                  <a:lnTo>
                    <a:pt x="6879" y="8366"/>
                  </a:lnTo>
                  <a:close/>
                  <a:moveTo>
                    <a:pt x="440" y="24537"/>
                  </a:moveTo>
                  <a:cubicBezTo>
                    <a:pt x="147" y="24244"/>
                    <a:pt x="1" y="23854"/>
                    <a:pt x="1" y="23464"/>
                  </a:cubicBezTo>
                  <a:lnTo>
                    <a:pt x="1" y="4074"/>
                  </a:lnTo>
                  <a:cubicBezTo>
                    <a:pt x="50" y="1805"/>
                    <a:pt x="1903" y="1"/>
                    <a:pt x="4172" y="1"/>
                  </a:cubicBezTo>
                  <a:cubicBezTo>
                    <a:pt x="6440" y="1"/>
                    <a:pt x="8293" y="1805"/>
                    <a:pt x="8342" y="4074"/>
                  </a:cubicBezTo>
                  <a:lnTo>
                    <a:pt x="8342" y="23464"/>
                  </a:lnTo>
                  <a:cubicBezTo>
                    <a:pt x="8342" y="24293"/>
                    <a:pt x="7659" y="24976"/>
                    <a:pt x="6830" y="24976"/>
                  </a:cubicBezTo>
                  <a:lnTo>
                    <a:pt x="1537" y="24976"/>
                  </a:lnTo>
                  <a:cubicBezTo>
                    <a:pt x="1123" y="24976"/>
                    <a:pt x="733" y="24829"/>
                    <a:pt x="440" y="245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6636341" y="2105487"/>
              <a:ext cx="853561" cy="2702149"/>
            </a:xfrm>
            <a:custGeom>
              <a:avLst/>
              <a:gdLst/>
              <a:ahLst/>
              <a:cxnLst/>
              <a:rect l="l" t="t" r="r" b="b"/>
              <a:pathLst>
                <a:path w="7561" h="24196" extrusionOk="0">
                  <a:moveTo>
                    <a:pt x="0" y="3684"/>
                  </a:moveTo>
                  <a:lnTo>
                    <a:pt x="0" y="23074"/>
                  </a:lnTo>
                  <a:cubicBezTo>
                    <a:pt x="0" y="23366"/>
                    <a:pt x="122" y="23659"/>
                    <a:pt x="342" y="23878"/>
                  </a:cubicBezTo>
                  <a:cubicBezTo>
                    <a:pt x="537" y="24098"/>
                    <a:pt x="829" y="24195"/>
                    <a:pt x="1146" y="24195"/>
                  </a:cubicBezTo>
                  <a:lnTo>
                    <a:pt x="6415" y="24195"/>
                  </a:lnTo>
                  <a:cubicBezTo>
                    <a:pt x="7049" y="24195"/>
                    <a:pt x="7561" y="23683"/>
                    <a:pt x="7561" y="23074"/>
                  </a:cubicBezTo>
                  <a:lnTo>
                    <a:pt x="7561" y="3684"/>
                  </a:lnTo>
                  <a:cubicBezTo>
                    <a:pt x="7488" y="1635"/>
                    <a:pt x="5829" y="1"/>
                    <a:pt x="3781" y="1"/>
                  </a:cubicBezTo>
                  <a:cubicBezTo>
                    <a:pt x="1732" y="1"/>
                    <a:pt x="49" y="1635"/>
                    <a:pt x="0" y="3684"/>
                  </a:cubicBezTo>
                  <a:close/>
                  <a:moveTo>
                    <a:pt x="4585" y="2318"/>
                  </a:moveTo>
                  <a:cubicBezTo>
                    <a:pt x="4585" y="3220"/>
                    <a:pt x="3366" y="3464"/>
                    <a:pt x="3024" y="2635"/>
                  </a:cubicBezTo>
                  <a:cubicBezTo>
                    <a:pt x="2683" y="1806"/>
                    <a:pt x="3732" y="1123"/>
                    <a:pt x="4366" y="1757"/>
                  </a:cubicBezTo>
                  <a:cubicBezTo>
                    <a:pt x="4512" y="1903"/>
                    <a:pt x="4585" y="2098"/>
                    <a:pt x="4585" y="2318"/>
                  </a:cubicBezTo>
                  <a:close/>
                  <a:moveTo>
                    <a:pt x="903" y="5098"/>
                  </a:moveTo>
                  <a:lnTo>
                    <a:pt x="6634" y="5098"/>
                  </a:lnTo>
                  <a:cubicBezTo>
                    <a:pt x="6732" y="5098"/>
                    <a:pt x="6805" y="5172"/>
                    <a:pt x="6805" y="5245"/>
                  </a:cubicBezTo>
                  <a:lnTo>
                    <a:pt x="6805" y="8123"/>
                  </a:lnTo>
                  <a:lnTo>
                    <a:pt x="6805" y="8123"/>
                  </a:lnTo>
                  <a:lnTo>
                    <a:pt x="6805" y="10976"/>
                  </a:lnTo>
                  <a:lnTo>
                    <a:pt x="6805" y="10976"/>
                  </a:lnTo>
                  <a:lnTo>
                    <a:pt x="6805" y="13830"/>
                  </a:lnTo>
                  <a:lnTo>
                    <a:pt x="6805" y="13830"/>
                  </a:lnTo>
                  <a:lnTo>
                    <a:pt x="6805" y="16683"/>
                  </a:lnTo>
                  <a:lnTo>
                    <a:pt x="6805" y="16683"/>
                  </a:lnTo>
                  <a:lnTo>
                    <a:pt x="6805" y="19537"/>
                  </a:lnTo>
                  <a:lnTo>
                    <a:pt x="6805" y="19537"/>
                  </a:lnTo>
                  <a:lnTo>
                    <a:pt x="6805" y="22415"/>
                  </a:lnTo>
                  <a:cubicBezTo>
                    <a:pt x="6805" y="22488"/>
                    <a:pt x="6732" y="22561"/>
                    <a:pt x="6634" y="22561"/>
                  </a:cubicBezTo>
                  <a:lnTo>
                    <a:pt x="903" y="22561"/>
                  </a:lnTo>
                  <a:cubicBezTo>
                    <a:pt x="829" y="22561"/>
                    <a:pt x="756" y="22488"/>
                    <a:pt x="756" y="22415"/>
                  </a:cubicBezTo>
                  <a:lnTo>
                    <a:pt x="756" y="5245"/>
                  </a:lnTo>
                  <a:cubicBezTo>
                    <a:pt x="756" y="5172"/>
                    <a:pt x="829" y="5098"/>
                    <a:pt x="903" y="5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6754649" y="2707541"/>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6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6754649" y="3028949"/>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7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6754649" y="3347564"/>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6754649" y="3666292"/>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8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6754649" y="3987700"/>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9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6754649" y="4306316"/>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6655532" y="2184555"/>
              <a:ext cx="834370" cy="2623081"/>
            </a:xfrm>
            <a:custGeom>
              <a:avLst/>
              <a:gdLst/>
              <a:ahLst/>
              <a:cxnLst/>
              <a:rect l="l" t="t" r="r" b="b"/>
              <a:pathLst>
                <a:path w="7391" h="23488" extrusionOk="0">
                  <a:moveTo>
                    <a:pt x="6928" y="21951"/>
                  </a:moveTo>
                  <a:cubicBezTo>
                    <a:pt x="6928" y="22244"/>
                    <a:pt x="6830" y="22536"/>
                    <a:pt x="6610" y="22756"/>
                  </a:cubicBezTo>
                  <a:cubicBezTo>
                    <a:pt x="6391" y="22975"/>
                    <a:pt x="6098" y="23073"/>
                    <a:pt x="5806" y="23097"/>
                  </a:cubicBezTo>
                  <a:lnTo>
                    <a:pt x="513" y="23097"/>
                  </a:lnTo>
                  <a:cubicBezTo>
                    <a:pt x="342" y="23097"/>
                    <a:pt x="172" y="23048"/>
                    <a:pt x="1" y="22951"/>
                  </a:cubicBezTo>
                  <a:cubicBezTo>
                    <a:pt x="50" y="23024"/>
                    <a:pt x="98" y="23097"/>
                    <a:pt x="172" y="23170"/>
                  </a:cubicBezTo>
                  <a:cubicBezTo>
                    <a:pt x="367" y="23390"/>
                    <a:pt x="659" y="23487"/>
                    <a:pt x="976" y="23487"/>
                  </a:cubicBezTo>
                  <a:lnTo>
                    <a:pt x="6245" y="23487"/>
                  </a:lnTo>
                  <a:cubicBezTo>
                    <a:pt x="6879" y="23487"/>
                    <a:pt x="7391" y="22975"/>
                    <a:pt x="7391" y="22366"/>
                  </a:cubicBezTo>
                  <a:lnTo>
                    <a:pt x="7391" y="2976"/>
                  </a:lnTo>
                  <a:cubicBezTo>
                    <a:pt x="7391" y="1976"/>
                    <a:pt x="6976" y="1025"/>
                    <a:pt x="6269" y="317"/>
                  </a:cubicBezTo>
                  <a:cubicBezTo>
                    <a:pt x="6171" y="195"/>
                    <a:pt x="6049" y="98"/>
                    <a:pt x="5928" y="0"/>
                  </a:cubicBezTo>
                  <a:cubicBezTo>
                    <a:pt x="6586" y="707"/>
                    <a:pt x="6952" y="1610"/>
                    <a:pt x="6928" y="256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36"/>
          <p:cNvSpPr txBox="1">
            <a:spLocks noGrp="1"/>
          </p:cNvSpPr>
          <p:nvPr>
            <p:ph type="title"/>
          </p:nvPr>
        </p:nvSpPr>
        <p:spPr>
          <a:xfrm>
            <a:off x="486530" y="641114"/>
            <a:ext cx="7713900" cy="685800"/>
          </a:xfrm>
          <a:prstGeom prst="rect">
            <a:avLst/>
          </a:prstGeom>
        </p:spPr>
        <p:txBody>
          <a:bodyPr spcFirstLastPara="1" wrap="square" lIns="91425" tIns="91425" rIns="91425" bIns="91425" anchor="t" anchorCtr="0">
            <a:noAutofit/>
          </a:bodyPr>
          <a:lstStyle/>
          <a:p>
            <a:pPr lvl="1"/>
            <a:r>
              <a:rPr lang="en-US" sz="2000" dirty="0">
                <a:solidFill>
                  <a:schemeClr val="tx2">
                    <a:lumMod val="50000"/>
                  </a:schemeClr>
                </a:solidFill>
                <a:latin typeface="+mn-lt"/>
              </a:rPr>
              <a:t>2</a:t>
            </a:r>
            <a:r>
              <a:rPr lang="en-US" sz="2000" b="1" dirty="0">
                <a:solidFill>
                  <a:schemeClr val="tx2">
                    <a:lumMod val="50000"/>
                  </a:schemeClr>
                </a:solidFill>
                <a:latin typeface="+mn-lt"/>
              </a:rPr>
              <a:t>.4 </a:t>
            </a:r>
            <a:r>
              <a:rPr lang="en-US" sz="2000" b="1" dirty="0" err="1">
                <a:solidFill>
                  <a:schemeClr val="tx2">
                    <a:lumMod val="50000"/>
                  </a:schemeClr>
                </a:solidFill>
                <a:latin typeface="+mn-lt"/>
              </a:rPr>
              <a:t>Một</a:t>
            </a:r>
            <a:r>
              <a:rPr lang="en-US" sz="2000" b="1" dirty="0">
                <a:solidFill>
                  <a:schemeClr val="tx2">
                    <a:lumMod val="50000"/>
                  </a:schemeClr>
                </a:solidFill>
                <a:latin typeface="+mn-lt"/>
              </a:rPr>
              <a:t> </a:t>
            </a:r>
            <a:r>
              <a:rPr lang="en-US" sz="2000" b="1" dirty="0" err="1">
                <a:solidFill>
                  <a:schemeClr val="tx2">
                    <a:lumMod val="50000"/>
                  </a:schemeClr>
                </a:solidFill>
                <a:latin typeface="+mn-lt"/>
              </a:rPr>
              <a:t>số</a:t>
            </a:r>
            <a:r>
              <a:rPr lang="en-US" sz="2000" b="1" dirty="0">
                <a:solidFill>
                  <a:schemeClr val="tx2">
                    <a:lumMod val="50000"/>
                  </a:schemeClr>
                </a:solidFill>
                <a:latin typeface="+mn-lt"/>
              </a:rPr>
              <a:t> </a:t>
            </a:r>
            <a:r>
              <a:rPr lang="en-US" sz="2000" b="1" dirty="0" err="1">
                <a:solidFill>
                  <a:schemeClr val="tx2">
                    <a:lumMod val="50000"/>
                  </a:schemeClr>
                </a:solidFill>
                <a:latin typeface="+mn-lt"/>
              </a:rPr>
              <a:t>phương</a:t>
            </a:r>
            <a:r>
              <a:rPr lang="en-US" sz="2000" b="1" dirty="0">
                <a:solidFill>
                  <a:schemeClr val="tx2">
                    <a:lumMod val="50000"/>
                  </a:schemeClr>
                </a:solidFill>
                <a:latin typeface="+mn-lt"/>
              </a:rPr>
              <a:t> </a:t>
            </a:r>
            <a:r>
              <a:rPr lang="en-US" sz="2000" b="1" dirty="0" err="1">
                <a:solidFill>
                  <a:schemeClr val="tx2">
                    <a:lumMod val="50000"/>
                  </a:schemeClr>
                </a:solidFill>
                <a:latin typeface="+mn-lt"/>
              </a:rPr>
              <a:t>thức</a:t>
            </a:r>
            <a:r>
              <a:rPr lang="en-US" sz="2000" b="1" dirty="0">
                <a:solidFill>
                  <a:schemeClr val="tx2">
                    <a:lumMod val="50000"/>
                  </a:schemeClr>
                </a:solidFill>
                <a:latin typeface="+mn-lt"/>
              </a:rPr>
              <a:t> </a:t>
            </a:r>
          </a:p>
        </p:txBody>
      </p:sp>
      <p:sp>
        <p:nvSpPr>
          <p:cNvPr id="695" name="Google Shape;695;p36"/>
          <p:cNvSpPr txBox="1"/>
          <p:nvPr/>
        </p:nvSpPr>
        <p:spPr>
          <a:xfrm>
            <a:off x="6101500" y="1731550"/>
            <a:ext cx="2327400" cy="548700"/>
          </a:xfrm>
          <a:prstGeom prst="rect">
            <a:avLst/>
          </a:prstGeom>
          <a:noFill/>
          <a:ln>
            <a:noFill/>
          </a:ln>
        </p:spPr>
        <p:txBody>
          <a:bodyPr spcFirstLastPara="1" wrap="square" lIns="91425" tIns="91425" rIns="91425" bIns="91425" anchor="b" anchorCtr="0">
            <a:noAutofit/>
          </a:bodyPr>
          <a:lstStyle/>
          <a:p>
            <a:pPr lvl="0"/>
            <a:r>
              <a:rPr lang="en-US" sz="2000" b="1" dirty="0"/>
              <a:t>Hide()</a:t>
            </a:r>
            <a:r>
              <a:rPr lang="en-US" sz="2000" dirty="0"/>
              <a:t>: </a:t>
            </a:r>
            <a:endParaRPr sz="2000" dirty="0">
              <a:solidFill>
                <a:schemeClr val="dk1"/>
              </a:solidFill>
              <a:latin typeface="Rubik Black"/>
              <a:ea typeface="Rubik Black"/>
              <a:cs typeface="Rubik Black"/>
              <a:sym typeface="Rubik Black"/>
            </a:endParaRPr>
          </a:p>
        </p:txBody>
      </p:sp>
      <p:sp>
        <p:nvSpPr>
          <p:cNvPr id="696" name="Google Shape;696;p36"/>
          <p:cNvSpPr txBox="1"/>
          <p:nvPr/>
        </p:nvSpPr>
        <p:spPr>
          <a:xfrm>
            <a:off x="6101500" y="2190600"/>
            <a:ext cx="2327400" cy="822900"/>
          </a:xfrm>
          <a:prstGeom prst="rect">
            <a:avLst/>
          </a:prstGeom>
          <a:noFill/>
          <a:ln>
            <a:noFill/>
          </a:ln>
        </p:spPr>
        <p:txBody>
          <a:bodyPr spcFirstLastPara="1" wrap="square" lIns="91425" tIns="91425" rIns="91425" bIns="91425" anchor="t" anchorCtr="0">
            <a:noAutofit/>
          </a:bodyPr>
          <a:lstStyle/>
          <a:p>
            <a:pPr lvl="0"/>
            <a:r>
              <a:rPr lang="en-US" sz="1600" dirty="0" err="1"/>
              <a:t>Ẩn</a:t>
            </a:r>
            <a:r>
              <a:rPr lang="en-US" sz="1600" dirty="0"/>
              <a:t> Form, </a:t>
            </a:r>
            <a:r>
              <a:rPr lang="en-US" sz="1600" dirty="0" err="1"/>
              <a:t>tương</a:t>
            </a:r>
            <a:r>
              <a:rPr lang="en-US" sz="1600" dirty="0"/>
              <a:t> </a:t>
            </a:r>
            <a:r>
              <a:rPr lang="en-US" sz="1600" dirty="0" err="1"/>
              <a:t>tự</a:t>
            </a:r>
            <a:r>
              <a:rPr lang="en-US" sz="1600" dirty="0"/>
              <a:t> </a:t>
            </a:r>
            <a:r>
              <a:rPr lang="en-US" sz="1600" dirty="0" err="1"/>
              <a:t>như</a:t>
            </a:r>
            <a:r>
              <a:rPr lang="en-US" sz="1600" dirty="0"/>
              <a:t> </a:t>
            </a:r>
            <a:r>
              <a:rPr lang="en-US" sz="1600" dirty="0" err="1"/>
              <a:t>việc</a:t>
            </a:r>
            <a:r>
              <a:rPr lang="en-US" sz="1600" dirty="0"/>
              <a:t> </a:t>
            </a:r>
            <a:r>
              <a:rPr lang="en-US" sz="1600" dirty="0" err="1"/>
              <a:t>thiết</a:t>
            </a:r>
            <a:r>
              <a:rPr lang="en-US" sz="1600" dirty="0"/>
              <a:t> </a:t>
            </a:r>
            <a:r>
              <a:rPr lang="en-US" sz="1600" dirty="0" err="1"/>
              <a:t>lập</a:t>
            </a:r>
            <a:r>
              <a:rPr lang="en-US" sz="1600" dirty="0"/>
              <a:t> </a:t>
            </a:r>
            <a:r>
              <a:rPr lang="en-US" sz="1600" dirty="0" err="1"/>
              <a:t>thuộc</a:t>
            </a:r>
            <a:r>
              <a:rPr lang="en-US" sz="1600" dirty="0"/>
              <a:t> </a:t>
            </a:r>
            <a:r>
              <a:rPr lang="en-US" sz="1600" dirty="0" err="1"/>
              <a:t>tính</a:t>
            </a:r>
            <a:r>
              <a:rPr lang="en-US" sz="1600" dirty="0"/>
              <a:t> Visible = False.</a:t>
            </a:r>
          </a:p>
        </p:txBody>
      </p:sp>
      <p:sp>
        <p:nvSpPr>
          <p:cNvPr id="697" name="Google Shape;697;p36"/>
          <p:cNvSpPr txBox="1"/>
          <p:nvPr/>
        </p:nvSpPr>
        <p:spPr>
          <a:xfrm>
            <a:off x="1112873" y="3257846"/>
            <a:ext cx="1948817" cy="462898"/>
          </a:xfrm>
          <a:prstGeom prst="rect">
            <a:avLst/>
          </a:prstGeom>
          <a:noFill/>
          <a:ln>
            <a:noFill/>
          </a:ln>
        </p:spPr>
        <p:txBody>
          <a:bodyPr spcFirstLastPara="1" wrap="square" lIns="91425" tIns="91425" rIns="91425" bIns="91425" anchor="b" anchorCtr="0">
            <a:noAutofit/>
          </a:bodyPr>
          <a:lstStyle/>
          <a:p>
            <a:pPr lvl="0" algn="r"/>
            <a:r>
              <a:rPr lang="en-US" sz="2000" b="1" dirty="0" err="1"/>
              <a:t>ShowDialog</a:t>
            </a:r>
            <a:r>
              <a:rPr lang="en-US" sz="2000" b="1" dirty="0"/>
              <a:t>()</a:t>
            </a:r>
            <a:r>
              <a:rPr lang="en-US" sz="2000" dirty="0"/>
              <a:t>:  </a:t>
            </a:r>
            <a:endParaRPr sz="2000" dirty="0">
              <a:solidFill>
                <a:schemeClr val="dk1"/>
              </a:solidFill>
              <a:latin typeface="Rubik Black"/>
              <a:ea typeface="Rubik Black"/>
              <a:cs typeface="Rubik Black"/>
              <a:sym typeface="Rubik Black"/>
            </a:endParaRPr>
          </a:p>
        </p:txBody>
      </p:sp>
      <p:sp>
        <p:nvSpPr>
          <p:cNvPr id="699" name="Google Shape;699;p36"/>
          <p:cNvSpPr txBox="1"/>
          <p:nvPr/>
        </p:nvSpPr>
        <p:spPr>
          <a:xfrm>
            <a:off x="1233376" y="3576134"/>
            <a:ext cx="2302450" cy="822900"/>
          </a:xfrm>
          <a:prstGeom prst="rect">
            <a:avLst/>
          </a:prstGeom>
          <a:noFill/>
          <a:ln>
            <a:noFill/>
          </a:ln>
        </p:spPr>
        <p:txBody>
          <a:bodyPr spcFirstLastPara="1" wrap="square" lIns="91425" tIns="91425" rIns="91425" bIns="91425" anchor="t" anchorCtr="0">
            <a:noAutofit/>
          </a:bodyPr>
          <a:lstStyle/>
          <a:p>
            <a:pPr lvl="0"/>
            <a:r>
              <a:rPr lang="en-US" sz="1600" dirty="0" err="1"/>
              <a:t>bắt</a:t>
            </a:r>
            <a:r>
              <a:rPr lang="en-US" sz="1600" dirty="0"/>
              <a:t> </a:t>
            </a:r>
            <a:r>
              <a:rPr lang="en-US" sz="1600" dirty="0" err="1"/>
              <a:t>buộc</a:t>
            </a:r>
            <a:r>
              <a:rPr lang="en-US" sz="1600" dirty="0"/>
              <a:t> </a:t>
            </a:r>
            <a:r>
              <a:rPr lang="en-US" sz="1600" dirty="0" err="1"/>
              <a:t>người</a:t>
            </a:r>
            <a:r>
              <a:rPr lang="en-US" sz="1600" dirty="0"/>
              <a:t> </a:t>
            </a:r>
            <a:r>
              <a:rPr lang="en-US" sz="1600" dirty="0" err="1"/>
              <a:t>dùng</a:t>
            </a:r>
            <a:r>
              <a:rPr lang="en-US" sz="1600" dirty="0"/>
              <a:t> </a:t>
            </a:r>
            <a:r>
              <a:rPr lang="en-US" sz="1600" dirty="0" err="1"/>
              <a:t>phải</a:t>
            </a:r>
            <a:r>
              <a:rPr lang="en-US" sz="1600" dirty="0"/>
              <a:t> </a:t>
            </a:r>
            <a:r>
              <a:rPr lang="en-US" sz="1600" dirty="0" err="1"/>
              <a:t>thao</a:t>
            </a:r>
            <a:r>
              <a:rPr lang="en-US" sz="1600" dirty="0"/>
              <a:t> </a:t>
            </a:r>
            <a:r>
              <a:rPr lang="en-US" sz="1600" dirty="0" err="1"/>
              <a:t>tác</a:t>
            </a:r>
            <a:r>
              <a:rPr lang="en-US" sz="1600" dirty="0"/>
              <a:t> </a:t>
            </a:r>
            <a:r>
              <a:rPr lang="en-US" sz="1600" dirty="0" err="1"/>
              <a:t>cho</a:t>
            </a:r>
            <a:r>
              <a:rPr lang="en-US" sz="1600" dirty="0"/>
              <a:t> </a:t>
            </a:r>
            <a:r>
              <a:rPr lang="en-US" sz="1600" dirty="0" err="1"/>
              <a:t>tới</a:t>
            </a:r>
            <a:r>
              <a:rPr lang="en-US" sz="1600" dirty="0"/>
              <a:t> </a:t>
            </a:r>
            <a:r>
              <a:rPr lang="en-US" sz="1600" dirty="0" err="1"/>
              <a:t>khi</a:t>
            </a:r>
            <a:r>
              <a:rPr lang="en-US" sz="1600" dirty="0"/>
              <a:t> </a:t>
            </a:r>
            <a:r>
              <a:rPr lang="en-US" sz="1600" dirty="0" err="1"/>
              <a:t>đóng</a:t>
            </a:r>
            <a:r>
              <a:rPr lang="en-US" sz="1600" dirty="0"/>
              <a:t> Form </a:t>
            </a:r>
            <a:endParaRPr sz="1600" dirty="0">
              <a:solidFill>
                <a:schemeClr val="dk1"/>
              </a:solidFill>
              <a:latin typeface="Karla"/>
              <a:ea typeface="Karla"/>
              <a:cs typeface="Karla"/>
              <a:sym typeface="Karla"/>
            </a:endParaRPr>
          </a:p>
        </p:txBody>
      </p:sp>
      <p:sp>
        <p:nvSpPr>
          <p:cNvPr id="700" name="Google Shape;700;p36"/>
          <p:cNvSpPr txBox="1"/>
          <p:nvPr/>
        </p:nvSpPr>
        <p:spPr>
          <a:xfrm>
            <a:off x="6145082" y="3202786"/>
            <a:ext cx="2327400" cy="1022904"/>
          </a:xfrm>
          <a:prstGeom prst="rect">
            <a:avLst/>
          </a:prstGeom>
          <a:noFill/>
          <a:ln>
            <a:noFill/>
          </a:ln>
        </p:spPr>
        <p:txBody>
          <a:bodyPr spcFirstLastPara="1" wrap="square" lIns="91425" tIns="91425" rIns="91425" bIns="91425" anchor="b" anchorCtr="0">
            <a:noAutofit/>
          </a:bodyPr>
          <a:lstStyle/>
          <a:p>
            <a:r>
              <a:rPr lang="en-US" sz="2000" b="1" dirty="0"/>
              <a:t>Close()</a:t>
            </a:r>
            <a:r>
              <a:rPr lang="en-US" sz="2000" dirty="0"/>
              <a:t>: </a:t>
            </a:r>
            <a:r>
              <a:rPr lang="en-US" sz="1600" dirty="0" err="1"/>
              <a:t>Đóng</a:t>
            </a:r>
            <a:r>
              <a:rPr lang="en-US" sz="1600" dirty="0"/>
              <a:t> Form.</a:t>
            </a:r>
          </a:p>
          <a:p>
            <a:pPr marL="0" lvl="0" indent="0" algn="l" rtl="0">
              <a:spcBef>
                <a:spcPts val="0"/>
              </a:spcBef>
              <a:spcAft>
                <a:spcPts val="0"/>
              </a:spcAft>
              <a:buNone/>
            </a:pPr>
            <a:endParaRPr sz="2400" dirty="0">
              <a:solidFill>
                <a:schemeClr val="dk1"/>
              </a:solidFill>
              <a:latin typeface="Rubik Black"/>
              <a:ea typeface="Rubik Black"/>
              <a:cs typeface="Rubik Black"/>
              <a:sym typeface="Rubik Black"/>
            </a:endParaRPr>
          </a:p>
        </p:txBody>
      </p:sp>
      <p:sp>
        <p:nvSpPr>
          <p:cNvPr id="702" name="Google Shape;702;p36"/>
          <p:cNvSpPr txBox="1"/>
          <p:nvPr/>
        </p:nvSpPr>
        <p:spPr>
          <a:xfrm>
            <a:off x="1233376" y="1200955"/>
            <a:ext cx="1948816" cy="1601035"/>
          </a:xfrm>
          <a:prstGeom prst="rect">
            <a:avLst/>
          </a:prstGeom>
          <a:noFill/>
          <a:ln>
            <a:noFill/>
          </a:ln>
        </p:spPr>
        <p:txBody>
          <a:bodyPr spcFirstLastPara="1" wrap="square" lIns="91425" tIns="91425" rIns="91425" bIns="91425" anchor="b" anchorCtr="0">
            <a:no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sz="2000" b="1" dirty="0"/>
              <a:t>Show()</a:t>
            </a:r>
            <a:r>
              <a:rPr lang="en-US" sz="2000" dirty="0"/>
              <a:t>: </a:t>
            </a:r>
            <a:r>
              <a:rPr lang="en-US" sz="1600" dirty="0" err="1"/>
              <a:t>Sử</a:t>
            </a:r>
            <a:r>
              <a:rPr lang="en-US" sz="1600" dirty="0"/>
              <a:t> </a:t>
            </a:r>
            <a:r>
              <a:rPr lang="en-US" sz="1600" dirty="0" err="1"/>
              <a:t>dụng</a:t>
            </a:r>
            <a:r>
              <a:rPr lang="en-US" sz="1600" dirty="0"/>
              <a:t> </a:t>
            </a:r>
            <a:r>
              <a:rPr lang="en-US" sz="1600" dirty="0" err="1"/>
              <a:t>để</a:t>
            </a:r>
            <a:r>
              <a:rPr lang="en-US" sz="1600" dirty="0"/>
              <a:t> </a:t>
            </a:r>
            <a:r>
              <a:rPr lang="en-US" sz="1600" dirty="0" err="1"/>
              <a:t>hiển</a:t>
            </a:r>
            <a:r>
              <a:rPr lang="en-US" sz="1600" dirty="0"/>
              <a:t> </a:t>
            </a:r>
            <a:r>
              <a:rPr lang="en-US" sz="1600" dirty="0" err="1"/>
              <a:t>thị</a:t>
            </a:r>
            <a:r>
              <a:rPr lang="en-US" sz="1600" dirty="0"/>
              <a:t> Form.</a:t>
            </a:r>
          </a:p>
          <a:p>
            <a:pPr marL="0" lvl="0" indent="0" algn="r" rtl="0">
              <a:spcBef>
                <a:spcPts val="0"/>
              </a:spcBef>
              <a:spcAft>
                <a:spcPts val="0"/>
              </a:spcAft>
              <a:buNone/>
            </a:pPr>
            <a:endParaRPr sz="2400" dirty="0">
              <a:solidFill>
                <a:schemeClr val="dk1"/>
              </a:solidFill>
              <a:latin typeface="Rubik Black"/>
              <a:ea typeface="Rubik Black"/>
              <a:cs typeface="Rubik Black"/>
              <a:sym typeface="Rubik Black"/>
            </a:endParaRPr>
          </a:p>
        </p:txBody>
      </p:sp>
      <p:cxnSp>
        <p:nvCxnSpPr>
          <p:cNvPr id="703" name="Google Shape;703;p36"/>
          <p:cNvCxnSpPr>
            <a:cxnSpLocks/>
            <a:stCxn id="702" idx="3"/>
          </p:cNvCxnSpPr>
          <p:nvPr/>
        </p:nvCxnSpPr>
        <p:spPr>
          <a:xfrm>
            <a:off x="3182192" y="2001473"/>
            <a:ext cx="1390308" cy="389598"/>
          </a:xfrm>
          <a:prstGeom prst="bentConnector3">
            <a:avLst>
              <a:gd name="adj1" fmla="val 50000"/>
            </a:avLst>
          </a:prstGeom>
          <a:noFill/>
          <a:ln w="28575" cap="flat" cmpd="sng">
            <a:solidFill>
              <a:schemeClr val="dk1"/>
            </a:solidFill>
            <a:prstDash val="solid"/>
            <a:round/>
            <a:headEnd type="none" w="med" len="med"/>
            <a:tailEnd type="oval" w="med" len="med"/>
          </a:ln>
        </p:spPr>
      </p:cxnSp>
      <p:cxnSp>
        <p:nvCxnSpPr>
          <p:cNvPr id="704" name="Google Shape;704;p36"/>
          <p:cNvCxnSpPr>
            <a:cxnSpLocks/>
            <a:stCxn id="700" idx="1"/>
          </p:cNvCxnSpPr>
          <p:nvPr/>
        </p:nvCxnSpPr>
        <p:spPr>
          <a:xfrm rot="10800000" flipV="1">
            <a:off x="4616882" y="3714238"/>
            <a:ext cx="1528200" cy="310698"/>
          </a:xfrm>
          <a:prstGeom prst="bentConnector3">
            <a:avLst>
              <a:gd name="adj1" fmla="val 50000"/>
            </a:avLst>
          </a:prstGeom>
          <a:noFill/>
          <a:ln w="28575" cap="flat" cmpd="sng">
            <a:solidFill>
              <a:schemeClr val="dk1"/>
            </a:solidFill>
            <a:prstDash val="solid"/>
            <a:round/>
            <a:headEnd type="none" w="med" len="med"/>
            <a:tailEnd type="oval" w="med" len="med"/>
          </a:ln>
        </p:spPr>
      </p:cxnSp>
      <p:cxnSp>
        <p:nvCxnSpPr>
          <p:cNvPr id="705" name="Google Shape;705;p36"/>
          <p:cNvCxnSpPr>
            <a:stCxn id="695" idx="1"/>
          </p:cNvCxnSpPr>
          <p:nvPr/>
        </p:nvCxnSpPr>
        <p:spPr>
          <a:xfrm flipH="1">
            <a:off x="4576900" y="2005900"/>
            <a:ext cx="1524600" cy="1046400"/>
          </a:xfrm>
          <a:prstGeom prst="bentConnector3">
            <a:avLst>
              <a:gd name="adj1" fmla="val 24185"/>
            </a:avLst>
          </a:prstGeom>
          <a:noFill/>
          <a:ln w="28575" cap="flat" cmpd="sng">
            <a:solidFill>
              <a:schemeClr val="dk1"/>
            </a:solidFill>
            <a:prstDash val="solid"/>
            <a:round/>
            <a:headEnd type="none" w="med" len="med"/>
            <a:tailEnd type="oval" w="med" len="med"/>
          </a:ln>
        </p:spPr>
      </p:cxnSp>
      <p:cxnSp>
        <p:nvCxnSpPr>
          <p:cNvPr id="706" name="Google Shape;706;p36"/>
          <p:cNvCxnSpPr>
            <a:cxnSpLocks/>
            <a:stCxn id="697" idx="3"/>
          </p:cNvCxnSpPr>
          <p:nvPr/>
        </p:nvCxnSpPr>
        <p:spPr>
          <a:xfrm>
            <a:off x="3061690" y="3489295"/>
            <a:ext cx="1536001" cy="187199"/>
          </a:xfrm>
          <a:prstGeom prst="bentConnector3">
            <a:avLst>
              <a:gd name="adj1" fmla="val 50000"/>
            </a:avLst>
          </a:prstGeom>
          <a:noFill/>
          <a:ln w="28575" cap="flat" cmpd="sng">
            <a:solidFill>
              <a:schemeClr val="dk1"/>
            </a:solidFill>
            <a:prstDash val="solid"/>
            <a:round/>
            <a:headEnd type="none" w="med" len="med"/>
            <a:tailEnd type="oval" w="med" len="med"/>
          </a:ln>
        </p:spPr>
      </p:cxnSp>
      <p:sp>
        <p:nvSpPr>
          <p:cNvPr id="707" name="Google Shape;707;p36"/>
          <p:cNvSpPr/>
          <p:nvPr/>
        </p:nvSpPr>
        <p:spPr>
          <a:xfrm>
            <a:off x="7746400" y="10664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7971832" y="91781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62E5-960B-4E1E-B3E8-184168A25DD1}"/>
              </a:ext>
            </a:extLst>
          </p:cNvPr>
          <p:cNvSpPr>
            <a:spLocks noGrp="1"/>
          </p:cNvSpPr>
          <p:nvPr>
            <p:ph type="title"/>
          </p:nvPr>
        </p:nvSpPr>
        <p:spPr>
          <a:xfrm>
            <a:off x="365901" y="215267"/>
            <a:ext cx="7717500" cy="685800"/>
          </a:xfrm>
        </p:spPr>
        <p:txBody>
          <a:bodyPr/>
          <a:lstStyle/>
          <a:p>
            <a:pPr algn="l"/>
            <a:r>
              <a:rPr lang="en-US" sz="2000" b="1" dirty="0">
                <a:solidFill>
                  <a:schemeClr val="tx2">
                    <a:lumMod val="50000"/>
                  </a:schemeClr>
                </a:solidFill>
                <a:latin typeface="+mn-lt"/>
                <a:ea typeface="Roboto Medium" panose="020B0604020202020204" charset="0"/>
              </a:rPr>
              <a:t>2.5 </a:t>
            </a:r>
            <a:r>
              <a:rPr lang="en-US" sz="2000" b="1" dirty="0" err="1">
                <a:solidFill>
                  <a:schemeClr val="tx2">
                    <a:lumMod val="50000"/>
                  </a:schemeClr>
                </a:solidFill>
                <a:latin typeface="+mn-lt"/>
                <a:ea typeface="Roboto Medium" panose="020B0604020202020204" charset="0"/>
              </a:rPr>
              <a:t>Phân</a:t>
            </a:r>
            <a:r>
              <a:rPr lang="en-US" sz="2000" b="1" dirty="0">
                <a:solidFill>
                  <a:schemeClr val="tx2">
                    <a:lumMod val="50000"/>
                  </a:schemeClr>
                </a:solidFill>
                <a:latin typeface="+mn-lt"/>
                <a:ea typeface="Roboto Medium" panose="020B0604020202020204" charset="0"/>
              </a:rPr>
              <a:t> </a:t>
            </a:r>
            <a:r>
              <a:rPr lang="en-US" sz="2000" b="1" dirty="0" err="1">
                <a:solidFill>
                  <a:schemeClr val="tx2">
                    <a:lumMod val="50000"/>
                  </a:schemeClr>
                </a:solidFill>
                <a:latin typeface="+mn-lt"/>
                <a:ea typeface="Roboto Medium" panose="020B0604020202020204" charset="0"/>
              </a:rPr>
              <a:t>loại</a:t>
            </a:r>
            <a:r>
              <a:rPr lang="en-US" sz="2000" b="1" dirty="0">
                <a:solidFill>
                  <a:schemeClr val="tx2">
                    <a:lumMod val="50000"/>
                  </a:schemeClr>
                </a:solidFill>
                <a:latin typeface="+mn-lt"/>
                <a:ea typeface="Roboto Medium" panose="020B0604020202020204" charset="0"/>
              </a:rPr>
              <a:t> Form </a:t>
            </a:r>
          </a:p>
        </p:txBody>
      </p:sp>
      <p:sp>
        <p:nvSpPr>
          <p:cNvPr id="4" name="Subtitle 3">
            <a:extLst>
              <a:ext uri="{FF2B5EF4-FFF2-40B4-BE49-F238E27FC236}">
                <a16:creationId xmlns:a16="http://schemas.microsoft.com/office/drawing/2014/main" id="{1811194A-4074-4942-B926-5E6BE943E474}"/>
              </a:ext>
            </a:extLst>
          </p:cNvPr>
          <p:cNvSpPr>
            <a:spLocks noGrp="1"/>
          </p:cNvSpPr>
          <p:nvPr>
            <p:ph type="subTitle" idx="2"/>
          </p:nvPr>
        </p:nvSpPr>
        <p:spPr>
          <a:xfrm>
            <a:off x="781724" y="830183"/>
            <a:ext cx="2267363" cy="3890673"/>
          </a:xfr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l"/>
            <a:r>
              <a:rPr lang="en-US" b="1" dirty="0" err="1"/>
              <a:t>Phân</a:t>
            </a:r>
            <a:r>
              <a:rPr lang="en-US" b="1" dirty="0"/>
              <a:t> </a:t>
            </a:r>
            <a:r>
              <a:rPr lang="en-US" b="1" dirty="0" err="1"/>
              <a:t>loại</a:t>
            </a:r>
            <a:endParaRPr lang="en-US" b="1" dirty="0"/>
          </a:p>
          <a:p>
            <a:pPr algn="l"/>
            <a:r>
              <a:rPr lang="en-US" b="1" dirty="0"/>
              <a:t>- Form </a:t>
            </a:r>
            <a:r>
              <a:rPr lang="en-US" b="1" dirty="0" err="1"/>
              <a:t>bình</a:t>
            </a:r>
            <a:r>
              <a:rPr lang="en-US" b="1" dirty="0"/>
              <a:t> </a:t>
            </a:r>
            <a:r>
              <a:rPr lang="en-US" b="1" dirty="0" err="1"/>
              <a:t>thường</a:t>
            </a:r>
            <a:r>
              <a:rPr lang="en-US" b="1" dirty="0"/>
              <a:t>: </a:t>
            </a:r>
          </a:p>
          <a:p>
            <a:pPr algn="l"/>
            <a:r>
              <a:rPr lang="en-US" dirty="0" err="1"/>
              <a:t>khi</a:t>
            </a:r>
            <a:r>
              <a:rPr lang="en-US" dirty="0"/>
              <a:t> </a:t>
            </a:r>
            <a:r>
              <a:rPr lang="en-US" dirty="0" err="1"/>
              <a:t>được</a:t>
            </a:r>
            <a:r>
              <a:rPr lang="en-US" dirty="0"/>
              <a:t> </a:t>
            </a:r>
            <a:r>
              <a:rPr lang="en-US" dirty="0" err="1"/>
              <a:t>gọi</a:t>
            </a:r>
            <a:r>
              <a:rPr lang="en-US" dirty="0"/>
              <a:t> </a:t>
            </a:r>
            <a:r>
              <a:rPr lang="en-US" dirty="0" err="1"/>
              <a:t>hiển</a:t>
            </a:r>
            <a:r>
              <a:rPr lang="en-US" dirty="0"/>
              <a:t> </a:t>
            </a:r>
            <a:r>
              <a:rPr lang="en-US" dirty="0" err="1"/>
              <a:t>thị</a:t>
            </a:r>
            <a:endParaRPr lang="en-US" dirty="0"/>
          </a:p>
          <a:p>
            <a:pPr algn="l"/>
            <a:r>
              <a:rPr lang="en-US" dirty="0" err="1"/>
              <a:t>bên</a:t>
            </a:r>
            <a:r>
              <a:rPr lang="en-US" dirty="0"/>
              <a:t> </a:t>
            </a:r>
            <a:r>
              <a:rPr lang="en-US" dirty="0" err="1"/>
              <a:t>trong</a:t>
            </a:r>
            <a:r>
              <a:rPr lang="en-US" dirty="0"/>
              <a:t> </a:t>
            </a:r>
            <a:r>
              <a:rPr lang="en-US" dirty="0" err="1"/>
              <a:t>một</a:t>
            </a:r>
            <a:r>
              <a:rPr lang="en-US" dirty="0"/>
              <a:t> Form</a:t>
            </a:r>
          </a:p>
          <a:p>
            <a:pPr algn="l"/>
            <a:r>
              <a:rPr lang="en-US" dirty="0"/>
              <a:t>cha </a:t>
            </a:r>
            <a:r>
              <a:rPr lang="en-US" dirty="0" err="1"/>
              <a:t>và</a:t>
            </a:r>
            <a:r>
              <a:rPr lang="en-US" dirty="0"/>
              <a:t> </a:t>
            </a:r>
            <a:r>
              <a:rPr lang="en-US" dirty="0" err="1"/>
              <a:t>được</a:t>
            </a:r>
            <a:r>
              <a:rPr lang="en-US" dirty="0"/>
              <a:t> </a:t>
            </a:r>
            <a:r>
              <a:rPr lang="en-US" dirty="0" err="1"/>
              <a:t>chỉ</a:t>
            </a:r>
            <a:r>
              <a:rPr lang="en-US" dirty="0"/>
              <a:t> </a:t>
            </a:r>
            <a:r>
              <a:rPr lang="en-US" dirty="0" err="1"/>
              <a:t>định</a:t>
            </a:r>
            <a:endParaRPr lang="en-US" dirty="0"/>
          </a:p>
          <a:p>
            <a:pPr algn="l"/>
            <a:r>
              <a:rPr lang="en-US" dirty="0"/>
              <a:t>Form cha </a:t>
            </a:r>
            <a:r>
              <a:rPr lang="en-US" dirty="0" err="1"/>
              <a:t>chứa</a:t>
            </a:r>
            <a:r>
              <a:rPr lang="en-US" dirty="0"/>
              <a:t> </a:t>
            </a:r>
            <a:r>
              <a:rPr lang="en-US" dirty="0" err="1"/>
              <a:t>nó</a:t>
            </a:r>
            <a:r>
              <a:rPr lang="en-US" dirty="0"/>
              <a:t> </a:t>
            </a:r>
            <a:r>
              <a:rPr lang="en-US" dirty="0" err="1"/>
              <a:t>là</a:t>
            </a:r>
            <a:endParaRPr lang="en-US" dirty="0"/>
          </a:p>
          <a:p>
            <a:pPr algn="l"/>
            <a:r>
              <a:rPr lang="en-US" dirty="0"/>
              <a:t>Form </a:t>
            </a:r>
            <a:r>
              <a:rPr lang="en-US" dirty="0" err="1"/>
              <a:t>nào</a:t>
            </a:r>
            <a:r>
              <a:rPr lang="en-US" dirty="0"/>
              <a:t> </a:t>
            </a:r>
            <a:r>
              <a:rPr lang="en-US" dirty="0" err="1"/>
              <a:t>thông</a:t>
            </a:r>
            <a:r>
              <a:rPr lang="en-US" dirty="0"/>
              <a:t> qua</a:t>
            </a:r>
          </a:p>
          <a:p>
            <a:pPr algn="l"/>
            <a:r>
              <a:rPr lang="en-US" dirty="0" err="1"/>
              <a:t>thuộc</a:t>
            </a:r>
            <a:r>
              <a:rPr lang="en-US" dirty="0"/>
              <a:t>  </a:t>
            </a:r>
            <a:r>
              <a:rPr lang="en-US" dirty="0" err="1"/>
              <a:t>tính</a:t>
            </a:r>
            <a:r>
              <a:rPr lang="en-US" dirty="0"/>
              <a:t> </a:t>
            </a:r>
            <a:r>
              <a:rPr lang="en-US" dirty="0" err="1"/>
              <a:t>MdiParent</a:t>
            </a:r>
            <a:endParaRPr lang="en-US" dirty="0"/>
          </a:p>
          <a:p>
            <a:pPr algn="l"/>
            <a:r>
              <a:rPr lang="en-US" dirty="0" err="1"/>
              <a:t>khi</a:t>
            </a:r>
            <a:r>
              <a:rPr lang="en-US" dirty="0"/>
              <a:t>  </a:t>
            </a:r>
            <a:r>
              <a:rPr lang="en-US" dirty="0" err="1"/>
              <a:t>đó</a:t>
            </a:r>
            <a:r>
              <a:rPr lang="en-US" dirty="0"/>
              <a:t> </a:t>
            </a:r>
            <a:r>
              <a:rPr lang="en-US" dirty="0" err="1"/>
              <a:t>sẽ</a:t>
            </a:r>
            <a:r>
              <a:rPr lang="en-US" dirty="0"/>
              <a:t> </a:t>
            </a:r>
            <a:r>
              <a:rPr lang="en-US" dirty="0" err="1"/>
              <a:t>trở</a:t>
            </a:r>
            <a:r>
              <a:rPr lang="en-US" dirty="0"/>
              <a:t> </a:t>
            </a:r>
            <a:r>
              <a:rPr lang="en-US" dirty="0" err="1"/>
              <a:t>thành</a:t>
            </a:r>
            <a:endParaRPr lang="en-US" dirty="0"/>
          </a:p>
          <a:p>
            <a:pPr algn="l"/>
            <a:r>
              <a:rPr lang="en-US" dirty="0"/>
              <a:t>Form con.</a:t>
            </a:r>
          </a:p>
          <a:p>
            <a:pPr algn="l"/>
            <a:r>
              <a:rPr lang="en-US" dirty="0"/>
              <a:t>- </a:t>
            </a:r>
            <a:r>
              <a:rPr lang="en-US" b="1" dirty="0"/>
              <a:t>Form cha</a:t>
            </a:r>
            <a:r>
              <a:rPr lang="en-US" dirty="0"/>
              <a:t>: </a:t>
            </a:r>
            <a:r>
              <a:rPr lang="en-US" dirty="0" err="1"/>
              <a:t>Là</a:t>
            </a:r>
            <a:r>
              <a:rPr lang="en-US" dirty="0"/>
              <a:t> Form </a:t>
            </a:r>
            <a:r>
              <a:rPr lang="en-US" dirty="0" err="1"/>
              <a:t>có</a:t>
            </a:r>
            <a:endParaRPr lang="en-US" dirty="0"/>
          </a:p>
          <a:p>
            <a:pPr algn="l"/>
            <a:r>
              <a:rPr lang="en-US" dirty="0" err="1"/>
              <a:t>thể</a:t>
            </a:r>
            <a:r>
              <a:rPr lang="en-US" dirty="0"/>
              <a:t> </a:t>
            </a:r>
            <a:r>
              <a:rPr lang="en-US" dirty="0" err="1"/>
              <a:t>chứa</a:t>
            </a:r>
            <a:r>
              <a:rPr lang="en-US" dirty="0"/>
              <a:t> </a:t>
            </a:r>
            <a:r>
              <a:rPr lang="en-US" dirty="0" err="1"/>
              <a:t>các</a:t>
            </a:r>
            <a:r>
              <a:rPr lang="en-US" dirty="0"/>
              <a:t> Form </a:t>
            </a:r>
            <a:r>
              <a:rPr lang="en-US" dirty="0" err="1"/>
              <a:t>khác</a:t>
            </a:r>
            <a:endParaRPr lang="en-US" dirty="0"/>
          </a:p>
          <a:p>
            <a:pPr algn="l"/>
            <a:r>
              <a:rPr lang="en-US" dirty="0" err="1"/>
              <a:t>bên</a:t>
            </a:r>
            <a:r>
              <a:rPr lang="en-US" dirty="0"/>
              <a:t> </a:t>
            </a:r>
            <a:r>
              <a:rPr lang="en-US" dirty="0" err="1"/>
              <a:t>trong</a:t>
            </a:r>
            <a:r>
              <a:rPr lang="en-US" dirty="0"/>
              <a:t>. </a:t>
            </a:r>
            <a:r>
              <a:rPr lang="en-US" dirty="0" err="1"/>
              <a:t>Thuộc</a:t>
            </a:r>
            <a:r>
              <a:rPr lang="en-US" dirty="0"/>
              <a:t> </a:t>
            </a:r>
            <a:r>
              <a:rPr lang="en-US" dirty="0" err="1"/>
              <a:t>tính</a:t>
            </a:r>
            <a:endParaRPr lang="en-US" dirty="0"/>
          </a:p>
          <a:p>
            <a:pPr algn="l"/>
            <a:r>
              <a:rPr lang="en-US" dirty="0"/>
              <a:t> </a:t>
            </a:r>
            <a:r>
              <a:rPr lang="en-US" b="1" dirty="0" err="1"/>
              <a:t>isMdiContainer</a:t>
            </a:r>
            <a:r>
              <a:rPr lang="en-US" b="1" dirty="0"/>
              <a:t> </a:t>
            </a:r>
            <a:r>
              <a:rPr lang="en-US" dirty="0" err="1"/>
              <a:t>của</a:t>
            </a:r>
            <a:endParaRPr lang="en-US" dirty="0"/>
          </a:p>
          <a:p>
            <a:pPr algn="l"/>
            <a:r>
              <a:rPr lang="en-US" dirty="0"/>
              <a:t>Form cha </a:t>
            </a:r>
            <a:r>
              <a:rPr lang="en-US" dirty="0" err="1"/>
              <a:t>có</a:t>
            </a:r>
            <a:r>
              <a:rPr lang="en-US" dirty="0"/>
              <a:t> </a:t>
            </a:r>
            <a:r>
              <a:rPr lang="en-US" dirty="0" err="1"/>
              <a:t>giá</a:t>
            </a:r>
            <a:r>
              <a:rPr lang="en-US" dirty="0"/>
              <a:t> </a:t>
            </a:r>
            <a:r>
              <a:rPr lang="en-US" dirty="0" err="1"/>
              <a:t>trị</a:t>
            </a:r>
            <a:r>
              <a:rPr lang="en-US" dirty="0"/>
              <a:t> </a:t>
            </a:r>
            <a:r>
              <a:rPr lang="en-US" dirty="0" err="1"/>
              <a:t>là</a:t>
            </a:r>
            <a:endParaRPr lang="en-US" dirty="0"/>
          </a:p>
          <a:p>
            <a:pPr algn="l"/>
            <a:r>
              <a:rPr lang="en-US" dirty="0"/>
              <a:t>True.</a:t>
            </a:r>
          </a:p>
          <a:p>
            <a:pPr algn="l"/>
            <a:r>
              <a:rPr lang="en-US" dirty="0"/>
              <a:t>- </a:t>
            </a:r>
            <a:r>
              <a:rPr lang="en-US" b="1" dirty="0"/>
              <a:t>Form con</a:t>
            </a:r>
            <a:endParaRPr lang="en-US" dirty="0"/>
          </a:p>
          <a:p>
            <a:pPr algn="l"/>
            <a:endParaRPr lang="en-US" dirty="0"/>
          </a:p>
        </p:txBody>
      </p:sp>
      <p:sp>
        <p:nvSpPr>
          <p:cNvPr id="9" name="Subtitle 3">
            <a:extLst>
              <a:ext uri="{FF2B5EF4-FFF2-40B4-BE49-F238E27FC236}">
                <a16:creationId xmlns:a16="http://schemas.microsoft.com/office/drawing/2014/main" id="{FECF0E6F-48D1-4772-B799-5CDC10258EAE}"/>
              </a:ext>
            </a:extLst>
          </p:cNvPr>
          <p:cNvSpPr txBox="1">
            <a:spLocks/>
          </p:cNvSpPr>
          <p:nvPr/>
        </p:nvSpPr>
        <p:spPr>
          <a:xfrm>
            <a:off x="3548675" y="830182"/>
            <a:ext cx="2327585" cy="3890673"/>
          </a:xfrm>
          <a:prstGeom prst="rect">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gn="l"/>
            <a:r>
              <a:rPr lang="en-US" b="1" dirty="0" err="1"/>
              <a:t>Gọi</a:t>
            </a:r>
            <a:r>
              <a:rPr lang="en-US" b="1" dirty="0"/>
              <a:t> </a:t>
            </a:r>
            <a:r>
              <a:rPr lang="en-US" b="1" dirty="0" err="1"/>
              <a:t>hiển</a:t>
            </a:r>
            <a:r>
              <a:rPr lang="en-US" b="1" dirty="0"/>
              <a:t> </a:t>
            </a:r>
            <a:r>
              <a:rPr lang="en-US" b="1" dirty="0" err="1"/>
              <a:t>thị</a:t>
            </a:r>
            <a:r>
              <a:rPr lang="en-US" b="1" dirty="0"/>
              <a:t> Form</a:t>
            </a:r>
          </a:p>
          <a:p>
            <a:pPr algn="l"/>
            <a:endParaRPr lang="en-US" dirty="0"/>
          </a:p>
          <a:p>
            <a:pPr algn="l"/>
            <a:r>
              <a:rPr lang="en-US" dirty="0"/>
              <a:t>- </a:t>
            </a:r>
            <a:r>
              <a:rPr lang="en-US" dirty="0" err="1"/>
              <a:t>Gọi</a:t>
            </a:r>
            <a:r>
              <a:rPr lang="en-US" dirty="0"/>
              <a:t> </a:t>
            </a:r>
            <a:r>
              <a:rPr lang="en-US" dirty="0" err="1"/>
              <a:t>hiển</a:t>
            </a:r>
            <a:r>
              <a:rPr lang="en-US" dirty="0"/>
              <a:t> </a:t>
            </a:r>
            <a:r>
              <a:rPr lang="en-US" dirty="0" err="1"/>
              <a:t>thị</a:t>
            </a:r>
            <a:r>
              <a:rPr lang="en-US" dirty="0"/>
              <a:t> Form2 </a:t>
            </a:r>
            <a:r>
              <a:rPr lang="en-US" dirty="0" err="1"/>
              <a:t>từ</a:t>
            </a:r>
            <a:endParaRPr lang="en-US" dirty="0"/>
          </a:p>
          <a:p>
            <a:pPr algn="l"/>
            <a:r>
              <a:rPr lang="en-US" dirty="0"/>
              <a:t>Form1 </a:t>
            </a:r>
            <a:r>
              <a:rPr lang="en-US" dirty="0" err="1"/>
              <a:t>dạng</a:t>
            </a:r>
            <a:r>
              <a:rPr lang="en-US" dirty="0"/>
              <a:t>: Form2 </a:t>
            </a:r>
            <a:r>
              <a:rPr lang="en-US" dirty="0" err="1"/>
              <a:t>là</a:t>
            </a:r>
            <a:endParaRPr lang="en-US" dirty="0"/>
          </a:p>
          <a:p>
            <a:pPr algn="l"/>
            <a:r>
              <a:rPr lang="en-US" dirty="0"/>
              <a:t>Normal Form</a:t>
            </a:r>
          </a:p>
          <a:p>
            <a:pPr algn="l"/>
            <a:endParaRPr lang="en-US" dirty="0"/>
          </a:p>
          <a:p>
            <a:pPr algn="l"/>
            <a:r>
              <a:rPr lang="en-US" dirty="0"/>
              <a:t>Form </a:t>
            </a:r>
            <a:r>
              <a:rPr lang="en-US" dirty="0" err="1"/>
              <a:t>frm</a:t>
            </a:r>
            <a:r>
              <a:rPr lang="en-US" dirty="0"/>
              <a:t> =new Form2();</a:t>
            </a:r>
          </a:p>
          <a:p>
            <a:pPr algn="l"/>
            <a:r>
              <a:rPr lang="en-US" dirty="0" err="1"/>
              <a:t>frm.Show</a:t>
            </a:r>
            <a:r>
              <a:rPr lang="en-US" dirty="0"/>
              <a:t>();</a:t>
            </a:r>
          </a:p>
          <a:p>
            <a:pPr algn="l"/>
            <a:endParaRPr lang="en-US" dirty="0"/>
          </a:p>
          <a:p>
            <a:pPr algn="l"/>
            <a:r>
              <a:rPr lang="en-US" dirty="0"/>
              <a:t>- </a:t>
            </a:r>
            <a:r>
              <a:rPr lang="en-US" dirty="0" err="1"/>
              <a:t>Gọi</a:t>
            </a:r>
            <a:r>
              <a:rPr lang="en-US" dirty="0"/>
              <a:t> </a:t>
            </a:r>
            <a:r>
              <a:rPr lang="en-US" dirty="0" err="1"/>
              <a:t>hiển</a:t>
            </a:r>
            <a:r>
              <a:rPr lang="en-US" dirty="0"/>
              <a:t> </a:t>
            </a:r>
            <a:r>
              <a:rPr lang="en-US" dirty="0" err="1"/>
              <a:t>thị</a:t>
            </a:r>
            <a:r>
              <a:rPr lang="en-US" dirty="0"/>
              <a:t> Form2 </a:t>
            </a:r>
            <a:r>
              <a:rPr lang="en-US" dirty="0" err="1"/>
              <a:t>thì</a:t>
            </a:r>
            <a:endParaRPr lang="en-US" dirty="0"/>
          </a:p>
          <a:p>
            <a:pPr algn="l"/>
            <a:r>
              <a:rPr lang="en-US" dirty="0"/>
              <a:t>Form1 </a:t>
            </a:r>
            <a:r>
              <a:rPr lang="en-US" dirty="0" err="1"/>
              <a:t>dạng</a:t>
            </a:r>
            <a:r>
              <a:rPr lang="en-US" dirty="0"/>
              <a:t>: Form2 </a:t>
            </a:r>
            <a:r>
              <a:rPr lang="en-US" dirty="0" err="1"/>
              <a:t>là</a:t>
            </a:r>
            <a:endParaRPr lang="en-US" dirty="0"/>
          </a:p>
          <a:p>
            <a:pPr algn="l"/>
            <a:r>
              <a:rPr lang="en-US" dirty="0"/>
              <a:t>Form con.</a:t>
            </a:r>
          </a:p>
          <a:p>
            <a:pPr algn="l"/>
            <a:endParaRPr lang="en-US" dirty="0"/>
          </a:p>
          <a:p>
            <a:r>
              <a:rPr lang="en-US" dirty="0"/>
              <a:t>Form </a:t>
            </a:r>
            <a:r>
              <a:rPr lang="en-US" dirty="0" err="1"/>
              <a:t>frm</a:t>
            </a:r>
            <a:r>
              <a:rPr lang="en-US" dirty="0"/>
              <a:t> = new Form2();</a:t>
            </a:r>
          </a:p>
          <a:p>
            <a:pPr algn="l"/>
            <a:r>
              <a:rPr lang="en-US" dirty="0" err="1"/>
              <a:t>frm.MdiParent</a:t>
            </a:r>
            <a:r>
              <a:rPr lang="en-US" dirty="0"/>
              <a:t> = this;</a:t>
            </a:r>
          </a:p>
          <a:p>
            <a:pPr algn="l"/>
            <a:r>
              <a:rPr lang="en-US" dirty="0" err="1"/>
              <a:t>rfm.Show</a:t>
            </a:r>
            <a:r>
              <a:rPr lang="en-US" dirty="0"/>
              <a:t>();</a:t>
            </a:r>
          </a:p>
          <a:p>
            <a:pPr algn="l"/>
            <a:endParaRPr lang="en-US" dirty="0"/>
          </a:p>
        </p:txBody>
      </p:sp>
      <p:sp>
        <p:nvSpPr>
          <p:cNvPr id="10" name="Subtitle 3">
            <a:extLst>
              <a:ext uri="{FF2B5EF4-FFF2-40B4-BE49-F238E27FC236}">
                <a16:creationId xmlns:a16="http://schemas.microsoft.com/office/drawing/2014/main" id="{CF299F5F-1F65-4A26-8263-412CD96A15CD}"/>
              </a:ext>
            </a:extLst>
          </p:cNvPr>
          <p:cNvSpPr txBox="1">
            <a:spLocks/>
          </p:cNvSpPr>
          <p:nvPr/>
        </p:nvSpPr>
        <p:spPr>
          <a:xfrm>
            <a:off x="6316684" y="830182"/>
            <a:ext cx="2267363" cy="3890673"/>
          </a:xfrm>
          <a:prstGeom prst="rect">
            <a:avLst/>
          </a:prstGeom>
          <a:solidFill>
            <a:schemeClr val="accent1">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gn="l" fontAlgn="base"/>
            <a:r>
              <a:rPr lang="en-US" b="1" dirty="0" err="1"/>
              <a:t>Đóng</a:t>
            </a:r>
            <a:r>
              <a:rPr lang="en-US" b="1" dirty="0"/>
              <a:t> Form, </a:t>
            </a:r>
            <a:r>
              <a:rPr lang="en-US" b="1" dirty="0" err="1"/>
              <a:t>dừng</a:t>
            </a:r>
            <a:endParaRPr lang="en-US" b="1" dirty="0"/>
          </a:p>
          <a:p>
            <a:pPr algn="l" fontAlgn="base"/>
            <a:r>
              <a:rPr lang="en-US" b="1" dirty="0" err="1"/>
              <a:t>chương</a:t>
            </a:r>
            <a:r>
              <a:rPr lang="en-US" b="1" dirty="0"/>
              <a:t> </a:t>
            </a:r>
            <a:r>
              <a:rPr lang="en-US" b="1" dirty="0" err="1"/>
              <a:t>trình</a:t>
            </a:r>
            <a:endParaRPr lang="en-US" b="1" dirty="0"/>
          </a:p>
          <a:p>
            <a:pPr algn="l" fontAlgn="base"/>
            <a:endParaRPr lang="en-US" dirty="0"/>
          </a:p>
          <a:p>
            <a:pPr algn="l" fontAlgn="base"/>
            <a:r>
              <a:rPr lang="en-US" dirty="0" err="1"/>
              <a:t>Để</a:t>
            </a:r>
            <a:r>
              <a:rPr lang="en-US" dirty="0"/>
              <a:t> </a:t>
            </a:r>
            <a:r>
              <a:rPr lang="en-US" dirty="0" err="1"/>
              <a:t>đóng</a:t>
            </a:r>
            <a:r>
              <a:rPr lang="en-US" dirty="0"/>
              <a:t> Form </a:t>
            </a:r>
            <a:r>
              <a:rPr lang="en-US" dirty="0" err="1"/>
              <a:t>hoặc</a:t>
            </a:r>
            <a:endParaRPr lang="en-US" dirty="0"/>
          </a:p>
          <a:p>
            <a:pPr algn="l" fontAlgn="base"/>
            <a:r>
              <a:rPr lang="en-US" dirty="0" err="1"/>
              <a:t>dừng</a:t>
            </a:r>
            <a:r>
              <a:rPr lang="en-US" dirty="0"/>
              <a:t> </a:t>
            </a:r>
            <a:r>
              <a:rPr lang="en-US" dirty="0" err="1"/>
              <a:t>chương</a:t>
            </a:r>
            <a:r>
              <a:rPr lang="en-US" dirty="0"/>
              <a:t> </a:t>
            </a:r>
            <a:r>
              <a:rPr lang="en-US" dirty="0" err="1"/>
              <a:t>trình</a:t>
            </a:r>
            <a:r>
              <a:rPr lang="en-US" dirty="0"/>
              <a:t> ta</a:t>
            </a:r>
          </a:p>
          <a:p>
            <a:pPr algn="l" fontAlgn="base"/>
            <a:r>
              <a:rPr lang="en-US" dirty="0" err="1"/>
              <a:t>sử</a:t>
            </a:r>
            <a:r>
              <a:rPr lang="en-US" dirty="0"/>
              <a:t> </a:t>
            </a:r>
            <a:r>
              <a:rPr lang="en-US" dirty="0" err="1"/>
              <a:t>dụng</a:t>
            </a:r>
            <a:r>
              <a:rPr lang="en-US" dirty="0"/>
              <a:t> 2 </a:t>
            </a:r>
            <a:r>
              <a:rPr lang="en-US" dirty="0" err="1"/>
              <a:t>dòng</a:t>
            </a:r>
            <a:r>
              <a:rPr lang="en-US" dirty="0"/>
              <a:t> </a:t>
            </a:r>
            <a:r>
              <a:rPr lang="en-US" dirty="0" err="1"/>
              <a:t>lệnh</a:t>
            </a:r>
            <a:endParaRPr lang="en-US" dirty="0"/>
          </a:p>
          <a:p>
            <a:pPr algn="l" fontAlgn="base"/>
            <a:r>
              <a:rPr lang="en-US" dirty="0" err="1"/>
              <a:t>sau</a:t>
            </a:r>
            <a:r>
              <a:rPr lang="en-US" dirty="0"/>
              <a:t>:</a:t>
            </a:r>
          </a:p>
          <a:p>
            <a:pPr algn="l" fontAlgn="base"/>
            <a:endParaRPr lang="en-US" dirty="0"/>
          </a:p>
          <a:p>
            <a:pPr lvl="0" algn="l"/>
            <a:r>
              <a:rPr lang="en-US" b="1" dirty="0" err="1"/>
              <a:t>This.Close</a:t>
            </a:r>
            <a:r>
              <a:rPr lang="en-US" b="1" dirty="0"/>
              <a:t>()</a:t>
            </a:r>
            <a:r>
              <a:rPr lang="en-US" dirty="0"/>
              <a:t>: </a:t>
            </a:r>
          </a:p>
          <a:p>
            <a:pPr lvl="0" algn="l"/>
            <a:r>
              <a:rPr lang="en-US" dirty="0" err="1"/>
              <a:t>Đóng</a:t>
            </a:r>
            <a:r>
              <a:rPr lang="en-US" dirty="0"/>
              <a:t> Form </a:t>
            </a:r>
            <a:r>
              <a:rPr lang="en-US" dirty="0" err="1"/>
              <a:t>hiện</a:t>
            </a:r>
            <a:r>
              <a:rPr lang="en-US" dirty="0"/>
              <a:t> </a:t>
            </a:r>
            <a:r>
              <a:rPr lang="en-US" dirty="0" err="1"/>
              <a:t>hành</a:t>
            </a:r>
            <a:endParaRPr lang="en-US" dirty="0"/>
          </a:p>
          <a:p>
            <a:pPr lvl="0" algn="l"/>
            <a:endParaRPr lang="en-US" dirty="0"/>
          </a:p>
          <a:p>
            <a:pPr lvl="0" algn="l"/>
            <a:r>
              <a:rPr lang="en-US" b="1" dirty="0" err="1"/>
              <a:t>Application.Exit</a:t>
            </a:r>
            <a:r>
              <a:rPr lang="en-US" b="1" dirty="0"/>
              <a:t>()</a:t>
            </a:r>
            <a:r>
              <a:rPr lang="en-US" dirty="0"/>
              <a:t>:</a:t>
            </a:r>
          </a:p>
          <a:p>
            <a:pPr lvl="0" algn="l"/>
            <a:r>
              <a:rPr lang="en-US" dirty="0" err="1"/>
              <a:t>Đóng</a:t>
            </a:r>
            <a:r>
              <a:rPr lang="en-US" dirty="0"/>
              <a:t> </a:t>
            </a:r>
            <a:r>
              <a:rPr lang="en-US" dirty="0" err="1"/>
              <a:t>chương</a:t>
            </a:r>
            <a:r>
              <a:rPr lang="en-US" dirty="0"/>
              <a:t> </a:t>
            </a:r>
            <a:r>
              <a:rPr lang="en-US" dirty="0" err="1"/>
              <a:t>trình</a:t>
            </a:r>
            <a:endParaRPr lang="en-US" dirty="0"/>
          </a:p>
          <a:p>
            <a:pPr algn="l"/>
            <a:endParaRPr lang="en-US" dirty="0"/>
          </a:p>
        </p:txBody>
      </p:sp>
    </p:spTree>
    <p:extLst>
      <p:ext uri="{BB962C8B-B14F-4D97-AF65-F5344CB8AC3E}">
        <p14:creationId xmlns:p14="http://schemas.microsoft.com/office/powerpoint/2010/main" val="232965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800811" y="679350"/>
            <a:ext cx="1515039"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46" name="Google Shape;546;p32"/>
          <p:cNvSpPr txBox="1">
            <a:spLocks noGrp="1"/>
          </p:cNvSpPr>
          <p:nvPr>
            <p:ph type="title"/>
          </p:nvPr>
        </p:nvSpPr>
        <p:spPr>
          <a:xfrm>
            <a:off x="1951450" y="2376525"/>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Các</a:t>
            </a:r>
            <a:r>
              <a:rPr lang="en-US" dirty="0"/>
              <a:t> </a:t>
            </a:r>
            <a:r>
              <a:rPr lang="en-US" dirty="0" err="1"/>
              <a:t>điều</a:t>
            </a:r>
            <a:r>
              <a:rPr lang="en-US" dirty="0"/>
              <a:t> </a:t>
            </a:r>
            <a:r>
              <a:rPr lang="en-US" dirty="0" err="1"/>
              <a:t>khiển</a:t>
            </a:r>
            <a:endParaRPr lang="en-US"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87667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5ED4920-6AFC-4629-936D-B572C0C2671D}"/>
              </a:ext>
            </a:extLst>
          </p:cNvPr>
          <p:cNvSpPr>
            <a:spLocks noGrp="1"/>
          </p:cNvSpPr>
          <p:nvPr>
            <p:ph type="subTitle" idx="1"/>
          </p:nvPr>
        </p:nvSpPr>
        <p:spPr>
          <a:xfrm>
            <a:off x="248093" y="609600"/>
            <a:ext cx="4140932" cy="3983665"/>
          </a:xfrm>
        </p:spPr>
        <p:txBody>
          <a:bodyPr/>
          <a:lstStyle/>
          <a:p>
            <a:pPr marL="482600" indent="-342900">
              <a:buAutoNum type="alphaLcParenR"/>
            </a:pPr>
            <a:r>
              <a:rPr lang="en-US" b="1" dirty="0"/>
              <a:t>Label: </a:t>
            </a:r>
            <a:r>
              <a:rPr lang="en-US" b="1" dirty="0" err="1"/>
              <a:t>thường</a:t>
            </a:r>
            <a:r>
              <a:rPr lang="en-US" b="1" dirty="0"/>
              <a:t> </a:t>
            </a:r>
            <a:r>
              <a:rPr lang="en-US" b="1" dirty="0" err="1"/>
              <a:t>được</a:t>
            </a:r>
            <a:r>
              <a:rPr lang="en-US" b="1" dirty="0"/>
              <a:t> </a:t>
            </a:r>
            <a:r>
              <a:rPr lang="en-US" b="1" dirty="0" err="1"/>
              <a:t>dùng</a:t>
            </a:r>
            <a:r>
              <a:rPr lang="en-US" b="1" dirty="0"/>
              <a:t> </a:t>
            </a:r>
            <a:r>
              <a:rPr lang="en-US" b="1" dirty="0" err="1"/>
              <a:t>hiển</a:t>
            </a:r>
            <a:r>
              <a:rPr lang="en-US" b="1" dirty="0"/>
              <a:t> </a:t>
            </a:r>
            <a:r>
              <a:rPr lang="en-US" b="1" dirty="0" err="1"/>
              <a:t>thị</a:t>
            </a:r>
            <a:r>
              <a:rPr lang="en-US" b="1" dirty="0"/>
              <a:t> </a:t>
            </a:r>
            <a:r>
              <a:rPr lang="en-US" b="1" dirty="0" err="1"/>
              <a:t>thông</a:t>
            </a:r>
            <a:endParaRPr lang="en-US" b="1" dirty="0"/>
          </a:p>
          <a:p>
            <a:pPr marL="139700" indent="0"/>
            <a:r>
              <a:rPr lang="en-US" b="1" dirty="0"/>
              <a:t>tin </a:t>
            </a:r>
            <a:r>
              <a:rPr lang="en-US" b="1" dirty="0" err="1"/>
              <a:t>chỉ</a:t>
            </a:r>
            <a:r>
              <a:rPr lang="en-US" b="1" dirty="0"/>
              <a:t> </a:t>
            </a:r>
            <a:r>
              <a:rPr lang="en-US" b="1" dirty="0" err="1"/>
              <a:t>đọc</a:t>
            </a:r>
            <a:r>
              <a:rPr lang="en-US" b="1" dirty="0"/>
              <a:t> </a:t>
            </a:r>
            <a:r>
              <a:rPr lang="en-US" b="1" dirty="0" err="1"/>
              <a:t>và</a:t>
            </a:r>
            <a:r>
              <a:rPr lang="en-US" b="1" dirty="0"/>
              <a:t> </a:t>
            </a:r>
            <a:r>
              <a:rPr lang="en-US" b="1" dirty="0" err="1"/>
              <a:t>thường</a:t>
            </a:r>
            <a:r>
              <a:rPr lang="en-US" b="1" dirty="0"/>
              <a:t> </a:t>
            </a:r>
            <a:r>
              <a:rPr lang="en-US" b="1" dirty="0" err="1"/>
              <a:t>sử</a:t>
            </a:r>
            <a:r>
              <a:rPr lang="en-US" b="1" dirty="0"/>
              <a:t> </a:t>
            </a:r>
            <a:r>
              <a:rPr lang="en-US" b="1" dirty="0" err="1"/>
              <a:t>dụng</a:t>
            </a:r>
            <a:r>
              <a:rPr lang="en-US" b="1" dirty="0"/>
              <a:t> </a:t>
            </a:r>
            <a:r>
              <a:rPr lang="en-US" b="1" dirty="0" err="1"/>
              <a:t>kèm</a:t>
            </a:r>
            <a:r>
              <a:rPr lang="en-US" b="1" dirty="0"/>
              <a:t> </a:t>
            </a:r>
            <a:r>
              <a:rPr lang="en-US" b="1" dirty="0" err="1"/>
              <a:t>với</a:t>
            </a:r>
            <a:r>
              <a:rPr lang="en-US" b="1" dirty="0"/>
              <a:t> </a:t>
            </a:r>
            <a:r>
              <a:rPr lang="en-US" b="1" dirty="0" err="1"/>
              <a:t>các</a:t>
            </a:r>
            <a:r>
              <a:rPr lang="en-US" b="1" dirty="0"/>
              <a:t> </a:t>
            </a:r>
            <a:r>
              <a:rPr lang="en-US" b="1" dirty="0" err="1"/>
              <a:t>điều</a:t>
            </a:r>
            <a:r>
              <a:rPr lang="en-US" b="1" dirty="0"/>
              <a:t> </a:t>
            </a:r>
            <a:r>
              <a:rPr lang="en-US" b="1" dirty="0" err="1"/>
              <a:t>khiển</a:t>
            </a:r>
            <a:r>
              <a:rPr lang="en-US" b="1" dirty="0"/>
              <a:t> </a:t>
            </a:r>
            <a:r>
              <a:rPr lang="en-US" b="1" dirty="0" err="1"/>
              <a:t>khác</a:t>
            </a:r>
            <a:r>
              <a:rPr lang="en-US" b="1" dirty="0"/>
              <a:t> </a:t>
            </a:r>
            <a:r>
              <a:rPr lang="en-US" b="1" dirty="0" err="1"/>
              <a:t>để</a:t>
            </a:r>
            <a:r>
              <a:rPr lang="en-US" b="1" dirty="0"/>
              <a:t> </a:t>
            </a:r>
            <a:r>
              <a:rPr lang="en-US" b="1" dirty="0" err="1"/>
              <a:t>mô</a:t>
            </a:r>
            <a:r>
              <a:rPr lang="en-US" b="1" dirty="0"/>
              <a:t> </a:t>
            </a:r>
            <a:r>
              <a:rPr lang="en-US" b="1" dirty="0" err="1"/>
              <a:t>tả</a:t>
            </a:r>
            <a:r>
              <a:rPr lang="en-US" b="1" dirty="0"/>
              <a:t> </a:t>
            </a:r>
            <a:r>
              <a:rPr lang="en-US" b="1" dirty="0" err="1"/>
              <a:t>chức</a:t>
            </a:r>
            <a:r>
              <a:rPr lang="en-US" b="1" dirty="0"/>
              <a:t> </a:t>
            </a:r>
            <a:r>
              <a:rPr lang="en-US" b="1" dirty="0" err="1"/>
              <a:t>năng</a:t>
            </a:r>
            <a:r>
              <a:rPr lang="en-US" b="1" dirty="0"/>
              <a:t>.</a:t>
            </a:r>
          </a:p>
          <a:p>
            <a:pPr marL="139700" indent="0"/>
            <a:endParaRPr lang="en-US" b="1" dirty="0"/>
          </a:p>
          <a:p>
            <a:pPr marL="139700" indent="0"/>
            <a:r>
              <a:rPr lang="en-US" altLang="en-US" b="1" i="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altLang="en-US" b="1" i="1"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Một</a:t>
            </a:r>
            <a:r>
              <a:rPr lang="en-US" altLang="en-US" b="1" i="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altLang="en-US" b="1" i="1"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số</a:t>
            </a:r>
            <a:r>
              <a:rPr lang="en-US" altLang="en-US" b="1" i="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altLang="en-US" b="1" i="1"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thuộc</a:t>
            </a:r>
            <a:r>
              <a:rPr lang="en-US" altLang="en-US" b="1" i="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altLang="en-US" b="1" i="1"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tính</a:t>
            </a:r>
            <a:r>
              <a:rPr lang="en-US" altLang="en-US" b="1" i="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a:t>
            </a:r>
            <a:r>
              <a:rPr lang="en-US" altLang="en-US" b="1" i="1" dirty="0" err="1">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của</a:t>
            </a:r>
            <a:r>
              <a:rPr lang="en-US" altLang="en-US" b="1" i="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 Label</a:t>
            </a:r>
            <a:endParaRPr lang="en-US" altLang="en-US" sz="1100" i="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139700" indent="0"/>
            <a:endParaRPr lang="en-US" b="1" dirty="0"/>
          </a:p>
          <a:p>
            <a:endParaRPr lang="en-US" dirty="0"/>
          </a:p>
        </p:txBody>
      </p:sp>
      <p:sp>
        <p:nvSpPr>
          <p:cNvPr id="3" name="Title 2">
            <a:extLst>
              <a:ext uri="{FF2B5EF4-FFF2-40B4-BE49-F238E27FC236}">
                <a16:creationId xmlns:a16="http://schemas.microsoft.com/office/drawing/2014/main" id="{E7AF4DE1-8E6B-4B57-88F7-18BCF66E66A8}"/>
              </a:ext>
            </a:extLst>
          </p:cNvPr>
          <p:cNvSpPr>
            <a:spLocks noGrp="1"/>
          </p:cNvSpPr>
          <p:nvPr>
            <p:ph type="title"/>
          </p:nvPr>
        </p:nvSpPr>
        <p:spPr>
          <a:xfrm>
            <a:off x="310287" y="235214"/>
            <a:ext cx="4814605" cy="539975"/>
          </a:xfrm>
        </p:spPr>
        <p:txBody>
          <a:bodyPr/>
          <a:lstStyle/>
          <a:p>
            <a:r>
              <a:rPr lang="en-US" sz="2000" b="1" dirty="0">
                <a:solidFill>
                  <a:schemeClr val="tx2">
                    <a:lumMod val="50000"/>
                  </a:schemeClr>
                </a:solidFill>
                <a:latin typeface="+mn-lt"/>
              </a:rPr>
              <a:t>3.1 label – button – textbox</a:t>
            </a:r>
            <a:br>
              <a:rPr lang="en-US" dirty="0"/>
            </a:br>
            <a:endParaRPr lang="en-US" sz="2000" dirty="0">
              <a:latin typeface="+mn-lt"/>
            </a:endParaRPr>
          </a:p>
        </p:txBody>
      </p:sp>
      <p:sp>
        <p:nvSpPr>
          <p:cNvPr id="4" name="Picture Placeholder 3">
            <a:extLst>
              <a:ext uri="{FF2B5EF4-FFF2-40B4-BE49-F238E27FC236}">
                <a16:creationId xmlns:a16="http://schemas.microsoft.com/office/drawing/2014/main" id="{3D43681A-8287-4C7F-AFB0-8F0345E24391}"/>
              </a:ext>
            </a:extLst>
          </p:cNvPr>
          <p:cNvSpPr>
            <a:spLocks noGrp="1"/>
          </p:cNvSpPr>
          <p:nvPr>
            <p:ph type="pic" idx="2"/>
          </p:nvPr>
        </p:nvSpPr>
        <p:spPr/>
      </p:sp>
      <p:graphicFrame>
        <p:nvGraphicFramePr>
          <p:cNvPr id="5" name="Table 4">
            <a:extLst>
              <a:ext uri="{FF2B5EF4-FFF2-40B4-BE49-F238E27FC236}">
                <a16:creationId xmlns:a16="http://schemas.microsoft.com/office/drawing/2014/main" id="{00A4282F-28F3-45E6-8C58-FC4B2CF13128}"/>
              </a:ext>
            </a:extLst>
          </p:cNvPr>
          <p:cNvGraphicFramePr>
            <a:graphicFrameLocks noGrp="1"/>
          </p:cNvGraphicFramePr>
          <p:nvPr>
            <p:extLst>
              <p:ext uri="{D42A27DB-BD31-4B8C-83A1-F6EECF244321}">
                <p14:modId xmlns:p14="http://schemas.microsoft.com/office/powerpoint/2010/main" val="1188520242"/>
              </p:ext>
            </p:extLst>
          </p:nvPr>
        </p:nvGraphicFramePr>
        <p:xfrm>
          <a:off x="352818" y="1828365"/>
          <a:ext cx="4304082" cy="2749995"/>
        </p:xfrm>
        <a:graphic>
          <a:graphicData uri="http://schemas.openxmlformats.org/drawingml/2006/table">
            <a:tbl>
              <a:tblPr firstRow="1" firstCol="1" bandRow="1">
                <a:tableStyleId>{79894FAF-8C26-4A45-A832-5AB093875B1D}</a:tableStyleId>
              </a:tblPr>
              <a:tblGrid>
                <a:gridCol w="1100138">
                  <a:extLst>
                    <a:ext uri="{9D8B030D-6E8A-4147-A177-3AD203B41FA5}">
                      <a16:colId xmlns:a16="http://schemas.microsoft.com/office/drawing/2014/main" val="2800775805"/>
                    </a:ext>
                  </a:extLst>
                </a:gridCol>
                <a:gridCol w="3203944">
                  <a:extLst>
                    <a:ext uri="{9D8B030D-6E8A-4147-A177-3AD203B41FA5}">
                      <a16:colId xmlns:a16="http://schemas.microsoft.com/office/drawing/2014/main" val="2754110348"/>
                    </a:ext>
                  </a:extLst>
                </a:gridCol>
              </a:tblGrid>
              <a:tr h="0">
                <a:tc>
                  <a:txBody>
                    <a:bodyPr/>
                    <a:lstStyle/>
                    <a:p>
                      <a:pPr marL="0" marR="0">
                        <a:lnSpc>
                          <a:spcPct val="107000"/>
                        </a:lnSpc>
                        <a:spcBef>
                          <a:spcPts val="200"/>
                        </a:spcBef>
                        <a:spcAft>
                          <a:spcPts val="0"/>
                        </a:spcAft>
                      </a:pPr>
                      <a:r>
                        <a:rPr lang="en-US" sz="1400" b="1" dirty="0" err="1">
                          <a:effectLst/>
                        </a:rPr>
                        <a:t>Thuộc</a:t>
                      </a:r>
                      <a:r>
                        <a:rPr lang="en-US" sz="1400" b="1" dirty="0">
                          <a:effectLst/>
                        </a:rPr>
                        <a:t> </a:t>
                      </a:r>
                      <a:r>
                        <a:rPr lang="en-US" sz="1400" b="1" dirty="0" err="1">
                          <a:effectLst/>
                        </a:rPr>
                        <a:t>tính</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b="1" dirty="0" err="1">
                          <a:effectLst/>
                        </a:rPr>
                        <a:t>Mô</a:t>
                      </a:r>
                      <a:r>
                        <a:rPr lang="en-US" sz="1400" b="1" dirty="0">
                          <a:effectLst/>
                        </a:rPr>
                        <a:t> </a:t>
                      </a:r>
                      <a:r>
                        <a:rPr lang="en-US" sz="1400" b="1" dirty="0" err="1">
                          <a:effectLst/>
                        </a:rPr>
                        <a:t>tả</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606318276"/>
                  </a:ext>
                </a:extLst>
              </a:tr>
              <a:tr h="0">
                <a:tc>
                  <a:txBody>
                    <a:bodyPr/>
                    <a:lstStyle/>
                    <a:p>
                      <a:pPr marL="0" marR="0">
                        <a:lnSpc>
                          <a:spcPct val="107000"/>
                        </a:lnSpc>
                        <a:spcBef>
                          <a:spcPts val="200"/>
                        </a:spcBef>
                        <a:spcAft>
                          <a:spcPts val="0"/>
                        </a:spcAft>
                      </a:pPr>
                      <a:r>
                        <a:rPr lang="en-US" sz="1400">
                          <a:effectLst/>
                        </a:rPr>
                        <a:t>BorderStyle</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dirty="0" err="1">
                          <a:effectLst/>
                        </a:rPr>
                        <a:t>Thiết</a:t>
                      </a:r>
                      <a:r>
                        <a:rPr lang="en-US" sz="1400" dirty="0">
                          <a:effectLst/>
                        </a:rPr>
                        <a:t> </a:t>
                      </a:r>
                      <a:r>
                        <a:rPr lang="en-US" sz="1400" dirty="0" err="1">
                          <a:effectLst/>
                        </a:rPr>
                        <a:t>lập</a:t>
                      </a:r>
                      <a:r>
                        <a:rPr lang="en-US" sz="1400" dirty="0">
                          <a:effectLst/>
                        </a:rPr>
                        <a:t> </a:t>
                      </a:r>
                      <a:r>
                        <a:rPr lang="en-US" sz="1400" dirty="0" err="1">
                          <a:effectLst/>
                        </a:rPr>
                        <a:t>đường</a:t>
                      </a:r>
                      <a:r>
                        <a:rPr lang="en-US" sz="1400" dirty="0">
                          <a:effectLst/>
                        </a:rPr>
                        <a:t> </a:t>
                      </a:r>
                      <a:r>
                        <a:rPr lang="en-US" sz="1400" dirty="0" err="1">
                          <a:effectLst/>
                        </a:rPr>
                        <a:t>viền</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731123030"/>
                  </a:ext>
                </a:extLst>
              </a:tr>
              <a:tr h="0">
                <a:tc>
                  <a:txBody>
                    <a:bodyPr/>
                    <a:lstStyle/>
                    <a:p>
                      <a:pPr marL="0" marR="0">
                        <a:lnSpc>
                          <a:spcPct val="107000"/>
                        </a:lnSpc>
                        <a:spcBef>
                          <a:spcPts val="200"/>
                        </a:spcBef>
                        <a:spcAft>
                          <a:spcPts val="0"/>
                        </a:spcAft>
                      </a:pPr>
                      <a:r>
                        <a:rPr lang="en-US" sz="1400">
                          <a:effectLst/>
                        </a:rPr>
                        <a:t>Font</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a:effectLst/>
                        </a:rPr>
                        <a:t>Thiết lập font chữ hiển thị trên Label</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554260253"/>
                  </a:ext>
                </a:extLst>
              </a:tr>
              <a:tr h="0">
                <a:tc>
                  <a:txBody>
                    <a:bodyPr/>
                    <a:lstStyle/>
                    <a:p>
                      <a:pPr marL="0" marR="0">
                        <a:lnSpc>
                          <a:spcPct val="107000"/>
                        </a:lnSpc>
                        <a:spcBef>
                          <a:spcPts val="200"/>
                        </a:spcBef>
                        <a:spcAft>
                          <a:spcPts val="0"/>
                        </a:spcAft>
                      </a:pPr>
                      <a:r>
                        <a:rPr lang="en-US" sz="1400">
                          <a:effectLst/>
                        </a:rPr>
                        <a:t>Text</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a:effectLst/>
                        </a:rPr>
                        <a:t>Nội dung hiển thị trên Label</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540093739"/>
                  </a:ext>
                </a:extLst>
              </a:tr>
              <a:tr h="0">
                <a:tc>
                  <a:txBody>
                    <a:bodyPr/>
                    <a:lstStyle/>
                    <a:p>
                      <a:pPr marL="0" marR="0">
                        <a:lnSpc>
                          <a:spcPct val="107000"/>
                        </a:lnSpc>
                        <a:spcBef>
                          <a:spcPts val="200"/>
                        </a:spcBef>
                        <a:spcAft>
                          <a:spcPts val="0"/>
                        </a:spcAft>
                      </a:pPr>
                      <a:r>
                        <a:rPr lang="en-US" sz="1400">
                          <a:effectLst/>
                        </a:rPr>
                        <a:t>Backcolor</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a:effectLst/>
                        </a:rPr>
                        <a:t>Màu nền của Label</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2745568997"/>
                  </a:ext>
                </a:extLst>
              </a:tr>
              <a:tr h="0">
                <a:tc>
                  <a:txBody>
                    <a:bodyPr/>
                    <a:lstStyle/>
                    <a:p>
                      <a:pPr marL="0" marR="0">
                        <a:lnSpc>
                          <a:spcPct val="107000"/>
                        </a:lnSpc>
                        <a:spcBef>
                          <a:spcPts val="200"/>
                        </a:spcBef>
                        <a:spcAft>
                          <a:spcPts val="0"/>
                        </a:spcAft>
                      </a:pPr>
                      <a:r>
                        <a:rPr lang="en-US" sz="1400">
                          <a:effectLst/>
                        </a:rPr>
                        <a:t>ForeColor</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a:effectLst/>
                        </a:rPr>
                        <a:t>Thiết lập màu chữ hiển thị trên Label</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839358152"/>
                  </a:ext>
                </a:extLst>
              </a:tr>
              <a:tr h="0">
                <a:tc>
                  <a:txBody>
                    <a:bodyPr/>
                    <a:lstStyle/>
                    <a:p>
                      <a:pPr marL="0" marR="0">
                        <a:lnSpc>
                          <a:spcPct val="107000"/>
                        </a:lnSpc>
                        <a:spcBef>
                          <a:spcPts val="200"/>
                        </a:spcBef>
                        <a:spcAft>
                          <a:spcPts val="0"/>
                        </a:spcAft>
                      </a:pPr>
                      <a:r>
                        <a:rPr lang="en-US" sz="1400">
                          <a:effectLst/>
                        </a:rPr>
                        <a:t>Name</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a:effectLst/>
                        </a:rPr>
                        <a:t>Tên của Label</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474387375"/>
                  </a:ext>
                </a:extLst>
              </a:tr>
              <a:tr h="0">
                <a:tc>
                  <a:txBody>
                    <a:bodyPr/>
                    <a:lstStyle/>
                    <a:p>
                      <a:pPr marL="0" marR="0">
                        <a:lnSpc>
                          <a:spcPct val="107000"/>
                        </a:lnSpc>
                        <a:spcBef>
                          <a:spcPts val="200"/>
                        </a:spcBef>
                        <a:spcAft>
                          <a:spcPts val="0"/>
                        </a:spcAft>
                      </a:pPr>
                      <a:r>
                        <a:rPr lang="en-US" sz="1400">
                          <a:effectLst/>
                        </a:rPr>
                        <a:t>TextAlign</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dirty="0" err="1">
                          <a:effectLst/>
                        </a:rPr>
                        <a:t>Canh</a:t>
                      </a:r>
                      <a:r>
                        <a:rPr lang="en-US" sz="1400" dirty="0">
                          <a:effectLst/>
                        </a:rPr>
                        <a:t> </a:t>
                      </a:r>
                      <a:r>
                        <a:rPr lang="en-US" sz="1400" dirty="0" err="1">
                          <a:effectLst/>
                        </a:rPr>
                        <a:t>lề</a:t>
                      </a:r>
                      <a:r>
                        <a:rPr lang="en-US" sz="1400" dirty="0">
                          <a:effectLst/>
                        </a:rPr>
                        <a:t> </a:t>
                      </a:r>
                      <a:r>
                        <a:rPr lang="en-US" sz="1400" dirty="0" err="1">
                          <a:effectLst/>
                        </a:rPr>
                        <a:t>nội</a:t>
                      </a:r>
                      <a:r>
                        <a:rPr lang="en-US" sz="1400" dirty="0">
                          <a:effectLst/>
                        </a:rPr>
                        <a:t> dung </a:t>
                      </a:r>
                      <a:r>
                        <a:rPr lang="en-US" sz="1400" dirty="0" err="1">
                          <a:effectLst/>
                        </a:rPr>
                        <a:t>của</a:t>
                      </a:r>
                      <a:r>
                        <a:rPr lang="en-US" sz="1400" dirty="0">
                          <a:effectLst/>
                        </a:rPr>
                        <a:t> Label </a:t>
                      </a:r>
                    </a:p>
                    <a:p>
                      <a:pPr marL="0" marR="0">
                        <a:lnSpc>
                          <a:spcPct val="107000"/>
                        </a:lnSpc>
                        <a:spcBef>
                          <a:spcPts val="200"/>
                        </a:spcBef>
                        <a:spcAft>
                          <a:spcPts val="0"/>
                        </a:spcAft>
                      </a:pPr>
                      <a:r>
                        <a:rPr lang="en-US" sz="1400" dirty="0">
                          <a:effectLst/>
                        </a:rPr>
                        <a:t>(Left | Center | Right)</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1762264318"/>
                  </a:ext>
                </a:extLst>
              </a:tr>
            </a:tbl>
          </a:graphicData>
        </a:graphic>
      </p:graphicFrame>
      <p:pic>
        <p:nvPicPr>
          <p:cNvPr id="7" name="Picture 6" descr="winforms bai3 01 png">
            <a:extLst>
              <a:ext uri="{FF2B5EF4-FFF2-40B4-BE49-F238E27FC236}">
                <a16:creationId xmlns:a16="http://schemas.microsoft.com/office/drawing/2014/main" id="{29438570-26D6-445C-A382-F30A0F8036D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71375"/>
            <a:ext cx="4297432" cy="3321890"/>
          </a:xfrm>
          <a:prstGeom prst="rect">
            <a:avLst/>
          </a:prstGeom>
          <a:noFill/>
          <a:ln>
            <a:noFill/>
          </a:ln>
        </p:spPr>
      </p:pic>
      <p:sp>
        <p:nvSpPr>
          <p:cNvPr id="8" name="TextBox 7">
            <a:extLst>
              <a:ext uri="{FF2B5EF4-FFF2-40B4-BE49-F238E27FC236}">
                <a16:creationId xmlns:a16="http://schemas.microsoft.com/office/drawing/2014/main" id="{4953AB0D-F2DF-4D4C-A786-C4F8C541C517}"/>
              </a:ext>
            </a:extLst>
          </p:cNvPr>
          <p:cNvSpPr txBox="1"/>
          <p:nvPr/>
        </p:nvSpPr>
        <p:spPr>
          <a:xfrm>
            <a:off x="5862084" y="4281377"/>
            <a:ext cx="1481469" cy="307777"/>
          </a:xfrm>
          <a:prstGeom prst="rect">
            <a:avLst/>
          </a:prstGeom>
          <a:noFill/>
        </p:spPr>
        <p:txBody>
          <a:bodyPr wrap="square" rtlCol="0">
            <a:spAutoFit/>
          </a:bodyPr>
          <a:lstStyle/>
          <a:p>
            <a:r>
              <a:rPr lang="en-US" dirty="0"/>
              <a:t>         </a:t>
            </a:r>
            <a:r>
              <a:rPr lang="en-US" b="1" dirty="0" err="1"/>
              <a:t>Ví</a:t>
            </a:r>
            <a:r>
              <a:rPr lang="en-US" b="1" dirty="0"/>
              <a:t> </a:t>
            </a:r>
            <a:r>
              <a:rPr lang="en-US" b="1" dirty="0" err="1"/>
              <a:t>dụ</a:t>
            </a:r>
            <a:endParaRPr lang="en-US" b="1" dirty="0"/>
          </a:p>
        </p:txBody>
      </p:sp>
    </p:spTree>
    <p:extLst>
      <p:ext uri="{BB962C8B-B14F-4D97-AF65-F5344CB8AC3E}">
        <p14:creationId xmlns:p14="http://schemas.microsoft.com/office/powerpoint/2010/main" val="394831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1D0F4-6772-42D6-B4A2-5540C62840CD}"/>
              </a:ext>
            </a:extLst>
          </p:cNvPr>
          <p:cNvSpPr>
            <a:spLocks noGrp="1"/>
          </p:cNvSpPr>
          <p:nvPr>
            <p:ph type="title"/>
          </p:nvPr>
        </p:nvSpPr>
        <p:spPr/>
        <p:txBody>
          <a:bodyPr/>
          <a:lstStyle/>
          <a:p>
            <a:r>
              <a:rPr lang="en-US" sz="1600" b="1" dirty="0">
                <a:latin typeface="+mn-lt"/>
              </a:rPr>
              <a:t>b) button: </a:t>
            </a:r>
            <a:r>
              <a:rPr lang="en-US" sz="1600" dirty="0" err="1">
                <a:latin typeface="+mn-lt"/>
              </a:rPr>
              <a:t>là</a:t>
            </a:r>
            <a:r>
              <a:rPr lang="en-US" sz="1600" dirty="0">
                <a:latin typeface="+mn-lt"/>
              </a:rPr>
              <a:t> </a:t>
            </a:r>
            <a:r>
              <a:rPr lang="en-US" sz="1600" dirty="0" err="1">
                <a:latin typeface="+mn-lt"/>
              </a:rPr>
              <a:t>điều</a:t>
            </a:r>
            <a:r>
              <a:rPr lang="en-US" sz="1600" dirty="0">
                <a:latin typeface="+mn-lt"/>
              </a:rPr>
              <a:t> </a:t>
            </a:r>
            <a:r>
              <a:rPr lang="en-US" sz="1600" dirty="0" err="1">
                <a:latin typeface="+mn-lt"/>
              </a:rPr>
              <a:t>khiển</a:t>
            </a:r>
            <a:r>
              <a:rPr lang="en-US" sz="1600" dirty="0">
                <a:latin typeface="+mn-lt"/>
              </a:rPr>
              <a:t> </a:t>
            </a:r>
            <a:r>
              <a:rPr lang="en-US" sz="1600" dirty="0" err="1">
                <a:latin typeface="+mn-lt"/>
              </a:rPr>
              <a:t>tạo</a:t>
            </a:r>
            <a:r>
              <a:rPr lang="en-US" sz="1600" dirty="0">
                <a:latin typeface="+mn-lt"/>
              </a:rPr>
              <a:t> </a:t>
            </a:r>
            <a:r>
              <a:rPr lang="en-US" sz="1600" dirty="0" err="1">
                <a:latin typeface="+mn-lt"/>
              </a:rPr>
              <a:t>giao</a:t>
            </a:r>
            <a:r>
              <a:rPr lang="en-US" sz="1600" dirty="0">
                <a:latin typeface="+mn-lt"/>
              </a:rPr>
              <a:t> </a:t>
            </a:r>
            <a:r>
              <a:rPr lang="en-US" sz="1600" dirty="0" err="1">
                <a:latin typeface="+mn-lt"/>
              </a:rPr>
              <a:t>diện</a:t>
            </a:r>
            <a:r>
              <a:rPr lang="en-US" sz="1600" dirty="0">
                <a:latin typeface="+mn-lt"/>
              </a:rPr>
              <a:t> </a:t>
            </a:r>
            <a:r>
              <a:rPr lang="en-US" sz="1600" dirty="0" err="1">
                <a:latin typeface="+mn-lt"/>
              </a:rPr>
              <a:t>nút</a:t>
            </a:r>
            <a:r>
              <a:rPr lang="en-US" sz="1600" dirty="0">
                <a:latin typeface="+mn-lt"/>
              </a:rPr>
              <a:t> </a:t>
            </a:r>
            <a:r>
              <a:rPr lang="en-US" sz="1600" dirty="0" err="1">
                <a:latin typeface="+mn-lt"/>
              </a:rPr>
              <a:t>lệnh</a:t>
            </a:r>
            <a:r>
              <a:rPr lang="en-US" sz="1600" dirty="0">
                <a:latin typeface="+mn-lt"/>
              </a:rPr>
              <a:t> </a:t>
            </a:r>
            <a:r>
              <a:rPr lang="en-US" sz="1600" dirty="0" err="1">
                <a:latin typeface="+mn-lt"/>
              </a:rPr>
              <a:t>trên</a:t>
            </a:r>
            <a:r>
              <a:rPr lang="en-US" sz="1600" dirty="0">
                <a:latin typeface="+mn-lt"/>
              </a:rPr>
              <a:t> Form, </a:t>
            </a:r>
            <a:r>
              <a:rPr lang="en-US" sz="1600" dirty="0" err="1">
                <a:latin typeface="+mn-lt"/>
              </a:rPr>
              <a:t>được</a:t>
            </a:r>
            <a:r>
              <a:rPr lang="en-US" sz="1600" dirty="0">
                <a:latin typeface="+mn-lt"/>
              </a:rPr>
              <a:t> </a:t>
            </a:r>
            <a:r>
              <a:rPr lang="en-US" sz="1600" dirty="0" err="1">
                <a:latin typeface="+mn-lt"/>
              </a:rPr>
              <a:t>đặt</a:t>
            </a:r>
            <a:r>
              <a:rPr lang="en-US" sz="1600" dirty="0">
                <a:latin typeface="+mn-lt"/>
              </a:rPr>
              <a:t> </a:t>
            </a:r>
            <a:r>
              <a:rPr lang="en-US" sz="1600" dirty="0" err="1">
                <a:latin typeface="+mn-lt"/>
              </a:rPr>
              <a:t>trong</a:t>
            </a:r>
            <a:r>
              <a:rPr lang="en-US" sz="1600" dirty="0">
                <a:latin typeface="+mn-lt"/>
              </a:rPr>
              <a:t> Common Controls </a:t>
            </a:r>
            <a:r>
              <a:rPr lang="en-US" sz="1600" dirty="0" err="1">
                <a:latin typeface="+mn-lt"/>
              </a:rPr>
              <a:t>của</a:t>
            </a:r>
            <a:r>
              <a:rPr lang="en-US" sz="1600" dirty="0">
                <a:latin typeface="+mn-lt"/>
              </a:rPr>
              <a:t> </a:t>
            </a:r>
            <a:r>
              <a:rPr lang="en-US" sz="1600" dirty="0" err="1">
                <a:latin typeface="+mn-lt"/>
              </a:rPr>
              <a:t>cửa</a:t>
            </a:r>
            <a:r>
              <a:rPr lang="en-US" sz="1600" dirty="0">
                <a:latin typeface="+mn-lt"/>
              </a:rPr>
              <a:t> </a:t>
            </a:r>
            <a:r>
              <a:rPr lang="en-US" sz="1600" dirty="0" err="1">
                <a:latin typeface="+mn-lt"/>
              </a:rPr>
              <a:t>sổ</a:t>
            </a:r>
            <a:r>
              <a:rPr lang="en-US" sz="1600" dirty="0">
                <a:latin typeface="+mn-lt"/>
              </a:rPr>
              <a:t> Toolbox.</a:t>
            </a:r>
            <a:br>
              <a:rPr lang="en-US" sz="1600" dirty="0">
                <a:latin typeface="+mn-lt"/>
              </a:rPr>
            </a:br>
            <a:r>
              <a:rPr lang="en-US" sz="1600" dirty="0">
                <a:latin typeface="+mn-lt"/>
              </a:rPr>
              <a:t>* </a:t>
            </a:r>
            <a:r>
              <a:rPr lang="en-US" sz="1600" dirty="0" err="1">
                <a:latin typeface="+mn-lt"/>
              </a:rPr>
              <a:t>Một</a:t>
            </a:r>
            <a:r>
              <a:rPr lang="en-US" sz="1600" dirty="0">
                <a:latin typeface="+mn-lt"/>
              </a:rPr>
              <a:t> </a:t>
            </a:r>
            <a:r>
              <a:rPr lang="en-US" sz="1600" dirty="0" err="1">
                <a:latin typeface="+mn-lt"/>
              </a:rPr>
              <a:t>số</a:t>
            </a:r>
            <a:r>
              <a:rPr lang="en-US" sz="1600" dirty="0">
                <a:latin typeface="+mn-lt"/>
              </a:rPr>
              <a:t> </a:t>
            </a:r>
            <a:r>
              <a:rPr lang="en-US" sz="1600" dirty="0" err="1">
                <a:latin typeface="+mn-lt"/>
              </a:rPr>
              <a:t>thuộc</a:t>
            </a:r>
            <a:r>
              <a:rPr lang="en-US" sz="1600" dirty="0">
                <a:latin typeface="+mn-lt"/>
              </a:rPr>
              <a:t> </a:t>
            </a:r>
            <a:r>
              <a:rPr lang="en-US" sz="1600" dirty="0" err="1">
                <a:latin typeface="+mn-lt"/>
              </a:rPr>
              <a:t>tính</a:t>
            </a:r>
            <a:r>
              <a:rPr lang="en-US" sz="1600" dirty="0">
                <a:latin typeface="+mn-lt"/>
              </a:rPr>
              <a:t> </a:t>
            </a:r>
            <a:br>
              <a:rPr lang="en-US" sz="1600" dirty="0">
                <a:latin typeface="+mn-lt"/>
              </a:rPr>
            </a:br>
            <a:endParaRPr lang="en-US" sz="1600" dirty="0">
              <a:latin typeface="+mn-lt"/>
            </a:endParaRPr>
          </a:p>
        </p:txBody>
      </p:sp>
      <p:sp>
        <p:nvSpPr>
          <p:cNvPr id="4" name="Title 2">
            <a:extLst>
              <a:ext uri="{FF2B5EF4-FFF2-40B4-BE49-F238E27FC236}">
                <a16:creationId xmlns:a16="http://schemas.microsoft.com/office/drawing/2014/main" id="{850A3D5A-D350-46C3-A201-8AAC48CBA292}"/>
              </a:ext>
            </a:extLst>
          </p:cNvPr>
          <p:cNvSpPr txBox="1">
            <a:spLocks/>
          </p:cNvSpPr>
          <p:nvPr/>
        </p:nvSpPr>
        <p:spPr>
          <a:xfrm>
            <a:off x="310287" y="235214"/>
            <a:ext cx="4793341" cy="539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000" b="1" dirty="0">
                <a:solidFill>
                  <a:schemeClr val="tx2">
                    <a:lumMod val="50000"/>
                  </a:schemeClr>
                </a:solidFill>
                <a:latin typeface="+mn-lt"/>
              </a:rPr>
              <a:t>3.1 label – button – textbox</a:t>
            </a:r>
            <a:br>
              <a:rPr lang="en-US" dirty="0"/>
            </a:br>
            <a:endParaRPr lang="en-US" sz="2000" dirty="0">
              <a:latin typeface="+mn-lt"/>
            </a:endParaRPr>
          </a:p>
        </p:txBody>
      </p:sp>
      <p:graphicFrame>
        <p:nvGraphicFramePr>
          <p:cNvPr id="5" name="Table 4">
            <a:extLst>
              <a:ext uri="{FF2B5EF4-FFF2-40B4-BE49-F238E27FC236}">
                <a16:creationId xmlns:a16="http://schemas.microsoft.com/office/drawing/2014/main" id="{A08F257A-7DC7-4CC6-AE06-CEA309100BD6}"/>
              </a:ext>
            </a:extLst>
          </p:cNvPr>
          <p:cNvGraphicFramePr>
            <a:graphicFrameLocks noGrp="1"/>
          </p:cNvGraphicFramePr>
          <p:nvPr>
            <p:extLst>
              <p:ext uri="{D42A27DB-BD31-4B8C-83A1-F6EECF244321}">
                <p14:modId xmlns:p14="http://schemas.microsoft.com/office/powerpoint/2010/main" val="1781415199"/>
              </p:ext>
            </p:extLst>
          </p:nvPr>
        </p:nvGraphicFramePr>
        <p:xfrm>
          <a:off x="1676400" y="1715036"/>
          <a:ext cx="5791200" cy="2926750"/>
        </p:xfrm>
        <a:graphic>
          <a:graphicData uri="http://schemas.openxmlformats.org/drawingml/2006/table">
            <a:tbl>
              <a:tblPr firstRow="1" firstCol="1" bandRow="1">
                <a:tableStyleId>{4D027A05-C750-4300-8D22-24BD64E31EAD}</a:tableStyleId>
              </a:tblPr>
              <a:tblGrid>
                <a:gridCol w="1318437">
                  <a:extLst>
                    <a:ext uri="{9D8B030D-6E8A-4147-A177-3AD203B41FA5}">
                      <a16:colId xmlns:a16="http://schemas.microsoft.com/office/drawing/2014/main" val="2837130923"/>
                    </a:ext>
                  </a:extLst>
                </a:gridCol>
                <a:gridCol w="4472763">
                  <a:extLst>
                    <a:ext uri="{9D8B030D-6E8A-4147-A177-3AD203B41FA5}">
                      <a16:colId xmlns:a16="http://schemas.microsoft.com/office/drawing/2014/main" val="3795937185"/>
                    </a:ext>
                  </a:extLst>
                </a:gridCol>
              </a:tblGrid>
              <a:tr h="270893">
                <a:tc>
                  <a:txBody>
                    <a:bodyPr/>
                    <a:lstStyle/>
                    <a:p>
                      <a:pPr marL="0" marR="0">
                        <a:lnSpc>
                          <a:spcPct val="107000"/>
                        </a:lnSpc>
                        <a:spcBef>
                          <a:spcPts val="200"/>
                        </a:spcBef>
                        <a:spcAft>
                          <a:spcPts val="0"/>
                        </a:spcAft>
                      </a:pPr>
                      <a:r>
                        <a:rPr lang="en-US" sz="1400" b="1" dirty="0" err="1">
                          <a:effectLst/>
                        </a:rPr>
                        <a:t>Thuộc</a:t>
                      </a:r>
                      <a:r>
                        <a:rPr lang="en-US" sz="1400" b="1" dirty="0">
                          <a:effectLst/>
                        </a:rPr>
                        <a:t> </a:t>
                      </a:r>
                      <a:r>
                        <a:rPr lang="en-US" sz="1400" b="1" dirty="0" err="1">
                          <a:effectLst/>
                        </a:rPr>
                        <a:t>tính</a:t>
                      </a:r>
                      <a:endParaRPr lang="en-US" sz="1400" b="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tc>
                  <a:txBody>
                    <a:bodyPr/>
                    <a:lstStyle/>
                    <a:p>
                      <a:pPr marL="0" marR="0">
                        <a:lnSpc>
                          <a:spcPct val="107000"/>
                        </a:lnSpc>
                        <a:spcBef>
                          <a:spcPts val="200"/>
                        </a:spcBef>
                        <a:spcAft>
                          <a:spcPts val="0"/>
                        </a:spcAft>
                      </a:pPr>
                      <a:r>
                        <a:rPr lang="en-US" sz="1400" b="1" dirty="0" err="1">
                          <a:effectLst/>
                        </a:rPr>
                        <a:t>Mô</a:t>
                      </a:r>
                      <a:r>
                        <a:rPr lang="en-US" sz="1400" b="1" dirty="0">
                          <a:effectLst/>
                        </a:rPr>
                        <a:t> </a:t>
                      </a:r>
                      <a:r>
                        <a:rPr lang="en-US" sz="1400" b="1" dirty="0" err="1">
                          <a:effectLst/>
                        </a:rPr>
                        <a:t>tả</a:t>
                      </a:r>
                      <a:endParaRPr lang="en-US" sz="1400" b="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extLst>
                  <a:ext uri="{0D108BD9-81ED-4DB2-BD59-A6C34878D82A}">
                    <a16:rowId xmlns:a16="http://schemas.microsoft.com/office/drawing/2014/main" val="1774643684"/>
                  </a:ext>
                </a:extLst>
              </a:tr>
              <a:tr h="240993">
                <a:tc>
                  <a:txBody>
                    <a:bodyPr/>
                    <a:lstStyle/>
                    <a:p>
                      <a:pPr marL="0" marR="0">
                        <a:lnSpc>
                          <a:spcPct val="107000"/>
                        </a:lnSpc>
                        <a:spcBef>
                          <a:spcPts val="200"/>
                        </a:spcBef>
                        <a:spcAft>
                          <a:spcPts val="0"/>
                        </a:spcAft>
                      </a:pPr>
                      <a:r>
                        <a:rPr lang="en-US" sz="1400">
                          <a:effectLst/>
                        </a:rPr>
                        <a:t>Name</a:t>
                      </a:r>
                      <a:endParaRPr lang="en-US" sz="14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tc>
                  <a:txBody>
                    <a:bodyPr/>
                    <a:lstStyle/>
                    <a:p>
                      <a:pPr marL="0" marR="0">
                        <a:lnSpc>
                          <a:spcPct val="107000"/>
                        </a:lnSpc>
                        <a:spcBef>
                          <a:spcPts val="200"/>
                        </a:spcBef>
                        <a:spcAft>
                          <a:spcPts val="0"/>
                        </a:spcAft>
                      </a:pPr>
                      <a:r>
                        <a:rPr lang="en-US" sz="1400">
                          <a:effectLst/>
                        </a:rPr>
                        <a:t>Đặt tên cho nút lệnh</a:t>
                      </a:r>
                      <a:endParaRPr lang="en-US" sz="14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extLst>
                  <a:ext uri="{0D108BD9-81ED-4DB2-BD59-A6C34878D82A}">
                    <a16:rowId xmlns:a16="http://schemas.microsoft.com/office/drawing/2014/main" val="856433644"/>
                  </a:ext>
                </a:extLst>
              </a:tr>
              <a:tr h="240993">
                <a:tc>
                  <a:txBody>
                    <a:bodyPr/>
                    <a:lstStyle/>
                    <a:p>
                      <a:pPr marL="0" marR="0">
                        <a:lnSpc>
                          <a:spcPct val="107000"/>
                        </a:lnSpc>
                        <a:spcBef>
                          <a:spcPts val="200"/>
                        </a:spcBef>
                        <a:spcAft>
                          <a:spcPts val="0"/>
                        </a:spcAft>
                      </a:pPr>
                      <a:r>
                        <a:rPr lang="en-US" sz="1400">
                          <a:effectLst/>
                        </a:rPr>
                        <a:t>Text</a:t>
                      </a:r>
                      <a:endParaRPr lang="en-US" sz="14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tc>
                  <a:txBody>
                    <a:bodyPr/>
                    <a:lstStyle/>
                    <a:p>
                      <a:pPr marL="0" marR="0">
                        <a:lnSpc>
                          <a:spcPct val="107000"/>
                        </a:lnSpc>
                        <a:spcBef>
                          <a:spcPts val="200"/>
                        </a:spcBef>
                        <a:spcAft>
                          <a:spcPts val="0"/>
                        </a:spcAft>
                      </a:pPr>
                      <a:r>
                        <a:rPr lang="en-US" sz="1400">
                          <a:effectLst/>
                        </a:rPr>
                        <a:t>Nội dung hiển thị lên nút nhấn</a:t>
                      </a:r>
                      <a:endParaRPr lang="en-US" sz="14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extLst>
                  <a:ext uri="{0D108BD9-81ED-4DB2-BD59-A6C34878D82A}">
                    <a16:rowId xmlns:a16="http://schemas.microsoft.com/office/drawing/2014/main" val="3797379230"/>
                  </a:ext>
                </a:extLst>
              </a:tr>
              <a:tr h="240993">
                <a:tc>
                  <a:txBody>
                    <a:bodyPr/>
                    <a:lstStyle/>
                    <a:p>
                      <a:pPr marL="0" marR="0">
                        <a:lnSpc>
                          <a:spcPct val="107000"/>
                        </a:lnSpc>
                        <a:spcBef>
                          <a:spcPts val="200"/>
                        </a:spcBef>
                        <a:spcAft>
                          <a:spcPts val="0"/>
                        </a:spcAft>
                      </a:pPr>
                      <a:r>
                        <a:rPr lang="en-US" sz="1400">
                          <a:effectLst/>
                        </a:rPr>
                        <a:t>Visible</a:t>
                      </a:r>
                      <a:endParaRPr lang="en-US" sz="14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tc>
                  <a:txBody>
                    <a:bodyPr/>
                    <a:lstStyle/>
                    <a:p>
                      <a:pPr marL="0" marR="0">
                        <a:lnSpc>
                          <a:spcPct val="107000"/>
                        </a:lnSpc>
                        <a:spcBef>
                          <a:spcPts val="200"/>
                        </a:spcBef>
                        <a:spcAft>
                          <a:spcPts val="0"/>
                        </a:spcAft>
                      </a:pPr>
                      <a:r>
                        <a:rPr lang="en-US" sz="1400">
                          <a:effectLst/>
                        </a:rPr>
                        <a:t>Ẩn, hiện nút nhấn</a:t>
                      </a:r>
                      <a:endParaRPr lang="en-US" sz="14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extLst>
                  <a:ext uri="{0D108BD9-81ED-4DB2-BD59-A6C34878D82A}">
                    <a16:rowId xmlns:a16="http://schemas.microsoft.com/office/drawing/2014/main" val="2459635939"/>
                  </a:ext>
                </a:extLst>
              </a:tr>
              <a:tr h="240993">
                <a:tc>
                  <a:txBody>
                    <a:bodyPr/>
                    <a:lstStyle/>
                    <a:p>
                      <a:pPr marL="0" marR="0">
                        <a:lnSpc>
                          <a:spcPct val="107000"/>
                        </a:lnSpc>
                        <a:spcBef>
                          <a:spcPts val="200"/>
                        </a:spcBef>
                        <a:spcAft>
                          <a:spcPts val="0"/>
                        </a:spcAft>
                      </a:pPr>
                      <a:r>
                        <a:rPr lang="en-US" sz="1400">
                          <a:effectLst/>
                        </a:rPr>
                        <a:t>Enable</a:t>
                      </a:r>
                      <a:endParaRPr lang="en-US" sz="14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tc>
                  <a:txBody>
                    <a:bodyPr/>
                    <a:lstStyle/>
                    <a:p>
                      <a:pPr marL="0" marR="0">
                        <a:lnSpc>
                          <a:spcPct val="107000"/>
                        </a:lnSpc>
                        <a:spcBef>
                          <a:spcPts val="200"/>
                        </a:spcBef>
                        <a:spcAft>
                          <a:spcPts val="0"/>
                        </a:spcAft>
                      </a:pPr>
                      <a:r>
                        <a:rPr lang="en-US" sz="1400">
                          <a:effectLst/>
                        </a:rPr>
                        <a:t>Cho phép/ không cho phép tương tác với nút lệnh</a:t>
                      </a:r>
                      <a:endParaRPr lang="en-US" sz="14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extLst>
                  <a:ext uri="{0D108BD9-81ED-4DB2-BD59-A6C34878D82A}">
                    <a16:rowId xmlns:a16="http://schemas.microsoft.com/office/drawing/2014/main" val="2196286122"/>
                  </a:ext>
                </a:extLst>
              </a:tr>
              <a:tr h="240993">
                <a:tc>
                  <a:txBody>
                    <a:bodyPr/>
                    <a:lstStyle/>
                    <a:p>
                      <a:pPr marL="0" marR="0">
                        <a:lnSpc>
                          <a:spcPct val="107000"/>
                        </a:lnSpc>
                        <a:spcBef>
                          <a:spcPts val="200"/>
                        </a:spcBef>
                        <a:spcAft>
                          <a:spcPts val="0"/>
                        </a:spcAft>
                      </a:pPr>
                      <a:r>
                        <a:rPr lang="en-US" sz="1400">
                          <a:effectLst/>
                        </a:rPr>
                        <a:t>Font</a:t>
                      </a:r>
                      <a:endParaRPr lang="en-US" sz="14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tc>
                  <a:txBody>
                    <a:bodyPr/>
                    <a:lstStyle/>
                    <a:p>
                      <a:pPr marL="0" marR="0">
                        <a:lnSpc>
                          <a:spcPct val="107000"/>
                        </a:lnSpc>
                        <a:spcBef>
                          <a:spcPts val="200"/>
                        </a:spcBef>
                        <a:spcAft>
                          <a:spcPts val="0"/>
                        </a:spcAft>
                      </a:pPr>
                      <a:r>
                        <a:rPr lang="en-US" sz="1400">
                          <a:effectLst/>
                        </a:rPr>
                        <a:t>Chỉ đinh kiểu chữ, kích cỡ chữ hiển thị</a:t>
                      </a:r>
                      <a:endParaRPr lang="en-US" sz="14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extLst>
                  <a:ext uri="{0D108BD9-81ED-4DB2-BD59-A6C34878D82A}">
                    <a16:rowId xmlns:a16="http://schemas.microsoft.com/office/drawing/2014/main" val="2290508251"/>
                  </a:ext>
                </a:extLst>
              </a:tr>
              <a:tr h="240993">
                <a:tc>
                  <a:txBody>
                    <a:bodyPr/>
                    <a:lstStyle/>
                    <a:p>
                      <a:pPr marL="0" marR="0">
                        <a:lnSpc>
                          <a:spcPct val="107000"/>
                        </a:lnSpc>
                        <a:spcBef>
                          <a:spcPts val="200"/>
                        </a:spcBef>
                        <a:spcAft>
                          <a:spcPts val="0"/>
                        </a:spcAft>
                      </a:pPr>
                      <a:r>
                        <a:rPr lang="en-US" sz="1400">
                          <a:effectLst/>
                        </a:rPr>
                        <a:t>Image</a:t>
                      </a:r>
                      <a:endParaRPr lang="en-US" sz="14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tc>
                  <a:txBody>
                    <a:bodyPr/>
                    <a:lstStyle/>
                    <a:p>
                      <a:pPr marL="0" marR="0">
                        <a:lnSpc>
                          <a:spcPct val="107000"/>
                        </a:lnSpc>
                        <a:spcBef>
                          <a:spcPts val="200"/>
                        </a:spcBef>
                        <a:spcAft>
                          <a:spcPts val="0"/>
                        </a:spcAft>
                      </a:pPr>
                      <a:r>
                        <a:rPr lang="en-US" sz="1400">
                          <a:effectLst/>
                        </a:rPr>
                        <a:t>Hình ảnh hiển thị trên nút lệnh</a:t>
                      </a:r>
                      <a:endParaRPr lang="en-US" sz="14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extLst>
                  <a:ext uri="{0D108BD9-81ED-4DB2-BD59-A6C34878D82A}">
                    <a16:rowId xmlns:a16="http://schemas.microsoft.com/office/drawing/2014/main" val="3091996490"/>
                  </a:ext>
                </a:extLst>
              </a:tr>
              <a:tr h="240993">
                <a:tc>
                  <a:txBody>
                    <a:bodyPr/>
                    <a:lstStyle/>
                    <a:p>
                      <a:pPr marL="0" marR="0">
                        <a:lnSpc>
                          <a:spcPct val="107000"/>
                        </a:lnSpc>
                        <a:spcBef>
                          <a:spcPts val="200"/>
                        </a:spcBef>
                        <a:spcAft>
                          <a:spcPts val="0"/>
                        </a:spcAft>
                      </a:pPr>
                      <a:r>
                        <a:rPr lang="en-US" sz="1400">
                          <a:effectLst/>
                        </a:rPr>
                        <a:t>ForeColor</a:t>
                      </a:r>
                      <a:endParaRPr lang="en-US" sz="14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tc>
                  <a:txBody>
                    <a:bodyPr/>
                    <a:lstStyle/>
                    <a:p>
                      <a:pPr marL="0" marR="0">
                        <a:lnSpc>
                          <a:spcPct val="107000"/>
                        </a:lnSpc>
                        <a:spcBef>
                          <a:spcPts val="200"/>
                        </a:spcBef>
                        <a:spcAft>
                          <a:spcPts val="0"/>
                        </a:spcAft>
                      </a:pPr>
                      <a:r>
                        <a:rPr lang="en-US" sz="1400">
                          <a:effectLst/>
                        </a:rPr>
                        <a:t>Màu chữ hiển thị trên nút lệnh</a:t>
                      </a:r>
                      <a:endParaRPr lang="en-US" sz="14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extLst>
                  <a:ext uri="{0D108BD9-81ED-4DB2-BD59-A6C34878D82A}">
                    <a16:rowId xmlns:a16="http://schemas.microsoft.com/office/drawing/2014/main" val="2666982121"/>
                  </a:ext>
                </a:extLst>
              </a:tr>
              <a:tr h="240993">
                <a:tc>
                  <a:txBody>
                    <a:bodyPr/>
                    <a:lstStyle/>
                    <a:p>
                      <a:pPr marL="0" marR="0">
                        <a:lnSpc>
                          <a:spcPct val="107000"/>
                        </a:lnSpc>
                        <a:spcBef>
                          <a:spcPts val="200"/>
                        </a:spcBef>
                        <a:spcAft>
                          <a:spcPts val="0"/>
                        </a:spcAft>
                      </a:pPr>
                      <a:r>
                        <a:rPr lang="en-US" sz="1400">
                          <a:effectLst/>
                        </a:rPr>
                        <a:t>BackColor</a:t>
                      </a:r>
                      <a:endParaRPr lang="en-US" sz="14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tc>
                  <a:txBody>
                    <a:bodyPr/>
                    <a:lstStyle/>
                    <a:p>
                      <a:pPr marL="0" marR="0">
                        <a:lnSpc>
                          <a:spcPct val="107000"/>
                        </a:lnSpc>
                        <a:spcBef>
                          <a:spcPts val="200"/>
                        </a:spcBef>
                        <a:spcAft>
                          <a:spcPts val="0"/>
                        </a:spcAft>
                      </a:pPr>
                      <a:r>
                        <a:rPr lang="en-US" sz="1400">
                          <a:effectLst/>
                        </a:rPr>
                        <a:t>Màu của nút lệnh</a:t>
                      </a:r>
                      <a:endParaRPr lang="en-US" sz="14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extLst>
                  <a:ext uri="{0D108BD9-81ED-4DB2-BD59-A6C34878D82A}">
                    <a16:rowId xmlns:a16="http://schemas.microsoft.com/office/drawing/2014/main" val="1782085521"/>
                  </a:ext>
                </a:extLst>
              </a:tr>
              <a:tr h="240993">
                <a:tc>
                  <a:txBody>
                    <a:bodyPr/>
                    <a:lstStyle/>
                    <a:p>
                      <a:pPr marL="0" marR="0">
                        <a:lnSpc>
                          <a:spcPct val="107000"/>
                        </a:lnSpc>
                        <a:spcBef>
                          <a:spcPts val="200"/>
                        </a:spcBef>
                        <a:spcAft>
                          <a:spcPts val="0"/>
                        </a:spcAft>
                      </a:pPr>
                      <a:r>
                        <a:rPr lang="en-US" sz="1400">
                          <a:effectLst/>
                        </a:rPr>
                        <a:t>TabIndex</a:t>
                      </a:r>
                      <a:endParaRPr lang="en-US" sz="14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tc>
                  <a:txBody>
                    <a:bodyPr/>
                    <a:lstStyle/>
                    <a:p>
                      <a:pPr marL="0" marR="0">
                        <a:lnSpc>
                          <a:spcPct val="107000"/>
                        </a:lnSpc>
                        <a:spcBef>
                          <a:spcPts val="200"/>
                        </a:spcBef>
                        <a:spcAft>
                          <a:spcPts val="0"/>
                        </a:spcAft>
                      </a:pPr>
                      <a:r>
                        <a:rPr lang="en-US" sz="1400" dirty="0" err="1">
                          <a:effectLst/>
                        </a:rPr>
                        <a:t>Chỉ</a:t>
                      </a:r>
                      <a:r>
                        <a:rPr lang="en-US" sz="1400" dirty="0">
                          <a:effectLst/>
                        </a:rPr>
                        <a:t> </a:t>
                      </a:r>
                      <a:r>
                        <a:rPr lang="en-US" sz="1400" dirty="0" err="1">
                          <a:effectLst/>
                        </a:rPr>
                        <a:t>định</a:t>
                      </a:r>
                      <a:r>
                        <a:rPr lang="en-US" sz="1400" dirty="0">
                          <a:effectLst/>
                        </a:rPr>
                        <a:t> </a:t>
                      </a:r>
                      <a:r>
                        <a:rPr lang="en-US" sz="1400" dirty="0" err="1">
                          <a:effectLst/>
                        </a:rPr>
                        <a:t>thứ</a:t>
                      </a:r>
                      <a:r>
                        <a:rPr lang="en-US" sz="1400" dirty="0">
                          <a:effectLst/>
                        </a:rPr>
                        <a:t> </a:t>
                      </a:r>
                      <a:r>
                        <a:rPr lang="en-US" sz="1400" dirty="0" err="1">
                          <a:effectLst/>
                        </a:rPr>
                        <a:t>tự</a:t>
                      </a:r>
                      <a:r>
                        <a:rPr lang="en-US" sz="1400" dirty="0">
                          <a:effectLst/>
                        </a:rPr>
                        <a:t> tab </a:t>
                      </a:r>
                      <a:r>
                        <a:rPr lang="en-US" sz="1400" dirty="0" err="1">
                          <a:effectLst/>
                        </a:rPr>
                        <a:t>của</a:t>
                      </a:r>
                      <a:r>
                        <a:rPr lang="en-US" sz="1400" dirty="0">
                          <a:effectLst/>
                        </a:rPr>
                        <a:t> </a:t>
                      </a:r>
                      <a:r>
                        <a:rPr lang="en-US" sz="1400" dirty="0" err="1">
                          <a:effectLst/>
                        </a:rPr>
                        <a:t>các</a:t>
                      </a:r>
                      <a:r>
                        <a:rPr lang="en-US" sz="1400" dirty="0">
                          <a:effectLst/>
                        </a:rPr>
                        <a:t> Button </a:t>
                      </a:r>
                      <a:r>
                        <a:rPr lang="en-US" sz="1400" dirty="0" err="1">
                          <a:effectLst/>
                        </a:rPr>
                        <a:t>trên</a:t>
                      </a:r>
                      <a:r>
                        <a:rPr lang="en-US" sz="1400" dirty="0">
                          <a:effectLst/>
                        </a:rPr>
                        <a:t> Form</a:t>
                      </a:r>
                      <a:endParaRPr lang="en-US" sz="1400" b="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3120" marR="53120" marT="37943" marB="37943"/>
                </a:tc>
                <a:extLst>
                  <a:ext uri="{0D108BD9-81ED-4DB2-BD59-A6C34878D82A}">
                    <a16:rowId xmlns:a16="http://schemas.microsoft.com/office/drawing/2014/main" val="1494977732"/>
                  </a:ext>
                </a:extLst>
              </a:tr>
            </a:tbl>
          </a:graphicData>
        </a:graphic>
      </p:graphicFrame>
    </p:spTree>
    <p:extLst>
      <p:ext uri="{BB962C8B-B14F-4D97-AF65-F5344CB8AC3E}">
        <p14:creationId xmlns:p14="http://schemas.microsoft.com/office/powerpoint/2010/main" val="3220317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E6F0-F77E-48A5-9466-FC4845978AA8}"/>
              </a:ext>
            </a:extLst>
          </p:cNvPr>
          <p:cNvSpPr>
            <a:spLocks noGrp="1"/>
          </p:cNvSpPr>
          <p:nvPr>
            <p:ph type="title"/>
          </p:nvPr>
        </p:nvSpPr>
        <p:spPr>
          <a:xfrm>
            <a:off x="310287" y="568493"/>
            <a:ext cx="8118738" cy="430967"/>
          </a:xfrm>
        </p:spPr>
        <p:txBody>
          <a:bodyPr/>
          <a:lstStyle/>
          <a:p>
            <a:r>
              <a:rPr lang="en-US" sz="2000" b="1" dirty="0">
                <a:latin typeface="+mn-lt"/>
              </a:rPr>
              <a:t>c) Textbox</a:t>
            </a:r>
          </a:p>
        </p:txBody>
      </p:sp>
      <p:sp>
        <p:nvSpPr>
          <p:cNvPr id="3" name="Title 2">
            <a:extLst>
              <a:ext uri="{FF2B5EF4-FFF2-40B4-BE49-F238E27FC236}">
                <a16:creationId xmlns:a16="http://schemas.microsoft.com/office/drawing/2014/main" id="{CD755027-348C-4201-B8E2-1716FB86F8DB}"/>
              </a:ext>
            </a:extLst>
          </p:cNvPr>
          <p:cNvSpPr txBox="1">
            <a:spLocks/>
          </p:cNvSpPr>
          <p:nvPr/>
        </p:nvSpPr>
        <p:spPr>
          <a:xfrm>
            <a:off x="311888" y="191550"/>
            <a:ext cx="4791740" cy="539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000" b="1" dirty="0">
                <a:solidFill>
                  <a:schemeClr val="tx2">
                    <a:lumMod val="50000"/>
                  </a:schemeClr>
                </a:solidFill>
                <a:latin typeface="+mn-lt"/>
              </a:rPr>
              <a:t>3.1 label – button – textbox</a:t>
            </a:r>
            <a:br>
              <a:rPr lang="en-US" dirty="0"/>
            </a:br>
            <a:endParaRPr lang="en-US" sz="2000" dirty="0">
              <a:latin typeface="+mn-lt"/>
            </a:endParaRPr>
          </a:p>
        </p:txBody>
      </p:sp>
      <p:sp>
        <p:nvSpPr>
          <p:cNvPr id="4" name="TextBox 3">
            <a:extLst>
              <a:ext uri="{FF2B5EF4-FFF2-40B4-BE49-F238E27FC236}">
                <a16:creationId xmlns:a16="http://schemas.microsoft.com/office/drawing/2014/main" id="{FD89BB8F-FCA0-4741-B48C-654745B59E9F}"/>
              </a:ext>
            </a:extLst>
          </p:cNvPr>
          <p:cNvSpPr txBox="1"/>
          <p:nvPr/>
        </p:nvSpPr>
        <p:spPr>
          <a:xfrm>
            <a:off x="503274" y="999460"/>
            <a:ext cx="8215424" cy="1384995"/>
          </a:xfrm>
          <a:prstGeom prst="rect">
            <a:avLst/>
          </a:prstGeom>
          <a:noFill/>
        </p:spPr>
        <p:txBody>
          <a:bodyPr wrap="square" rtlCol="0">
            <a:spAutoFit/>
          </a:bodyPr>
          <a:lstStyle/>
          <a:p>
            <a:r>
              <a:rPr lang="en-US" dirty="0"/>
              <a:t>- </a:t>
            </a:r>
            <a:r>
              <a:rPr lang="en-US" dirty="0" err="1"/>
              <a:t>Công</a:t>
            </a:r>
            <a:r>
              <a:rPr lang="en-US" dirty="0"/>
              <a:t> </a:t>
            </a:r>
            <a:r>
              <a:rPr lang="en-US" dirty="0" err="1"/>
              <a:t>dụng</a:t>
            </a:r>
            <a:r>
              <a:rPr lang="en-US" dirty="0"/>
              <a:t>: </a:t>
            </a:r>
            <a:r>
              <a:rPr lang="en-US" dirty="0" err="1"/>
              <a:t>Dùng</a:t>
            </a:r>
            <a:r>
              <a:rPr lang="en-US" dirty="0"/>
              <a:t> </a:t>
            </a:r>
            <a:r>
              <a:rPr lang="en-US" dirty="0" err="1"/>
              <a:t>để</a:t>
            </a:r>
            <a:r>
              <a:rPr lang="en-US" dirty="0"/>
              <a:t> </a:t>
            </a:r>
            <a:r>
              <a:rPr lang="en-US" dirty="0" err="1"/>
              <a:t>trình</a:t>
            </a:r>
            <a:r>
              <a:rPr lang="en-US" dirty="0"/>
              <a:t> </a:t>
            </a:r>
            <a:r>
              <a:rPr lang="en-US" dirty="0" err="1"/>
              <a:t>bày</a:t>
            </a:r>
            <a:r>
              <a:rPr lang="en-US" dirty="0"/>
              <a:t> </a:t>
            </a:r>
            <a:r>
              <a:rPr lang="en-US" dirty="0" err="1"/>
              <a:t>văn</a:t>
            </a:r>
            <a:r>
              <a:rPr lang="en-US" dirty="0"/>
              <a:t> </a:t>
            </a:r>
            <a:r>
              <a:rPr lang="en-US" dirty="0" err="1"/>
              <a:t>bản</a:t>
            </a:r>
            <a:r>
              <a:rPr lang="en-US" dirty="0"/>
              <a:t> </a:t>
            </a:r>
            <a:r>
              <a:rPr lang="en-US" dirty="0" err="1"/>
              <a:t>và</a:t>
            </a:r>
            <a:r>
              <a:rPr lang="en-US" dirty="0"/>
              <a:t> </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a:t>
            </a:r>
            <a:r>
              <a:rPr lang="en-US" dirty="0" err="1"/>
              <a:t>được</a:t>
            </a:r>
            <a:r>
              <a:rPr lang="en-US" dirty="0"/>
              <a:t> </a:t>
            </a:r>
            <a:r>
              <a:rPr lang="en-US" dirty="0" err="1"/>
              <a:t>thay</a:t>
            </a:r>
            <a:r>
              <a:rPr lang="en-US" dirty="0"/>
              <a:t> </a:t>
            </a:r>
            <a:r>
              <a:rPr lang="en-US" dirty="0" err="1"/>
              <a:t>đổi</a:t>
            </a:r>
            <a:r>
              <a:rPr lang="en-US" dirty="0"/>
              <a:t> </a:t>
            </a:r>
            <a:r>
              <a:rPr lang="en-US" dirty="0" err="1"/>
              <a:t>nội</a:t>
            </a:r>
            <a:r>
              <a:rPr lang="en-US" dirty="0"/>
              <a:t> dung </a:t>
            </a:r>
            <a:r>
              <a:rPr lang="en-US" dirty="0" err="1"/>
              <a:t>văn</a:t>
            </a:r>
            <a:r>
              <a:rPr lang="en-US" dirty="0"/>
              <a:t> </a:t>
            </a:r>
            <a:r>
              <a:rPr lang="en-US" dirty="0" err="1"/>
              <a:t>bản</a:t>
            </a:r>
            <a:r>
              <a:rPr lang="en-US" dirty="0"/>
              <a:t>.</a:t>
            </a:r>
          </a:p>
          <a:p>
            <a:r>
              <a:rPr lang="en-US" dirty="0" err="1"/>
              <a:t>Công</a:t>
            </a:r>
            <a:r>
              <a:rPr lang="en-US" dirty="0"/>
              <a:t> </a:t>
            </a:r>
            <a:r>
              <a:rPr lang="en-US" dirty="0" err="1"/>
              <a:t>dụng</a:t>
            </a:r>
            <a:r>
              <a:rPr lang="en-US" dirty="0"/>
              <a:t> </a:t>
            </a:r>
            <a:r>
              <a:rPr lang="en-US" dirty="0" err="1"/>
              <a:t>chính</a:t>
            </a:r>
            <a:r>
              <a:rPr lang="en-US" dirty="0"/>
              <a:t> </a:t>
            </a:r>
            <a:r>
              <a:rPr lang="en-US" dirty="0" err="1"/>
              <a:t>là</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nhập</a:t>
            </a:r>
            <a:r>
              <a:rPr lang="en-US" dirty="0"/>
              <a:t> </a:t>
            </a:r>
            <a:r>
              <a:rPr lang="en-US" dirty="0" err="1"/>
              <a:t>văn</a:t>
            </a:r>
            <a:r>
              <a:rPr lang="en-US" dirty="0"/>
              <a:t> </a:t>
            </a:r>
            <a:r>
              <a:rPr lang="en-US" dirty="0" err="1"/>
              <a:t>bản</a:t>
            </a:r>
            <a:r>
              <a:rPr lang="en-US" dirty="0"/>
              <a:t>.</a:t>
            </a:r>
          </a:p>
          <a:p>
            <a:endParaRPr lang="en-US" dirty="0"/>
          </a:p>
          <a:p>
            <a:r>
              <a:rPr lang="en-US" dirty="0"/>
              <a:t>- </a:t>
            </a:r>
            <a:r>
              <a:rPr lang="en-US" dirty="0" err="1"/>
              <a:t>Một</a:t>
            </a:r>
            <a:r>
              <a:rPr lang="en-US" dirty="0"/>
              <a:t> </a:t>
            </a:r>
            <a:r>
              <a:rPr lang="en-US" dirty="0" err="1"/>
              <a:t>số</a:t>
            </a:r>
            <a:r>
              <a:rPr lang="en-US" dirty="0"/>
              <a:t> </a:t>
            </a:r>
            <a:r>
              <a:rPr lang="en-US" dirty="0" err="1"/>
              <a:t>thuộc</a:t>
            </a:r>
            <a:r>
              <a:rPr lang="en-US" dirty="0"/>
              <a:t> </a:t>
            </a:r>
            <a:r>
              <a:rPr lang="en-US" dirty="0" err="1"/>
              <a:t>tính</a:t>
            </a:r>
            <a:r>
              <a:rPr lang="en-US" dirty="0"/>
              <a:t> :</a:t>
            </a:r>
          </a:p>
          <a:p>
            <a:endParaRPr lang="en-US" dirty="0"/>
          </a:p>
          <a:p>
            <a:endParaRPr lang="en-US" dirty="0"/>
          </a:p>
        </p:txBody>
      </p:sp>
      <p:graphicFrame>
        <p:nvGraphicFramePr>
          <p:cNvPr id="5" name="Table 4">
            <a:extLst>
              <a:ext uri="{FF2B5EF4-FFF2-40B4-BE49-F238E27FC236}">
                <a16:creationId xmlns:a16="http://schemas.microsoft.com/office/drawing/2014/main" id="{FDC5E799-2ED3-4FAD-8FC6-F7F812E4D708}"/>
              </a:ext>
            </a:extLst>
          </p:cNvPr>
          <p:cNvGraphicFramePr>
            <a:graphicFrameLocks noGrp="1"/>
          </p:cNvGraphicFramePr>
          <p:nvPr>
            <p:extLst>
              <p:ext uri="{D42A27DB-BD31-4B8C-83A1-F6EECF244321}">
                <p14:modId xmlns:p14="http://schemas.microsoft.com/office/powerpoint/2010/main" val="1171416748"/>
              </p:ext>
            </p:extLst>
          </p:nvPr>
        </p:nvGraphicFramePr>
        <p:xfrm>
          <a:off x="1503685" y="2147208"/>
          <a:ext cx="5975498" cy="2328800"/>
        </p:xfrm>
        <a:graphic>
          <a:graphicData uri="http://schemas.openxmlformats.org/drawingml/2006/table">
            <a:tbl>
              <a:tblPr firstRow="1" firstCol="1" bandRow="1">
                <a:tableStyleId>{79894FAF-8C26-4A45-A832-5AB093875B1D}</a:tableStyleId>
              </a:tblPr>
              <a:tblGrid>
                <a:gridCol w="1085249">
                  <a:extLst>
                    <a:ext uri="{9D8B030D-6E8A-4147-A177-3AD203B41FA5}">
                      <a16:colId xmlns:a16="http://schemas.microsoft.com/office/drawing/2014/main" val="4159133345"/>
                    </a:ext>
                  </a:extLst>
                </a:gridCol>
                <a:gridCol w="4890249">
                  <a:extLst>
                    <a:ext uri="{9D8B030D-6E8A-4147-A177-3AD203B41FA5}">
                      <a16:colId xmlns:a16="http://schemas.microsoft.com/office/drawing/2014/main" val="1009507168"/>
                    </a:ext>
                  </a:extLst>
                </a:gridCol>
              </a:tblGrid>
              <a:tr h="220743">
                <a:tc>
                  <a:txBody>
                    <a:bodyPr/>
                    <a:lstStyle/>
                    <a:p>
                      <a:pPr marL="0" marR="0">
                        <a:lnSpc>
                          <a:spcPct val="107000"/>
                        </a:lnSpc>
                        <a:spcBef>
                          <a:spcPts val="200"/>
                        </a:spcBef>
                        <a:spcAft>
                          <a:spcPts val="0"/>
                        </a:spcAft>
                      </a:pPr>
                      <a:r>
                        <a:rPr lang="en-US" sz="1400" dirty="0" err="1">
                          <a:effectLst/>
                        </a:rPr>
                        <a:t>Thuộc</a:t>
                      </a:r>
                      <a:r>
                        <a:rPr lang="en-US" sz="1400" dirty="0">
                          <a:effectLst/>
                        </a:rPr>
                        <a:t> </a:t>
                      </a:r>
                      <a:r>
                        <a:rPr lang="en-US" sz="1400" dirty="0" err="1">
                          <a:effectLst/>
                        </a:rPr>
                        <a:t>tính</a:t>
                      </a:r>
                      <a:endParaRPr lang="en-US" sz="1100" b="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dirty="0" err="1">
                          <a:effectLst/>
                        </a:rPr>
                        <a:t>Diễn</a:t>
                      </a:r>
                      <a:r>
                        <a:rPr lang="en-US" sz="1400" dirty="0">
                          <a:effectLst/>
                        </a:rPr>
                        <a:t> </a:t>
                      </a:r>
                      <a:r>
                        <a:rPr lang="en-US" sz="1400" dirty="0" err="1">
                          <a:effectLst/>
                        </a:rPr>
                        <a:t>giải</a:t>
                      </a:r>
                      <a:endParaRPr lang="en-US" sz="1100" b="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2174102482"/>
                  </a:ext>
                </a:extLst>
              </a:tr>
              <a:tr h="382235">
                <a:tc>
                  <a:txBody>
                    <a:bodyPr/>
                    <a:lstStyle/>
                    <a:p>
                      <a:pPr marL="0" marR="0">
                        <a:lnSpc>
                          <a:spcPct val="107000"/>
                        </a:lnSpc>
                        <a:spcBef>
                          <a:spcPts val="200"/>
                        </a:spcBef>
                        <a:spcAft>
                          <a:spcPts val="0"/>
                        </a:spcAft>
                      </a:pPr>
                      <a:r>
                        <a:rPr lang="en-US" sz="1400">
                          <a:effectLst/>
                        </a:rPr>
                        <a:t>PasswordChar</a:t>
                      </a:r>
                      <a:endParaRPr lang="en-US" sz="11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a:effectLst/>
                        </a:rPr>
                        <a:t>Ký tự thay thế khi nhập vào TextBox</a:t>
                      </a:r>
                      <a:endParaRPr lang="en-US" sz="11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3726392155"/>
                  </a:ext>
                </a:extLst>
              </a:tr>
              <a:tr h="220743">
                <a:tc>
                  <a:txBody>
                    <a:bodyPr/>
                    <a:lstStyle/>
                    <a:p>
                      <a:pPr marL="0" marR="0">
                        <a:lnSpc>
                          <a:spcPct val="107000"/>
                        </a:lnSpc>
                        <a:spcBef>
                          <a:spcPts val="200"/>
                        </a:spcBef>
                        <a:spcAft>
                          <a:spcPts val="0"/>
                        </a:spcAft>
                      </a:pPr>
                      <a:r>
                        <a:rPr lang="en-US" sz="1400">
                          <a:effectLst/>
                        </a:rPr>
                        <a:t>Multiline</a:t>
                      </a:r>
                      <a:endParaRPr lang="en-US" sz="11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a:effectLst/>
                        </a:rPr>
                        <a:t>Cho phép Textbox có nhiều dòng hay không</a:t>
                      </a:r>
                      <a:endParaRPr lang="en-US" sz="11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1439458950"/>
                  </a:ext>
                </a:extLst>
              </a:tr>
              <a:tr h="220743">
                <a:tc>
                  <a:txBody>
                    <a:bodyPr/>
                    <a:lstStyle/>
                    <a:p>
                      <a:pPr marL="0" marR="0">
                        <a:lnSpc>
                          <a:spcPct val="107000"/>
                        </a:lnSpc>
                        <a:spcBef>
                          <a:spcPts val="200"/>
                        </a:spcBef>
                        <a:spcAft>
                          <a:spcPts val="0"/>
                        </a:spcAft>
                      </a:pPr>
                      <a:r>
                        <a:rPr lang="en-US" sz="1400">
                          <a:effectLst/>
                        </a:rPr>
                        <a:t>ScrollBars</a:t>
                      </a:r>
                      <a:endParaRPr lang="en-US" sz="11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a:effectLst/>
                        </a:rPr>
                        <a:t>Thanh cuộn (None / Horizontal / Vertical / Both)</a:t>
                      </a:r>
                      <a:endParaRPr lang="en-US" sz="11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1720146009"/>
                  </a:ext>
                </a:extLst>
              </a:tr>
              <a:tr h="220743">
                <a:tc>
                  <a:txBody>
                    <a:bodyPr/>
                    <a:lstStyle/>
                    <a:p>
                      <a:pPr marL="0" marR="0">
                        <a:lnSpc>
                          <a:spcPct val="107000"/>
                        </a:lnSpc>
                        <a:spcBef>
                          <a:spcPts val="200"/>
                        </a:spcBef>
                        <a:spcAft>
                          <a:spcPts val="0"/>
                        </a:spcAft>
                      </a:pPr>
                      <a:r>
                        <a:rPr lang="en-US" sz="1400">
                          <a:effectLst/>
                        </a:rPr>
                        <a:t>MaxLength</a:t>
                      </a:r>
                      <a:endParaRPr lang="en-US" sz="11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a:effectLst/>
                        </a:rPr>
                        <a:t>Quy định chuỗi Max sẽ nhập vào Textbox, mặc định là 32767</a:t>
                      </a:r>
                      <a:endParaRPr lang="en-US" sz="11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1952493920"/>
                  </a:ext>
                </a:extLst>
              </a:tr>
              <a:tr h="220743">
                <a:tc>
                  <a:txBody>
                    <a:bodyPr/>
                    <a:lstStyle/>
                    <a:p>
                      <a:pPr marL="0" marR="0">
                        <a:lnSpc>
                          <a:spcPct val="107000"/>
                        </a:lnSpc>
                        <a:spcBef>
                          <a:spcPts val="200"/>
                        </a:spcBef>
                        <a:spcAft>
                          <a:spcPts val="0"/>
                        </a:spcAft>
                      </a:pPr>
                      <a:r>
                        <a:rPr lang="en-US" sz="1400">
                          <a:effectLst/>
                        </a:rPr>
                        <a:t>Focus</a:t>
                      </a:r>
                      <a:endParaRPr lang="en-US" sz="1100" b="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dirty="0">
                          <a:effectLst/>
                        </a:rPr>
                        <a:t>Textbox </a:t>
                      </a:r>
                      <a:r>
                        <a:rPr lang="en-US" sz="1400" dirty="0" err="1">
                          <a:effectLst/>
                        </a:rPr>
                        <a:t>sẵn</a:t>
                      </a:r>
                      <a:r>
                        <a:rPr lang="en-US" sz="1400" dirty="0">
                          <a:effectLst/>
                        </a:rPr>
                        <a:t> </a:t>
                      </a:r>
                      <a:r>
                        <a:rPr lang="en-US" sz="1400" dirty="0" err="1">
                          <a:effectLst/>
                        </a:rPr>
                        <a:t>sàng</a:t>
                      </a:r>
                      <a:r>
                        <a:rPr lang="en-US" sz="1400" dirty="0">
                          <a:effectLst/>
                        </a:rPr>
                        <a:t> </a:t>
                      </a:r>
                      <a:r>
                        <a:rPr lang="en-US" sz="1400" dirty="0" err="1">
                          <a:effectLst/>
                        </a:rPr>
                        <a:t>được</a:t>
                      </a:r>
                      <a:r>
                        <a:rPr lang="en-US" sz="1400" dirty="0">
                          <a:effectLst/>
                        </a:rPr>
                        <a:t> </a:t>
                      </a:r>
                      <a:r>
                        <a:rPr lang="en-US" sz="1400" dirty="0" err="1">
                          <a:effectLst/>
                        </a:rPr>
                        <a:t>tương</a:t>
                      </a:r>
                      <a:r>
                        <a:rPr lang="en-US" sz="1400" dirty="0">
                          <a:effectLst/>
                        </a:rPr>
                        <a:t> </a:t>
                      </a:r>
                      <a:r>
                        <a:rPr lang="en-US" sz="1400" dirty="0" err="1">
                          <a:effectLst/>
                        </a:rPr>
                        <a:t>tác</a:t>
                      </a:r>
                      <a:r>
                        <a:rPr lang="en-US" sz="1400" dirty="0">
                          <a:effectLst/>
                        </a:rPr>
                        <a:t> </a:t>
                      </a:r>
                      <a:r>
                        <a:rPr lang="en-US" sz="1400" dirty="0" err="1">
                          <a:effectLst/>
                        </a:rPr>
                        <a:t>bởi</a:t>
                      </a:r>
                      <a:r>
                        <a:rPr lang="en-US" sz="1400" dirty="0">
                          <a:effectLst/>
                        </a:rPr>
                        <a:t> </a:t>
                      </a:r>
                      <a:r>
                        <a:rPr lang="en-US" sz="1400" dirty="0" err="1">
                          <a:effectLst/>
                        </a:rPr>
                        <a:t>người</a:t>
                      </a:r>
                      <a:r>
                        <a:rPr lang="en-US" sz="1400" dirty="0">
                          <a:effectLst/>
                        </a:rPr>
                        <a:t> </a:t>
                      </a:r>
                      <a:r>
                        <a:rPr lang="en-US" sz="1400" dirty="0" err="1">
                          <a:effectLst/>
                        </a:rPr>
                        <a:t>dùng</a:t>
                      </a:r>
                      <a:endParaRPr lang="en-US" sz="1100" b="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1247082442"/>
                  </a:ext>
                </a:extLst>
              </a:tr>
            </a:tbl>
          </a:graphicData>
        </a:graphic>
      </p:graphicFrame>
    </p:spTree>
    <p:extLst>
      <p:ext uri="{BB962C8B-B14F-4D97-AF65-F5344CB8AC3E}">
        <p14:creationId xmlns:p14="http://schemas.microsoft.com/office/powerpoint/2010/main" val="2670170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78185B5-9EF5-4891-A3F8-C1B5ED7962AF}"/>
              </a:ext>
            </a:extLst>
          </p:cNvPr>
          <p:cNvGraphicFramePr>
            <a:graphicFrameLocks noGrp="1"/>
          </p:cNvGraphicFramePr>
          <p:nvPr>
            <p:extLst>
              <p:ext uri="{D42A27DB-BD31-4B8C-83A1-F6EECF244321}">
                <p14:modId xmlns:p14="http://schemas.microsoft.com/office/powerpoint/2010/main" val="1508540058"/>
              </p:ext>
            </p:extLst>
          </p:nvPr>
        </p:nvGraphicFramePr>
        <p:xfrm>
          <a:off x="1049079" y="900222"/>
          <a:ext cx="7045842" cy="3759580"/>
        </p:xfrm>
        <a:graphic>
          <a:graphicData uri="http://schemas.openxmlformats.org/drawingml/2006/table">
            <a:tbl>
              <a:tblPr firstRow="1" firstCol="1" bandRow="1">
                <a:tableStyleId>{79894FAF-8C26-4A45-A832-5AB093875B1D}</a:tableStyleId>
              </a:tblPr>
              <a:tblGrid>
                <a:gridCol w="1173201">
                  <a:extLst>
                    <a:ext uri="{9D8B030D-6E8A-4147-A177-3AD203B41FA5}">
                      <a16:colId xmlns:a16="http://schemas.microsoft.com/office/drawing/2014/main" val="56221989"/>
                    </a:ext>
                  </a:extLst>
                </a:gridCol>
                <a:gridCol w="5872641">
                  <a:extLst>
                    <a:ext uri="{9D8B030D-6E8A-4147-A177-3AD203B41FA5}">
                      <a16:colId xmlns:a16="http://schemas.microsoft.com/office/drawing/2014/main" val="3965320356"/>
                    </a:ext>
                  </a:extLst>
                </a:gridCol>
              </a:tblGrid>
              <a:tr h="256127">
                <a:tc>
                  <a:txBody>
                    <a:bodyPr/>
                    <a:lstStyle/>
                    <a:p>
                      <a:pPr marL="0" marR="0">
                        <a:lnSpc>
                          <a:spcPct val="107000"/>
                        </a:lnSpc>
                        <a:spcBef>
                          <a:spcPts val="200"/>
                        </a:spcBef>
                        <a:spcAft>
                          <a:spcPts val="0"/>
                        </a:spcAft>
                      </a:pPr>
                      <a:r>
                        <a:rPr lang="en-US" sz="1400" b="1">
                          <a:effectLst/>
                        </a:rPr>
                        <a:t>Sự kiện</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tc>
                  <a:txBody>
                    <a:bodyPr/>
                    <a:lstStyle/>
                    <a:p>
                      <a:pPr marL="0" marR="0">
                        <a:lnSpc>
                          <a:spcPct val="107000"/>
                        </a:lnSpc>
                        <a:spcBef>
                          <a:spcPts val="200"/>
                        </a:spcBef>
                        <a:spcAft>
                          <a:spcPts val="0"/>
                        </a:spcAft>
                      </a:pPr>
                      <a:r>
                        <a:rPr lang="en-US" sz="1400" b="1" dirty="0" err="1">
                          <a:effectLst/>
                        </a:rPr>
                        <a:t>Diễn</a:t>
                      </a:r>
                      <a:r>
                        <a:rPr lang="en-US" sz="1400" b="1" dirty="0">
                          <a:effectLst/>
                        </a:rPr>
                        <a:t> </a:t>
                      </a:r>
                      <a:r>
                        <a:rPr lang="en-US" sz="1400" b="1" dirty="0" err="1">
                          <a:effectLst/>
                        </a:rPr>
                        <a:t>giải</a:t>
                      </a:r>
                      <a:endParaRPr lang="en-US" sz="14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extLst>
                  <a:ext uri="{0D108BD9-81ED-4DB2-BD59-A6C34878D82A}">
                    <a16:rowId xmlns:a16="http://schemas.microsoft.com/office/drawing/2014/main" val="1454671929"/>
                  </a:ext>
                </a:extLst>
              </a:tr>
              <a:tr h="441234">
                <a:tc>
                  <a:txBody>
                    <a:bodyPr/>
                    <a:lstStyle/>
                    <a:p>
                      <a:pPr marL="0" marR="0">
                        <a:lnSpc>
                          <a:spcPct val="107000"/>
                        </a:lnSpc>
                        <a:spcBef>
                          <a:spcPts val="200"/>
                        </a:spcBef>
                        <a:spcAft>
                          <a:spcPts val="0"/>
                        </a:spcAft>
                      </a:pPr>
                      <a:r>
                        <a:rPr lang="en-US" sz="1400">
                          <a:effectLst/>
                        </a:rPr>
                        <a:t>KeyDown</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tc>
                  <a:txBody>
                    <a:bodyPr/>
                    <a:lstStyle/>
                    <a:p>
                      <a:pPr marL="0" marR="0">
                        <a:lnSpc>
                          <a:spcPct val="107000"/>
                        </a:lnSpc>
                        <a:spcBef>
                          <a:spcPts val="200"/>
                        </a:spcBef>
                        <a:spcAft>
                          <a:spcPts val="0"/>
                        </a:spcAft>
                      </a:pPr>
                      <a:r>
                        <a:rPr lang="en-US" sz="1400">
                          <a:effectLst/>
                        </a:rPr>
                        <a:t>Thực hiện công việc nào đó khi một phím được nhấn xuống</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extLst>
                  <a:ext uri="{0D108BD9-81ED-4DB2-BD59-A6C34878D82A}">
                    <a16:rowId xmlns:a16="http://schemas.microsoft.com/office/drawing/2014/main" val="1405043296"/>
                  </a:ext>
                </a:extLst>
              </a:tr>
              <a:tr h="256127">
                <a:tc>
                  <a:txBody>
                    <a:bodyPr/>
                    <a:lstStyle/>
                    <a:p>
                      <a:pPr marL="0" marR="0">
                        <a:lnSpc>
                          <a:spcPct val="107000"/>
                        </a:lnSpc>
                        <a:spcBef>
                          <a:spcPts val="200"/>
                        </a:spcBef>
                        <a:spcAft>
                          <a:spcPts val="0"/>
                        </a:spcAft>
                      </a:pPr>
                      <a:r>
                        <a:rPr lang="en-US" sz="1400">
                          <a:effectLst/>
                        </a:rPr>
                        <a:t>KeyUp</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tc>
                  <a:txBody>
                    <a:bodyPr/>
                    <a:lstStyle/>
                    <a:p>
                      <a:pPr marL="0" marR="0">
                        <a:lnSpc>
                          <a:spcPct val="107000"/>
                        </a:lnSpc>
                        <a:spcBef>
                          <a:spcPts val="200"/>
                        </a:spcBef>
                        <a:spcAft>
                          <a:spcPts val="0"/>
                        </a:spcAft>
                      </a:pPr>
                      <a:r>
                        <a:rPr lang="en-US" sz="1400">
                          <a:effectLst/>
                        </a:rPr>
                        <a:t>Thực hiện công việc nào đó khi một phím được thả ra</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extLst>
                  <a:ext uri="{0D108BD9-81ED-4DB2-BD59-A6C34878D82A}">
                    <a16:rowId xmlns:a16="http://schemas.microsoft.com/office/drawing/2014/main" val="1036439574"/>
                  </a:ext>
                </a:extLst>
              </a:tr>
              <a:tr h="441234">
                <a:tc>
                  <a:txBody>
                    <a:bodyPr/>
                    <a:lstStyle/>
                    <a:p>
                      <a:pPr marL="0" marR="0">
                        <a:lnSpc>
                          <a:spcPct val="107000"/>
                        </a:lnSpc>
                        <a:spcBef>
                          <a:spcPts val="200"/>
                        </a:spcBef>
                        <a:spcAft>
                          <a:spcPts val="0"/>
                        </a:spcAft>
                      </a:pPr>
                      <a:r>
                        <a:rPr lang="en-US" sz="1400">
                          <a:effectLst/>
                        </a:rPr>
                        <a:t>KeyPress</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tc>
                  <a:txBody>
                    <a:bodyPr/>
                    <a:lstStyle/>
                    <a:p>
                      <a:pPr marL="0" marR="0">
                        <a:lnSpc>
                          <a:spcPct val="107000"/>
                        </a:lnSpc>
                        <a:spcBef>
                          <a:spcPts val="200"/>
                        </a:spcBef>
                        <a:spcAft>
                          <a:spcPts val="0"/>
                        </a:spcAft>
                      </a:pPr>
                      <a:r>
                        <a:rPr lang="en-US" sz="1400" dirty="0" err="1">
                          <a:effectLst/>
                        </a:rPr>
                        <a:t>Xảy</a:t>
                      </a:r>
                      <a:r>
                        <a:rPr lang="en-US" sz="1400" dirty="0">
                          <a:effectLst/>
                        </a:rPr>
                        <a:t> ra </a:t>
                      </a:r>
                      <a:r>
                        <a:rPr lang="en-US" sz="1400" dirty="0" err="1">
                          <a:effectLst/>
                        </a:rPr>
                        <a:t>khi</a:t>
                      </a:r>
                      <a:r>
                        <a:rPr lang="en-US" sz="1400" dirty="0">
                          <a:effectLst/>
                        </a:rPr>
                        <a:t> </a:t>
                      </a:r>
                      <a:r>
                        <a:rPr lang="en-US" sz="1400" dirty="0" err="1">
                          <a:effectLst/>
                        </a:rPr>
                        <a:t>người</a:t>
                      </a:r>
                      <a:r>
                        <a:rPr lang="en-US" sz="1400" dirty="0">
                          <a:effectLst/>
                        </a:rPr>
                        <a:t> </a:t>
                      </a:r>
                      <a:r>
                        <a:rPr lang="en-US" sz="1400" dirty="0" err="1">
                          <a:effectLst/>
                        </a:rPr>
                        <a:t>dùng</a:t>
                      </a:r>
                      <a:r>
                        <a:rPr lang="en-US" sz="1400" dirty="0">
                          <a:effectLst/>
                        </a:rPr>
                        <a:t> </a:t>
                      </a:r>
                      <a:r>
                        <a:rPr lang="en-US" sz="1400" dirty="0" err="1">
                          <a:effectLst/>
                        </a:rPr>
                        <a:t>nhấn</a:t>
                      </a:r>
                      <a:r>
                        <a:rPr lang="en-US" sz="1400" dirty="0">
                          <a:effectLst/>
                        </a:rPr>
                        <a:t> </a:t>
                      </a:r>
                      <a:r>
                        <a:rPr lang="en-US" sz="1400" dirty="0" err="1">
                          <a:effectLst/>
                        </a:rPr>
                        <a:t>một</a:t>
                      </a:r>
                      <a:r>
                        <a:rPr lang="en-US" sz="1400" dirty="0">
                          <a:effectLst/>
                        </a:rPr>
                        <a:t> </a:t>
                      </a:r>
                      <a:r>
                        <a:rPr lang="en-US" sz="1400" dirty="0" err="1">
                          <a:effectLst/>
                        </a:rPr>
                        <a:t>phím</a:t>
                      </a:r>
                      <a:r>
                        <a:rPr lang="en-US" sz="1400" dirty="0">
                          <a:effectLst/>
                        </a:rPr>
                        <a:t> </a:t>
                      </a:r>
                      <a:r>
                        <a:rPr lang="en-US" sz="1400" dirty="0" err="1">
                          <a:effectLst/>
                        </a:rPr>
                        <a:t>và</a:t>
                      </a:r>
                      <a:r>
                        <a:rPr lang="en-US" sz="1400" dirty="0">
                          <a:effectLst/>
                        </a:rPr>
                        <a:t> </a:t>
                      </a:r>
                      <a:r>
                        <a:rPr lang="en-US" sz="1400" dirty="0" err="1">
                          <a:effectLst/>
                        </a:rPr>
                        <a:t>thả</a:t>
                      </a:r>
                      <a:r>
                        <a:rPr lang="en-US" sz="1400" dirty="0">
                          <a:effectLst/>
                        </a:rPr>
                        <a:t> ra. </a:t>
                      </a:r>
                      <a:r>
                        <a:rPr lang="en-US" sz="1400" dirty="0" err="1">
                          <a:effectLst/>
                        </a:rPr>
                        <a:t>Mỗi</a:t>
                      </a:r>
                      <a:r>
                        <a:rPr lang="en-US" sz="1400" dirty="0">
                          <a:effectLst/>
                        </a:rPr>
                        <a:t> </a:t>
                      </a:r>
                      <a:r>
                        <a:rPr lang="en-US" sz="1400" dirty="0" err="1">
                          <a:effectLst/>
                        </a:rPr>
                        <a:t>sự</a:t>
                      </a:r>
                      <a:r>
                        <a:rPr lang="en-US" sz="1400" dirty="0">
                          <a:effectLst/>
                        </a:rPr>
                        <a:t> </a:t>
                      </a:r>
                      <a:r>
                        <a:rPr lang="en-US" sz="1400" dirty="0" err="1">
                          <a:effectLst/>
                        </a:rPr>
                        <a:t>kiện</a:t>
                      </a:r>
                      <a:r>
                        <a:rPr lang="en-US" sz="1400" dirty="0">
                          <a:effectLst/>
                        </a:rPr>
                        <a:t> </a:t>
                      </a:r>
                      <a:r>
                        <a:rPr lang="en-US" sz="1400" dirty="0" err="1">
                          <a:effectLst/>
                        </a:rPr>
                        <a:t>KeyPress</a:t>
                      </a:r>
                      <a:r>
                        <a:rPr lang="en-US" sz="1400" dirty="0">
                          <a:effectLst/>
                        </a:rPr>
                        <a:t> </a:t>
                      </a:r>
                      <a:r>
                        <a:rPr lang="en-US" sz="1400" dirty="0" err="1">
                          <a:effectLst/>
                        </a:rPr>
                        <a:t>cho</a:t>
                      </a:r>
                      <a:r>
                        <a:rPr lang="en-US" sz="1400" dirty="0">
                          <a:effectLst/>
                        </a:rPr>
                        <a:t> ta </a:t>
                      </a:r>
                      <a:r>
                        <a:rPr lang="en-US" sz="1400" dirty="0" err="1">
                          <a:effectLst/>
                        </a:rPr>
                        <a:t>một</a:t>
                      </a:r>
                      <a:r>
                        <a:rPr lang="en-US" sz="1400" dirty="0">
                          <a:effectLst/>
                        </a:rPr>
                        <a:t> </a:t>
                      </a:r>
                      <a:r>
                        <a:rPr lang="en-US" sz="1400" dirty="0" err="1">
                          <a:effectLst/>
                        </a:rPr>
                        <a:t>cặp</a:t>
                      </a:r>
                      <a:r>
                        <a:rPr lang="en-US" sz="1400" dirty="0">
                          <a:effectLst/>
                        </a:rPr>
                        <a:t> </a:t>
                      </a:r>
                      <a:r>
                        <a:rPr lang="en-US" sz="1400" dirty="0" err="1">
                          <a:effectLst/>
                        </a:rPr>
                        <a:t>sự</a:t>
                      </a:r>
                      <a:r>
                        <a:rPr lang="en-US" sz="1400" dirty="0">
                          <a:effectLst/>
                        </a:rPr>
                        <a:t> </a:t>
                      </a:r>
                      <a:r>
                        <a:rPr lang="en-US" sz="1400" dirty="0" err="1">
                          <a:effectLst/>
                        </a:rPr>
                        <a:t>kiện</a:t>
                      </a:r>
                      <a:r>
                        <a:rPr lang="en-US" sz="1400" dirty="0">
                          <a:effectLst/>
                        </a:rPr>
                        <a:t> </a:t>
                      </a:r>
                      <a:r>
                        <a:rPr lang="en-US" sz="1400" dirty="0" err="1">
                          <a:effectLst/>
                        </a:rPr>
                        <a:t>KeyDown</a:t>
                      </a:r>
                      <a:r>
                        <a:rPr lang="en-US" sz="1400" dirty="0">
                          <a:effectLst/>
                        </a:rPr>
                        <a:t> </a:t>
                      </a:r>
                      <a:r>
                        <a:rPr lang="en-US" sz="1400" dirty="0" err="1">
                          <a:effectLst/>
                        </a:rPr>
                        <a:t>và</a:t>
                      </a:r>
                      <a:r>
                        <a:rPr lang="en-US" sz="1400" dirty="0">
                          <a:effectLst/>
                        </a:rPr>
                        <a:t> </a:t>
                      </a:r>
                      <a:r>
                        <a:rPr lang="en-US" sz="1400" dirty="0" err="1">
                          <a:effectLst/>
                        </a:rPr>
                        <a:t>KeyUp</a:t>
                      </a:r>
                      <a:endParaRPr lang="en-US" sz="14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extLst>
                  <a:ext uri="{0D108BD9-81ED-4DB2-BD59-A6C34878D82A}">
                    <a16:rowId xmlns:a16="http://schemas.microsoft.com/office/drawing/2014/main" val="1713023142"/>
                  </a:ext>
                </a:extLst>
              </a:tr>
              <a:tr h="441234">
                <a:tc>
                  <a:txBody>
                    <a:bodyPr/>
                    <a:lstStyle/>
                    <a:p>
                      <a:pPr marL="0" marR="0">
                        <a:lnSpc>
                          <a:spcPct val="107000"/>
                        </a:lnSpc>
                        <a:spcBef>
                          <a:spcPts val="200"/>
                        </a:spcBef>
                        <a:spcAft>
                          <a:spcPts val="0"/>
                        </a:spcAft>
                      </a:pPr>
                      <a:r>
                        <a:rPr lang="en-US" sz="1400">
                          <a:effectLst/>
                        </a:rPr>
                        <a:t>TextChanged</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tc>
                  <a:txBody>
                    <a:bodyPr/>
                    <a:lstStyle/>
                    <a:p>
                      <a:pPr marL="0" marR="0">
                        <a:lnSpc>
                          <a:spcPct val="107000"/>
                        </a:lnSpc>
                        <a:spcBef>
                          <a:spcPts val="200"/>
                        </a:spcBef>
                        <a:spcAft>
                          <a:spcPts val="0"/>
                        </a:spcAft>
                      </a:pPr>
                      <a:r>
                        <a:rPr lang="en-US" sz="1400">
                          <a:effectLst/>
                        </a:rPr>
                        <a:t>Giá trị của thuộc tính Text bị thay đổi</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extLst>
                  <a:ext uri="{0D108BD9-81ED-4DB2-BD59-A6C34878D82A}">
                    <a16:rowId xmlns:a16="http://schemas.microsoft.com/office/drawing/2014/main" val="12665623"/>
                  </a:ext>
                </a:extLst>
              </a:tr>
              <a:tr h="441234">
                <a:tc>
                  <a:txBody>
                    <a:bodyPr/>
                    <a:lstStyle/>
                    <a:p>
                      <a:pPr marL="0" marR="0">
                        <a:lnSpc>
                          <a:spcPct val="107000"/>
                        </a:lnSpc>
                        <a:spcBef>
                          <a:spcPts val="200"/>
                        </a:spcBef>
                        <a:spcAft>
                          <a:spcPts val="0"/>
                        </a:spcAft>
                      </a:pPr>
                      <a:r>
                        <a:rPr lang="en-US" sz="1400">
                          <a:effectLst/>
                        </a:rPr>
                        <a:t>MouseEnter</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tc>
                  <a:txBody>
                    <a:bodyPr/>
                    <a:lstStyle/>
                    <a:p>
                      <a:pPr marL="0" marR="0">
                        <a:lnSpc>
                          <a:spcPct val="107000"/>
                        </a:lnSpc>
                        <a:spcBef>
                          <a:spcPts val="200"/>
                        </a:spcBef>
                        <a:spcAft>
                          <a:spcPts val="0"/>
                        </a:spcAft>
                      </a:pPr>
                      <a:r>
                        <a:rPr lang="en-US" sz="1400">
                          <a:effectLst/>
                        </a:rPr>
                        <a:t>Chuột nằm trong vùng thấy được của Textbox</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extLst>
                  <a:ext uri="{0D108BD9-81ED-4DB2-BD59-A6C34878D82A}">
                    <a16:rowId xmlns:a16="http://schemas.microsoft.com/office/drawing/2014/main" val="515192871"/>
                  </a:ext>
                </a:extLst>
              </a:tr>
              <a:tr h="441234">
                <a:tc>
                  <a:txBody>
                    <a:bodyPr/>
                    <a:lstStyle/>
                    <a:p>
                      <a:pPr marL="0" marR="0">
                        <a:lnSpc>
                          <a:spcPct val="107000"/>
                        </a:lnSpc>
                        <a:spcBef>
                          <a:spcPts val="200"/>
                        </a:spcBef>
                        <a:spcAft>
                          <a:spcPts val="0"/>
                        </a:spcAft>
                      </a:pPr>
                      <a:r>
                        <a:rPr lang="en-US" sz="1400">
                          <a:effectLst/>
                        </a:rPr>
                        <a:t>MouseHover</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tc>
                  <a:txBody>
                    <a:bodyPr/>
                    <a:lstStyle/>
                    <a:p>
                      <a:pPr marL="0" marR="0">
                        <a:lnSpc>
                          <a:spcPct val="107000"/>
                        </a:lnSpc>
                        <a:spcBef>
                          <a:spcPts val="200"/>
                        </a:spcBef>
                        <a:spcAft>
                          <a:spcPts val="0"/>
                        </a:spcAft>
                      </a:pPr>
                      <a:r>
                        <a:rPr lang="en-US" sz="1400">
                          <a:effectLst/>
                        </a:rPr>
                        <a:t>Chuột nằm trong vùng hiển thị một quảng thời gian</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extLst>
                  <a:ext uri="{0D108BD9-81ED-4DB2-BD59-A6C34878D82A}">
                    <a16:rowId xmlns:a16="http://schemas.microsoft.com/office/drawing/2014/main" val="1952432370"/>
                  </a:ext>
                </a:extLst>
              </a:tr>
              <a:tr h="441234">
                <a:tc>
                  <a:txBody>
                    <a:bodyPr/>
                    <a:lstStyle/>
                    <a:p>
                      <a:pPr marL="0" marR="0">
                        <a:lnSpc>
                          <a:spcPct val="107000"/>
                        </a:lnSpc>
                        <a:spcBef>
                          <a:spcPts val="200"/>
                        </a:spcBef>
                        <a:spcAft>
                          <a:spcPts val="0"/>
                        </a:spcAft>
                      </a:pPr>
                      <a:r>
                        <a:rPr lang="en-US" sz="1400">
                          <a:effectLst/>
                        </a:rPr>
                        <a:t>MouseLeave</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tc>
                  <a:txBody>
                    <a:bodyPr/>
                    <a:lstStyle/>
                    <a:p>
                      <a:pPr marL="0" marR="0">
                        <a:lnSpc>
                          <a:spcPct val="107000"/>
                        </a:lnSpc>
                        <a:spcBef>
                          <a:spcPts val="200"/>
                        </a:spcBef>
                        <a:spcAft>
                          <a:spcPts val="0"/>
                        </a:spcAft>
                      </a:pPr>
                      <a:r>
                        <a:rPr lang="en-US" sz="1400" dirty="0" err="1">
                          <a:effectLst/>
                        </a:rPr>
                        <a:t>Chuột</a:t>
                      </a:r>
                      <a:r>
                        <a:rPr lang="en-US" sz="1400" dirty="0">
                          <a:effectLst/>
                        </a:rPr>
                        <a:t> ra </a:t>
                      </a:r>
                      <a:r>
                        <a:rPr lang="en-US" sz="1400" dirty="0" err="1">
                          <a:effectLst/>
                        </a:rPr>
                        <a:t>khỏi</a:t>
                      </a:r>
                      <a:r>
                        <a:rPr lang="en-US" sz="1400" dirty="0">
                          <a:effectLst/>
                        </a:rPr>
                        <a:t> </a:t>
                      </a:r>
                      <a:r>
                        <a:rPr lang="en-US" sz="1400" dirty="0" err="1">
                          <a:effectLst/>
                        </a:rPr>
                        <a:t>vùng</a:t>
                      </a:r>
                      <a:r>
                        <a:rPr lang="en-US" sz="1400" dirty="0">
                          <a:effectLst/>
                        </a:rPr>
                        <a:t> </a:t>
                      </a:r>
                      <a:r>
                        <a:rPr lang="en-US" sz="1400" dirty="0" err="1">
                          <a:effectLst/>
                        </a:rPr>
                        <a:t>nhập</a:t>
                      </a:r>
                      <a:r>
                        <a:rPr lang="en-US" sz="1400" dirty="0">
                          <a:effectLst/>
                        </a:rPr>
                        <a:t> </a:t>
                      </a:r>
                      <a:r>
                        <a:rPr lang="en-US" sz="1400" dirty="0" err="1">
                          <a:effectLst/>
                        </a:rPr>
                        <a:t>liệu</a:t>
                      </a:r>
                      <a:r>
                        <a:rPr lang="en-US" sz="1400" dirty="0">
                          <a:effectLst/>
                        </a:rPr>
                        <a:t> </a:t>
                      </a:r>
                      <a:r>
                        <a:rPr lang="en-US" sz="1400" dirty="0" err="1">
                          <a:effectLst/>
                        </a:rPr>
                        <a:t>của</a:t>
                      </a:r>
                      <a:r>
                        <a:rPr lang="en-US" sz="1400" dirty="0">
                          <a:effectLst/>
                        </a:rPr>
                        <a:t> Textbox</a:t>
                      </a:r>
                      <a:endParaRPr lang="en-US" sz="14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extLst>
                  <a:ext uri="{0D108BD9-81ED-4DB2-BD59-A6C34878D82A}">
                    <a16:rowId xmlns:a16="http://schemas.microsoft.com/office/drawing/2014/main" val="789276827"/>
                  </a:ext>
                </a:extLst>
              </a:tr>
              <a:tr h="441234">
                <a:tc>
                  <a:txBody>
                    <a:bodyPr/>
                    <a:lstStyle/>
                    <a:p>
                      <a:pPr marL="0" marR="0">
                        <a:lnSpc>
                          <a:spcPct val="107000"/>
                        </a:lnSpc>
                        <a:spcBef>
                          <a:spcPts val="200"/>
                        </a:spcBef>
                        <a:spcAft>
                          <a:spcPts val="0"/>
                        </a:spcAft>
                      </a:pPr>
                      <a:r>
                        <a:rPr lang="en-US" sz="1400">
                          <a:effectLst/>
                        </a:rPr>
                        <a:t>MouseMove</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tc>
                  <a:txBody>
                    <a:bodyPr/>
                    <a:lstStyle/>
                    <a:p>
                      <a:pPr marL="0" marR="0">
                        <a:lnSpc>
                          <a:spcPct val="107000"/>
                        </a:lnSpc>
                        <a:spcBef>
                          <a:spcPts val="200"/>
                        </a:spcBef>
                        <a:spcAft>
                          <a:spcPts val="0"/>
                        </a:spcAft>
                      </a:pPr>
                      <a:r>
                        <a:rPr lang="en-US" sz="1400" dirty="0" err="1">
                          <a:effectLst/>
                        </a:rPr>
                        <a:t>Chuột</a:t>
                      </a:r>
                      <a:r>
                        <a:rPr lang="en-US" sz="1400" dirty="0">
                          <a:effectLst/>
                        </a:rPr>
                        <a:t> </a:t>
                      </a:r>
                      <a:r>
                        <a:rPr lang="en-US" sz="1400" dirty="0" err="1">
                          <a:effectLst/>
                        </a:rPr>
                        <a:t>được</a:t>
                      </a:r>
                      <a:r>
                        <a:rPr lang="en-US" sz="1400" dirty="0">
                          <a:effectLst/>
                        </a:rPr>
                        <a:t> di </a:t>
                      </a:r>
                      <a:r>
                        <a:rPr lang="en-US" sz="1400" dirty="0" err="1">
                          <a:effectLst/>
                        </a:rPr>
                        <a:t>chuyển</a:t>
                      </a:r>
                      <a:r>
                        <a:rPr lang="en-US" sz="1400" dirty="0">
                          <a:effectLst/>
                        </a:rPr>
                        <a:t> </a:t>
                      </a:r>
                      <a:r>
                        <a:rPr lang="en-US" sz="1400" dirty="0" err="1">
                          <a:effectLst/>
                        </a:rPr>
                        <a:t>trên</a:t>
                      </a:r>
                      <a:r>
                        <a:rPr lang="en-US" sz="1400" dirty="0">
                          <a:effectLst/>
                        </a:rPr>
                        <a:t> Textbox</a:t>
                      </a:r>
                      <a:endParaRPr lang="en-US" sz="14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4489" marR="54489" marT="38921" marB="38921"/>
                </a:tc>
                <a:extLst>
                  <a:ext uri="{0D108BD9-81ED-4DB2-BD59-A6C34878D82A}">
                    <a16:rowId xmlns:a16="http://schemas.microsoft.com/office/drawing/2014/main" val="485810772"/>
                  </a:ext>
                </a:extLst>
              </a:tr>
            </a:tbl>
          </a:graphicData>
        </a:graphic>
      </p:graphicFrame>
      <p:sp>
        <p:nvSpPr>
          <p:cNvPr id="5" name="TextBox 4">
            <a:extLst>
              <a:ext uri="{FF2B5EF4-FFF2-40B4-BE49-F238E27FC236}">
                <a16:creationId xmlns:a16="http://schemas.microsoft.com/office/drawing/2014/main" id="{3F6E56FB-7F2A-44F2-A96F-E3529782C811}"/>
              </a:ext>
            </a:extLst>
          </p:cNvPr>
          <p:cNvSpPr txBox="1"/>
          <p:nvPr/>
        </p:nvSpPr>
        <p:spPr>
          <a:xfrm>
            <a:off x="1049079" y="588335"/>
            <a:ext cx="4997302" cy="553998"/>
          </a:xfrm>
          <a:prstGeom prst="rect">
            <a:avLst/>
          </a:prstGeom>
          <a:noFill/>
        </p:spPr>
        <p:txBody>
          <a:bodyPr wrap="square" rtlCol="0">
            <a:spAutoFit/>
          </a:bodyPr>
          <a:lstStyle/>
          <a:p>
            <a:r>
              <a:rPr lang="en-US" sz="1600" b="1" i="1" dirty="0">
                <a:solidFill>
                  <a:schemeClr val="tx2">
                    <a:lumMod val="50000"/>
                  </a:schemeClr>
                </a:solidFill>
              </a:rPr>
              <a:t>* </a:t>
            </a:r>
            <a:r>
              <a:rPr lang="en-US" sz="1600" b="1" i="1" dirty="0" err="1">
                <a:solidFill>
                  <a:schemeClr val="tx2">
                    <a:lumMod val="50000"/>
                  </a:schemeClr>
                </a:solidFill>
              </a:rPr>
              <a:t>Một</a:t>
            </a:r>
            <a:r>
              <a:rPr lang="en-US" sz="1600" b="1" i="1" dirty="0">
                <a:solidFill>
                  <a:schemeClr val="tx2">
                    <a:lumMod val="50000"/>
                  </a:schemeClr>
                </a:solidFill>
              </a:rPr>
              <a:t> </a:t>
            </a:r>
            <a:r>
              <a:rPr lang="en-US" sz="1600" b="1" i="1" dirty="0" err="1">
                <a:solidFill>
                  <a:schemeClr val="tx2">
                    <a:lumMod val="50000"/>
                  </a:schemeClr>
                </a:solidFill>
              </a:rPr>
              <a:t>số</a:t>
            </a:r>
            <a:r>
              <a:rPr lang="en-US" sz="1600" b="1" i="1" dirty="0">
                <a:solidFill>
                  <a:schemeClr val="tx2">
                    <a:lumMod val="50000"/>
                  </a:schemeClr>
                </a:solidFill>
              </a:rPr>
              <a:t> </a:t>
            </a:r>
            <a:r>
              <a:rPr lang="en-US" sz="1600" b="1" i="1" dirty="0" err="1">
                <a:solidFill>
                  <a:schemeClr val="tx2">
                    <a:lumMod val="50000"/>
                  </a:schemeClr>
                </a:solidFill>
              </a:rPr>
              <a:t>sự</a:t>
            </a:r>
            <a:r>
              <a:rPr lang="en-US" sz="1600" b="1" i="1" dirty="0">
                <a:solidFill>
                  <a:schemeClr val="tx2">
                    <a:lumMod val="50000"/>
                  </a:schemeClr>
                </a:solidFill>
              </a:rPr>
              <a:t> </a:t>
            </a:r>
            <a:r>
              <a:rPr lang="en-US" sz="1600" b="1" i="1" dirty="0" err="1">
                <a:solidFill>
                  <a:schemeClr val="tx2">
                    <a:lumMod val="50000"/>
                  </a:schemeClr>
                </a:solidFill>
              </a:rPr>
              <a:t>kiện</a:t>
            </a:r>
            <a:r>
              <a:rPr lang="en-US" sz="1600" b="1" i="1" dirty="0">
                <a:solidFill>
                  <a:schemeClr val="tx2">
                    <a:lumMod val="50000"/>
                  </a:schemeClr>
                </a:solidFill>
              </a:rPr>
              <a:t> </a:t>
            </a:r>
            <a:r>
              <a:rPr lang="en-US" sz="1600" b="1" i="1" dirty="0" err="1">
                <a:solidFill>
                  <a:schemeClr val="tx2">
                    <a:lumMod val="50000"/>
                  </a:schemeClr>
                </a:solidFill>
              </a:rPr>
              <a:t>thường</a:t>
            </a:r>
            <a:r>
              <a:rPr lang="en-US" sz="1600" b="1" i="1" dirty="0">
                <a:solidFill>
                  <a:schemeClr val="tx2">
                    <a:lumMod val="50000"/>
                  </a:schemeClr>
                </a:solidFill>
              </a:rPr>
              <a:t> </a:t>
            </a:r>
            <a:r>
              <a:rPr lang="en-US" sz="1600" b="1" i="1" dirty="0" err="1">
                <a:solidFill>
                  <a:schemeClr val="tx2">
                    <a:lumMod val="50000"/>
                  </a:schemeClr>
                </a:solidFill>
              </a:rPr>
              <a:t>dùng</a:t>
            </a:r>
            <a:r>
              <a:rPr lang="en-US" sz="1600" b="1" i="1" dirty="0">
                <a:solidFill>
                  <a:schemeClr val="tx2">
                    <a:lumMod val="50000"/>
                  </a:schemeClr>
                </a:solidFill>
              </a:rPr>
              <a:t> </a:t>
            </a:r>
            <a:r>
              <a:rPr lang="en-US" sz="1600" b="1" i="1" dirty="0" err="1">
                <a:solidFill>
                  <a:schemeClr val="tx2">
                    <a:lumMod val="50000"/>
                  </a:schemeClr>
                </a:solidFill>
              </a:rPr>
              <a:t>của</a:t>
            </a:r>
            <a:r>
              <a:rPr lang="en-US" sz="1600" b="1" i="1" dirty="0">
                <a:solidFill>
                  <a:schemeClr val="tx2">
                    <a:lumMod val="50000"/>
                  </a:schemeClr>
                </a:solidFill>
              </a:rPr>
              <a:t> Textbox:</a:t>
            </a:r>
          </a:p>
          <a:p>
            <a:endParaRPr lang="en-US" dirty="0"/>
          </a:p>
        </p:txBody>
      </p:sp>
    </p:spTree>
    <p:extLst>
      <p:ext uri="{BB962C8B-B14F-4D97-AF65-F5344CB8AC3E}">
        <p14:creationId xmlns:p14="http://schemas.microsoft.com/office/powerpoint/2010/main" val="121696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FFA7E6B-2CE4-41A2-9BB0-412C5784606E}"/>
              </a:ext>
            </a:extLst>
          </p:cNvPr>
          <p:cNvGraphicFramePr>
            <a:graphicFrameLocks noGrp="1"/>
          </p:cNvGraphicFramePr>
          <p:nvPr>
            <p:extLst>
              <p:ext uri="{D42A27DB-BD31-4B8C-83A1-F6EECF244321}">
                <p14:modId xmlns:p14="http://schemas.microsoft.com/office/powerpoint/2010/main" val="2340839223"/>
              </p:ext>
            </p:extLst>
          </p:nvPr>
        </p:nvGraphicFramePr>
        <p:xfrm>
          <a:off x="1275907" y="1142333"/>
          <a:ext cx="6592185" cy="3170749"/>
        </p:xfrm>
        <a:graphic>
          <a:graphicData uri="http://schemas.openxmlformats.org/drawingml/2006/table">
            <a:tbl>
              <a:tblPr firstRow="1" firstCol="1" bandRow="1">
                <a:tableStyleId>{79894FAF-8C26-4A45-A832-5AB093875B1D}</a:tableStyleId>
              </a:tblPr>
              <a:tblGrid>
                <a:gridCol w="1538177">
                  <a:extLst>
                    <a:ext uri="{9D8B030D-6E8A-4147-A177-3AD203B41FA5}">
                      <a16:colId xmlns:a16="http://schemas.microsoft.com/office/drawing/2014/main" val="1363382791"/>
                    </a:ext>
                  </a:extLst>
                </a:gridCol>
                <a:gridCol w="5054008">
                  <a:extLst>
                    <a:ext uri="{9D8B030D-6E8A-4147-A177-3AD203B41FA5}">
                      <a16:colId xmlns:a16="http://schemas.microsoft.com/office/drawing/2014/main" val="373251892"/>
                    </a:ext>
                  </a:extLst>
                </a:gridCol>
              </a:tblGrid>
              <a:tr h="417109">
                <a:tc>
                  <a:txBody>
                    <a:bodyPr/>
                    <a:lstStyle/>
                    <a:p>
                      <a:pPr marL="0" marR="0">
                        <a:lnSpc>
                          <a:spcPct val="107000"/>
                        </a:lnSpc>
                        <a:spcBef>
                          <a:spcPts val="200"/>
                        </a:spcBef>
                        <a:spcAft>
                          <a:spcPts val="0"/>
                        </a:spcAft>
                      </a:pPr>
                      <a:r>
                        <a:rPr lang="en-US" sz="1400" b="1" dirty="0" err="1">
                          <a:effectLst/>
                        </a:rPr>
                        <a:t>Phương</a:t>
                      </a:r>
                      <a:r>
                        <a:rPr lang="en-US" sz="1400" b="1" dirty="0">
                          <a:effectLst/>
                        </a:rPr>
                        <a:t> </a:t>
                      </a:r>
                      <a:r>
                        <a:rPr lang="en-US" sz="1400" b="1" dirty="0" err="1">
                          <a:effectLst/>
                        </a:rPr>
                        <a:t>thức</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b="1" dirty="0" err="1">
                          <a:effectLst/>
                        </a:rPr>
                        <a:t>Diễn</a:t>
                      </a:r>
                      <a:r>
                        <a:rPr lang="en-US" sz="1400" b="1" dirty="0">
                          <a:effectLst/>
                        </a:rPr>
                        <a:t> </a:t>
                      </a:r>
                      <a:r>
                        <a:rPr lang="en-US" sz="1400" b="1" dirty="0" err="1">
                          <a:effectLst/>
                        </a:rPr>
                        <a:t>giải</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381040431"/>
                  </a:ext>
                </a:extLst>
              </a:tr>
              <a:tr h="344205">
                <a:tc>
                  <a:txBody>
                    <a:bodyPr/>
                    <a:lstStyle/>
                    <a:p>
                      <a:pPr marL="0" marR="0">
                        <a:lnSpc>
                          <a:spcPct val="107000"/>
                        </a:lnSpc>
                        <a:spcBef>
                          <a:spcPts val="200"/>
                        </a:spcBef>
                        <a:spcAft>
                          <a:spcPts val="0"/>
                        </a:spcAft>
                      </a:pPr>
                      <a:r>
                        <a:rPr lang="en-US" sz="1400">
                          <a:effectLst/>
                        </a:rPr>
                        <a:t>Clear()</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a:effectLst/>
                        </a:rPr>
                        <a:t>Xóa tất cả chuỗi hiển thị trong Textbox</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158362074"/>
                  </a:ext>
                </a:extLst>
              </a:tr>
              <a:tr h="344205">
                <a:tc>
                  <a:txBody>
                    <a:bodyPr/>
                    <a:lstStyle/>
                    <a:p>
                      <a:pPr marL="0" marR="0">
                        <a:lnSpc>
                          <a:spcPct val="107000"/>
                        </a:lnSpc>
                        <a:spcBef>
                          <a:spcPts val="200"/>
                        </a:spcBef>
                        <a:spcAft>
                          <a:spcPts val="0"/>
                        </a:spcAft>
                      </a:pPr>
                      <a:r>
                        <a:rPr lang="en-US" sz="1400">
                          <a:effectLst/>
                        </a:rPr>
                        <a:t>Cut()</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a:effectLst/>
                        </a:rPr>
                        <a:t>Di chuyển phần nội dung bôi đen của chuỗi</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2063306865"/>
                  </a:ext>
                </a:extLst>
              </a:tr>
              <a:tr h="344205">
                <a:tc>
                  <a:txBody>
                    <a:bodyPr/>
                    <a:lstStyle/>
                    <a:p>
                      <a:pPr marL="0" marR="0">
                        <a:lnSpc>
                          <a:spcPct val="107000"/>
                        </a:lnSpc>
                        <a:spcBef>
                          <a:spcPts val="200"/>
                        </a:spcBef>
                        <a:spcAft>
                          <a:spcPts val="0"/>
                        </a:spcAft>
                      </a:pPr>
                      <a:r>
                        <a:rPr lang="en-US" sz="1400">
                          <a:effectLst/>
                        </a:rPr>
                        <a:t>Paste()</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a:effectLst/>
                        </a:rPr>
                        <a:t>Dán phần nội dung được chọn của chuỗi</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2775234099"/>
                  </a:ext>
                </a:extLst>
              </a:tr>
              <a:tr h="344205">
                <a:tc>
                  <a:txBody>
                    <a:bodyPr/>
                    <a:lstStyle/>
                    <a:p>
                      <a:pPr marL="0" marR="0">
                        <a:lnSpc>
                          <a:spcPct val="107000"/>
                        </a:lnSpc>
                        <a:spcBef>
                          <a:spcPts val="200"/>
                        </a:spcBef>
                        <a:spcAft>
                          <a:spcPts val="0"/>
                        </a:spcAft>
                      </a:pPr>
                      <a:r>
                        <a:rPr lang="en-US" sz="1400">
                          <a:effectLst/>
                        </a:rPr>
                        <a:t>Copy()</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a:effectLst/>
                        </a:rPr>
                        <a:t>Sao chép phần nội dung được bôi đen của chuỗi</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545921031"/>
                  </a:ext>
                </a:extLst>
              </a:tr>
              <a:tr h="344205">
                <a:tc>
                  <a:txBody>
                    <a:bodyPr/>
                    <a:lstStyle/>
                    <a:p>
                      <a:pPr marL="0" marR="0">
                        <a:lnSpc>
                          <a:spcPct val="107000"/>
                        </a:lnSpc>
                        <a:spcBef>
                          <a:spcPts val="200"/>
                        </a:spcBef>
                        <a:spcAft>
                          <a:spcPts val="0"/>
                        </a:spcAft>
                      </a:pPr>
                      <a:r>
                        <a:rPr lang="en-US" sz="1400">
                          <a:effectLst/>
                        </a:rPr>
                        <a:t>Undo()</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a:effectLst/>
                        </a:rPr>
                        <a:t>Khôi phục thao tác trước</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843022008"/>
                  </a:ext>
                </a:extLst>
              </a:tr>
              <a:tr h="344205">
                <a:tc>
                  <a:txBody>
                    <a:bodyPr/>
                    <a:lstStyle/>
                    <a:p>
                      <a:pPr marL="0" marR="0">
                        <a:lnSpc>
                          <a:spcPct val="107000"/>
                        </a:lnSpc>
                        <a:spcBef>
                          <a:spcPts val="200"/>
                        </a:spcBef>
                        <a:spcAft>
                          <a:spcPts val="0"/>
                        </a:spcAft>
                      </a:pPr>
                      <a:r>
                        <a:rPr lang="en-US" sz="1400">
                          <a:effectLst/>
                        </a:rPr>
                        <a:t>Select()</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a:effectLst/>
                        </a:rPr>
                        <a:t>Chọn một phần nội dung của chuỗi trong Textbox</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2580791934"/>
                  </a:ext>
                </a:extLst>
              </a:tr>
              <a:tr h="344205">
                <a:tc>
                  <a:txBody>
                    <a:bodyPr/>
                    <a:lstStyle/>
                    <a:p>
                      <a:pPr marL="0" marR="0">
                        <a:lnSpc>
                          <a:spcPct val="107000"/>
                        </a:lnSpc>
                        <a:spcBef>
                          <a:spcPts val="200"/>
                        </a:spcBef>
                        <a:spcAft>
                          <a:spcPts val="0"/>
                        </a:spcAft>
                      </a:pPr>
                      <a:r>
                        <a:rPr lang="en-US" sz="1400">
                          <a:effectLst/>
                        </a:rPr>
                        <a:t>SelectAll()</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a:effectLst/>
                        </a:rPr>
                        <a:t>Chọn tất cả nội dung của chuỗi trong Textbox</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1316268474"/>
                  </a:ext>
                </a:extLst>
              </a:tr>
              <a:tr h="344205">
                <a:tc>
                  <a:txBody>
                    <a:bodyPr/>
                    <a:lstStyle/>
                    <a:p>
                      <a:pPr marL="0" marR="0">
                        <a:lnSpc>
                          <a:spcPct val="107000"/>
                        </a:lnSpc>
                        <a:spcBef>
                          <a:spcPts val="200"/>
                        </a:spcBef>
                        <a:spcAft>
                          <a:spcPts val="0"/>
                        </a:spcAft>
                      </a:pPr>
                      <a:r>
                        <a:rPr lang="en-US" sz="1400">
                          <a:effectLst/>
                        </a:rPr>
                        <a:t>DeselectAll()</a:t>
                      </a:r>
                      <a:endParaRPr lang="en-US" sz="11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tc>
                  <a:txBody>
                    <a:bodyPr/>
                    <a:lstStyle/>
                    <a:p>
                      <a:pPr marL="0" marR="0">
                        <a:lnSpc>
                          <a:spcPct val="107000"/>
                        </a:lnSpc>
                        <a:spcBef>
                          <a:spcPts val="200"/>
                        </a:spcBef>
                        <a:spcAft>
                          <a:spcPts val="0"/>
                        </a:spcAft>
                      </a:pPr>
                      <a:r>
                        <a:rPr lang="en-US" sz="1400" dirty="0" err="1">
                          <a:effectLst/>
                        </a:rPr>
                        <a:t>Bỏ</a:t>
                      </a:r>
                      <a:r>
                        <a:rPr lang="en-US" sz="1400" dirty="0">
                          <a:effectLst/>
                        </a:rPr>
                        <a:t> </a:t>
                      </a:r>
                      <a:r>
                        <a:rPr lang="en-US" sz="1400" dirty="0" err="1">
                          <a:effectLst/>
                        </a:rPr>
                        <a:t>chọn</a:t>
                      </a:r>
                      <a:r>
                        <a:rPr lang="en-US" sz="1400" dirty="0">
                          <a:effectLst/>
                        </a:rPr>
                        <a:t> </a:t>
                      </a:r>
                      <a:r>
                        <a:rPr lang="en-US" sz="1400" dirty="0" err="1">
                          <a:effectLst/>
                        </a:rPr>
                        <a:t>chuỗi</a:t>
                      </a:r>
                      <a:r>
                        <a:rPr lang="en-US" sz="1400" dirty="0">
                          <a:effectLst/>
                        </a:rPr>
                        <a:t> </a:t>
                      </a:r>
                      <a:r>
                        <a:rPr lang="en-US" sz="1400" dirty="0" err="1">
                          <a:effectLst/>
                        </a:rPr>
                        <a:t>trong</a:t>
                      </a:r>
                      <a:r>
                        <a:rPr lang="en-US" sz="1400" dirty="0">
                          <a:effectLst/>
                        </a:rPr>
                        <a:t> Textbox</a:t>
                      </a:r>
                      <a:endParaRPr lang="en-US" sz="11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6675" marR="66675" marT="47625" marB="47625"/>
                </a:tc>
                <a:extLst>
                  <a:ext uri="{0D108BD9-81ED-4DB2-BD59-A6C34878D82A}">
                    <a16:rowId xmlns:a16="http://schemas.microsoft.com/office/drawing/2014/main" val="2844179121"/>
                  </a:ext>
                </a:extLst>
              </a:tr>
            </a:tbl>
          </a:graphicData>
        </a:graphic>
      </p:graphicFrame>
      <p:sp>
        <p:nvSpPr>
          <p:cNvPr id="5" name="TextBox 4">
            <a:extLst>
              <a:ext uri="{FF2B5EF4-FFF2-40B4-BE49-F238E27FC236}">
                <a16:creationId xmlns:a16="http://schemas.microsoft.com/office/drawing/2014/main" id="{6549DE77-4AC7-445E-9D32-3BFAC70353AB}"/>
              </a:ext>
            </a:extLst>
          </p:cNvPr>
          <p:cNvSpPr txBox="1"/>
          <p:nvPr/>
        </p:nvSpPr>
        <p:spPr>
          <a:xfrm>
            <a:off x="1049079" y="588335"/>
            <a:ext cx="4997302" cy="553998"/>
          </a:xfrm>
          <a:prstGeom prst="rect">
            <a:avLst/>
          </a:prstGeom>
          <a:noFill/>
        </p:spPr>
        <p:txBody>
          <a:bodyPr wrap="square" rtlCol="0">
            <a:spAutoFit/>
          </a:bodyPr>
          <a:lstStyle/>
          <a:p>
            <a:r>
              <a:rPr lang="en-US" sz="1600" b="1" i="1" dirty="0">
                <a:solidFill>
                  <a:schemeClr val="tx2">
                    <a:lumMod val="50000"/>
                  </a:schemeClr>
                </a:solidFill>
              </a:rPr>
              <a:t>* </a:t>
            </a:r>
            <a:r>
              <a:rPr lang="en-US" sz="1600" b="1" i="1" dirty="0" err="1">
                <a:solidFill>
                  <a:schemeClr val="tx2">
                    <a:lumMod val="50000"/>
                  </a:schemeClr>
                </a:solidFill>
              </a:rPr>
              <a:t>Một</a:t>
            </a:r>
            <a:r>
              <a:rPr lang="en-US" sz="1600" b="1" i="1" dirty="0">
                <a:solidFill>
                  <a:schemeClr val="tx2">
                    <a:lumMod val="50000"/>
                  </a:schemeClr>
                </a:solidFill>
              </a:rPr>
              <a:t> </a:t>
            </a:r>
            <a:r>
              <a:rPr lang="en-US" sz="1600" b="1" i="1" dirty="0" err="1">
                <a:solidFill>
                  <a:schemeClr val="tx2">
                    <a:lumMod val="50000"/>
                  </a:schemeClr>
                </a:solidFill>
              </a:rPr>
              <a:t>số</a:t>
            </a:r>
            <a:r>
              <a:rPr lang="en-US" sz="1600" b="1" i="1" dirty="0">
                <a:solidFill>
                  <a:schemeClr val="tx2">
                    <a:lumMod val="50000"/>
                  </a:schemeClr>
                </a:solidFill>
              </a:rPr>
              <a:t> </a:t>
            </a:r>
            <a:r>
              <a:rPr lang="en-US" sz="1600" b="1" i="1" dirty="0" err="1">
                <a:solidFill>
                  <a:schemeClr val="tx2">
                    <a:lumMod val="50000"/>
                  </a:schemeClr>
                </a:solidFill>
              </a:rPr>
              <a:t>phương</a:t>
            </a:r>
            <a:r>
              <a:rPr lang="en-US" sz="1600" b="1" i="1" dirty="0">
                <a:solidFill>
                  <a:schemeClr val="tx2">
                    <a:lumMod val="50000"/>
                  </a:schemeClr>
                </a:solidFill>
              </a:rPr>
              <a:t> </a:t>
            </a:r>
            <a:r>
              <a:rPr lang="en-US" sz="1600" b="1" i="1" dirty="0" err="1">
                <a:solidFill>
                  <a:schemeClr val="tx2">
                    <a:lumMod val="50000"/>
                  </a:schemeClr>
                </a:solidFill>
              </a:rPr>
              <a:t>thức</a:t>
            </a:r>
            <a:r>
              <a:rPr lang="en-US" sz="1600" b="1" i="1" dirty="0">
                <a:solidFill>
                  <a:schemeClr val="tx2">
                    <a:lumMod val="50000"/>
                  </a:schemeClr>
                </a:solidFill>
              </a:rPr>
              <a:t> </a:t>
            </a:r>
            <a:r>
              <a:rPr lang="en-US" sz="1600" b="1" i="1" dirty="0" err="1">
                <a:solidFill>
                  <a:schemeClr val="tx2">
                    <a:lumMod val="50000"/>
                  </a:schemeClr>
                </a:solidFill>
              </a:rPr>
              <a:t>của</a:t>
            </a:r>
            <a:r>
              <a:rPr lang="en-US" sz="1600" b="1" i="1" dirty="0">
                <a:solidFill>
                  <a:schemeClr val="tx2">
                    <a:lumMod val="50000"/>
                  </a:schemeClr>
                </a:solidFill>
              </a:rPr>
              <a:t> Textbox:</a:t>
            </a:r>
          </a:p>
          <a:p>
            <a:endParaRPr lang="en-US" dirty="0"/>
          </a:p>
        </p:txBody>
      </p:sp>
    </p:spTree>
    <p:extLst>
      <p:ext uri="{BB962C8B-B14F-4D97-AF65-F5344CB8AC3E}">
        <p14:creationId xmlns:p14="http://schemas.microsoft.com/office/powerpoint/2010/main" val="999922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F6EAD01-0293-48FD-B7CF-52C78669A55B}"/>
              </a:ext>
            </a:extLst>
          </p:cNvPr>
          <p:cNvSpPr>
            <a:spLocks noGrp="1"/>
          </p:cNvSpPr>
          <p:nvPr>
            <p:ph type="subTitle" idx="1"/>
          </p:nvPr>
        </p:nvSpPr>
        <p:spPr>
          <a:xfrm>
            <a:off x="184298" y="680484"/>
            <a:ext cx="3921193" cy="904833"/>
          </a:xfrm>
        </p:spPr>
        <p:txBody>
          <a:bodyPr/>
          <a:lstStyle/>
          <a:p>
            <a:r>
              <a:rPr lang="en-US" b="1" dirty="0"/>
              <a:t>a) Checkbox </a:t>
            </a:r>
            <a:r>
              <a:rPr lang="en-US" dirty="0" err="1"/>
              <a:t>là</a:t>
            </a:r>
            <a:r>
              <a:rPr lang="en-US" dirty="0"/>
              <a:t> </a:t>
            </a:r>
            <a:r>
              <a:rPr lang="en-US" dirty="0" err="1"/>
              <a:t>điều</a:t>
            </a:r>
            <a:r>
              <a:rPr lang="en-US" dirty="0"/>
              <a:t> </a:t>
            </a:r>
            <a:r>
              <a:rPr lang="en-US" dirty="0" err="1"/>
              <a:t>khiển</a:t>
            </a:r>
            <a:r>
              <a:rPr lang="en-US" dirty="0"/>
              <a:t> </a:t>
            </a:r>
            <a:r>
              <a:rPr lang="en-US" dirty="0" err="1"/>
              <a:t>cho</a:t>
            </a:r>
            <a:r>
              <a:rPr lang="en-US" dirty="0"/>
              <a:t> </a:t>
            </a:r>
            <a:r>
              <a:rPr lang="en-US" dirty="0" err="1"/>
              <a:t>phép</a:t>
            </a:r>
            <a:r>
              <a:rPr lang="en-US" dirty="0"/>
              <a:t> </a:t>
            </a:r>
            <a:r>
              <a:rPr lang="en-US" dirty="0" err="1"/>
              <a:t>người</a:t>
            </a:r>
            <a:r>
              <a:rPr lang="en-US" dirty="0"/>
              <a:t> </a:t>
            </a:r>
            <a:r>
              <a:rPr lang="en-US" dirty="0" err="1"/>
              <a:t>dùng</a:t>
            </a:r>
            <a:r>
              <a:rPr lang="en-US" dirty="0"/>
              <a:t> </a:t>
            </a:r>
            <a:r>
              <a:rPr lang="en-US" dirty="0" err="1"/>
              <a:t>chọn</a:t>
            </a:r>
            <a:r>
              <a:rPr lang="en-US" dirty="0"/>
              <a:t> </a:t>
            </a:r>
            <a:r>
              <a:rPr lang="en-US" dirty="0" err="1"/>
              <a:t>hoặc</a:t>
            </a:r>
            <a:r>
              <a:rPr lang="en-US" dirty="0"/>
              <a:t> </a:t>
            </a:r>
            <a:r>
              <a:rPr lang="en-US" dirty="0" err="1"/>
              <a:t>không</a:t>
            </a:r>
            <a:r>
              <a:rPr lang="en-US" dirty="0"/>
              <a:t> </a:t>
            </a:r>
            <a:r>
              <a:rPr lang="en-US" dirty="0" err="1"/>
              <a:t>chọn</a:t>
            </a:r>
            <a:r>
              <a:rPr lang="en-US" dirty="0"/>
              <a:t> </a:t>
            </a:r>
            <a:r>
              <a:rPr lang="en-US" dirty="0" err="1"/>
              <a:t>trên</a:t>
            </a:r>
            <a:r>
              <a:rPr lang="en-US" dirty="0"/>
              <a:t> Form,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chọn</a:t>
            </a:r>
            <a:r>
              <a:rPr lang="en-US" dirty="0"/>
              <a:t> </a:t>
            </a:r>
            <a:r>
              <a:rPr lang="en-US" dirty="0" err="1"/>
              <a:t>một</a:t>
            </a:r>
            <a:r>
              <a:rPr lang="en-US" dirty="0"/>
              <a:t> </a:t>
            </a:r>
            <a:r>
              <a:rPr lang="en-US" dirty="0" err="1"/>
              <a:t>hoặc</a:t>
            </a:r>
            <a:r>
              <a:rPr lang="en-US" dirty="0"/>
              <a:t> </a:t>
            </a:r>
            <a:r>
              <a:rPr lang="en-US" dirty="0" err="1"/>
              <a:t>nhiều</a:t>
            </a:r>
            <a:r>
              <a:rPr lang="en-US" dirty="0"/>
              <a:t> </a:t>
            </a:r>
            <a:r>
              <a:rPr lang="en-US" dirty="0" err="1"/>
              <a:t>giá</a:t>
            </a:r>
            <a:r>
              <a:rPr lang="en-US" dirty="0"/>
              <a:t> </a:t>
            </a:r>
            <a:r>
              <a:rPr lang="en-US" dirty="0" err="1"/>
              <a:t>trị</a:t>
            </a:r>
            <a:r>
              <a:rPr lang="en-US" dirty="0"/>
              <a:t> </a:t>
            </a:r>
            <a:r>
              <a:rPr lang="en-US" dirty="0" err="1"/>
              <a:t>cùng</a:t>
            </a:r>
            <a:r>
              <a:rPr lang="en-US" dirty="0"/>
              <a:t> </a:t>
            </a:r>
            <a:r>
              <a:rPr lang="en-US" dirty="0" err="1"/>
              <a:t>lúc</a:t>
            </a:r>
            <a:endParaRPr lang="en-US" dirty="0"/>
          </a:p>
        </p:txBody>
      </p:sp>
      <p:sp>
        <p:nvSpPr>
          <p:cNvPr id="5" name="Title 2">
            <a:extLst>
              <a:ext uri="{FF2B5EF4-FFF2-40B4-BE49-F238E27FC236}">
                <a16:creationId xmlns:a16="http://schemas.microsoft.com/office/drawing/2014/main" id="{FB8F242F-4407-4D79-B029-D392E76B41BB}"/>
              </a:ext>
            </a:extLst>
          </p:cNvPr>
          <p:cNvSpPr txBox="1">
            <a:spLocks/>
          </p:cNvSpPr>
          <p:nvPr/>
        </p:nvSpPr>
        <p:spPr>
          <a:xfrm>
            <a:off x="311888" y="191550"/>
            <a:ext cx="4791740" cy="539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000" b="1" dirty="0">
                <a:solidFill>
                  <a:schemeClr val="tx2">
                    <a:lumMod val="50000"/>
                  </a:schemeClr>
                </a:solidFill>
                <a:latin typeface="+mn-lt"/>
              </a:rPr>
              <a:t>3.2 </a:t>
            </a:r>
            <a:r>
              <a:rPr lang="en-US" sz="2000" b="1" dirty="0">
                <a:solidFill>
                  <a:schemeClr val="tx2">
                    <a:lumMod val="50000"/>
                  </a:schemeClr>
                </a:solidFill>
                <a:latin typeface="+mn-lt"/>
                <a:ea typeface="NSimSun" panose="02010609030101010101" pitchFamily="49" charset="-122"/>
              </a:rPr>
              <a:t>Checkbox – </a:t>
            </a:r>
            <a:r>
              <a:rPr lang="en-US" sz="2000" b="1" dirty="0" err="1">
                <a:solidFill>
                  <a:schemeClr val="tx2">
                    <a:lumMod val="50000"/>
                  </a:schemeClr>
                </a:solidFill>
                <a:latin typeface="+mn-lt"/>
                <a:ea typeface="NSimSun" panose="02010609030101010101" pitchFamily="49" charset="-122"/>
              </a:rPr>
              <a:t>Radiobutton</a:t>
            </a:r>
            <a:r>
              <a:rPr lang="en-US" sz="2000" b="1" dirty="0">
                <a:solidFill>
                  <a:schemeClr val="tx2">
                    <a:lumMod val="50000"/>
                  </a:schemeClr>
                </a:solidFill>
                <a:latin typeface="+mn-lt"/>
                <a:ea typeface="NSimSun" panose="02010609030101010101" pitchFamily="49" charset="-122"/>
              </a:rPr>
              <a:t> </a:t>
            </a:r>
          </a:p>
          <a:p>
            <a:br>
              <a:rPr lang="en-US" dirty="0"/>
            </a:br>
            <a:endParaRPr lang="en-US" sz="2000" dirty="0">
              <a:latin typeface="+mn-lt"/>
            </a:endParaRPr>
          </a:p>
        </p:txBody>
      </p:sp>
      <p:pic>
        <p:nvPicPr>
          <p:cNvPr id="6" name="Picture Placeholder 5" descr="winforms bai4 02 PNG">
            <a:extLst>
              <a:ext uri="{FF2B5EF4-FFF2-40B4-BE49-F238E27FC236}">
                <a16:creationId xmlns:a16="http://schemas.microsoft.com/office/drawing/2014/main" id="{2239AE9E-B23D-4F97-A1DD-31AD008E6E3B}"/>
              </a:ext>
            </a:extLst>
          </p:cNvPr>
          <p:cNvPicPr>
            <a:picLocks noGrp="1"/>
          </p:cNvPicPr>
          <p:nvPr>
            <p:ph type="pic" idx="2"/>
          </p:nvPr>
        </p:nvPicPr>
        <p:blipFill>
          <a:blip r:embed="rId2">
            <a:extLst>
              <a:ext uri="{28A0092B-C50C-407E-A947-70E740481C1C}">
                <a14:useLocalDpi xmlns:a14="http://schemas.microsoft.com/office/drawing/2010/main" val="0"/>
              </a:ext>
            </a:extLst>
          </a:blip>
          <a:srcRect l="3359" r="3359"/>
          <a:stretch>
            <a:fillRect/>
          </a:stretch>
        </p:blipFill>
        <p:spPr bwMode="auto">
          <a:xfrm>
            <a:off x="411126" y="1660525"/>
            <a:ext cx="3501655" cy="3060331"/>
          </a:xfrm>
          <a:prstGeom prst="rect">
            <a:avLst/>
          </a:prstGeom>
          <a:noFill/>
          <a:ln>
            <a:noFill/>
          </a:ln>
        </p:spPr>
      </p:pic>
      <p:graphicFrame>
        <p:nvGraphicFramePr>
          <p:cNvPr id="7" name="Table 6">
            <a:extLst>
              <a:ext uri="{FF2B5EF4-FFF2-40B4-BE49-F238E27FC236}">
                <a16:creationId xmlns:a16="http://schemas.microsoft.com/office/drawing/2014/main" id="{6C2A5137-DEAD-4DE9-BA76-37695E3F720A}"/>
              </a:ext>
            </a:extLst>
          </p:cNvPr>
          <p:cNvGraphicFramePr>
            <a:graphicFrameLocks noGrp="1"/>
          </p:cNvGraphicFramePr>
          <p:nvPr/>
        </p:nvGraphicFramePr>
        <p:xfrm>
          <a:off x="4105490" y="822250"/>
          <a:ext cx="4542323" cy="3742662"/>
        </p:xfrm>
        <a:graphic>
          <a:graphicData uri="http://schemas.openxmlformats.org/drawingml/2006/table">
            <a:tbl>
              <a:tblPr firstRow="1" firstCol="1" bandRow="1">
                <a:tableStyleId>{4D027A05-C750-4300-8D22-24BD64E31EAD}</a:tableStyleId>
              </a:tblPr>
              <a:tblGrid>
                <a:gridCol w="983961">
                  <a:extLst>
                    <a:ext uri="{9D8B030D-6E8A-4147-A177-3AD203B41FA5}">
                      <a16:colId xmlns:a16="http://schemas.microsoft.com/office/drawing/2014/main" val="3275161218"/>
                    </a:ext>
                  </a:extLst>
                </a:gridCol>
                <a:gridCol w="3558362">
                  <a:extLst>
                    <a:ext uri="{9D8B030D-6E8A-4147-A177-3AD203B41FA5}">
                      <a16:colId xmlns:a16="http://schemas.microsoft.com/office/drawing/2014/main" val="4091959647"/>
                    </a:ext>
                  </a:extLst>
                </a:gridCol>
              </a:tblGrid>
              <a:tr h="281922">
                <a:tc>
                  <a:txBody>
                    <a:bodyPr/>
                    <a:lstStyle/>
                    <a:p>
                      <a:pPr marL="0" marR="0" algn="ctr">
                        <a:lnSpc>
                          <a:spcPct val="107000"/>
                        </a:lnSpc>
                        <a:spcBef>
                          <a:spcPts val="0"/>
                        </a:spcBef>
                        <a:spcAft>
                          <a:spcPts val="0"/>
                        </a:spcAft>
                      </a:pPr>
                      <a:r>
                        <a:rPr lang="en-US" sz="1400" b="1" dirty="0" err="1">
                          <a:effectLst/>
                        </a:rPr>
                        <a:t>Thuộc</a:t>
                      </a:r>
                      <a:r>
                        <a:rPr lang="en-US" sz="1400" b="1" dirty="0">
                          <a:effectLst/>
                        </a:rPr>
                        <a:t> </a:t>
                      </a:r>
                      <a:r>
                        <a:rPr lang="en-US" sz="1400" b="1" dirty="0" err="1">
                          <a:effectLst/>
                        </a:rPr>
                        <a:t>tính</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9354" marR="9354" marT="9354" marB="9354" anchor="ctr"/>
                </a:tc>
                <a:tc>
                  <a:txBody>
                    <a:bodyPr/>
                    <a:lstStyle/>
                    <a:p>
                      <a:pPr marL="0" marR="0" algn="ctr">
                        <a:lnSpc>
                          <a:spcPct val="107000"/>
                        </a:lnSpc>
                        <a:spcBef>
                          <a:spcPts val="0"/>
                        </a:spcBef>
                        <a:spcAft>
                          <a:spcPts val="0"/>
                        </a:spcAft>
                      </a:pPr>
                      <a:r>
                        <a:rPr lang="en-US" sz="1400" b="1" dirty="0" err="1">
                          <a:effectLst/>
                        </a:rPr>
                        <a:t>Mô</a:t>
                      </a:r>
                      <a:r>
                        <a:rPr lang="en-US" sz="1400" b="1" dirty="0">
                          <a:effectLst/>
                        </a:rPr>
                        <a:t> </a:t>
                      </a:r>
                      <a:r>
                        <a:rPr lang="en-US" sz="1400" b="1" dirty="0" err="1">
                          <a:effectLst/>
                        </a:rPr>
                        <a:t>tả</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9354" marR="9354" marT="9354" marB="9354" anchor="ctr"/>
                </a:tc>
                <a:extLst>
                  <a:ext uri="{0D108BD9-81ED-4DB2-BD59-A6C34878D82A}">
                    <a16:rowId xmlns:a16="http://schemas.microsoft.com/office/drawing/2014/main" val="1856962462"/>
                  </a:ext>
                </a:extLst>
              </a:tr>
              <a:tr h="555207">
                <a:tc>
                  <a:txBody>
                    <a:bodyPr/>
                    <a:lstStyle/>
                    <a:p>
                      <a:pPr marL="0" marR="0">
                        <a:lnSpc>
                          <a:spcPct val="107000"/>
                        </a:lnSpc>
                        <a:spcBef>
                          <a:spcPts val="0"/>
                        </a:spcBef>
                        <a:spcAft>
                          <a:spcPts val="0"/>
                        </a:spcAft>
                      </a:pPr>
                      <a:r>
                        <a:rPr lang="en-US" sz="1400">
                          <a:effectLst/>
                        </a:rPr>
                        <a:t>Checked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54" marR="9354" marT="9354" marB="9354"/>
                </a:tc>
                <a:tc>
                  <a:txBody>
                    <a:bodyPr/>
                    <a:lstStyle/>
                    <a:p>
                      <a:pPr marL="0" marR="0">
                        <a:lnSpc>
                          <a:spcPct val="107000"/>
                        </a:lnSpc>
                        <a:spcBef>
                          <a:spcPts val="0"/>
                        </a:spcBef>
                        <a:spcAft>
                          <a:spcPts val="0"/>
                        </a:spcAft>
                      </a:pPr>
                      <a:r>
                        <a:rPr lang="en-US" sz="1400" dirty="0" err="1">
                          <a:effectLst/>
                        </a:rPr>
                        <a:t>Giá</a:t>
                      </a:r>
                      <a:r>
                        <a:rPr lang="en-US" sz="1400" dirty="0">
                          <a:effectLst/>
                        </a:rPr>
                        <a:t> </a:t>
                      </a:r>
                      <a:r>
                        <a:rPr lang="en-US" sz="1400" dirty="0" err="1">
                          <a:effectLst/>
                        </a:rPr>
                        <a:t>trị</a:t>
                      </a:r>
                      <a:r>
                        <a:rPr lang="en-US" sz="1400" dirty="0">
                          <a:effectLst/>
                        </a:rPr>
                        <a:t> True </a:t>
                      </a:r>
                      <a:r>
                        <a:rPr lang="en-US" sz="1400" dirty="0" err="1">
                          <a:effectLst/>
                        </a:rPr>
                        <a:t>là</a:t>
                      </a:r>
                      <a:r>
                        <a:rPr lang="en-US" sz="1400" dirty="0">
                          <a:effectLst/>
                        </a:rPr>
                        <a:t> </a:t>
                      </a:r>
                      <a:r>
                        <a:rPr lang="en-US" sz="1400" dirty="0" err="1">
                          <a:effectLst/>
                        </a:rPr>
                        <a:t>được</a:t>
                      </a:r>
                      <a:r>
                        <a:rPr lang="en-US" sz="1400" dirty="0">
                          <a:effectLst/>
                        </a:rPr>
                        <a:t> </a:t>
                      </a:r>
                      <a:r>
                        <a:rPr lang="en-US" sz="1400" dirty="0" err="1">
                          <a:effectLst/>
                        </a:rPr>
                        <a:t>chọn</a:t>
                      </a:r>
                      <a:r>
                        <a:rPr lang="en-US" sz="1400" dirty="0">
                          <a:effectLst/>
                        </a:rPr>
                        <a:t>, </a:t>
                      </a:r>
                      <a:r>
                        <a:rPr lang="en-US" sz="1400" dirty="0" err="1">
                          <a:effectLst/>
                        </a:rPr>
                        <a:t>nếu</a:t>
                      </a:r>
                      <a:r>
                        <a:rPr lang="en-US" sz="1400" dirty="0">
                          <a:effectLst/>
                        </a:rPr>
                        <a:t> </a:t>
                      </a:r>
                      <a:r>
                        <a:rPr lang="en-US" sz="1400" dirty="0" err="1">
                          <a:effectLst/>
                        </a:rPr>
                        <a:t>thiết</a:t>
                      </a:r>
                      <a:r>
                        <a:rPr lang="en-US" sz="1400" dirty="0">
                          <a:effectLst/>
                        </a:rPr>
                        <a:t> </a:t>
                      </a:r>
                      <a:r>
                        <a:rPr lang="en-US" sz="1400" dirty="0" err="1">
                          <a:effectLst/>
                        </a:rPr>
                        <a:t>lập</a:t>
                      </a:r>
                      <a:r>
                        <a:rPr lang="en-US" sz="1400" dirty="0">
                          <a:effectLst/>
                        </a:rPr>
                        <a:t> False </a:t>
                      </a:r>
                      <a:r>
                        <a:rPr lang="en-US" sz="1400" dirty="0" err="1">
                          <a:effectLst/>
                        </a:rPr>
                        <a:t>thì</a:t>
                      </a:r>
                      <a:r>
                        <a:rPr lang="en-US" sz="1400" dirty="0">
                          <a:effectLst/>
                        </a:rPr>
                        <a:t> </a:t>
                      </a:r>
                      <a:r>
                        <a:rPr lang="en-US" sz="1400" dirty="0" err="1">
                          <a:effectLst/>
                        </a:rPr>
                        <a:t>không</a:t>
                      </a:r>
                      <a:r>
                        <a:rPr lang="en-US" sz="1400" dirty="0">
                          <a:effectLst/>
                        </a:rPr>
                        <a:t> </a:t>
                      </a:r>
                      <a:r>
                        <a:rPr lang="en-US" sz="1400" dirty="0" err="1">
                          <a:effectLst/>
                        </a:rPr>
                        <a:t>được</a:t>
                      </a:r>
                      <a:r>
                        <a:rPr lang="en-US" sz="1400" dirty="0">
                          <a:effectLst/>
                        </a:rPr>
                        <a:t> </a:t>
                      </a:r>
                      <a:r>
                        <a:rPr lang="en-US" sz="1400" dirty="0" err="1">
                          <a:effectLst/>
                        </a:rPr>
                        <a:t>chọn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354" marR="9354" marT="9354" marB="9354"/>
                </a:tc>
                <a:extLst>
                  <a:ext uri="{0D108BD9-81ED-4DB2-BD59-A6C34878D82A}">
                    <a16:rowId xmlns:a16="http://schemas.microsoft.com/office/drawing/2014/main" val="822688285"/>
                  </a:ext>
                </a:extLst>
              </a:tr>
              <a:tr h="798359">
                <a:tc>
                  <a:txBody>
                    <a:bodyPr/>
                    <a:lstStyle/>
                    <a:p>
                      <a:pPr marL="0" marR="0">
                        <a:lnSpc>
                          <a:spcPct val="107000"/>
                        </a:lnSpc>
                        <a:spcBef>
                          <a:spcPts val="0"/>
                        </a:spcBef>
                        <a:spcAft>
                          <a:spcPts val="0"/>
                        </a:spcAft>
                      </a:pPr>
                      <a:r>
                        <a:rPr lang="en-US" sz="1400">
                          <a:effectLst/>
                        </a:rPr>
                        <a:t>CheckState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54" marR="9354" marT="9354" marB="9354"/>
                </a:tc>
                <a:tc>
                  <a:txBody>
                    <a:bodyPr/>
                    <a:lstStyle/>
                    <a:p>
                      <a:pPr marL="0" marR="0" fontAlgn="base">
                        <a:lnSpc>
                          <a:spcPct val="107000"/>
                        </a:lnSpc>
                        <a:spcBef>
                          <a:spcPts val="0"/>
                        </a:spcBef>
                        <a:spcAft>
                          <a:spcPts val="0"/>
                        </a:spcAft>
                      </a:pPr>
                      <a:r>
                        <a:rPr lang="en-US" sz="1400" dirty="0" err="1">
                          <a:effectLst/>
                        </a:rPr>
                        <a:t>Thường</a:t>
                      </a:r>
                      <a:r>
                        <a:rPr lang="en-US" sz="1400" dirty="0">
                          <a:effectLst/>
                        </a:rPr>
                        <a:t> </a:t>
                      </a:r>
                      <a:r>
                        <a:rPr lang="en-US" sz="1400" dirty="0" err="1">
                          <a:effectLst/>
                        </a:rPr>
                        <a:t>dùng</a:t>
                      </a:r>
                      <a:r>
                        <a:rPr lang="en-US" sz="1400" dirty="0">
                          <a:effectLst/>
                        </a:rPr>
                        <a:t> </a:t>
                      </a:r>
                      <a:r>
                        <a:rPr lang="en-US" sz="1400" dirty="0" err="1">
                          <a:effectLst/>
                        </a:rPr>
                        <a:t>để</a:t>
                      </a:r>
                      <a:r>
                        <a:rPr lang="en-US" sz="1400" dirty="0">
                          <a:effectLst/>
                        </a:rPr>
                        <a:t> </a:t>
                      </a:r>
                      <a:r>
                        <a:rPr lang="en-US" sz="1400" dirty="0" err="1">
                          <a:effectLst/>
                        </a:rPr>
                        <a:t>kiểm</a:t>
                      </a:r>
                      <a:r>
                        <a:rPr lang="en-US" sz="1400" dirty="0">
                          <a:effectLst/>
                        </a:rPr>
                        <a:t> </a:t>
                      </a:r>
                      <a:r>
                        <a:rPr lang="en-US" sz="1400" dirty="0" err="1">
                          <a:effectLst/>
                        </a:rPr>
                        <a:t>tra</a:t>
                      </a:r>
                      <a:r>
                        <a:rPr lang="en-US" sz="1400" dirty="0">
                          <a:effectLst/>
                        </a:rPr>
                        <a:t> </a:t>
                      </a:r>
                      <a:r>
                        <a:rPr lang="en-US" sz="1400" dirty="0" err="1">
                          <a:effectLst/>
                        </a:rPr>
                        <a:t>tình</a:t>
                      </a:r>
                      <a:r>
                        <a:rPr lang="en-US" sz="1400" dirty="0">
                          <a:effectLst/>
                        </a:rPr>
                        <a:t> </a:t>
                      </a:r>
                      <a:r>
                        <a:rPr lang="en-US" sz="1400" dirty="0" err="1">
                          <a:effectLst/>
                        </a:rPr>
                        <a:t>trạng</a:t>
                      </a:r>
                      <a:r>
                        <a:rPr lang="en-US" sz="1400" dirty="0">
                          <a:effectLst/>
                        </a:rPr>
                        <a:t> Checkbox </a:t>
                      </a:r>
                      <a:r>
                        <a:rPr lang="en-US" sz="1400" dirty="0" err="1">
                          <a:effectLst/>
                        </a:rPr>
                        <a:t>có</a:t>
                      </a:r>
                      <a:r>
                        <a:rPr lang="en-US" sz="1400" dirty="0">
                          <a:effectLst/>
                        </a:rPr>
                        <a:t> </a:t>
                      </a:r>
                      <a:r>
                        <a:rPr lang="en-US" sz="1400" dirty="0" err="1">
                          <a:effectLst/>
                        </a:rPr>
                        <a:t>được</a:t>
                      </a:r>
                      <a:r>
                        <a:rPr lang="en-US" sz="1400" dirty="0">
                          <a:effectLst/>
                        </a:rPr>
                        <a:t> </a:t>
                      </a:r>
                      <a:r>
                        <a:rPr lang="en-US" sz="1400" dirty="0" err="1">
                          <a:effectLst/>
                        </a:rPr>
                        <a:t>chọn</a:t>
                      </a:r>
                      <a:r>
                        <a:rPr lang="en-US" sz="1400" dirty="0">
                          <a:effectLst/>
                        </a:rPr>
                        <a:t> hay </a:t>
                      </a:r>
                      <a:r>
                        <a:rPr lang="en-US" sz="1400" dirty="0" err="1">
                          <a:effectLst/>
                        </a:rPr>
                        <a:t>không</a:t>
                      </a:r>
                      <a:r>
                        <a:rPr lang="en-US" sz="1400" dirty="0">
                          <a:effectLst/>
                        </a:rPr>
                        <a:t>, </a:t>
                      </a:r>
                      <a:r>
                        <a:rPr lang="en-US" sz="1400" dirty="0" err="1">
                          <a:effectLst/>
                        </a:rPr>
                        <a:t>có</a:t>
                      </a:r>
                      <a:r>
                        <a:rPr lang="en-US" sz="1400" dirty="0">
                          <a:effectLst/>
                        </a:rPr>
                        <a:t> 3 </a:t>
                      </a:r>
                      <a:r>
                        <a:rPr lang="en-US" sz="1400" dirty="0" err="1">
                          <a:effectLst/>
                        </a:rPr>
                        <a:t>giá</a:t>
                      </a:r>
                      <a:r>
                        <a:rPr lang="en-US" sz="1400" dirty="0">
                          <a:effectLst/>
                        </a:rPr>
                        <a:t> </a:t>
                      </a:r>
                      <a:r>
                        <a:rPr lang="en-US" sz="1400" dirty="0" err="1">
                          <a:effectLst/>
                        </a:rPr>
                        <a:t>trị</a:t>
                      </a:r>
                      <a:r>
                        <a:rPr lang="en-US" sz="1400" dirty="0">
                          <a:effectLst/>
                        </a:rPr>
                        <a:t> </a:t>
                      </a:r>
                      <a:r>
                        <a:rPr lang="en-US" sz="1400" dirty="0" err="1">
                          <a:effectLst/>
                        </a:rPr>
                        <a:t>UnChecked</a:t>
                      </a:r>
                      <a:r>
                        <a:rPr lang="en-US" sz="1400" dirty="0">
                          <a:effectLst/>
                        </a:rPr>
                        <a:t>, Checked </a:t>
                      </a:r>
                      <a:r>
                        <a:rPr lang="en-US" sz="1400" dirty="0" err="1">
                          <a:effectLst/>
                        </a:rPr>
                        <a:t>và</a:t>
                      </a:r>
                      <a:r>
                        <a:rPr lang="en-US" sz="1400" dirty="0">
                          <a:effectLst/>
                        </a:rPr>
                        <a:t> Indeterminate.</a:t>
                      </a:r>
                      <a:endParaRPr lang="en-US" sz="1100" dirty="0">
                        <a:effectLst/>
                      </a:endParaRPr>
                    </a:p>
                  </a:txBody>
                  <a:tcPr marL="9354" marR="9354" marT="9354" marB="9354"/>
                </a:tc>
                <a:extLst>
                  <a:ext uri="{0D108BD9-81ED-4DB2-BD59-A6C34878D82A}">
                    <a16:rowId xmlns:a16="http://schemas.microsoft.com/office/drawing/2014/main" val="619478052"/>
                  </a:ext>
                </a:extLst>
              </a:tr>
              <a:tr h="318124">
                <a:tc>
                  <a:txBody>
                    <a:bodyPr/>
                    <a:lstStyle/>
                    <a:p>
                      <a:pPr marL="0" marR="0">
                        <a:lnSpc>
                          <a:spcPct val="107000"/>
                        </a:lnSpc>
                        <a:spcBef>
                          <a:spcPts val="0"/>
                        </a:spcBef>
                        <a:spcAft>
                          <a:spcPts val="0"/>
                        </a:spcAft>
                      </a:pPr>
                      <a:r>
                        <a:rPr lang="en-US" sz="1400">
                          <a:effectLst/>
                        </a:rPr>
                        <a:t>AutoCheck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54" marR="9354" marT="9354" marB="9354"/>
                </a:tc>
                <a:tc>
                  <a:txBody>
                    <a:bodyPr/>
                    <a:lstStyle/>
                    <a:p>
                      <a:pPr marL="0" marR="0">
                        <a:lnSpc>
                          <a:spcPct val="107000"/>
                        </a:lnSpc>
                        <a:spcBef>
                          <a:spcPts val="0"/>
                        </a:spcBef>
                        <a:spcAft>
                          <a:spcPts val="0"/>
                        </a:spcAft>
                      </a:pPr>
                      <a:r>
                        <a:rPr lang="en-US" sz="1400" dirty="0" err="1">
                          <a:effectLst/>
                        </a:rPr>
                        <a:t>Mang</a:t>
                      </a:r>
                      <a:r>
                        <a:rPr lang="en-US" sz="1400" dirty="0">
                          <a:effectLst/>
                        </a:rPr>
                        <a:t> </a:t>
                      </a:r>
                      <a:r>
                        <a:rPr lang="en-US" sz="1400" dirty="0" err="1">
                          <a:effectLst/>
                        </a:rPr>
                        <a:t>giá</a:t>
                      </a:r>
                      <a:r>
                        <a:rPr lang="en-US" sz="1400" dirty="0">
                          <a:effectLst/>
                        </a:rPr>
                        <a:t> </a:t>
                      </a:r>
                      <a:r>
                        <a:rPr lang="en-US" sz="1400" dirty="0" err="1">
                          <a:effectLst/>
                        </a:rPr>
                        <a:t>trị</a:t>
                      </a:r>
                      <a:r>
                        <a:rPr lang="en-US" sz="1400" dirty="0">
                          <a:effectLst/>
                        </a:rPr>
                        <a:t> True </a:t>
                      </a:r>
                      <a:r>
                        <a:rPr lang="en-US" sz="1400" dirty="0" err="1">
                          <a:effectLst/>
                        </a:rPr>
                        <a:t>hoặc</a:t>
                      </a:r>
                      <a:r>
                        <a:rPr lang="en-US" sz="1400" dirty="0">
                          <a:effectLst/>
                        </a:rPr>
                        <a:t> False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354" marR="9354" marT="9354" marB="9354"/>
                </a:tc>
                <a:extLst>
                  <a:ext uri="{0D108BD9-81ED-4DB2-BD59-A6C34878D82A}">
                    <a16:rowId xmlns:a16="http://schemas.microsoft.com/office/drawing/2014/main" val="65551724"/>
                  </a:ext>
                </a:extLst>
              </a:tr>
              <a:tr h="281922">
                <a:tc>
                  <a:txBody>
                    <a:bodyPr/>
                    <a:lstStyle/>
                    <a:p>
                      <a:pPr marL="0" marR="0">
                        <a:lnSpc>
                          <a:spcPct val="107000"/>
                        </a:lnSpc>
                        <a:spcBef>
                          <a:spcPts val="0"/>
                        </a:spcBef>
                        <a:spcAft>
                          <a:spcPts val="0"/>
                        </a:spcAft>
                      </a:pPr>
                      <a:r>
                        <a:rPr lang="en-US" sz="1400">
                          <a:effectLst/>
                        </a:rPr>
                        <a:t>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54" marR="9354" marT="9354" marB="9354"/>
                </a:tc>
                <a:tc>
                  <a:txBody>
                    <a:bodyPr/>
                    <a:lstStyle/>
                    <a:p>
                      <a:pPr marL="0" marR="0">
                        <a:lnSpc>
                          <a:spcPct val="107000"/>
                        </a:lnSpc>
                        <a:spcBef>
                          <a:spcPts val="0"/>
                        </a:spcBef>
                        <a:spcAft>
                          <a:spcPts val="0"/>
                        </a:spcAft>
                      </a:pPr>
                      <a:r>
                        <a:rPr lang="en-US" sz="1400">
                          <a:effectLst/>
                        </a:rPr>
                        <a:t>Chuỗi văn bản hiển thị bên cạnh Checkbox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54" marR="9354" marT="9354" marB="9354"/>
                </a:tc>
                <a:extLst>
                  <a:ext uri="{0D108BD9-81ED-4DB2-BD59-A6C34878D82A}">
                    <a16:rowId xmlns:a16="http://schemas.microsoft.com/office/drawing/2014/main" val="1553911717"/>
                  </a:ext>
                </a:extLst>
              </a:tr>
              <a:tr h="753564">
                <a:tc>
                  <a:txBody>
                    <a:bodyPr/>
                    <a:lstStyle/>
                    <a:p>
                      <a:pPr marL="0" marR="0">
                        <a:lnSpc>
                          <a:spcPct val="107000"/>
                        </a:lnSpc>
                        <a:spcBef>
                          <a:spcPts val="0"/>
                        </a:spcBef>
                        <a:spcAft>
                          <a:spcPts val="0"/>
                        </a:spcAft>
                      </a:pPr>
                      <a:r>
                        <a:rPr lang="en-US" sz="1400">
                          <a:effectLst/>
                        </a:rPr>
                        <a:t>ThreeState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54" marR="9354" marT="9354" marB="9354"/>
                </a:tc>
                <a:tc>
                  <a:txBody>
                    <a:bodyPr/>
                    <a:lstStyle/>
                    <a:p>
                      <a:pPr marL="0" marR="0">
                        <a:lnSpc>
                          <a:spcPct val="107000"/>
                        </a:lnSpc>
                        <a:spcBef>
                          <a:spcPts val="0"/>
                        </a:spcBef>
                        <a:spcAft>
                          <a:spcPts val="0"/>
                        </a:spcAft>
                      </a:pPr>
                      <a:r>
                        <a:rPr lang="en-US" sz="1400">
                          <a:effectLst/>
                        </a:rPr>
                        <a:t>Mang giá trị True hoặc False; nếu là True thì cho phép Checkbox có 3 trạng thái: Checked, UnChecked, Indeterminate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54" marR="9354" marT="9354" marB="9354"/>
                </a:tc>
                <a:extLst>
                  <a:ext uri="{0D108BD9-81ED-4DB2-BD59-A6C34878D82A}">
                    <a16:rowId xmlns:a16="http://schemas.microsoft.com/office/drawing/2014/main" val="3230076181"/>
                  </a:ext>
                </a:extLst>
              </a:tr>
              <a:tr h="753564">
                <a:tc>
                  <a:txBody>
                    <a:bodyPr/>
                    <a:lstStyle/>
                    <a:p>
                      <a:pPr marL="0" marR="0">
                        <a:lnSpc>
                          <a:spcPct val="107000"/>
                        </a:lnSpc>
                        <a:spcBef>
                          <a:spcPts val="0"/>
                        </a:spcBef>
                        <a:spcAft>
                          <a:spcPts val="0"/>
                        </a:spcAft>
                      </a:pPr>
                      <a:r>
                        <a:rPr lang="en-US" sz="1400">
                          <a:effectLst/>
                        </a:rPr>
                        <a:t>RightToLeft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354" marR="9354" marT="9354" marB="9354"/>
                </a:tc>
                <a:tc>
                  <a:txBody>
                    <a:bodyPr/>
                    <a:lstStyle/>
                    <a:p>
                      <a:pPr marL="0" marR="0">
                        <a:lnSpc>
                          <a:spcPct val="107000"/>
                        </a:lnSpc>
                        <a:spcBef>
                          <a:spcPts val="0"/>
                        </a:spcBef>
                        <a:spcAft>
                          <a:spcPts val="0"/>
                        </a:spcAft>
                      </a:pPr>
                      <a:r>
                        <a:rPr lang="en-US" sz="1400" dirty="0" err="1">
                          <a:effectLst/>
                        </a:rPr>
                        <a:t>Mang</a:t>
                      </a:r>
                      <a:r>
                        <a:rPr lang="en-US" sz="1400" dirty="0">
                          <a:effectLst/>
                        </a:rPr>
                        <a:t> </a:t>
                      </a:r>
                      <a:r>
                        <a:rPr lang="en-US" sz="1400" dirty="0" err="1">
                          <a:effectLst/>
                        </a:rPr>
                        <a:t>giá</a:t>
                      </a:r>
                      <a:r>
                        <a:rPr lang="en-US" sz="1400" dirty="0">
                          <a:effectLst/>
                        </a:rPr>
                        <a:t> </a:t>
                      </a:r>
                      <a:r>
                        <a:rPr lang="en-US" sz="1400" dirty="0" err="1">
                          <a:effectLst/>
                        </a:rPr>
                        <a:t>trị</a:t>
                      </a:r>
                      <a:r>
                        <a:rPr lang="en-US" sz="1400" dirty="0">
                          <a:effectLst/>
                        </a:rPr>
                        <a:t> Yes </a:t>
                      </a:r>
                      <a:r>
                        <a:rPr lang="en-US" sz="1400" dirty="0" err="1">
                          <a:effectLst/>
                        </a:rPr>
                        <a:t>hoặc</a:t>
                      </a:r>
                      <a:r>
                        <a:rPr lang="en-US" sz="1400" dirty="0">
                          <a:effectLst/>
                        </a:rPr>
                        <a:t> No; </a:t>
                      </a:r>
                      <a:r>
                        <a:rPr lang="en-US" sz="1400" dirty="0" err="1">
                          <a:effectLst/>
                        </a:rPr>
                        <a:t>cho</a:t>
                      </a:r>
                      <a:r>
                        <a:rPr lang="en-US" sz="1400" dirty="0">
                          <a:effectLst/>
                        </a:rPr>
                        <a:t> </a:t>
                      </a:r>
                      <a:r>
                        <a:rPr lang="en-US" sz="1400" dirty="0" err="1">
                          <a:effectLst/>
                        </a:rPr>
                        <a:t>biết</a:t>
                      </a:r>
                      <a:r>
                        <a:rPr lang="en-US" sz="1400" dirty="0">
                          <a:effectLst/>
                        </a:rPr>
                        <a:t> </a:t>
                      </a:r>
                      <a:r>
                        <a:rPr lang="en-US" sz="1400" dirty="0" err="1">
                          <a:effectLst/>
                        </a:rPr>
                        <a:t>chuỗi</a:t>
                      </a:r>
                      <a:r>
                        <a:rPr lang="en-US" sz="1400" dirty="0">
                          <a:effectLst/>
                        </a:rPr>
                        <a:t> </a:t>
                      </a:r>
                      <a:r>
                        <a:rPr lang="en-US" sz="1400" dirty="0" err="1">
                          <a:effectLst/>
                        </a:rPr>
                        <a:t>văn</a:t>
                      </a:r>
                      <a:r>
                        <a:rPr lang="en-US" sz="1400" dirty="0">
                          <a:effectLst/>
                        </a:rPr>
                        <a:t> </a:t>
                      </a:r>
                      <a:r>
                        <a:rPr lang="en-US" sz="1400" dirty="0" err="1">
                          <a:effectLst/>
                        </a:rPr>
                        <a:t>bản</a:t>
                      </a:r>
                      <a:r>
                        <a:rPr lang="en-US" sz="1400" dirty="0">
                          <a:effectLst/>
                        </a:rPr>
                        <a:t> </a:t>
                      </a:r>
                      <a:r>
                        <a:rPr lang="en-US" sz="1400" dirty="0" err="1">
                          <a:effectLst/>
                        </a:rPr>
                        <a:t>hiển</a:t>
                      </a:r>
                      <a:r>
                        <a:rPr lang="en-US" sz="1400" dirty="0">
                          <a:effectLst/>
                        </a:rPr>
                        <a:t> </a:t>
                      </a:r>
                      <a:r>
                        <a:rPr lang="en-US" sz="1400" dirty="0" err="1">
                          <a:effectLst/>
                        </a:rPr>
                        <a:t>thị</a:t>
                      </a:r>
                      <a:r>
                        <a:rPr lang="en-US" sz="1400" dirty="0">
                          <a:effectLst/>
                        </a:rPr>
                        <a:t> (</a:t>
                      </a:r>
                      <a:r>
                        <a:rPr lang="en-US" sz="1400" dirty="0" err="1">
                          <a:effectLst/>
                        </a:rPr>
                        <a:t>thuộc</a:t>
                      </a:r>
                      <a:r>
                        <a:rPr lang="en-US" sz="1400" dirty="0">
                          <a:effectLst/>
                        </a:rPr>
                        <a:t> </a:t>
                      </a:r>
                      <a:r>
                        <a:rPr lang="en-US" sz="1400" dirty="0" err="1">
                          <a:effectLst/>
                        </a:rPr>
                        <a:t>tính</a:t>
                      </a:r>
                      <a:r>
                        <a:rPr lang="en-US" sz="1400" dirty="0">
                          <a:effectLst/>
                        </a:rPr>
                        <a:t> Text) </a:t>
                      </a:r>
                      <a:r>
                        <a:rPr lang="en-US" sz="1400" dirty="0" err="1">
                          <a:effectLst/>
                        </a:rPr>
                        <a:t>nằm</a:t>
                      </a:r>
                      <a:r>
                        <a:rPr lang="en-US" sz="1400" dirty="0">
                          <a:effectLst/>
                        </a:rPr>
                        <a:t> </a:t>
                      </a:r>
                      <a:r>
                        <a:rPr lang="en-US" sz="1400" dirty="0" err="1">
                          <a:effectLst/>
                        </a:rPr>
                        <a:t>bên</a:t>
                      </a:r>
                      <a:r>
                        <a:rPr lang="en-US" sz="1400" dirty="0">
                          <a:effectLst/>
                        </a:rPr>
                        <a:t> </a:t>
                      </a:r>
                      <a:r>
                        <a:rPr lang="en-US" sz="1400" dirty="0" err="1">
                          <a:effectLst/>
                        </a:rPr>
                        <a:t>trái</a:t>
                      </a:r>
                      <a:r>
                        <a:rPr lang="en-US" sz="1400" dirty="0">
                          <a:effectLst/>
                        </a:rPr>
                        <a:t> hay </a:t>
                      </a:r>
                      <a:r>
                        <a:rPr lang="en-US" sz="1400" dirty="0" err="1">
                          <a:effectLst/>
                        </a:rPr>
                        <a:t>bên</a:t>
                      </a:r>
                      <a:r>
                        <a:rPr lang="en-US" sz="1400" dirty="0">
                          <a:effectLst/>
                        </a:rPr>
                        <a:t> </a:t>
                      </a:r>
                      <a:r>
                        <a:rPr lang="en-US" sz="1400" dirty="0" err="1">
                          <a:effectLst/>
                        </a:rPr>
                        <a:t>phải</a:t>
                      </a:r>
                      <a:r>
                        <a:rPr lang="en-US" sz="1400" dirty="0">
                          <a:effectLst/>
                        </a:rPr>
                        <a:t> </a:t>
                      </a:r>
                      <a:r>
                        <a:rPr lang="en-US" sz="1400" dirty="0" err="1">
                          <a:effectLst/>
                        </a:rPr>
                        <a:t>của</a:t>
                      </a:r>
                      <a:r>
                        <a:rPr lang="en-US" sz="1400" dirty="0">
                          <a:effectLst/>
                        </a:rPr>
                        <a:t> Checkbox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354" marR="9354" marT="9354" marB="9354"/>
                </a:tc>
                <a:extLst>
                  <a:ext uri="{0D108BD9-81ED-4DB2-BD59-A6C34878D82A}">
                    <a16:rowId xmlns:a16="http://schemas.microsoft.com/office/drawing/2014/main" val="2692335157"/>
                  </a:ext>
                </a:extLst>
              </a:tr>
            </a:tbl>
          </a:graphicData>
        </a:graphic>
      </p:graphicFrame>
    </p:spTree>
    <p:extLst>
      <p:ext uri="{BB962C8B-B14F-4D97-AF65-F5344CB8AC3E}">
        <p14:creationId xmlns:p14="http://schemas.microsoft.com/office/powerpoint/2010/main" val="405789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pSp>
        <p:nvGrpSpPr>
          <p:cNvPr id="483" name="Google Shape;483;p31"/>
          <p:cNvGrpSpPr/>
          <p:nvPr/>
        </p:nvGrpSpPr>
        <p:grpSpPr>
          <a:xfrm>
            <a:off x="627461" y="3275008"/>
            <a:ext cx="3771900" cy="1412550"/>
            <a:chOff x="4754850" y="1600325"/>
            <a:chExt cx="3771900" cy="1412550"/>
          </a:xfrm>
        </p:grpSpPr>
        <p:sp>
          <p:nvSpPr>
            <p:cNvPr id="484" name="Google Shape;484;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6" name="Google Shape;486;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87" name="Google Shape;487;p31"/>
          <p:cNvGrpSpPr/>
          <p:nvPr/>
        </p:nvGrpSpPr>
        <p:grpSpPr>
          <a:xfrm>
            <a:off x="627461" y="1508675"/>
            <a:ext cx="3669913" cy="1460723"/>
            <a:chOff x="4754850" y="1600325"/>
            <a:chExt cx="3771900" cy="1412550"/>
          </a:xfrm>
        </p:grpSpPr>
        <p:sp>
          <p:nvSpPr>
            <p:cNvPr id="488" name="Google Shape;488;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0" name="Google Shape;490;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grpSp>
        <p:nvGrpSpPr>
          <p:cNvPr id="491" name="Google Shape;491;p31"/>
          <p:cNvGrpSpPr/>
          <p:nvPr/>
        </p:nvGrpSpPr>
        <p:grpSpPr>
          <a:xfrm>
            <a:off x="4572000" y="1526101"/>
            <a:ext cx="3771900" cy="1412550"/>
            <a:chOff x="4754850" y="1600325"/>
            <a:chExt cx="3771900" cy="1412550"/>
          </a:xfrm>
        </p:grpSpPr>
        <p:sp>
          <p:nvSpPr>
            <p:cNvPr id="492" name="Google Shape;492;p31"/>
            <p:cNvSpPr/>
            <p:nvPr/>
          </p:nvSpPr>
          <p:spPr>
            <a:xfrm>
              <a:off x="4852650" y="1691675"/>
              <a:ext cx="36741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4754850" y="1600325"/>
              <a:ext cx="36741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4" name="Google Shape;494;p31"/>
            <p:cNvCxnSpPr/>
            <p:nvPr/>
          </p:nvCxnSpPr>
          <p:spPr>
            <a:xfrm>
              <a:off x="4754850" y="1783325"/>
              <a:ext cx="3674400" cy="0"/>
            </a:xfrm>
            <a:prstGeom prst="straightConnector1">
              <a:avLst/>
            </a:prstGeom>
            <a:noFill/>
            <a:ln w="28575" cap="flat" cmpd="sng">
              <a:solidFill>
                <a:schemeClr val="dk1"/>
              </a:solidFill>
              <a:prstDash val="solid"/>
              <a:round/>
              <a:headEnd type="none" w="med" len="med"/>
              <a:tailEnd type="none" w="med" len="med"/>
            </a:ln>
          </p:spPr>
        </p:cxnSp>
      </p:grpSp>
      <p:sp>
        <p:nvSpPr>
          <p:cNvPr id="495" name="Google Shape;495;p31"/>
          <p:cNvSpPr txBox="1">
            <a:spLocks noGrp="1"/>
          </p:cNvSpPr>
          <p:nvPr>
            <p:ph type="subTitle" idx="1"/>
          </p:nvPr>
        </p:nvSpPr>
        <p:spPr>
          <a:xfrm>
            <a:off x="1957956" y="1966302"/>
            <a:ext cx="2377500" cy="76887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Giới</a:t>
            </a:r>
            <a:r>
              <a:rPr lang="en-US" dirty="0"/>
              <a:t> </a:t>
            </a:r>
            <a:r>
              <a:rPr lang="en-US" dirty="0" err="1"/>
              <a:t>thiệu</a:t>
            </a:r>
            <a:r>
              <a:rPr lang="en-US" dirty="0"/>
              <a:t> </a:t>
            </a:r>
            <a:r>
              <a:rPr lang="en-US" dirty="0" err="1"/>
              <a:t>winform</a:t>
            </a:r>
            <a:endParaRPr dirty="0"/>
          </a:p>
        </p:txBody>
      </p:sp>
      <p:sp>
        <p:nvSpPr>
          <p:cNvPr id="496" name="Google Shape;496;p31"/>
          <p:cNvSpPr txBox="1">
            <a:spLocks noGrp="1"/>
          </p:cNvSpPr>
          <p:nvPr>
            <p:ph type="subTitle" idx="2"/>
          </p:nvPr>
        </p:nvSpPr>
        <p:spPr>
          <a:xfrm>
            <a:off x="1731564" y="3696564"/>
            <a:ext cx="2711883" cy="538390"/>
          </a:xfrm>
          <a:prstGeom prst="rect">
            <a:avLst/>
          </a:prstGeom>
        </p:spPr>
        <p:txBody>
          <a:bodyPr spcFirstLastPara="1" wrap="square" lIns="91425" tIns="91425" rIns="91425" bIns="91425" anchor="b" anchorCtr="0">
            <a:noAutofit/>
          </a:bodyPr>
          <a:lstStyle/>
          <a:p>
            <a:pPr lvl="0"/>
            <a:r>
              <a:rPr lang="en-US" dirty="0" err="1"/>
              <a:t>Các</a:t>
            </a:r>
            <a:r>
              <a:rPr lang="en-US" dirty="0"/>
              <a:t> </a:t>
            </a:r>
            <a:r>
              <a:rPr lang="en-US" dirty="0" err="1"/>
              <a:t>điều</a:t>
            </a:r>
            <a:r>
              <a:rPr lang="en-US" dirty="0"/>
              <a:t> </a:t>
            </a:r>
            <a:r>
              <a:rPr lang="en-US" dirty="0" err="1"/>
              <a:t>khiển</a:t>
            </a:r>
            <a:r>
              <a:rPr lang="en-US" dirty="0"/>
              <a:t> </a:t>
            </a:r>
          </a:p>
        </p:txBody>
      </p:sp>
      <p:sp>
        <p:nvSpPr>
          <p:cNvPr id="497" name="Google Shape;497;p31"/>
          <p:cNvSpPr txBox="1">
            <a:spLocks noGrp="1"/>
          </p:cNvSpPr>
          <p:nvPr>
            <p:ph type="subTitle" idx="3"/>
          </p:nvPr>
        </p:nvSpPr>
        <p:spPr>
          <a:xfrm>
            <a:off x="6020488" y="1927161"/>
            <a:ext cx="2377500" cy="843671"/>
          </a:xfrm>
          <a:prstGeom prst="rect">
            <a:avLst/>
          </a:prstGeom>
        </p:spPr>
        <p:txBody>
          <a:bodyPr spcFirstLastPara="1" wrap="square" lIns="91425" tIns="91425" rIns="91425" bIns="91425" anchor="b" anchorCtr="0">
            <a:noAutofit/>
          </a:bodyPr>
          <a:lstStyle/>
          <a:p>
            <a:pPr lvl="0"/>
            <a:r>
              <a:rPr lang="en-US" dirty="0"/>
              <a:t>Windows form </a:t>
            </a:r>
          </a:p>
        </p:txBody>
      </p:sp>
      <p:sp>
        <p:nvSpPr>
          <p:cNvPr id="498" name="Google Shape;498;p31"/>
          <p:cNvSpPr txBox="1">
            <a:spLocks noGrp="1"/>
          </p:cNvSpPr>
          <p:nvPr>
            <p:ph type="title"/>
          </p:nvPr>
        </p:nvSpPr>
        <p:spPr>
          <a:xfrm>
            <a:off x="769317" y="1802875"/>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00" name="Google Shape;500;p31"/>
          <p:cNvSpPr txBox="1">
            <a:spLocks noGrp="1"/>
          </p:cNvSpPr>
          <p:nvPr>
            <p:ph type="title" idx="6"/>
          </p:nvPr>
        </p:nvSpPr>
        <p:spPr>
          <a:xfrm>
            <a:off x="4808859" y="180360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2" name="Google Shape;502;p31"/>
          <p:cNvSpPr txBox="1">
            <a:spLocks noGrp="1"/>
          </p:cNvSpPr>
          <p:nvPr>
            <p:ph type="title" idx="8"/>
          </p:nvPr>
        </p:nvSpPr>
        <p:spPr>
          <a:xfrm>
            <a:off x="769347" y="3399150"/>
            <a:ext cx="11886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4" name="Google Shape;504;p31"/>
          <p:cNvSpPr txBox="1">
            <a:spLocks noGrp="1"/>
          </p:cNvSpPr>
          <p:nvPr>
            <p:ph type="title" idx="15"/>
          </p:nvPr>
        </p:nvSpPr>
        <p:spPr>
          <a:xfrm>
            <a:off x="715650" y="731525"/>
            <a:ext cx="77133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Nội</a:t>
            </a:r>
            <a:r>
              <a:rPr lang="en-US" dirty="0"/>
              <a:t> dung</a:t>
            </a:r>
            <a:endParaRPr dirty="0"/>
          </a:p>
        </p:txBody>
      </p:sp>
      <p:sp>
        <p:nvSpPr>
          <p:cNvPr id="508" name="Google Shape;508;p31"/>
          <p:cNvSpPr/>
          <p:nvPr/>
        </p:nvSpPr>
        <p:spPr>
          <a:xfrm>
            <a:off x="7971738" y="1225982"/>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7739398" y="107733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715100" y="912725"/>
            <a:ext cx="457208" cy="164598"/>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F6EAD01-0293-48FD-B7CF-52C78669A55B}"/>
              </a:ext>
            </a:extLst>
          </p:cNvPr>
          <p:cNvSpPr>
            <a:spLocks noGrp="1"/>
          </p:cNvSpPr>
          <p:nvPr>
            <p:ph type="subTitle" idx="1"/>
          </p:nvPr>
        </p:nvSpPr>
        <p:spPr>
          <a:xfrm>
            <a:off x="784860" y="1363980"/>
            <a:ext cx="3320631" cy="3093720"/>
          </a:xfrm>
        </p:spPr>
        <p:txBody>
          <a:bodyPr/>
          <a:lstStyle/>
          <a:p>
            <a:r>
              <a:rPr lang="en-US" sz="1800" b="1" dirty="0"/>
              <a:t>b) </a:t>
            </a:r>
            <a:r>
              <a:rPr lang="en-US" sz="1800" b="1" dirty="0" err="1"/>
              <a:t>RadioButton</a:t>
            </a:r>
            <a:r>
              <a:rPr lang="en-US" sz="1800" b="1" dirty="0"/>
              <a:t> </a:t>
            </a:r>
            <a:r>
              <a:rPr lang="en-US" sz="1800" dirty="0" err="1"/>
              <a:t>là</a:t>
            </a:r>
            <a:r>
              <a:rPr lang="en-US" sz="1800" dirty="0"/>
              <a:t> </a:t>
            </a:r>
            <a:r>
              <a:rPr lang="en-US" sz="1800" dirty="0" err="1"/>
              <a:t>điều</a:t>
            </a:r>
            <a:endParaRPr lang="en-US" sz="1800" dirty="0"/>
          </a:p>
          <a:p>
            <a:r>
              <a:rPr lang="en-US" sz="1800" dirty="0" err="1"/>
              <a:t>khiển</a:t>
            </a:r>
            <a:r>
              <a:rPr lang="en-US" sz="1800" dirty="0"/>
              <a:t> </a:t>
            </a:r>
            <a:r>
              <a:rPr lang="en-US" sz="1800" dirty="0" err="1"/>
              <a:t>cho</a:t>
            </a:r>
            <a:r>
              <a:rPr lang="en-US" sz="1800" dirty="0"/>
              <a:t> </a:t>
            </a:r>
            <a:r>
              <a:rPr lang="en-US" sz="1800" dirty="0" err="1"/>
              <a:t>phép</a:t>
            </a:r>
            <a:r>
              <a:rPr lang="en-US" sz="1800" dirty="0"/>
              <a:t> </a:t>
            </a:r>
            <a:r>
              <a:rPr lang="en-US" sz="1800" dirty="0" err="1"/>
              <a:t>người</a:t>
            </a:r>
            <a:r>
              <a:rPr lang="en-US" sz="1800" dirty="0"/>
              <a:t> dung</a:t>
            </a:r>
          </a:p>
          <a:p>
            <a:r>
              <a:rPr lang="en-US" sz="1800" dirty="0" err="1"/>
              <a:t>chọn</a:t>
            </a:r>
            <a:r>
              <a:rPr lang="en-US" sz="1800" dirty="0"/>
              <a:t> </a:t>
            </a:r>
            <a:r>
              <a:rPr lang="en-US" sz="1800" dirty="0" err="1"/>
              <a:t>hoặc</a:t>
            </a:r>
            <a:r>
              <a:rPr lang="en-US" sz="1800" dirty="0"/>
              <a:t> </a:t>
            </a:r>
            <a:r>
              <a:rPr lang="en-US" sz="1800" dirty="0" err="1"/>
              <a:t>không</a:t>
            </a:r>
            <a:r>
              <a:rPr lang="en-US" sz="1800" dirty="0"/>
              <a:t> </a:t>
            </a:r>
            <a:r>
              <a:rPr lang="en-US" sz="1800" dirty="0" err="1"/>
              <a:t>chọn</a:t>
            </a:r>
            <a:r>
              <a:rPr lang="en-US" sz="1800" dirty="0"/>
              <a:t>, </a:t>
            </a:r>
            <a:r>
              <a:rPr lang="en-US" sz="1800" dirty="0" err="1"/>
              <a:t>điểm</a:t>
            </a:r>
            <a:endParaRPr lang="en-US" sz="1800" dirty="0"/>
          </a:p>
          <a:p>
            <a:r>
              <a:rPr lang="en-US" sz="1800" dirty="0" err="1"/>
              <a:t>khác</a:t>
            </a:r>
            <a:r>
              <a:rPr lang="en-US" sz="1800" dirty="0"/>
              <a:t> </a:t>
            </a:r>
            <a:r>
              <a:rPr lang="en-US" sz="1800" dirty="0" err="1"/>
              <a:t>biệt</a:t>
            </a:r>
            <a:r>
              <a:rPr lang="en-US" sz="1800" dirty="0"/>
              <a:t> </a:t>
            </a:r>
            <a:r>
              <a:rPr lang="en-US" sz="1800" dirty="0" err="1"/>
              <a:t>là</a:t>
            </a:r>
            <a:r>
              <a:rPr lang="en-US" sz="1800" dirty="0"/>
              <a:t> </a:t>
            </a:r>
            <a:r>
              <a:rPr lang="en-US" sz="1800" dirty="0" err="1"/>
              <a:t>với</a:t>
            </a:r>
            <a:r>
              <a:rPr lang="en-US" sz="1800" dirty="0"/>
              <a:t> </a:t>
            </a:r>
            <a:r>
              <a:rPr lang="en-US" sz="1800" dirty="0" err="1"/>
              <a:t>RadioButton</a:t>
            </a:r>
            <a:endParaRPr lang="en-US" sz="1800" dirty="0"/>
          </a:p>
          <a:p>
            <a:r>
              <a:rPr lang="en-US" sz="1800" dirty="0" err="1"/>
              <a:t>người</a:t>
            </a:r>
            <a:r>
              <a:rPr lang="en-US" sz="1800" dirty="0"/>
              <a:t> </a:t>
            </a:r>
            <a:r>
              <a:rPr lang="en-US" sz="1800" dirty="0" err="1"/>
              <a:t>dùng</a:t>
            </a:r>
            <a:r>
              <a:rPr lang="en-US" sz="1800" dirty="0"/>
              <a:t> </a:t>
            </a:r>
            <a:r>
              <a:rPr lang="en-US" sz="1800" dirty="0" err="1"/>
              <a:t>chỉ</a:t>
            </a:r>
            <a:r>
              <a:rPr lang="en-US" sz="1800" dirty="0"/>
              <a:t> </a:t>
            </a:r>
            <a:r>
              <a:rPr lang="en-US" sz="1800" dirty="0" err="1"/>
              <a:t>có</a:t>
            </a:r>
            <a:r>
              <a:rPr lang="en-US" sz="1800" dirty="0"/>
              <a:t> </a:t>
            </a:r>
            <a:r>
              <a:rPr lang="en-US" sz="1800" dirty="0" err="1"/>
              <a:t>thể</a:t>
            </a:r>
            <a:r>
              <a:rPr lang="en-US" sz="1800" dirty="0"/>
              <a:t> </a:t>
            </a:r>
            <a:r>
              <a:rPr lang="en-US" sz="1800" dirty="0" err="1"/>
              <a:t>chọn</a:t>
            </a:r>
            <a:endParaRPr lang="en-US" sz="1800" dirty="0"/>
          </a:p>
          <a:p>
            <a:r>
              <a:rPr lang="en-US" sz="1800" dirty="0" err="1"/>
              <a:t>một</a:t>
            </a:r>
            <a:r>
              <a:rPr lang="en-US" sz="1800" dirty="0"/>
              <a:t> </a:t>
            </a:r>
            <a:r>
              <a:rPr lang="en-US" sz="1800" dirty="0" err="1"/>
              <a:t>giá</a:t>
            </a:r>
            <a:r>
              <a:rPr lang="en-US" sz="1800" dirty="0"/>
              <a:t> </a:t>
            </a:r>
            <a:r>
              <a:rPr lang="en-US" sz="1800" dirty="0" err="1"/>
              <a:t>trị</a:t>
            </a:r>
            <a:r>
              <a:rPr lang="en-US" sz="1800" dirty="0"/>
              <a:t> </a:t>
            </a:r>
            <a:r>
              <a:rPr lang="en-US" sz="1800" dirty="0" err="1"/>
              <a:t>trong</a:t>
            </a:r>
            <a:r>
              <a:rPr lang="en-US" sz="1800" dirty="0"/>
              <a:t> </a:t>
            </a:r>
            <a:r>
              <a:rPr lang="en-US" sz="1800" dirty="0" err="1"/>
              <a:t>một</a:t>
            </a:r>
            <a:r>
              <a:rPr lang="en-US" sz="1800" dirty="0"/>
              <a:t> </a:t>
            </a:r>
            <a:r>
              <a:rPr lang="en-US" sz="1800" dirty="0" err="1"/>
              <a:t>nhóm</a:t>
            </a:r>
            <a:r>
              <a:rPr lang="en-US" sz="1800" dirty="0"/>
              <a:t>.</a:t>
            </a:r>
          </a:p>
        </p:txBody>
      </p:sp>
      <p:sp>
        <p:nvSpPr>
          <p:cNvPr id="5" name="Title 2">
            <a:extLst>
              <a:ext uri="{FF2B5EF4-FFF2-40B4-BE49-F238E27FC236}">
                <a16:creationId xmlns:a16="http://schemas.microsoft.com/office/drawing/2014/main" id="{FB8F242F-4407-4D79-B029-D392E76B41BB}"/>
              </a:ext>
            </a:extLst>
          </p:cNvPr>
          <p:cNvSpPr txBox="1">
            <a:spLocks/>
          </p:cNvSpPr>
          <p:nvPr/>
        </p:nvSpPr>
        <p:spPr>
          <a:xfrm>
            <a:off x="311888" y="191550"/>
            <a:ext cx="4839232" cy="539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000" b="1" dirty="0">
                <a:solidFill>
                  <a:schemeClr val="tx2">
                    <a:lumMod val="50000"/>
                  </a:schemeClr>
                </a:solidFill>
                <a:latin typeface="+mn-lt"/>
              </a:rPr>
              <a:t>3.2 </a:t>
            </a:r>
            <a:r>
              <a:rPr lang="en-US" sz="2000" b="1" dirty="0">
                <a:solidFill>
                  <a:schemeClr val="tx2">
                    <a:lumMod val="50000"/>
                  </a:schemeClr>
                </a:solidFill>
                <a:latin typeface="+mn-lt"/>
                <a:ea typeface="NSimSun" panose="02010609030101010101" pitchFamily="49" charset="-122"/>
              </a:rPr>
              <a:t>Checkbox – </a:t>
            </a:r>
            <a:r>
              <a:rPr lang="en-US" sz="2000" b="1" dirty="0" err="1">
                <a:solidFill>
                  <a:schemeClr val="tx2">
                    <a:lumMod val="50000"/>
                  </a:schemeClr>
                </a:solidFill>
                <a:latin typeface="+mn-lt"/>
                <a:ea typeface="NSimSun" panose="02010609030101010101" pitchFamily="49" charset="-122"/>
              </a:rPr>
              <a:t>Radiobutton</a:t>
            </a:r>
            <a:r>
              <a:rPr lang="en-US" sz="2000" b="1" dirty="0">
                <a:solidFill>
                  <a:schemeClr val="tx2">
                    <a:lumMod val="50000"/>
                  </a:schemeClr>
                </a:solidFill>
                <a:latin typeface="+mn-lt"/>
                <a:ea typeface="NSimSun" panose="02010609030101010101" pitchFamily="49" charset="-122"/>
              </a:rPr>
              <a:t> </a:t>
            </a:r>
            <a:br>
              <a:rPr lang="en-US" dirty="0"/>
            </a:br>
            <a:endParaRPr lang="en-US" sz="2000" dirty="0">
              <a:latin typeface="+mn-lt"/>
            </a:endParaRPr>
          </a:p>
        </p:txBody>
      </p:sp>
      <p:pic>
        <p:nvPicPr>
          <p:cNvPr id="8" name="Picture 7" descr="winforms bai4 01 PNG">
            <a:extLst>
              <a:ext uri="{FF2B5EF4-FFF2-40B4-BE49-F238E27FC236}">
                <a16:creationId xmlns:a16="http://schemas.microsoft.com/office/drawing/2014/main" id="{82B778E2-E84D-47C1-AD9C-A2CF345949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03628" y="1292457"/>
            <a:ext cx="2630445" cy="2189883"/>
          </a:xfrm>
          <a:prstGeom prst="rect">
            <a:avLst/>
          </a:prstGeom>
          <a:noFill/>
          <a:ln>
            <a:noFill/>
          </a:ln>
        </p:spPr>
      </p:pic>
    </p:spTree>
    <p:extLst>
      <p:ext uri="{BB962C8B-B14F-4D97-AF65-F5344CB8AC3E}">
        <p14:creationId xmlns:p14="http://schemas.microsoft.com/office/powerpoint/2010/main" val="3388389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35ADD8-DF5C-47C2-9E42-E5A05D7A1201}"/>
              </a:ext>
            </a:extLst>
          </p:cNvPr>
          <p:cNvSpPr txBox="1">
            <a:spLocks/>
          </p:cNvSpPr>
          <p:nvPr/>
        </p:nvSpPr>
        <p:spPr>
          <a:xfrm>
            <a:off x="311888" y="206795"/>
            <a:ext cx="4839232" cy="539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000" b="1" dirty="0">
                <a:solidFill>
                  <a:schemeClr val="tx2">
                    <a:lumMod val="50000"/>
                  </a:schemeClr>
                </a:solidFill>
                <a:latin typeface="+mn-lt"/>
              </a:rPr>
              <a:t>3.3 </a:t>
            </a:r>
            <a:r>
              <a:rPr lang="en-US" sz="2000" b="1" dirty="0" err="1">
                <a:solidFill>
                  <a:schemeClr val="tx2">
                    <a:lumMod val="50000"/>
                  </a:schemeClr>
                </a:solidFill>
                <a:latin typeface="+mn-lt"/>
              </a:rPr>
              <a:t>Combobox</a:t>
            </a:r>
            <a:r>
              <a:rPr lang="en-US" sz="2000" b="1" dirty="0">
                <a:solidFill>
                  <a:schemeClr val="tx2">
                    <a:lumMod val="50000"/>
                  </a:schemeClr>
                </a:solidFill>
                <a:latin typeface="+mn-lt"/>
              </a:rPr>
              <a:t> – </a:t>
            </a:r>
            <a:r>
              <a:rPr lang="en-US" sz="2000" b="1" dirty="0" err="1">
                <a:solidFill>
                  <a:schemeClr val="tx2">
                    <a:lumMod val="50000"/>
                  </a:schemeClr>
                </a:solidFill>
                <a:latin typeface="+mn-lt"/>
              </a:rPr>
              <a:t>Listbox</a:t>
            </a:r>
            <a:r>
              <a:rPr lang="en-US" sz="2000" b="1" dirty="0">
                <a:solidFill>
                  <a:schemeClr val="tx2">
                    <a:lumMod val="50000"/>
                  </a:schemeClr>
                </a:solidFill>
                <a:latin typeface="+mn-lt"/>
              </a:rPr>
              <a:t> </a:t>
            </a:r>
          </a:p>
          <a:p>
            <a:br>
              <a:rPr lang="en-US" dirty="0"/>
            </a:br>
            <a:endParaRPr lang="en-US" sz="2000" dirty="0">
              <a:latin typeface="+mn-lt"/>
            </a:endParaRPr>
          </a:p>
        </p:txBody>
      </p:sp>
      <p:sp>
        <p:nvSpPr>
          <p:cNvPr id="5" name="TextBox 4">
            <a:extLst>
              <a:ext uri="{FF2B5EF4-FFF2-40B4-BE49-F238E27FC236}">
                <a16:creationId xmlns:a16="http://schemas.microsoft.com/office/drawing/2014/main" id="{5066245B-B953-49A2-90BF-D9F279DE45BC}"/>
              </a:ext>
            </a:extLst>
          </p:cNvPr>
          <p:cNvSpPr txBox="1"/>
          <p:nvPr/>
        </p:nvSpPr>
        <p:spPr>
          <a:xfrm>
            <a:off x="936994" y="746770"/>
            <a:ext cx="6957326" cy="4001095"/>
          </a:xfrm>
          <a:prstGeom prst="rect">
            <a:avLst/>
          </a:prstGeom>
          <a:noFill/>
        </p:spPr>
        <p:txBody>
          <a:bodyPr wrap="square" rtlCol="0">
            <a:spAutoFit/>
          </a:bodyPr>
          <a:lstStyle/>
          <a:p>
            <a:r>
              <a:rPr lang="en-US" sz="1600" b="1" dirty="0"/>
              <a:t>a. </a:t>
            </a:r>
            <a:r>
              <a:rPr lang="en-US" sz="1600" b="1" dirty="0" err="1"/>
              <a:t>ComboBox</a:t>
            </a:r>
            <a:r>
              <a:rPr lang="en-US" sz="1600" b="1" dirty="0"/>
              <a:t>: </a:t>
            </a:r>
            <a:r>
              <a:rPr lang="en-US" sz="1600" dirty="0" err="1"/>
              <a:t>được</a:t>
            </a:r>
            <a:r>
              <a:rPr lang="en-US" sz="1600" dirty="0"/>
              <a:t> </a:t>
            </a:r>
            <a:r>
              <a:rPr lang="en-US" sz="1600" dirty="0" err="1"/>
              <a:t>dùng</a:t>
            </a:r>
            <a:r>
              <a:rPr lang="en-US" sz="1600" dirty="0"/>
              <a:t> </a:t>
            </a:r>
            <a:r>
              <a:rPr lang="en-US" sz="1600" dirty="0" err="1"/>
              <a:t>để</a:t>
            </a:r>
            <a:r>
              <a:rPr lang="en-US" sz="1600" dirty="0"/>
              <a:t> </a:t>
            </a:r>
            <a:r>
              <a:rPr lang="en-US" sz="1600" dirty="0" err="1"/>
              <a:t>hiển</a:t>
            </a:r>
            <a:r>
              <a:rPr lang="en-US" sz="1600" dirty="0"/>
              <a:t> </a:t>
            </a:r>
            <a:r>
              <a:rPr lang="en-US" sz="1600" dirty="0" err="1"/>
              <a:t>thị</a:t>
            </a:r>
            <a:r>
              <a:rPr lang="en-US" sz="1600" dirty="0"/>
              <a:t> </a:t>
            </a:r>
            <a:r>
              <a:rPr lang="en-US" sz="1600" dirty="0" err="1"/>
              <a:t>một</a:t>
            </a:r>
            <a:r>
              <a:rPr lang="en-US" sz="1600" dirty="0"/>
              <a:t> </a:t>
            </a:r>
            <a:r>
              <a:rPr lang="en-US" sz="1600" dirty="0" err="1"/>
              <a:t>danh</a:t>
            </a:r>
            <a:r>
              <a:rPr lang="en-US" sz="1600" dirty="0"/>
              <a:t> </a:t>
            </a:r>
            <a:r>
              <a:rPr lang="en-US" sz="1600" dirty="0" err="1"/>
              <a:t>sách</a:t>
            </a:r>
            <a:r>
              <a:rPr lang="en-US" sz="1600" dirty="0"/>
              <a:t> </a:t>
            </a:r>
            <a:r>
              <a:rPr lang="en-US" sz="1600" dirty="0" err="1"/>
              <a:t>những</a:t>
            </a:r>
            <a:r>
              <a:rPr lang="en-US" sz="1600" dirty="0"/>
              <a:t> </a:t>
            </a:r>
            <a:r>
              <a:rPr lang="en-US" sz="1600" dirty="0" err="1"/>
              <a:t>mỗi</a:t>
            </a:r>
            <a:r>
              <a:rPr lang="en-US" sz="1600" dirty="0"/>
              <a:t> </a:t>
            </a:r>
            <a:r>
              <a:rPr lang="en-US" sz="1600" dirty="0" err="1"/>
              <a:t>lần</a:t>
            </a:r>
            <a:r>
              <a:rPr lang="en-US" sz="1600" dirty="0"/>
              <a:t> </a:t>
            </a:r>
            <a:r>
              <a:rPr lang="en-US" sz="1600" dirty="0" err="1"/>
              <a:t>người</a:t>
            </a:r>
            <a:r>
              <a:rPr lang="en-US" sz="1600" dirty="0"/>
              <a:t> </a:t>
            </a:r>
            <a:r>
              <a:rPr lang="en-US" sz="1600" dirty="0" err="1"/>
              <a:t>dùng</a:t>
            </a:r>
            <a:r>
              <a:rPr lang="en-US" sz="1600" dirty="0"/>
              <a:t> </a:t>
            </a:r>
            <a:r>
              <a:rPr lang="en-US" sz="1600" dirty="0" err="1"/>
              <a:t>chỉ</a:t>
            </a:r>
            <a:r>
              <a:rPr lang="en-US" sz="1600" dirty="0"/>
              <a:t> </a:t>
            </a:r>
            <a:r>
              <a:rPr lang="en-US" sz="1600" dirty="0" err="1"/>
              <a:t>có</a:t>
            </a:r>
            <a:r>
              <a:rPr lang="en-US" sz="1600" dirty="0"/>
              <a:t> </a:t>
            </a:r>
            <a:r>
              <a:rPr lang="en-US" sz="1600" dirty="0" err="1"/>
              <a:t>thể</a:t>
            </a:r>
            <a:r>
              <a:rPr lang="en-US" sz="1600" dirty="0"/>
              <a:t> </a:t>
            </a:r>
            <a:r>
              <a:rPr lang="en-US" sz="1600" dirty="0" err="1"/>
              <a:t>chọn</a:t>
            </a:r>
            <a:r>
              <a:rPr lang="en-US" sz="1600" dirty="0"/>
              <a:t> </a:t>
            </a:r>
            <a:r>
              <a:rPr lang="en-US" sz="1600" dirty="0" err="1"/>
              <a:t>một</a:t>
            </a:r>
            <a:r>
              <a:rPr lang="en-US" sz="1600" dirty="0"/>
              <a:t> </a:t>
            </a:r>
            <a:r>
              <a:rPr lang="en-US" sz="1600" dirty="0" err="1"/>
              <a:t>lựa</a:t>
            </a:r>
            <a:r>
              <a:rPr lang="en-US" sz="1600" dirty="0"/>
              <a:t> </a:t>
            </a:r>
            <a:r>
              <a:rPr lang="en-US" sz="1600" dirty="0" err="1"/>
              <a:t>chọn</a:t>
            </a:r>
            <a:r>
              <a:rPr lang="en-US" sz="1600" dirty="0"/>
              <a:t>, </a:t>
            </a:r>
            <a:r>
              <a:rPr lang="en-US" sz="1600" dirty="0" err="1"/>
              <a:t>có</a:t>
            </a:r>
            <a:r>
              <a:rPr lang="en-US" sz="1600" dirty="0"/>
              <a:t> </a:t>
            </a:r>
            <a:r>
              <a:rPr lang="en-US" sz="1600" dirty="0" err="1"/>
              <a:t>thể</a:t>
            </a:r>
            <a:r>
              <a:rPr lang="en-US" sz="1600" dirty="0"/>
              <a:t> </a:t>
            </a:r>
            <a:r>
              <a:rPr lang="en-US" sz="1600" dirty="0" err="1"/>
              <a:t>nhập</a:t>
            </a:r>
            <a:r>
              <a:rPr lang="en-US" sz="1600" dirty="0"/>
              <a:t> </a:t>
            </a:r>
            <a:r>
              <a:rPr lang="en-US" sz="1600" dirty="0" err="1"/>
              <a:t>mới</a:t>
            </a:r>
            <a:r>
              <a:rPr lang="en-US" sz="1600" dirty="0"/>
              <a:t>.</a:t>
            </a:r>
          </a:p>
          <a:p>
            <a:pPr fontAlgn="base"/>
            <a:endParaRPr lang="en-US" sz="1600" dirty="0"/>
          </a:p>
          <a:p>
            <a:pPr fontAlgn="base"/>
            <a:r>
              <a:rPr lang="en-US" sz="1600" b="1" dirty="0"/>
              <a:t>* </a:t>
            </a:r>
            <a:r>
              <a:rPr lang="en-US" sz="1600" b="1" dirty="0" err="1"/>
              <a:t>Một</a:t>
            </a:r>
            <a:r>
              <a:rPr lang="en-US" sz="1600" b="1" dirty="0"/>
              <a:t> </a:t>
            </a:r>
            <a:r>
              <a:rPr lang="en-US" sz="1600" b="1" dirty="0" err="1"/>
              <a:t>số</a:t>
            </a:r>
            <a:r>
              <a:rPr lang="en-US" sz="1600" b="1" dirty="0"/>
              <a:t> </a:t>
            </a:r>
            <a:r>
              <a:rPr lang="en-US" sz="1600" b="1" dirty="0" err="1"/>
              <a:t>thao</a:t>
            </a:r>
            <a:r>
              <a:rPr lang="en-US" sz="1600" b="1" dirty="0"/>
              <a:t> </a:t>
            </a:r>
            <a:r>
              <a:rPr lang="en-US" sz="1600" b="1" dirty="0" err="1"/>
              <a:t>tác</a:t>
            </a:r>
            <a:r>
              <a:rPr lang="en-US" sz="1600" b="1" dirty="0"/>
              <a:t> </a:t>
            </a:r>
            <a:r>
              <a:rPr lang="en-US" sz="1600" b="1" dirty="0" err="1"/>
              <a:t>với</a:t>
            </a:r>
            <a:r>
              <a:rPr lang="en-US" sz="1600" b="1" dirty="0"/>
              <a:t> </a:t>
            </a:r>
            <a:r>
              <a:rPr lang="en-US" sz="1600" b="1" dirty="0" err="1"/>
              <a:t>ComboBox</a:t>
            </a:r>
            <a:r>
              <a:rPr lang="en-US" sz="1600" b="1" dirty="0"/>
              <a:t>:</a:t>
            </a:r>
            <a:endParaRPr lang="en-US" sz="1600" dirty="0"/>
          </a:p>
          <a:p>
            <a:pPr lvl="0"/>
            <a:r>
              <a:rPr lang="en-US" sz="1600" b="1" dirty="0"/>
              <a:t>Add()</a:t>
            </a:r>
            <a:r>
              <a:rPr lang="en-US" sz="1600" dirty="0"/>
              <a:t>: </a:t>
            </a:r>
            <a:r>
              <a:rPr lang="en-US" sz="1600" dirty="0" err="1"/>
              <a:t>Thêm</a:t>
            </a:r>
            <a:r>
              <a:rPr lang="en-US" sz="1600" dirty="0"/>
              <a:t> </a:t>
            </a:r>
            <a:r>
              <a:rPr lang="en-US" sz="1600" dirty="0" err="1"/>
              <a:t>một</a:t>
            </a:r>
            <a:r>
              <a:rPr lang="en-US" sz="1600" dirty="0"/>
              <a:t> </a:t>
            </a:r>
            <a:r>
              <a:rPr lang="en-US" sz="1600" dirty="0" err="1"/>
              <a:t>mục</a:t>
            </a:r>
            <a:r>
              <a:rPr lang="en-US" sz="1600" dirty="0"/>
              <a:t> </a:t>
            </a:r>
            <a:r>
              <a:rPr lang="en-US" sz="1600" dirty="0" err="1"/>
              <a:t>chọn</a:t>
            </a:r>
            <a:r>
              <a:rPr lang="en-US" sz="1600" dirty="0"/>
              <a:t> </a:t>
            </a:r>
            <a:r>
              <a:rPr lang="en-US" sz="1600" dirty="0" err="1"/>
              <a:t>vào</a:t>
            </a:r>
            <a:r>
              <a:rPr lang="en-US" sz="1600" dirty="0"/>
              <a:t> </a:t>
            </a:r>
            <a:r>
              <a:rPr lang="en-US" sz="1600" dirty="0" err="1"/>
              <a:t>cuối</a:t>
            </a:r>
            <a:r>
              <a:rPr lang="en-US" sz="1600" dirty="0"/>
              <a:t> </a:t>
            </a:r>
            <a:r>
              <a:rPr lang="en-US" sz="1600" dirty="0" err="1"/>
              <a:t>danh</a:t>
            </a:r>
            <a:r>
              <a:rPr lang="en-US" sz="1600" dirty="0"/>
              <a:t> </a:t>
            </a:r>
            <a:r>
              <a:rPr lang="en-US" sz="1600" dirty="0" err="1"/>
              <a:t>sách</a:t>
            </a:r>
            <a:r>
              <a:rPr lang="en-US" sz="1600" dirty="0"/>
              <a:t> </a:t>
            </a:r>
            <a:r>
              <a:rPr lang="en-US" sz="1600" dirty="0" err="1"/>
              <a:t>ListBox</a:t>
            </a:r>
            <a:r>
              <a:rPr lang="en-US" sz="1600" dirty="0"/>
              <a:t>.</a:t>
            </a:r>
          </a:p>
          <a:p>
            <a:pPr lvl="0"/>
            <a:r>
              <a:rPr lang="en-US" sz="1600" b="1" dirty="0"/>
              <a:t>Insert()</a:t>
            </a:r>
            <a:r>
              <a:rPr lang="en-US" sz="1600" dirty="0"/>
              <a:t>: </a:t>
            </a:r>
            <a:r>
              <a:rPr lang="en-US" sz="1600" dirty="0" err="1"/>
              <a:t>Chèn</a:t>
            </a:r>
            <a:r>
              <a:rPr lang="en-US" sz="1600" dirty="0"/>
              <a:t> </a:t>
            </a:r>
            <a:r>
              <a:rPr lang="en-US" sz="1600" dirty="0" err="1"/>
              <a:t>thêm</a:t>
            </a:r>
            <a:r>
              <a:rPr lang="en-US" sz="1600" dirty="0"/>
              <a:t> </a:t>
            </a:r>
            <a:r>
              <a:rPr lang="en-US" sz="1600" dirty="0" err="1"/>
              <a:t>mục</a:t>
            </a:r>
            <a:r>
              <a:rPr lang="en-US" sz="1600" dirty="0"/>
              <a:t> </a:t>
            </a:r>
            <a:r>
              <a:rPr lang="en-US" sz="1600" dirty="0" err="1"/>
              <a:t>chọn</a:t>
            </a:r>
            <a:r>
              <a:rPr lang="en-US" sz="1600" dirty="0"/>
              <a:t> </a:t>
            </a:r>
            <a:r>
              <a:rPr lang="en-US" sz="1600" dirty="0" err="1"/>
              <a:t>vào</a:t>
            </a:r>
            <a:r>
              <a:rPr lang="en-US" sz="1600" dirty="0"/>
              <a:t> </a:t>
            </a:r>
            <a:r>
              <a:rPr lang="en-US" sz="1600" dirty="0" err="1"/>
              <a:t>vị</a:t>
            </a:r>
            <a:r>
              <a:rPr lang="en-US" sz="1600" dirty="0"/>
              <a:t> </a:t>
            </a:r>
            <a:r>
              <a:rPr lang="en-US" sz="1600" dirty="0" err="1"/>
              <a:t>trí</a:t>
            </a:r>
            <a:r>
              <a:rPr lang="en-US" sz="1600" dirty="0"/>
              <a:t> </a:t>
            </a:r>
            <a:r>
              <a:rPr lang="en-US" sz="1600" b="1" dirty="0" err="1"/>
              <a:t>i</a:t>
            </a:r>
            <a:r>
              <a:rPr lang="en-US" sz="1600" dirty="0"/>
              <a:t>.</a:t>
            </a:r>
          </a:p>
          <a:p>
            <a:pPr lvl="0"/>
            <a:r>
              <a:rPr lang="en-US" sz="1600" b="1" dirty="0"/>
              <a:t>Count</a:t>
            </a:r>
            <a:r>
              <a:rPr lang="en-US" sz="1600" dirty="0"/>
              <a:t>: </a:t>
            </a:r>
            <a:r>
              <a:rPr lang="en-US" sz="1600" dirty="0" err="1"/>
              <a:t>Trả</a:t>
            </a:r>
            <a:r>
              <a:rPr lang="en-US" sz="1600" dirty="0"/>
              <a:t> </a:t>
            </a:r>
            <a:r>
              <a:rPr lang="en-US" sz="1600" dirty="0" err="1"/>
              <a:t>về</a:t>
            </a:r>
            <a:r>
              <a:rPr lang="en-US" sz="1600" dirty="0"/>
              <a:t> </a:t>
            </a:r>
            <a:r>
              <a:rPr lang="en-US" sz="1600" dirty="0" err="1"/>
              <a:t>số</a:t>
            </a:r>
            <a:r>
              <a:rPr lang="en-US" sz="1600" dirty="0"/>
              <a:t> </a:t>
            </a:r>
            <a:r>
              <a:rPr lang="en-US" sz="1600" dirty="0" err="1"/>
              <a:t>muc</a:t>
            </a:r>
            <a:r>
              <a:rPr lang="en-US" sz="1600" dirty="0"/>
              <a:t> </a:t>
            </a:r>
            <a:r>
              <a:rPr lang="en-US" sz="1600" dirty="0" err="1"/>
              <a:t>chọn</a:t>
            </a:r>
            <a:r>
              <a:rPr lang="en-US" sz="1600" dirty="0"/>
              <a:t> </a:t>
            </a:r>
            <a:r>
              <a:rPr lang="en-US" sz="1600" dirty="0" err="1"/>
              <a:t>hiện</a:t>
            </a:r>
            <a:r>
              <a:rPr lang="en-US" sz="1600" dirty="0"/>
              <a:t> </a:t>
            </a:r>
            <a:r>
              <a:rPr lang="en-US" sz="1600" dirty="0" err="1"/>
              <a:t>đang</a:t>
            </a:r>
            <a:r>
              <a:rPr lang="en-US" sz="1600" dirty="0"/>
              <a:t> </a:t>
            </a:r>
            <a:r>
              <a:rPr lang="en-US" sz="1600" dirty="0" err="1"/>
              <a:t>có</a:t>
            </a:r>
            <a:r>
              <a:rPr lang="en-US" sz="1600" dirty="0"/>
              <a:t>.</a:t>
            </a:r>
          </a:p>
          <a:p>
            <a:pPr lvl="0"/>
            <a:r>
              <a:rPr lang="en-US" sz="1600" b="1" dirty="0"/>
              <a:t>Item()</a:t>
            </a:r>
            <a:r>
              <a:rPr lang="en-US" sz="1600" dirty="0"/>
              <a:t>: </a:t>
            </a:r>
            <a:r>
              <a:rPr lang="en-US" sz="1600" dirty="0" err="1"/>
              <a:t>Trả</a:t>
            </a:r>
            <a:r>
              <a:rPr lang="en-US" sz="1600" dirty="0"/>
              <a:t> </a:t>
            </a:r>
            <a:r>
              <a:rPr lang="en-US" sz="1600" dirty="0" err="1"/>
              <a:t>về</a:t>
            </a:r>
            <a:r>
              <a:rPr lang="en-US" sz="1600" dirty="0"/>
              <a:t> </a:t>
            </a:r>
            <a:r>
              <a:rPr lang="en-US" sz="1600" dirty="0" err="1"/>
              <a:t>mục</a:t>
            </a:r>
            <a:r>
              <a:rPr lang="en-US" sz="1600" dirty="0"/>
              <a:t> </a:t>
            </a:r>
            <a:r>
              <a:rPr lang="en-US" sz="1600" dirty="0" err="1"/>
              <a:t>chọn</a:t>
            </a:r>
            <a:r>
              <a:rPr lang="en-US" sz="1600" dirty="0"/>
              <a:t> ở </a:t>
            </a:r>
            <a:r>
              <a:rPr lang="en-US" sz="1600" dirty="0" err="1"/>
              <a:t>vị</a:t>
            </a:r>
            <a:r>
              <a:rPr lang="en-US" sz="1600" dirty="0"/>
              <a:t> </a:t>
            </a:r>
            <a:r>
              <a:rPr lang="en-US" sz="1600" dirty="0" err="1"/>
              <a:t>trí</a:t>
            </a:r>
            <a:r>
              <a:rPr lang="en-US" sz="1600" dirty="0"/>
              <a:t> </a:t>
            </a:r>
            <a:r>
              <a:rPr lang="en-US" sz="1600" dirty="0" err="1"/>
              <a:t>thứ</a:t>
            </a:r>
            <a:r>
              <a:rPr lang="en-US" sz="1600" dirty="0"/>
              <a:t> </a:t>
            </a:r>
            <a:r>
              <a:rPr lang="en-US" sz="1600" b="1" dirty="0" err="1"/>
              <a:t>i</a:t>
            </a:r>
            <a:r>
              <a:rPr lang="en-US" sz="1600" dirty="0"/>
              <a:t>.</a:t>
            </a:r>
          </a:p>
          <a:p>
            <a:pPr lvl="0"/>
            <a:r>
              <a:rPr lang="en-US" sz="1600" b="1" dirty="0"/>
              <a:t>Remove()</a:t>
            </a:r>
            <a:r>
              <a:rPr lang="en-US" sz="1600" dirty="0"/>
              <a:t>: </a:t>
            </a:r>
            <a:r>
              <a:rPr lang="en-US" sz="1600" dirty="0" err="1"/>
              <a:t>Bỏ</a:t>
            </a:r>
            <a:r>
              <a:rPr lang="en-US" sz="1600" dirty="0"/>
              <a:t> </a:t>
            </a:r>
            <a:r>
              <a:rPr lang="en-US" sz="1600" dirty="0" err="1"/>
              <a:t>mục</a:t>
            </a:r>
            <a:r>
              <a:rPr lang="en-US" sz="1600" dirty="0"/>
              <a:t> </a:t>
            </a:r>
            <a:r>
              <a:rPr lang="en-US" sz="1600" dirty="0" err="1"/>
              <a:t>chọn</a:t>
            </a:r>
            <a:r>
              <a:rPr lang="en-US" sz="1600" dirty="0"/>
              <a:t>.</a:t>
            </a:r>
          </a:p>
          <a:p>
            <a:pPr lvl="0"/>
            <a:r>
              <a:rPr lang="en-US" sz="1600" b="1" dirty="0" err="1"/>
              <a:t>RemoveAt</a:t>
            </a:r>
            <a:r>
              <a:rPr lang="en-US" sz="1600" b="1" dirty="0"/>
              <a:t>()</a:t>
            </a:r>
            <a:r>
              <a:rPr lang="en-US" sz="1600" dirty="0"/>
              <a:t>: </a:t>
            </a:r>
            <a:r>
              <a:rPr lang="en-US" sz="1600" dirty="0" err="1"/>
              <a:t>Bỏ</a:t>
            </a:r>
            <a:r>
              <a:rPr lang="en-US" sz="1600" dirty="0"/>
              <a:t> </a:t>
            </a:r>
            <a:r>
              <a:rPr lang="en-US" sz="1600" dirty="0" err="1"/>
              <a:t>mục</a:t>
            </a:r>
            <a:r>
              <a:rPr lang="en-US" sz="1600" dirty="0"/>
              <a:t> </a:t>
            </a:r>
            <a:r>
              <a:rPr lang="en-US" sz="1600" dirty="0" err="1"/>
              <a:t>chọn</a:t>
            </a:r>
            <a:r>
              <a:rPr lang="en-US" sz="1600" dirty="0"/>
              <a:t> ở </a:t>
            </a:r>
            <a:r>
              <a:rPr lang="en-US" sz="1600" dirty="0" err="1"/>
              <a:t>vị</a:t>
            </a:r>
            <a:r>
              <a:rPr lang="en-US" sz="1600" dirty="0"/>
              <a:t> </a:t>
            </a:r>
            <a:r>
              <a:rPr lang="en-US" sz="1600" dirty="0" err="1"/>
              <a:t>trí</a:t>
            </a:r>
            <a:r>
              <a:rPr lang="en-US" sz="1600" dirty="0"/>
              <a:t> </a:t>
            </a:r>
            <a:r>
              <a:rPr lang="en-US" sz="1600" dirty="0" err="1"/>
              <a:t>thứ</a:t>
            </a:r>
            <a:r>
              <a:rPr lang="en-US" sz="1600" dirty="0"/>
              <a:t> </a:t>
            </a:r>
            <a:r>
              <a:rPr lang="en-US" sz="1600" b="1" dirty="0" err="1"/>
              <a:t>i</a:t>
            </a:r>
            <a:r>
              <a:rPr lang="en-US" sz="1600" dirty="0"/>
              <a:t>.</a:t>
            </a:r>
          </a:p>
          <a:p>
            <a:pPr lvl="0"/>
            <a:r>
              <a:rPr lang="en-US" sz="1600" b="1" dirty="0"/>
              <a:t>Contains()</a:t>
            </a:r>
            <a:r>
              <a:rPr lang="en-US" sz="1600" dirty="0"/>
              <a:t>: </a:t>
            </a:r>
            <a:r>
              <a:rPr lang="en-US" sz="1600" dirty="0" err="1"/>
              <a:t>Trả</a:t>
            </a:r>
            <a:r>
              <a:rPr lang="en-US" sz="1600" dirty="0"/>
              <a:t> </a:t>
            </a:r>
            <a:r>
              <a:rPr lang="en-US" sz="1600" dirty="0" err="1"/>
              <a:t>về</a:t>
            </a:r>
            <a:r>
              <a:rPr lang="en-US" sz="1600" dirty="0"/>
              <a:t> True </a:t>
            </a:r>
            <a:r>
              <a:rPr lang="en-US" sz="1600" dirty="0" err="1"/>
              <a:t>nếu</a:t>
            </a:r>
            <a:r>
              <a:rPr lang="en-US" sz="1600" dirty="0"/>
              <a:t> </a:t>
            </a:r>
            <a:r>
              <a:rPr lang="en-US" sz="1600" dirty="0" err="1"/>
              <a:t>có</a:t>
            </a:r>
            <a:r>
              <a:rPr lang="en-US" sz="1600" dirty="0"/>
              <a:t> </a:t>
            </a:r>
            <a:r>
              <a:rPr lang="en-US" sz="1600" dirty="0" err="1"/>
              <a:t>mục</a:t>
            </a:r>
            <a:r>
              <a:rPr lang="en-US" sz="1600" dirty="0"/>
              <a:t> </a:t>
            </a:r>
            <a:r>
              <a:rPr lang="en-US" sz="1600" dirty="0" err="1"/>
              <a:t>chọn</a:t>
            </a:r>
            <a:r>
              <a:rPr lang="en-US" sz="1600" dirty="0"/>
              <a:t> </a:t>
            </a:r>
            <a:r>
              <a:rPr lang="en-US" sz="1600" dirty="0" err="1"/>
              <a:t>trong</a:t>
            </a:r>
            <a:r>
              <a:rPr lang="en-US" sz="1600" dirty="0"/>
              <a:t> </a:t>
            </a:r>
            <a:r>
              <a:rPr lang="en-US" sz="1600" dirty="0" err="1"/>
              <a:t>danh</a:t>
            </a:r>
            <a:r>
              <a:rPr lang="en-US" sz="1600" dirty="0"/>
              <a:t> </a:t>
            </a:r>
            <a:r>
              <a:rPr lang="en-US" sz="1600" dirty="0" err="1"/>
              <a:t>sách</a:t>
            </a:r>
            <a:r>
              <a:rPr lang="en-US" sz="1600" dirty="0"/>
              <a:t>, </a:t>
            </a:r>
            <a:r>
              <a:rPr lang="en-US" sz="1600" dirty="0" err="1"/>
              <a:t>trả</a:t>
            </a:r>
            <a:r>
              <a:rPr lang="en-US" sz="1600" dirty="0"/>
              <a:t> </a:t>
            </a:r>
            <a:r>
              <a:rPr lang="en-US" sz="1600" dirty="0" err="1"/>
              <a:t>vể</a:t>
            </a:r>
            <a:r>
              <a:rPr lang="en-US" sz="1600" dirty="0"/>
              <a:t> False </a:t>
            </a:r>
            <a:r>
              <a:rPr lang="en-US" sz="1600" dirty="0" err="1"/>
              <a:t>nếu</a:t>
            </a:r>
            <a:r>
              <a:rPr lang="en-US" sz="1600" dirty="0"/>
              <a:t> </a:t>
            </a:r>
            <a:r>
              <a:rPr lang="en-US" sz="1600" dirty="0" err="1"/>
              <a:t>không</a:t>
            </a:r>
            <a:r>
              <a:rPr lang="en-US" sz="1600" dirty="0"/>
              <a:t> </a:t>
            </a:r>
            <a:r>
              <a:rPr lang="en-US" sz="1600" dirty="0" err="1"/>
              <a:t>có</a:t>
            </a:r>
            <a:r>
              <a:rPr lang="en-US" sz="1600" dirty="0"/>
              <a:t> </a:t>
            </a:r>
            <a:r>
              <a:rPr lang="en-US" sz="1600" dirty="0" err="1"/>
              <a:t>mục</a:t>
            </a:r>
            <a:r>
              <a:rPr lang="en-US" sz="1600" dirty="0"/>
              <a:t> </a:t>
            </a:r>
            <a:r>
              <a:rPr lang="en-US" sz="1600" dirty="0" err="1"/>
              <a:t>chọn</a:t>
            </a:r>
            <a:r>
              <a:rPr lang="en-US" sz="1600" dirty="0"/>
              <a:t> </a:t>
            </a:r>
            <a:r>
              <a:rPr lang="en-US" sz="1600" dirty="0" err="1"/>
              <a:t>trong</a:t>
            </a:r>
            <a:r>
              <a:rPr lang="en-US" sz="1600" dirty="0"/>
              <a:t> </a:t>
            </a:r>
            <a:r>
              <a:rPr lang="en-US" sz="1600" dirty="0" err="1"/>
              <a:t>danh</a:t>
            </a:r>
            <a:r>
              <a:rPr lang="en-US" sz="1600" dirty="0"/>
              <a:t> </a:t>
            </a:r>
            <a:r>
              <a:rPr lang="en-US" sz="1600" dirty="0" err="1"/>
              <a:t>sách</a:t>
            </a:r>
            <a:r>
              <a:rPr lang="en-US" sz="1600" dirty="0"/>
              <a:t>.</a:t>
            </a:r>
          </a:p>
          <a:p>
            <a:pPr lvl="0"/>
            <a:r>
              <a:rPr lang="en-US" sz="1600" b="1" dirty="0"/>
              <a:t>Clear</a:t>
            </a:r>
            <a:r>
              <a:rPr lang="en-US" sz="1600" dirty="0"/>
              <a:t>: </a:t>
            </a:r>
            <a:r>
              <a:rPr lang="en-US" sz="1600" dirty="0" err="1"/>
              <a:t>Xóa</a:t>
            </a:r>
            <a:r>
              <a:rPr lang="en-US" sz="1600" dirty="0"/>
              <a:t> </a:t>
            </a:r>
            <a:r>
              <a:rPr lang="en-US" sz="1600" dirty="0" err="1"/>
              <a:t>tất</a:t>
            </a:r>
            <a:r>
              <a:rPr lang="en-US" sz="1600" dirty="0"/>
              <a:t> </a:t>
            </a:r>
            <a:r>
              <a:rPr lang="en-US" sz="1600" dirty="0" err="1"/>
              <a:t>cả</a:t>
            </a:r>
            <a:r>
              <a:rPr lang="en-US" sz="1600" dirty="0"/>
              <a:t> </a:t>
            </a:r>
            <a:r>
              <a:rPr lang="en-US" sz="1600" dirty="0" err="1"/>
              <a:t>các</a:t>
            </a:r>
            <a:r>
              <a:rPr lang="en-US" sz="1600" dirty="0"/>
              <a:t> </a:t>
            </a:r>
            <a:r>
              <a:rPr lang="en-US" sz="1600" dirty="0" err="1"/>
              <a:t>mục</a:t>
            </a:r>
            <a:r>
              <a:rPr lang="en-US" sz="1600" dirty="0"/>
              <a:t> </a:t>
            </a:r>
            <a:r>
              <a:rPr lang="en-US" sz="1600" dirty="0" err="1"/>
              <a:t>chọn</a:t>
            </a:r>
            <a:r>
              <a:rPr lang="en-US" sz="1600" dirty="0"/>
              <a:t>.</a:t>
            </a:r>
          </a:p>
          <a:p>
            <a:pPr lvl="0"/>
            <a:r>
              <a:rPr lang="en-US" sz="1600" b="1" dirty="0" err="1"/>
              <a:t>IndexOf</a:t>
            </a:r>
            <a:r>
              <a:rPr lang="en-US" sz="1600" b="1" dirty="0"/>
              <a:t>()</a:t>
            </a:r>
            <a:r>
              <a:rPr lang="en-US" sz="1600" dirty="0"/>
              <a:t>: </a:t>
            </a:r>
            <a:r>
              <a:rPr lang="en-US" sz="1600" dirty="0" err="1"/>
              <a:t>Trả</a:t>
            </a:r>
            <a:r>
              <a:rPr lang="en-US" sz="1600" dirty="0"/>
              <a:t> </a:t>
            </a:r>
            <a:r>
              <a:rPr lang="en-US" sz="1600" dirty="0" err="1"/>
              <a:t>về</a:t>
            </a:r>
            <a:r>
              <a:rPr lang="en-US" sz="1600" dirty="0"/>
              <a:t> </a:t>
            </a:r>
            <a:r>
              <a:rPr lang="en-US" sz="1600" dirty="0" err="1"/>
              <a:t>vị</a:t>
            </a:r>
            <a:r>
              <a:rPr lang="en-US" sz="1600" dirty="0"/>
              <a:t> </a:t>
            </a:r>
            <a:r>
              <a:rPr lang="en-US" sz="1600" dirty="0" err="1"/>
              <a:t>trí</a:t>
            </a:r>
            <a:r>
              <a:rPr lang="en-US" sz="1600" dirty="0"/>
              <a:t> </a:t>
            </a:r>
            <a:r>
              <a:rPr lang="en-US" sz="1600" dirty="0" err="1"/>
              <a:t>mục</a:t>
            </a:r>
            <a:r>
              <a:rPr lang="en-US" sz="1600" dirty="0"/>
              <a:t> </a:t>
            </a:r>
            <a:r>
              <a:rPr lang="en-US" sz="1600" dirty="0" err="1"/>
              <a:t>chọn</a:t>
            </a:r>
            <a:r>
              <a:rPr lang="en-US" sz="1600" dirty="0"/>
              <a:t> </a:t>
            </a:r>
            <a:r>
              <a:rPr lang="en-US" sz="1600" dirty="0" err="1"/>
              <a:t>trong</a:t>
            </a:r>
            <a:r>
              <a:rPr lang="en-US" sz="1600" dirty="0"/>
              <a:t> </a:t>
            </a:r>
            <a:r>
              <a:rPr lang="en-US" sz="1600" dirty="0" err="1"/>
              <a:t>danh</a:t>
            </a:r>
            <a:r>
              <a:rPr lang="en-US" sz="1600" dirty="0"/>
              <a:t> </a:t>
            </a:r>
            <a:r>
              <a:rPr lang="en-US" sz="1600" dirty="0" err="1"/>
              <a:t>sách</a:t>
            </a:r>
            <a:r>
              <a:rPr lang="en-US" sz="1600" dirty="0"/>
              <a:t>, </a:t>
            </a:r>
            <a:r>
              <a:rPr lang="en-US" sz="1600" dirty="0" err="1"/>
              <a:t>nếu</a:t>
            </a:r>
            <a:r>
              <a:rPr lang="en-US" sz="1600" dirty="0"/>
              <a:t> </a:t>
            </a:r>
            <a:r>
              <a:rPr lang="en-US" sz="1600" dirty="0" err="1"/>
              <a:t>không</a:t>
            </a:r>
            <a:r>
              <a:rPr lang="en-US" sz="1600" dirty="0"/>
              <a:t> </a:t>
            </a:r>
            <a:r>
              <a:rPr lang="en-US" sz="1600" dirty="0" err="1"/>
              <a:t>tìm</a:t>
            </a:r>
            <a:r>
              <a:rPr lang="en-US" sz="1600" dirty="0"/>
              <a:t> </a:t>
            </a:r>
            <a:r>
              <a:rPr lang="en-US" sz="1600" dirty="0" err="1"/>
              <a:t>thấy</a:t>
            </a:r>
            <a:r>
              <a:rPr lang="en-US" sz="1600" dirty="0"/>
              <a:t> </a:t>
            </a:r>
            <a:r>
              <a:rPr lang="en-US" sz="1600" dirty="0" err="1"/>
              <a:t>sẽ</a:t>
            </a:r>
            <a:r>
              <a:rPr lang="en-US" sz="1600" dirty="0"/>
              <a:t> </a:t>
            </a:r>
            <a:r>
              <a:rPr lang="en-US" sz="1600" dirty="0" err="1"/>
              <a:t>trả</a:t>
            </a:r>
            <a:r>
              <a:rPr lang="en-US" sz="1600" dirty="0"/>
              <a:t> </a:t>
            </a:r>
            <a:r>
              <a:rPr lang="en-US" sz="1600" dirty="0" err="1"/>
              <a:t>về</a:t>
            </a:r>
            <a:r>
              <a:rPr lang="en-US" sz="1600" dirty="0"/>
              <a:t> -1.</a:t>
            </a:r>
          </a:p>
          <a:p>
            <a:endParaRPr lang="en-US" dirty="0"/>
          </a:p>
        </p:txBody>
      </p:sp>
    </p:spTree>
    <p:extLst>
      <p:ext uri="{BB962C8B-B14F-4D97-AF65-F5344CB8AC3E}">
        <p14:creationId xmlns:p14="http://schemas.microsoft.com/office/powerpoint/2010/main" val="581014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6978-A72F-47F9-A384-743E824B21A1}"/>
              </a:ext>
            </a:extLst>
          </p:cNvPr>
          <p:cNvSpPr>
            <a:spLocks noGrp="1"/>
          </p:cNvSpPr>
          <p:nvPr>
            <p:ph type="title"/>
          </p:nvPr>
        </p:nvSpPr>
        <p:spPr>
          <a:xfrm>
            <a:off x="303645" y="205745"/>
            <a:ext cx="7713900" cy="685800"/>
          </a:xfrm>
        </p:spPr>
        <p:txBody>
          <a:bodyPr/>
          <a:lstStyle/>
          <a:p>
            <a:pPr algn="l"/>
            <a:r>
              <a:rPr lang="en-US" sz="2000" b="1" dirty="0">
                <a:solidFill>
                  <a:schemeClr val="tx2">
                    <a:lumMod val="50000"/>
                  </a:schemeClr>
                </a:solidFill>
                <a:latin typeface="+mn-lt"/>
              </a:rPr>
              <a:t>* </a:t>
            </a:r>
            <a:r>
              <a:rPr lang="en-US" sz="2000" b="1" dirty="0" err="1">
                <a:solidFill>
                  <a:schemeClr val="tx2">
                    <a:lumMod val="50000"/>
                  </a:schemeClr>
                </a:solidFill>
                <a:latin typeface="+mn-lt"/>
              </a:rPr>
              <a:t>Một</a:t>
            </a:r>
            <a:r>
              <a:rPr lang="en-US" sz="2000" b="1" dirty="0">
                <a:solidFill>
                  <a:schemeClr val="tx2">
                    <a:lumMod val="50000"/>
                  </a:schemeClr>
                </a:solidFill>
                <a:latin typeface="+mn-lt"/>
              </a:rPr>
              <a:t> </a:t>
            </a:r>
            <a:r>
              <a:rPr lang="en-US" sz="2000" b="1" dirty="0" err="1">
                <a:solidFill>
                  <a:schemeClr val="tx2">
                    <a:lumMod val="50000"/>
                  </a:schemeClr>
                </a:solidFill>
                <a:latin typeface="+mn-lt"/>
              </a:rPr>
              <a:t>số</a:t>
            </a:r>
            <a:r>
              <a:rPr lang="en-US" sz="2000" b="1" dirty="0">
                <a:solidFill>
                  <a:schemeClr val="tx2">
                    <a:lumMod val="50000"/>
                  </a:schemeClr>
                </a:solidFill>
                <a:latin typeface="+mn-lt"/>
              </a:rPr>
              <a:t> </a:t>
            </a:r>
            <a:r>
              <a:rPr lang="en-US" sz="2000" b="1" dirty="0" err="1">
                <a:solidFill>
                  <a:schemeClr val="tx2">
                    <a:lumMod val="50000"/>
                  </a:schemeClr>
                </a:solidFill>
                <a:latin typeface="+mn-lt"/>
              </a:rPr>
              <a:t>thuộc</a:t>
            </a:r>
            <a:r>
              <a:rPr lang="en-US" sz="2000" b="1" dirty="0">
                <a:solidFill>
                  <a:schemeClr val="tx2">
                    <a:lumMod val="50000"/>
                  </a:schemeClr>
                </a:solidFill>
                <a:latin typeface="+mn-lt"/>
              </a:rPr>
              <a:t> </a:t>
            </a:r>
            <a:r>
              <a:rPr lang="en-US" sz="2000" b="1" dirty="0" err="1">
                <a:solidFill>
                  <a:schemeClr val="tx2">
                    <a:lumMod val="50000"/>
                  </a:schemeClr>
                </a:solidFill>
                <a:latin typeface="+mn-lt"/>
              </a:rPr>
              <a:t>tính</a:t>
            </a:r>
            <a:r>
              <a:rPr lang="en-US" sz="2000" b="1" dirty="0">
                <a:solidFill>
                  <a:schemeClr val="tx2">
                    <a:lumMod val="50000"/>
                  </a:schemeClr>
                </a:solidFill>
                <a:latin typeface="+mn-lt"/>
              </a:rPr>
              <a:t> </a:t>
            </a:r>
            <a:r>
              <a:rPr lang="en-US" sz="2000" b="1" dirty="0" err="1">
                <a:solidFill>
                  <a:schemeClr val="tx2">
                    <a:lumMod val="50000"/>
                  </a:schemeClr>
                </a:solidFill>
                <a:latin typeface="+mn-lt"/>
              </a:rPr>
              <a:t>của</a:t>
            </a:r>
            <a:r>
              <a:rPr lang="en-US" sz="2000" b="1" dirty="0">
                <a:solidFill>
                  <a:schemeClr val="tx2">
                    <a:lumMod val="50000"/>
                  </a:schemeClr>
                </a:solidFill>
                <a:latin typeface="+mn-lt"/>
              </a:rPr>
              <a:t> </a:t>
            </a:r>
            <a:r>
              <a:rPr lang="en-US" sz="2000" b="1" dirty="0" err="1">
                <a:solidFill>
                  <a:schemeClr val="tx2">
                    <a:lumMod val="50000"/>
                  </a:schemeClr>
                </a:solidFill>
                <a:latin typeface="+mn-lt"/>
              </a:rPr>
              <a:t>Combobox</a:t>
            </a:r>
            <a:r>
              <a:rPr lang="en-US" sz="2000" b="1" dirty="0">
                <a:solidFill>
                  <a:schemeClr val="tx2">
                    <a:lumMod val="50000"/>
                  </a:schemeClr>
                </a:solidFill>
                <a:latin typeface="+mn-lt"/>
              </a:rPr>
              <a:t>  </a:t>
            </a:r>
          </a:p>
        </p:txBody>
      </p:sp>
      <p:graphicFrame>
        <p:nvGraphicFramePr>
          <p:cNvPr id="3" name="Table 2">
            <a:extLst>
              <a:ext uri="{FF2B5EF4-FFF2-40B4-BE49-F238E27FC236}">
                <a16:creationId xmlns:a16="http://schemas.microsoft.com/office/drawing/2014/main" id="{5821284B-E6C1-4987-836F-C35F97A4DEA3}"/>
              </a:ext>
            </a:extLst>
          </p:cNvPr>
          <p:cNvGraphicFramePr>
            <a:graphicFrameLocks noGrp="1"/>
          </p:cNvGraphicFramePr>
          <p:nvPr>
            <p:extLst>
              <p:ext uri="{D42A27DB-BD31-4B8C-83A1-F6EECF244321}">
                <p14:modId xmlns:p14="http://schemas.microsoft.com/office/powerpoint/2010/main" val="404871635"/>
              </p:ext>
            </p:extLst>
          </p:nvPr>
        </p:nvGraphicFramePr>
        <p:xfrm>
          <a:off x="472440" y="998221"/>
          <a:ext cx="8199120" cy="3450063"/>
        </p:xfrm>
        <a:graphic>
          <a:graphicData uri="http://schemas.openxmlformats.org/drawingml/2006/table">
            <a:tbl>
              <a:tblPr firstRow="1" firstCol="1" bandRow="1">
                <a:tableStyleId>{4D027A05-C750-4300-8D22-24BD64E31EAD}</a:tableStyleId>
              </a:tblPr>
              <a:tblGrid>
                <a:gridCol w="1485900">
                  <a:extLst>
                    <a:ext uri="{9D8B030D-6E8A-4147-A177-3AD203B41FA5}">
                      <a16:colId xmlns:a16="http://schemas.microsoft.com/office/drawing/2014/main" val="971043314"/>
                    </a:ext>
                  </a:extLst>
                </a:gridCol>
                <a:gridCol w="6713220">
                  <a:extLst>
                    <a:ext uri="{9D8B030D-6E8A-4147-A177-3AD203B41FA5}">
                      <a16:colId xmlns:a16="http://schemas.microsoft.com/office/drawing/2014/main" val="515560183"/>
                    </a:ext>
                  </a:extLst>
                </a:gridCol>
              </a:tblGrid>
              <a:tr h="140941">
                <a:tc>
                  <a:txBody>
                    <a:bodyPr/>
                    <a:lstStyle/>
                    <a:p>
                      <a:pPr marL="0" marR="0" algn="ctr">
                        <a:lnSpc>
                          <a:spcPct val="107000"/>
                        </a:lnSpc>
                        <a:spcBef>
                          <a:spcPts val="0"/>
                        </a:spcBef>
                        <a:spcAft>
                          <a:spcPts val="0"/>
                        </a:spcAft>
                      </a:pPr>
                      <a:r>
                        <a:rPr lang="en-US" sz="1200" b="1" dirty="0" err="1">
                          <a:effectLst/>
                        </a:rPr>
                        <a:t>Thuộc</a:t>
                      </a:r>
                      <a:r>
                        <a:rPr lang="en-US" sz="1200" b="1" dirty="0">
                          <a:effectLst/>
                        </a:rPr>
                        <a:t> </a:t>
                      </a:r>
                      <a:r>
                        <a:rPr lang="en-US" sz="1200" b="1" dirty="0" err="1">
                          <a:effectLst/>
                        </a:rPr>
                        <a:t>tính</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nchor="ctr"/>
                </a:tc>
                <a:tc>
                  <a:txBody>
                    <a:bodyPr/>
                    <a:lstStyle/>
                    <a:p>
                      <a:pPr marL="0" marR="0" algn="ctr">
                        <a:lnSpc>
                          <a:spcPct val="107000"/>
                        </a:lnSpc>
                        <a:spcBef>
                          <a:spcPts val="0"/>
                        </a:spcBef>
                        <a:spcAft>
                          <a:spcPts val="0"/>
                        </a:spcAft>
                      </a:pPr>
                      <a:r>
                        <a:rPr lang="en-US" sz="1200" b="1" dirty="0" err="1">
                          <a:effectLst/>
                        </a:rPr>
                        <a:t>Mô</a:t>
                      </a:r>
                      <a:r>
                        <a:rPr lang="en-US" sz="1200" b="1" dirty="0">
                          <a:effectLst/>
                        </a:rPr>
                        <a:t> </a:t>
                      </a:r>
                      <a:r>
                        <a:rPr lang="en-US" sz="1200" b="1" dirty="0" err="1">
                          <a:effectLst/>
                        </a:rPr>
                        <a:t>tả</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nchor="ctr"/>
                </a:tc>
                <a:extLst>
                  <a:ext uri="{0D108BD9-81ED-4DB2-BD59-A6C34878D82A}">
                    <a16:rowId xmlns:a16="http://schemas.microsoft.com/office/drawing/2014/main" val="3340142988"/>
                  </a:ext>
                </a:extLst>
              </a:tr>
              <a:tr h="277872">
                <a:tc>
                  <a:txBody>
                    <a:bodyPr/>
                    <a:lstStyle/>
                    <a:p>
                      <a:pPr marL="0" marR="0">
                        <a:lnSpc>
                          <a:spcPct val="107000"/>
                        </a:lnSpc>
                        <a:spcBef>
                          <a:spcPts val="0"/>
                        </a:spcBef>
                        <a:spcAft>
                          <a:spcPts val="0"/>
                        </a:spcAft>
                      </a:pPr>
                      <a:r>
                        <a:rPr lang="en-US" sz="1200" dirty="0">
                          <a:effectLst/>
                        </a:rPr>
                        <a:t>Text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tc>
                  <a:txBody>
                    <a:bodyPr/>
                    <a:lstStyle/>
                    <a:p>
                      <a:pPr marL="0" marR="0">
                        <a:lnSpc>
                          <a:spcPct val="107000"/>
                        </a:lnSpc>
                        <a:spcBef>
                          <a:spcPts val="0"/>
                        </a:spcBef>
                        <a:spcAft>
                          <a:spcPts val="0"/>
                        </a:spcAft>
                      </a:pPr>
                      <a:r>
                        <a:rPr lang="en-US" sz="1200">
                          <a:effectLst/>
                        </a:rPr>
                        <a:t>Trả về nội dung dòng dữ liệu đang hiển thị trên ComboBox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extLst>
                  <a:ext uri="{0D108BD9-81ED-4DB2-BD59-A6C34878D82A}">
                    <a16:rowId xmlns:a16="http://schemas.microsoft.com/office/drawing/2014/main" val="16946665"/>
                  </a:ext>
                </a:extLst>
              </a:tr>
              <a:tr h="286600">
                <a:tc>
                  <a:txBody>
                    <a:bodyPr/>
                    <a:lstStyle/>
                    <a:p>
                      <a:pPr marL="0" marR="0">
                        <a:lnSpc>
                          <a:spcPct val="107000"/>
                        </a:lnSpc>
                        <a:spcBef>
                          <a:spcPts val="0"/>
                        </a:spcBef>
                        <a:spcAft>
                          <a:spcPts val="0"/>
                        </a:spcAft>
                      </a:pPr>
                      <a:r>
                        <a:rPr lang="en-US" sz="1200" dirty="0" err="1">
                          <a:effectLst/>
                        </a:rPr>
                        <a:t>DropDownStyle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tc>
                  <a:txBody>
                    <a:bodyPr/>
                    <a:lstStyle/>
                    <a:p>
                      <a:pPr marL="0" marR="0" fontAlgn="base">
                        <a:lnSpc>
                          <a:spcPct val="107000"/>
                        </a:lnSpc>
                        <a:spcBef>
                          <a:spcPts val="0"/>
                        </a:spcBef>
                        <a:spcAft>
                          <a:spcPts val="0"/>
                        </a:spcAft>
                      </a:pPr>
                      <a:r>
                        <a:rPr lang="en-US" sz="1200" dirty="0" err="1">
                          <a:effectLst/>
                        </a:rPr>
                        <a:t>Quy</a:t>
                      </a:r>
                      <a:r>
                        <a:rPr lang="en-US" sz="1200" dirty="0">
                          <a:effectLst/>
                        </a:rPr>
                        <a:t> </a:t>
                      </a:r>
                      <a:r>
                        <a:rPr lang="en-US" sz="1200" dirty="0" err="1">
                          <a:effectLst/>
                        </a:rPr>
                        <a:t>định</a:t>
                      </a:r>
                      <a:r>
                        <a:rPr lang="en-US" sz="1200" dirty="0">
                          <a:effectLst/>
                        </a:rPr>
                        <a:t> </a:t>
                      </a:r>
                      <a:r>
                        <a:rPr lang="en-US" sz="1200" dirty="0" err="1">
                          <a:effectLst/>
                        </a:rPr>
                        <a:t>định</a:t>
                      </a:r>
                      <a:r>
                        <a:rPr lang="en-US" sz="1200" dirty="0">
                          <a:effectLst/>
                        </a:rPr>
                        <a:t> </a:t>
                      </a:r>
                      <a:r>
                        <a:rPr lang="en-US" sz="1200" dirty="0" err="1">
                          <a:effectLst/>
                        </a:rPr>
                        <a:t>dạng</a:t>
                      </a:r>
                      <a:r>
                        <a:rPr lang="en-US" sz="1200" dirty="0">
                          <a:effectLst/>
                        </a:rPr>
                        <a:t> </a:t>
                      </a:r>
                      <a:r>
                        <a:rPr lang="en-US" sz="1200" dirty="0" err="1">
                          <a:effectLst/>
                        </a:rPr>
                        <a:t>của</a:t>
                      </a:r>
                      <a:r>
                        <a:rPr lang="en-US" sz="1200" dirty="0">
                          <a:effectLst/>
                        </a:rPr>
                        <a:t> </a:t>
                      </a:r>
                      <a:r>
                        <a:rPr lang="en-US" sz="1200" dirty="0" err="1">
                          <a:effectLst/>
                        </a:rPr>
                        <a:t>ComboBox</a:t>
                      </a:r>
                      <a:r>
                        <a:rPr lang="en-US" sz="1200" dirty="0">
                          <a:effectLst/>
                        </a:rPr>
                        <a:t>, </a:t>
                      </a:r>
                      <a:r>
                        <a:rPr lang="en-US" sz="1200" dirty="0" err="1">
                          <a:effectLst/>
                        </a:rPr>
                        <a:t>nhận</a:t>
                      </a:r>
                      <a:r>
                        <a:rPr lang="en-US" sz="1200" dirty="0">
                          <a:effectLst/>
                        </a:rPr>
                        <a:t> </a:t>
                      </a:r>
                      <a:r>
                        <a:rPr lang="en-US" sz="1200" dirty="0" err="1">
                          <a:effectLst/>
                        </a:rPr>
                        <a:t>một</a:t>
                      </a:r>
                      <a:r>
                        <a:rPr lang="en-US" sz="1200" dirty="0">
                          <a:effectLst/>
                        </a:rPr>
                        <a:t> </a:t>
                      </a:r>
                      <a:r>
                        <a:rPr lang="en-US" sz="1200" dirty="0" err="1">
                          <a:effectLst/>
                        </a:rPr>
                        <a:t>tring</a:t>
                      </a:r>
                      <a:r>
                        <a:rPr lang="en-US" sz="1200" dirty="0">
                          <a:effectLst/>
                        </a:rPr>
                        <a:t> </a:t>
                      </a:r>
                      <a:r>
                        <a:rPr lang="en-US" sz="1200" dirty="0" err="1">
                          <a:effectLst/>
                        </a:rPr>
                        <a:t>các</a:t>
                      </a:r>
                      <a:r>
                        <a:rPr lang="en-US" sz="1200" dirty="0">
                          <a:effectLst/>
                        </a:rPr>
                        <a:t> </a:t>
                      </a:r>
                      <a:r>
                        <a:rPr lang="en-US" sz="1200" dirty="0" err="1">
                          <a:effectLst/>
                        </a:rPr>
                        <a:t>giá</a:t>
                      </a:r>
                      <a:r>
                        <a:rPr lang="en-US" sz="1200" dirty="0">
                          <a:effectLst/>
                        </a:rPr>
                        <a:t> </a:t>
                      </a:r>
                      <a:r>
                        <a:rPr lang="en-US" sz="1200" dirty="0" err="1">
                          <a:effectLst/>
                        </a:rPr>
                        <a:t>trị</a:t>
                      </a:r>
                      <a:r>
                        <a:rPr lang="en-US" sz="1200" dirty="0">
                          <a:effectLst/>
                        </a:rPr>
                        <a:t>: Simple, </a:t>
                      </a:r>
                      <a:r>
                        <a:rPr lang="en-US" sz="1200" dirty="0" err="1">
                          <a:effectLst/>
                        </a:rPr>
                        <a:t>DropDownList</a:t>
                      </a:r>
                      <a:r>
                        <a:rPr lang="en-US" sz="1200" dirty="0">
                          <a:effectLst/>
                        </a:rPr>
                        <a:t>, </a:t>
                      </a:r>
                      <a:r>
                        <a:rPr lang="en-US" sz="1200" dirty="0" err="1">
                          <a:effectLst/>
                        </a:rPr>
                        <a:t>DropDown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extLst>
                  <a:ext uri="{0D108BD9-81ED-4DB2-BD59-A6C34878D82A}">
                    <a16:rowId xmlns:a16="http://schemas.microsoft.com/office/drawing/2014/main" val="3874121740"/>
                  </a:ext>
                </a:extLst>
              </a:tr>
              <a:tr h="140941">
                <a:tc>
                  <a:txBody>
                    <a:bodyPr/>
                    <a:lstStyle/>
                    <a:p>
                      <a:pPr marL="0" marR="0">
                        <a:lnSpc>
                          <a:spcPct val="107000"/>
                        </a:lnSpc>
                        <a:spcBef>
                          <a:spcPts val="0"/>
                        </a:spcBef>
                        <a:spcAft>
                          <a:spcPts val="0"/>
                        </a:spcAft>
                      </a:pPr>
                      <a:r>
                        <a:rPr lang="en-US" sz="1200">
                          <a:effectLst/>
                        </a:rPr>
                        <a:t>Items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tc>
                  <a:txBody>
                    <a:bodyPr/>
                    <a:lstStyle/>
                    <a:p>
                      <a:pPr marL="0" marR="0">
                        <a:lnSpc>
                          <a:spcPct val="107000"/>
                        </a:lnSpc>
                        <a:spcBef>
                          <a:spcPts val="0"/>
                        </a:spcBef>
                        <a:spcAft>
                          <a:spcPts val="0"/>
                        </a:spcAft>
                      </a:pPr>
                      <a:r>
                        <a:rPr lang="en-US" sz="1200" dirty="0" err="1">
                          <a:effectLst/>
                        </a:rPr>
                        <a:t>Trả</a:t>
                      </a:r>
                      <a:r>
                        <a:rPr lang="en-US" sz="1200" dirty="0">
                          <a:effectLst/>
                        </a:rPr>
                        <a:t> </a:t>
                      </a:r>
                      <a:r>
                        <a:rPr lang="en-US" sz="1200" dirty="0" err="1">
                          <a:effectLst/>
                        </a:rPr>
                        <a:t>về</a:t>
                      </a:r>
                      <a:r>
                        <a:rPr lang="en-US" sz="1200" dirty="0">
                          <a:effectLst/>
                        </a:rPr>
                        <a:t> </a:t>
                      </a:r>
                      <a:r>
                        <a:rPr lang="en-US" sz="1200" dirty="0" err="1">
                          <a:effectLst/>
                        </a:rPr>
                        <a:t>các</a:t>
                      </a:r>
                      <a:r>
                        <a:rPr lang="en-US" sz="1200" dirty="0">
                          <a:effectLst/>
                        </a:rPr>
                        <a:t> </a:t>
                      </a:r>
                      <a:r>
                        <a:rPr lang="en-US" sz="1200" dirty="0" err="1">
                          <a:effectLst/>
                        </a:rPr>
                        <a:t>mục</a:t>
                      </a:r>
                      <a:r>
                        <a:rPr lang="en-US" sz="1200" dirty="0">
                          <a:effectLst/>
                        </a:rPr>
                        <a:t> </a:t>
                      </a:r>
                      <a:r>
                        <a:rPr lang="en-US" sz="1200" dirty="0" err="1">
                          <a:effectLst/>
                        </a:rPr>
                        <a:t>chứa</a:t>
                      </a:r>
                      <a:r>
                        <a:rPr lang="en-US" sz="1200" dirty="0">
                          <a:effectLst/>
                        </a:rPr>
                        <a:t> </a:t>
                      </a:r>
                      <a:r>
                        <a:rPr lang="en-US" sz="1200" dirty="0" err="1">
                          <a:effectLst/>
                        </a:rPr>
                        <a:t>trong</a:t>
                      </a:r>
                      <a:r>
                        <a:rPr lang="en-US" sz="1200" dirty="0">
                          <a:effectLst/>
                        </a:rPr>
                        <a:t> </a:t>
                      </a:r>
                      <a:r>
                        <a:rPr lang="en-US" sz="1200" dirty="0" err="1">
                          <a:effectLst/>
                        </a:rPr>
                        <a:t>ComboBox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extLst>
                  <a:ext uri="{0D108BD9-81ED-4DB2-BD59-A6C34878D82A}">
                    <a16:rowId xmlns:a16="http://schemas.microsoft.com/office/drawing/2014/main" val="1414630116"/>
                  </a:ext>
                </a:extLst>
              </a:tr>
              <a:tr h="277872">
                <a:tc>
                  <a:txBody>
                    <a:bodyPr/>
                    <a:lstStyle/>
                    <a:p>
                      <a:pPr marL="0" marR="0">
                        <a:lnSpc>
                          <a:spcPct val="107000"/>
                        </a:lnSpc>
                        <a:spcBef>
                          <a:spcPts val="0"/>
                        </a:spcBef>
                        <a:spcAft>
                          <a:spcPts val="0"/>
                        </a:spcAft>
                      </a:pPr>
                      <a:r>
                        <a:rPr lang="en-US" sz="1200">
                          <a:effectLst/>
                        </a:rPr>
                        <a:t>DropDownHeight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tc>
                  <a:txBody>
                    <a:bodyPr/>
                    <a:lstStyle/>
                    <a:p>
                      <a:pPr marL="0" marR="0">
                        <a:lnSpc>
                          <a:spcPct val="107000"/>
                        </a:lnSpc>
                        <a:spcBef>
                          <a:spcPts val="0"/>
                        </a:spcBef>
                        <a:spcAft>
                          <a:spcPts val="0"/>
                        </a:spcAft>
                      </a:pPr>
                      <a:r>
                        <a:rPr lang="en-US" sz="1200" dirty="0" err="1">
                          <a:effectLst/>
                        </a:rPr>
                        <a:t>Thiết</a:t>
                      </a:r>
                      <a:r>
                        <a:rPr lang="en-US" sz="1200" dirty="0">
                          <a:effectLst/>
                        </a:rPr>
                        <a:t> </a:t>
                      </a:r>
                      <a:r>
                        <a:rPr lang="en-US" sz="1200" dirty="0" err="1">
                          <a:effectLst/>
                        </a:rPr>
                        <a:t>lập</a:t>
                      </a:r>
                      <a:r>
                        <a:rPr lang="en-US" sz="1200" dirty="0">
                          <a:effectLst/>
                        </a:rPr>
                        <a:t> </a:t>
                      </a:r>
                      <a:r>
                        <a:rPr lang="en-US" sz="1200" dirty="0" err="1">
                          <a:effectLst/>
                        </a:rPr>
                        <a:t>chiều</a:t>
                      </a:r>
                      <a:r>
                        <a:rPr lang="en-US" sz="1200" dirty="0">
                          <a:effectLst/>
                        </a:rPr>
                        <a:t> </a:t>
                      </a:r>
                      <a:r>
                        <a:rPr lang="en-US" sz="1200" dirty="0" err="1">
                          <a:effectLst/>
                        </a:rPr>
                        <a:t>cao</a:t>
                      </a:r>
                      <a:r>
                        <a:rPr lang="en-US" sz="1200" dirty="0">
                          <a:effectLst/>
                        </a:rPr>
                        <a:t> </a:t>
                      </a:r>
                      <a:r>
                        <a:rPr lang="en-US" sz="1200" dirty="0" err="1">
                          <a:effectLst/>
                        </a:rPr>
                        <a:t>tối</a:t>
                      </a:r>
                      <a:r>
                        <a:rPr lang="en-US" sz="1200" dirty="0">
                          <a:effectLst/>
                        </a:rPr>
                        <a:t> </a:t>
                      </a:r>
                      <a:r>
                        <a:rPr lang="en-US" sz="1200" dirty="0" err="1">
                          <a:effectLst/>
                        </a:rPr>
                        <a:t>đa</a:t>
                      </a:r>
                      <a:r>
                        <a:rPr lang="en-US" sz="1200" dirty="0">
                          <a:effectLst/>
                        </a:rPr>
                        <a:t> </a:t>
                      </a:r>
                      <a:r>
                        <a:rPr lang="en-US" sz="1200" dirty="0" err="1">
                          <a:effectLst/>
                        </a:rPr>
                        <a:t>khi</a:t>
                      </a:r>
                      <a:r>
                        <a:rPr lang="en-US" sz="1200" dirty="0">
                          <a:effectLst/>
                        </a:rPr>
                        <a:t> </a:t>
                      </a:r>
                      <a:r>
                        <a:rPr lang="en-US" sz="1200" dirty="0" err="1">
                          <a:effectLst/>
                        </a:rPr>
                        <a:t>sổ</a:t>
                      </a:r>
                      <a:r>
                        <a:rPr lang="en-US" sz="1200" dirty="0">
                          <a:effectLst/>
                        </a:rPr>
                        <a:t> </a:t>
                      </a:r>
                      <a:r>
                        <a:rPr lang="en-US" sz="1200" dirty="0" err="1">
                          <a:effectLst/>
                        </a:rPr>
                        <a:t>xuống</a:t>
                      </a:r>
                      <a:r>
                        <a:rPr lang="en-US" sz="1200" dirty="0">
                          <a:effectLst/>
                        </a:rPr>
                        <a:t> </a:t>
                      </a:r>
                      <a:r>
                        <a:rPr lang="en-US" sz="1200" dirty="0" err="1">
                          <a:effectLst/>
                        </a:rPr>
                        <a:t>của</a:t>
                      </a:r>
                      <a:r>
                        <a:rPr lang="en-US" sz="1200" dirty="0">
                          <a:effectLst/>
                        </a:rPr>
                        <a:t> </a:t>
                      </a:r>
                      <a:r>
                        <a:rPr lang="en-US" sz="1200" dirty="0" err="1">
                          <a:effectLst/>
                        </a:rPr>
                        <a:t>ComboBox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extLst>
                  <a:ext uri="{0D108BD9-81ED-4DB2-BD59-A6C34878D82A}">
                    <a16:rowId xmlns:a16="http://schemas.microsoft.com/office/drawing/2014/main" val="3169800827"/>
                  </a:ext>
                </a:extLst>
              </a:tr>
              <a:tr h="277872">
                <a:tc>
                  <a:txBody>
                    <a:bodyPr/>
                    <a:lstStyle/>
                    <a:p>
                      <a:pPr marL="0" marR="0">
                        <a:lnSpc>
                          <a:spcPct val="107000"/>
                        </a:lnSpc>
                        <a:spcBef>
                          <a:spcPts val="0"/>
                        </a:spcBef>
                        <a:spcAft>
                          <a:spcPts val="0"/>
                        </a:spcAft>
                      </a:pPr>
                      <a:r>
                        <a:rPr lang="en-US" sz="1200">
                          <a:effectLst/>
                        </a:rPr>
                        <a:t>DropDownWidth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tc>
                  <a:txBody>
                    <a:bodyPr/>
                    <a:lstStyle/>
                    <a:p>
                      <a:pPr marL="0" marR="0">
                        <a:lnSpc>
                          <a:spcPct val="107000"/>
                        </a:lnSpc>
                        <a:spcBef>
                          <a:spcPts val="0"/>
                        </a:spcBef>
                        <a:spcAft>
                          <a:spcPts val="0"/>
                        </a:spcAft>
                      </a:pPr>
                      <a:r>
                        <a:rPr lang="en-US" sz="1200" dirty="0" err="1">
                          <a:effectLst/>
                        </a:rPr>
                        <a:t>Thiết</a:t>
                      </a:r>
                      <a:r>
                        <a:rPr lang="en-US" sz="1200" dirty="0">
                          <a:effectLst/>
                        </a:rPr>
                        <a:t> </a:t>
                      </a:r>
                      <a:r>
                        <a:rPr lang="en-US" sz="1200" dirty="0" err="1">
                          <a:effectLst/>
                        </a:rPr>
                        <a:t>lập</a:t>
                      </a:r>
                      <a:r>
                        <a:rPr lang="en-US" sz="1200" dirty="0">
                          <a:effectLst/>
                        </a:rPr>
                        <a:t> </a:t>
                      </a:r>
                      <a:r>
                        <a:rPr lang="en-US" sz="1200" dirty="0" err="1">
                          <a:effectLst/>
                        </a:rPr>
                        <a:t>độ</a:t>
                      </a:r>
                      <a:r>
                        <a:rPr lang="en-US" sz="1200" dirty="0">
                          <a:effectLst/>
                        </a:rPr>
                        <a:t> </a:t>
                      </a:r>
                      <a:r>
                        <a:rPr lang="en-US" sz="1200" dirty="0" err="1">
                          <a:effectLst/>
                        </a:rPr>
                        <a:t>rộng</a:t>
                      </a:r>
                      <a:r>
                        <a:rPr lang="en-US" sz="1200" dirty="0">
                          <a:effectLst/>
                        </a:rPr>
                        <a:t> </a:t>
                      </a:r>
                      <a:r>
                        <a:rPr lang="en-US" sz="1200" dirty="0" err="1">
                          <a:effectLst/>
                        </a:rPr>
                        <a:t>của</a:t>
                      </a:r>
                      <a:r>
                        <a:rPr lang="en-US" sz="1200" dirty="0">
                          <a:effectLst/>
                        </a:rPr>
                        <a:t> </a:t>
                      </a:r>
                      <a:r>
                        <a:rPr lang="en-US" sz="1200" dirty="0" err="1">
                          <a:effectLst/>
                        </a:rPr>
                        <a:t>mục</a:t>
                      </a:r>
                      <a:r>
                        <a:rPr lang="en-US" sz="1200" dirty="0">
                          <a:effectLst/>
                        </a:rPr>
                        <a:t> </a:t>
                      </a:r>
                      <a:r>
                        <a:rPr lang="en-US" sz="1200" dirty="0" err="1">
                          <a:effectLst/>
                        </a:rPr>
                        <a:t>chọn</a:t>
                      </a:r>
                      <a:r>
                        <a:rPr lang="en-US" sz="1200" dirty="0">
                          <a:effectLst/>
                        </a:rPr>
                        <a:t> </a:t>
                      </a:r>
                      <a:r>
                        <a:rPr lang="en-US" sz="1200" dirty="0" err="1">
                          <a:effectLst/>
                        </a:rPr>
                        <a:t>trong</a:t>
                      </a:r>
                      <a:r>
                        <a:rPr lang="en-US" sz="1200" dirty="0">
                          <a:effectLst/>
                        </a:rPr>
                        <a:t> </a:t>
                      </a:r>
                      <a:r>
                        <a:rPr lang="en-US" sz="1200" dirty="0" err="1">
                          <a:effectLst/>
                        </a:rPr>
                        <a:t>ComboBox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extLst>
                  <a:ext uri="{0D108BD9-81ED-4DB2-BD59-A6C34878D82A}">
                    <a16:rowId xmlns:a16="http://schemas.microsoft.com/office/drawing/2014/main" val="4064034259"/>
                  </a:ext>
                </a:extLst>
              </a:tr>
              <a:tr h="140941">
                <a:tc>
                  <a:txBody>
                    <a:bodyPr/>
                    <a:lstStyle/>
                    <a:p>
                      <a:pPr marL="0" marR="0">
                        <a:lnSpc>
                          <a:spcPct val="107000"/>
                        </a:lnSpc>
                        <a:spcBef>
                          <a:spcPts val="0"/>
                        </a:spcBef>
                        <a:spcAft>
                          <a:spcPts val="0"/>
                        </a:spcAft>
                      </a:pPr>
                      <a:r>
                        <a:rPr lang="en-US" sz="1200">
                          <a:effectLst/>
                        </a:rPr>
                        <a:t>SelectedIndex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tc>
                  <a:txBody>
                    <a:bodyPr/>
                    <a:lstStyle/>
                    <a:p>
                      <a:pPr marL="0" marR="0">
                        <a:lnSpc>
                          <a:spcPct val="107000"/>
                        </a:lnSpc>
                        <a:spcBef>
                          <a:spcPts val="0"/>
                        </a:spcBef>
                        <a:spcAft>
                          <a:spcPts val="0"/>
                        </a:spcAft>
                      </a:pPr>
                      <a:r>
                        <a:rPr lang="en-US" sz="1200" dirty="0" err="1">
                          <a:effectLst/>
                        </a:rPr>
                        <a:t>Lấu</a:t>
                      </a:r>
                      <a:r>
                        <a:rPr lang="en-US" sz="1200" dirty="0">
                          <a:effectLst/>
                        </a:rPr>
                        <a:t> </a:t>
                      </a:r>
                      <a:r>
                        <a:rPr lang="en-US" sz="1200" dirty="0" err="1">
                          <a:effectLst/>
                        </a:rPr>
                        <a:t>chỉ</a:t>
                      </a:r>
                      <a:r>
                        <a:rPr lang="en-US" sz="1200" dirty="0">
                          <a:effectLst/>
                        </a:rPr>
                        <a:t> </a:t>
                      </a:r>
                      <a:r>
                        <a:rPr lang="en-US" sz="1200" dirty="0" err="1">
                          <a:effectLst/>
                        </a:rPr>
                        <a:t>số</a:t>
                      </a:r>
                      <a:r>
                        <a:rPr lang="en-US" sz="1200" dirty="0">
                          <a:effectLst/>
                        </a:rPr>
                        <a:t> </a:t>
                      </a:r>
                      <a:r>
                        <a:rPr lang="en-US" sz="1200" dirty="0" err="1">
                          <a:effectLst/>
                        </a:rPr>
                        <a:t>mục</a:t>
                      </a:r>
                      <a:r>
                        <a:rPr lang="en-US" sz="1200" dirty="0">
                          <a:effectLst/>
                        </a:rPr>
                        <a:t> </a:t>
                      </a:r>
                      <a:r>
                        <a:rPr lang="en-US" sz="1200" dirty="0" err="1">
                          <a:effectLst/>
                        </a:rPr>
                        <a:t>được</a:t>
                      </a:r>
                      <a:r>
                        <a:rPr lang="en-US" sz="1200" dirty="0">
                          <a:effectLst/>
                        </a:rPr>
                        <a:t> </a:t>
                      </a:r>
                      <a:r>
                        <a:rPr lang="en-US" sz="1200" dirty="0" err="1">
                          <a:effectLst/>
                        </a:rPr>
                        <a:t>chọn</a:t>
                      </a:r>
                      <a:r>
                        <a:rPr lang="en-US" sz="1200" dirty="0">
                          <a:effectLst/>
                        </a:rPr>
                        <a:t>, </a:t>
                      </a:r>
                      <a:r>
                        <a:rPr lang="en-US" sz="1200" dirty="0" err="1">
                          <a:effectLst/>
                        </a:rPr>
                        <a:t>chỉ</a:t>
                      </a:r>
                      <a:r>
                        <a:rPr lang="en-US" sz="1200" dirty="0">
                          <a:effectLst/>
                        </a:rPr>
                        <a:t> </a:t>
                      </a:r>
                      <a:r>
                        <a:rPr lang="en-US" sz="1200" dirty="0" err="1">
                          <a:effectLst/>
                        </a:rPr>
                        <a:t>số</a:t>
                      </a:r>
                      <a:r>
                        <a:rPr lang="en-US" sz="1200" dirty="0">
                          <a:effectLst/>
                        </a:rPr>
                        <a:t> </a:t>
                      </a:r>
                      <a:r>
                        <a:rPr lang="en-US" sz="1200" dirty="0" err="1">
                          <a:effectLst/>
                        </a:rPr>
                        <a:t>mục</a:t>
                      </a:r>
                      <a:r>
                        <a:rPr lang="en-US" sz="1200" dirty="0">
                          <a:effectLst/>
                        </a:rPr>
                        <a:t> </a:t>
                      </a:r>
                      <a:r>
                        <a:rPr lang="en-US" sz="1200" dirty="0" err="1">
                          <a:effectLst/>
                        </a:rPr>
                        <a:t>đầu</a:t>
                      </a:r>
                      <a:r>
                        <a:rPr lang="en-US" sz="1200" dirty="0">
                          <a:effectLst/>
                        </a:rPr>
                        <a:t> </a:t>
                      </a:r>
                      <a:r>
                        <a:rPr lang="en-US" sz="1200" dirty="0" err="1">
                          <a:effectLst/>
                        </a:rPr>
                        <a:t>tiên</a:t>
                      </a:r>
                      <a:r>
                        <a:rPr lang="en-US" sz="1200" dirty="0">
                          <a:effectLst/>
                        </a:rPr>
                        <a:t> </a:t>
                      </a:r>
                      <a:r>
                        <a:rPr lang="en-US" sz="1200" dirty="0" err="1">
                          <a:effectLst/>
                        </a:rPr>
                        <a:t>là</a:t>
                      </a:r>
                      <a:r>
                        <a:rPr lang="en-US" sz="1200" dirty="0">
                          <a:effectLst/>
                        </a:rPr>
                        <a:t> 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extLst>
                  <a:ext uri="{0D108BD9-81ED-4DB2-BD59-A6C34878D82A}">
                    <a16:rowId xmlns:a16="http://schemas.microsoft.com/office/drawing/2014/main" val="1623994369"/>
                  </a:ext>
                </a:extLst>
              </a:tr>
              <a:tr h="140941">
                <a:tc>
                  <a:txBody>
                    <a:bodyPr/>
                    <a:lstStyle/>
                    <a:p>
                      <a:pPr marL="0" marR="0">
                        <a:lnSpc>
                          <a:spcPct val="107000"/>
                        </a:lnSpc>
                        <a:spcBef>
                          <a:spcPts val="0"/>
                        </a:spcBef>
                        <a:spcAft>
                          <a:spcPts val="0"/>
                        </a:spcAft>
                      </a:pPr>
                      <a:r>
                        <a:rPr lang="en-US" sz="1200">
                          <a:effectLst/>
                        </a:rPr>
                        <a:t>SelectedItem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tc>
                  <a:txBody>
                    <a:bodyPr/>
                    <a:lstStyle/>
                    <a:p>
                      <a:pPr marL="0" marR="0">
                        <a:lnSpc>
                          <a:spcPct val="107000"/>
                        </a:lnSpc>
                        <a:spcBef>
                          <a:spcPts val="0"/>
                        </a:spcBef>
                        <a:spcAft>
                          <a:spcPts val="0"/>
                        </a:spcAft>
                      </a:pPr>
                      <a:r>
                        <a:rPr lang="en-US" sz="1200" dirty="0" err="1">
                          <a:effectLst/>
                        </a:rPr>
                        <a:t>Trả</a:t>
                      </a:r>
                      <a:r>
                        <a:rPr lang="en-US" sz="1200" dirty="0">
                          <a:effectLst/>
                        </a:rPr>
                        <a:t> </a:t>
                      </a:r>
                      <a:r>
                        <a:rPr lang="en-US" sz="1200" dirty="0" err="1">
                          <a:effectLst/>
                        </a:rPr>
                        <a:t>về</a:t>
                      </a:r>
                      <a:r>
                        <a:rPr lang="en-US" sz="1200" dirty="0">
                          <a:effectLst/>
                        </a:rPr>
                        <a:t> </a:t>
                      </a:r>
                      <a:r>
                        <a:rPr lang="en-US" sz="1200" dirty="0" err="1">
                          <a:effectLst/>
                        </a:rPr>
                        <a:t>mục</a:t>
                      </a:r>
                      <a:r>
                        <a:rPr lang="en-US" sz="1200" dirty="0">
                          <a:effectLst/>
                        </a:rPr>
                        <a:t> </a:t>
                      </a:r>
                      <a:r>
                        <a:rPr lang="en-US" sz="1200" dirty="0" err="1">
                          <a:effectLst/>
                        </a:rPr>
                        <a:t>được</a:t>
                      </a:r>
                      <a:r>
                        <a:rPr lang="en-US" sz="1200" dirty="0">
                          <a:effectLst/>
                        </a:rPr>
                        <a:t> </a:t>
                      </a:r>
                      <a:r>
                        <a:rPr lang="en-US" sz="1200" dirty="0" err="1">
                          <a:effectLst/>
                        </a:rPr>
                        <a:t>chọn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extLst>
                  <a:ext uri="{0D108BD9-81ED-4DB2-BD59-A6C34878D82A}">
                    <a16:rowId xmlns:a16="http://schemas.microsoft.com/office/drawing/2014/main" val="1400426665"/>
                  </a:ext>
                </a:extLst>
              </a:tr>
              <a:tr h="140941">
                <a:tc>
                  <a:txBody>
                    <a:bodyPr/>
                    <a:lstStyle/>
                    <a:p>
                      <a:pPr marL="0" marR="0">
                        <a:lnSpc>
                          <a:spcPct val="107000"/>
                        </a:lnSpc>
                        <a:spcBef>
                          <a:spcPts val="0"/>
                        </a:spcBef>
                        <a:spcAft>
                          <a:spcPts val="0"/>
                        </a:spcAft>
                      </a:pPr>
                      <a:r>
                        <a:rPr lang="en-US" sz="1200">
                          <a:effectLst/>
                        </a:rPr>
                        <a:t>SelectedText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tc>
                  <a:txBody>
                    <a:bodyPr/>
                    <a:lstStyle/>
                    <a:p>
                      <a:pPr marL="0" marR="0">
                        <a:lnSpc>
                          <a:spcPct val="107000"/>
                        </a:lnSpc>
                        <a:spcBef>
                          <a:spcPts val="0"/>
                        </a:spcBef>
                        <a:spcAft>
                          <a:spcPts val="0"/>
                        </a:spcAft>
                      </a:pPr>
                      <a:r>
                        <a:rPr lang="en-US" sz="1200" dirty="0" err="1">
                          <a:effectLst/>
                        </a:rPr>
                        <a:t>Lấy</a:t>
                      </a:r>
                      <a:r>
                        <a:rPr lang="en-US" sz="1200" dirty="0">
                          <a:effectLst/>
                        </a:rPr>
                        <a:t> </a:t>
                      </a:r>
                      <a:r>
                        <a:rPr lang="en-US" sz="1200" dirty="0" err="1">
                          <a:effectLst/>
                        </a:rPr>
                        <a:t>chuỗi</a:t>
                      </a:r>
                      <a:r>
                        <a:rPr lang="en-US" sz="1200" dirty="0">
                          <a:effectLst/>
                        </a:rPr>
                        <a:t> </a:t>
                      </a:r>
                      <a:r>
                        <a:rPr lang="en-US" sz="1200" dirty="0" err="1">
                          <a:effectLst/>
                        </a:rPr>
                        <a:t>hiển</a:t>
                      </a:r>
                      <a:r>
                        <a:rPr lang="en-US" sz="1200" dirty="0">
                          <a:effectLst/>
                        </a:rPr>
                        <a:t> </a:t>
                      </a:r>
                      <a:r>
                        <a:rPr lang="en-US" sz="1200" dirty="0" err="1">
                          <a:effectLst/>
                        </a:rPr>
                        <a:t>thị</a:t>
                      </a:r>
                      <a:r>
                        <a:rPr lang="en-US" sz="1200" dirty="0">
                          <a:effectLst/>
                        </a:rPr>
                        <a:t> </a:t>
                      </a:r>
                      <a:r>
                        <a:rPr lang="en-US" sz="1200" dirty="0" err="1">
                          <a:effectLst/>
                        </a:rPr>
                        <a:t>của</a:t>
                      </a:r>
                      <a:r>
                        <a:rPr lang="en-US" sz="1200" dirty="0">
                          <a:effectLst/>
                        </a:rPr>
                        <a:t> </a:t>
                      </a:r>
                      <a:r>
                        <a:rPr lang="en-US" sz="1200" dirty="0" err="1">
                          <a:effectLst/>
                        </a:rPr>
                        <a:t>mục</a:t>
                      </a:r>
                      <a:r>
                        <a:rPr lang="en-US" sz="1200" dirty="0">
                          <a:effectLst/>
                        </a:rPr>
                        <a:t> </a:t>
                      </a:r>
                      <a:r>
                        <a:rPr lang="en-US" sz="1200" dirty="0" err="1">
                          <a:effectLst/>
                        </a:rPr>
                        <a:t>chọn</a:t>
                      </a:r>
                      <a:r>
                        <a:rPr lang="en-US" sz="1200" dirty="0">
                          <a:effectLst/>
                        </a:rPr>
                        <a:t> </a:t>
                      </a:r>
                      <a:r>
                        <a:rPr lang="en-US" sz="1200" dirty="0" err="1">
                          <a:effectLst/>
                        </a:rPr>
                        <a:t>trên</a:t>
                      </a:r>
                      <a:r>
                        <a:rPr lang="en-US" sz="1200" dirty="0">
                          <a:effectLst/>
                        </a:rPr>
                        <a:t> </a:t>
                      </a:r>
                      <a:r>
                        <a:rPr lang="en-US" sz="1200" dirty="0" err="1">
                          <a:effectLst/>
                        </a:rPr>
                        <a:t>ComboBox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extLst>
                  <a:ext uri="{0D108BD9-81ED-4DB2-BD59-A6C34878D82A}">
                    <a16:rowId xmlns:a16="http://schemas.microsoft.com/office/drawing/2014/main" val="4260686026"/>
                  </a:ext>
                </a:extLst>
              </a:tr>
              <a:tr h="277872">
                <a:tc>
                  <a:txBody>
                    <a:bodyPr/>
                    <a:lstStyle/>
                    <a:p>
                      <a:pPr marL="0" marR="0">
                        <a:lnSpc>
                          <a:spcPct val="107000"/>
                        </a:lnSpc>
                        <a:spcBef>
                          <a:spcPts val="0"/>
                        </a:spcBef>
                        <a:spcAft>
                          <a:spcPts val="0"/>
                        </a:spcAft>
                      </a:pPr>
                      <a:r>
                        <a:rPr lang="en-US" sz="1200">
                          <a:effectLst/>
                        </a:rPr>
                        <a:t>DataSource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tc>
                  <a:txBody>
                    <a:bodyPr/>
                    <a:lstStyle/>
                    <a:p>
                      <a:pPr marL="0" marR="0">
                        <a:lnSpc>
                          <a:spcPct val="107000"/>
                        </a:lnSpc>
                        <a:spcBef>
                          <a:spcPts val="0"/>
                        </a:spcBef>
                        <a:spcAft>
                          <a:spcPts val="0"/>
                        </a:spcAft>
                      </a:pPr>
                      <a:r>
                        <a:rPr lang="en-US" sz="1200" dirty="0" err="1">
                          <a:effectLst/>
                        </a:rPr>
                        <a:t>Chọn</a:t>
                      </a:r>
                      <a:r>
                        <a:rPr lang="en-US" sz="1200" dirty="0">
                          <a:effectLst/>
                        </a:rPr>
                        <a:t> </a:t>
                      </a:r>
                      <a:r>
                        <a:rPr lang="en-US" sz="1200" dirty="0" err="1">
                          <a:effectLst/>
                        </a:rPr>
                        <a:t>tập</a:t>
                      </a:r>
                      <a:r>
                        <a:rPr lang="en-US" sz="1200" dirty="0">
                          <a:effectLst/>
                        </a:rPr>
                        <a:t> </a:t>
                      </a:r>
                      <a:r>
                        <a:rPr lang="en-US" sz="1200" dirty="0" err="1">
                          <a:effectLst/>
                        </a:rPr>
                        <a:t>dữ</a:t>
                      </a:r>
                      <a:r>
                        <a:rPr lang="en-US" sz="1200" dirty="0">
                          <a:effectLst/>
                        </a:rPr>
                        <a:t> </a:t>
                      </a:r>
                      <a:r>
                        <a:rPr lang="en-US" sz="1200" dirty="0" err="1">
                          <a:effectLst/>
                        </a:rPr>
                        <a:t>liệu</a:t>
                      </a:r>
                      <a:r>
                        <a:rPr lang="en-US" sz="1200" dirty="0">
                          <a:effectLst/>
                        </a:rPr>
                        <a:t> </a:t>
                      </a:r>
                      <a:r>
                        <a:rPr lang="en-US" sz="1200" dirty="0" err="1">
                          <a:effectLst/>
                        </a:rPr>
                        <a:t>điền</a:t>
                      </a:r>
                      <a:r>
                        <a:rPr lang="en-US" sz="1200" dirty="0">
                          <a:effectLst/>
                        </a:rPr>
                        <a:t> </a:t>
                      </a:r>
                      <a:r>
                        <a:rPr lang="en-US" sz="1200" dirty="0" err="1">
                          <a:effectLst/>
                        </a:rPr>
                        <a:t>vào</a:t>
                      </a:r>
                      <a:r>
                        <a:rPr lang="en-US" sz="1200" dirty="0">
                          <a:effectLst/>
                        </a:rPr>
                        <a:t> </a:t>
                      </a:r>
                      <a:r>
                        <a:rPr lang="en-US" sz="1200" dirty="0" err="1">
                          <a:effectLst/>
                        </a:rPr>
                        <a:t>ComboBox</a:t>
                      </a:r>
                      <a:r>
                        <a:rPr lang="en-US" sz="1200" dirty="0">
                          <a:effectLst/>
                        </a:rPr>
                        <a:t>. </a:t>
                      </a:r>
                      <a:r>
                        <a:rPr lang="en-US" sz="1200" dirty="0" err="1">
                          <a:effectLst/>
                        </a:rPr>
                        <a:t>Tập</a:t>
                      </a:r>
                      <a:r>
                        <a:rPr lang="en-US" sz="1200" dirty="0">
                          <a:effectLst/>
                        </a:rPr>
                        <a:t> </a:t>
                      </a:r>
                      <a:r>
                        <a:rPr lang="en-US" sz="1200" dirty="0" err="1">
                          <a:effectLst/>
                        </a:rPr>
                        <a:t>dữ</a:t>
                      </a:r>
                      <a:r>
                        <a:rPr lang="en-US" sz="1200" dirty="0">
                          <a:effectLst/>
                        </a:rPr>
                        <a:t> </a:t>
                      </a:r>
                      <a:r>
                        <a:rPr lang="en-US" sz="1200" dirty="0" err="1">
                          <a:effectLst/>
                        </a:rPr>
                        <a:t>liệu</a:t>
                      </a:r>
                      <a:r>
                        <a:rPr lang="en-US" sz="1200" dirty="0">
                          <a:effectLst/>
                        </a:rPr>
                        <a:t> </a:t>
                      </a:r>
                      <a:r>
                        <a:rPr lang="en-US" sz="1200" dirty="0" err="1">
                          <a:effectLst/>
                        </a:rPr>
                        <a:t>có</a:t>
                      </a:r>
                      <a:r>
                        <a:rPr lang="en-US" sz="1200" dirty="0">
                          <a:effectLst/>
                        </a:rPr>
                        <a:t> </a:t>
                      </a:r>
                      <a:r>
                        <a:rPr lang="en-US" sz="1200" dirty="0" err="1">
                          <a:effectLst/>
                        </a:rPr>
                        <a:t>thể</a:t>
                      </a:r>
                      <a:r>
                        <a:rPr lang="en-US" sz="1200" dirty="0">
                          <a:effectLst/>
                        </a:rPr>
                        <a:t> </a:t>
                      </a:r>
                      <a:r>
                        <a:rPr lang="en-US" sz="1200" dirty="0" err="1">
                          <a:effectLst/>
                        </a:rPr>
                        <a:t>là</a:t>
                      </a:r>
                      <a:r>
                        <a:rPr lang="en-US" sz="1200" dirty="0">
                          <a:effectLst/>
                        </a:rPr>
                        <a:t> </a:t>
                      </a:r>
                      <a:r>
                        <a:rPr lang="en-US" sz="1200" dirty="0" err="1">
                          <a:effectLst/>
                        </a:rPr>
                        <a:t>mảng</a:t>
                      </a:r>
                      <a:r>
                        <a:rPr lang="en-US" sz="1200" dirty="0">
                          <a:effectLst/>
                        </a:rPr>
                        <a:t>, </a:t>
                      </a:r>
                      <a:r>
                        <a:rPr lang="en-US" sz="1200" dirty="0" err="1">
                          <a:effectLst/>
                        </a:rPr>
                        <a:t>chuỗi</a:t>
                      </a:r>
                      <a:r>
                        <a:rPr lang="en-US" sz="1200" dirty="0">
                          <a:effectLst/>
                        </a:rPr>
                        <a:t>, </a:t>
                      </a:r>
                      <a:r>
                        <a:rPr lang="en-US" sz="1200" dirty="0" err="1">
                          <a:effectLst/>
                        </a:rPr>
                        <a:t>ArrayList</a:t>
                      </a: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extLst>
                  <a:ext uri="{0D108BD9-81ED-4DB2-BD59-A6C34878D82A}">
                    <a16:rowId xmlns:a16="http://schemas.microsoft.com/office/drawing/2014/main" val="2792177689"/>
                  </a:ext>
                </a:extLst>
              </a:tr>
              <a:tr h="140941">
                <a:tc>
                  <a:txBody>
                    <a:bodyPr/>
                    <a:lstStyle/>
                    <a:p>
                      <a:pPr marL="0" marR="0">
                        <a:lnSpc>
                          <a:spcPct val="107000"/>
                        </a:lnSpc>
                        <a:spcBef>
                          <a:spcPts val="0"/>
                        </a:spcBef>
                        <a:spcAft>
                          <a:spcPts val="0"/>
                        </a:spcAft>
                      </a:pPr>
                      <a:r>
                        <a:rPr lang="en-US" sz="1200">
                          <a:effectLst/>
                        </a:rPr>
                        <a:t>DisplayMember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tc>
                  <a:txBody>
                    <a:bodyPr/>
                    <a:lstStyle/>
                    <a:p>
                      <a:pPr marL="0" marR="0">
                        <a:lnSpc>
                          <a:spcPct val="107000"/>
                        </a:lnSpc>
                        <a:spcBef>
                          <a:spcPts val="0"/>
                        </a:spcBef>
                        <a:spcAft>
                          <a:spcPts val="0"/>
                        </a:spcAft>
                      </a:pPr>
                      <a:r>
                        <a:rPr lang="en-US" sz="1200" dirty="0" err="1">
                          <a:effectLst/>
                        </a:rPr>
                        <a:t>Gán</a:t>
                      </a:r>
                      <a:r>
                        <a:rPr lang="en-US" sz="1200" dirty="0">
                          <a:effectLst/>
                        </a:rPr>
                        <a:t> </a:t>
                      </a:r>
                      <a:r>
                        <a:rPr lang="en-US" sz="1200" dirty="0" err="1">
                          <a:effectLst/>
                        </a:rPr>
                        <a:t>dữ</a:t>
                      </a:r>
                      <a:r>
                        <a:rPr lang="en-US" sz="1200" dirty="0">
                          <a:effectLst/>
                        </a:rPr>
                        <a:t> </a:t>
                      </a:r>
                      <a:r>
                        <a:rPr lang="en-US" sz="1200" dirty="0" err="1">
                          <a:effectLst/>
                        </a:rPr>
                        <a:t>liệu</a:t>
                      </a:r>
                      <a:r>
                        <a:rPr lang="en-US" sz="1200" dirty="0">
                          <a:effectLst/>
                        </a:rPr>
                        <a:t> </a:t>
                      </a:r>
                      <a:r>
                        <a:rPr lang="en-US" sz="1200" dirty="0" err="1">
                          <a:effectLst/>
                        </a:rPr>
                        <a:t>thành</a:t>
                      </a:r>
                      <a:r>
                        <a:rPr lang="en-US" sz="1200" dirty="0">
                          <a:effectLst/>
                        </a:rPr>
                        <a:t> </a:t>
                      </a:r>
                      <a:r>
                        <a:rPr lang="en-US" sz="1200" dirty="0" err="1">
                          <a:effectLst/>
                        </a:rPr>
                        <a:t>viên</a:t>
                      </a:r>
                      <a:r>
                        <a:rPr lang="en-US" sz="1200" dirty="0">
                          <a:effectLst/>
                        </a:rPr>
                        <a:t> </a:t>
                      </a:r>
                      <a:r>
                        <a:rPr lang="en-US" sz="1200" dirty="0" err="1">
                          <a:effectLst/>
                        </a:rPr>
                        <a:t>sẽ</a:t>
                      </a:r>
                      <a:r>
                        <a:rPr lang="en-US" sz="1200" dirty="0">
                          <a:effectLst/>
                        </a:rPr>
                        <a:t> </a:t>
                      </a:r>
                      <a:r>
                        <a:rPr lang="en-US" sz="1200" dirty="0" err="1">
                          <a:effectLst/>
                        </a:rPr>
                        <a:t>hiển</a:t>
                      </a:r>
                      <a:r>
                        <a:rPr lang="en-US" sz="1200" dirty="0">
                          <a:effectLst/>
                        </a:rPr>
                        <a:t> </a:t>
                      </a:r>
                      <a:r>
                        <a:rPr lang="en-US" sz="1200" dirty="0" err="1">
                          <a:effectLst/>
                        </a:rPr>
                        <a:t>thị</a:t>
                      </a:r>
                      <a:r>
                        <a:rPr lang="en-US" sz="1200" dirty="0">
                          <a:effectLst/>
                        </a:rPr>
                        <a:t> </a:t>
                      </a:r>
                      <a:r>
                        <a:rPr lang="en-US" sz="1200" dirty="0" err="1">
                          <a:effectLst/>
                        </a:rPr>
                        <a:t>trên</a:t>
                      </a:r>
                      <a:r>
                        <a:rPr lang="en-US" sz="1200" dirty="0">
                          <a:effectLst/>
                        </a:rPr>
                        <a:t> </a:t>
                      </a:r>
                      <a:r>
                        <a:rPr lang="en-US" sz="1200" dirty="0" err="1">
                          <a:effectLst/>
                        </a:rPr>
                        <a:t>ComboBox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extLst>
                  <a:ext uri="{0D108BD9-81ED-4DB2-BD59-A6C34878D82A}">
                    <a16:rowId xmlns:a16="http://schemas.microsoft.com/office/drawing/2014/main" val="1711252310"/>
                  </a:ext>
                </a:extLst>
              </a:tr>
              <a:tr h="277872">
                <a:tc>
                  <a:txBody>
                    <a:bodyPr/>
                    <a:lstStyle/>
                    <a:p>
                      <a:pPr marL="0" marR="0">
                        <a:lnSpc>
                          <a:spcPct val="107000"/>
                        </a:lnSpc>
                        <a:spcBef>
                          <a:spcPts val="0"/>
                        </a:spcBef>
                        <a:spcAft>
                          <a:spcPts val="0"/>
                        </a:spcAft>
                      </a:pPr>
                      <a:r>
                        <a:rPr lang="en-US" sz="1200">
                          <a:effectLst/>
                        </a:rPr>
                        <a:t>ValueMember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tc>
                  <a:txBody>
                    <a:bodyPr/>
                    <a:lstStyle/>
                    <a:p>
                      <a:pPr marL="0" marR="0">
                        <a:lnSpc>
                          <a:spcPct val="107000"/>
                        </a:lnSpc>
                        <a:spcBef>
                          <a:spcPts val="0"/>
                        </a:spcBef>
                        <a:spcAft>
                          <a:spcPts val="0"/>
                        </a:spcAft>
                      </a:pPr>
                      <a:r>
                        <a:rPr lang="en-US" sz="1200" dirty="0" err="1">
                          <a:effectLst/>
                        </a:rPr>
                        <a:t>Thuộc</a:t>
                      </a:r>
                      <a:r>
                        <a:rPr lang="en-US" sz="1200" dirty="0">
                          <a:effectLst/>
                        </a:rPr>
                        <a:t> </a:t>
                      </a:r>
                      <a:r>
                        <a:rPr lang="en-US" sz="1200" dirty="0" err="1">
                          <a:effectLst/>
                        </a:rPr>
                        <a:t>tính</a:t>
                      </a:r>
                      <a:r>
                        <a:rPr lang="en-US" sz="1200" dirty="0">
                          <a:effectLst/>
                        </a:rPr>
                        <a:t> </a:t>
                      </a:r>
                      <a:r>
                        <a:rPr lang="en-US" sz="1200" dirty="0" err="1">
                          <a:effectLst/>
                        </a:rPr>
                        <a:t>này</a:t>
                      </a:r>
                      <a:r>
                        <a:rPr lang="en-US" sz="1200" dirty="0">
                          <a:effectLst/>
                        </a:rPr>
                        <a:t> </a:t>
                      </a:r>
                      <a:r>
                        <a:rPr lang="en-US" sz="1200" dirty="0" err="1">
                          <a:effectLst/>
                        </a:rPr>
                        <a:t>chỉ</a:t>
                      </a:r>
                      <a:r>
                        <a:rPr lang="en-US" sz="1200" dirty="0">
                          <a:effectLst/>
                        </a:rPr>
                        <a:t> </a:t>
                      </a:r>
                      <a:r>
                        <a:rPr lang="en-US" sz="1200" dirty="0" err="1">
                          <a:effectLst/>
                        </a:rPr>
                        <a:t>định</a:t>
                      </a:r>
                      <a:r>
                        <a:rPr lang="en-US" sz="1200" dirty="0">
                          <a:effectLst/>
                        </a:rPr>
                        <a:t> </a:t>
                      </a:r>
                      <a:r>
                        <a:rPr lang="en-US" sz="1200" dirty="0" err="1">
                          <a:effectLst/>
                        </a:rPr>
                        <a:t>dữ</a:t>
                      </a:r>
                      <a:r>
                        <a:rPr lang="en-US" sz="1200" dirty="0">
                          <a:effectLst/>
                        </a:rPr>
                        <a:t> </a:t>
                      </a:r>
                      <a:r>
                        <a:rPr lang="en-US" sz="1200" dirty="0" err="1">
                          <a:effectLst/>
                        </a:rPr>
                        <a:t>liệu</a:t>
                      </a:r>
                      <a:r>
                        <a:rPr lang="en-US" sz="1200" dirty="0">
                          <a:effectLst/>
                        </a:rPr>
                        <a:t> </a:t>
                      </a:r>
                      <a:r>
                        <a:rPr lang="en-US" sz="1200" dirty="0" err="1">
                          <a:effectLst/>
                        </a:rPr>
                        <a:t>thành</a:t>
                      </a:r>
                      <a:r>
                        <a:rPr lang="en-US" sz="1200" dirty="0">
                          <a:effectLst/>
                        </a:rPr>
                        <a:t> </a:t>
                      </a:r>
                      <a:r>
                        <a:rPr lang="en-US" sz="1200" dirty="0" err="1">
                          <a:effectLst/>
                        </a:rPr>
                        <a:t>viên</a:t>
                      </a:r>
                      <a:r>
                        <a:rPr lang="en-US" sz="1200" dirty="0">
                          <a:effectLst/>
                        </a:rPr>
                        <a:t> </a:t>
                      </a:r>
                      <a:r>
                        <a:rPr lang="en-US" sz="1200" dirty="0" err="1">
                          <a:effectLst/>
                        </a:rPr>
                        <a:t>sẽ</a:t>
                      </a:r>
                      <a:r>
                        <a:rPr lang="en-US" sz="1200" dirty="0">
                          <a:effectLst/>
                        </a:rPr>
                        <a:t> </a:t>
                      </a:r>
                      <a:r>
                        <a:rPr lang="en-US" sz="1200" dirty="0" err="1">
                          <a:effectLst/>
                        </a:rPr>
                        <a:t>cung</a:t>
                      </a:r>
                      <a:r>
                        <a:rPr lang="en-US" sz="1200" dirty="0">
                          <a:effectLst/>
                        </a:rPr>
                        <a:t> </a:t>
                      </a:r>
                      <a:r>
                        <a:rPr lang="en-US" sz="1200" dirty="0" err="1">
                          <a:effectLst/>
                        </a:rPr>
                        <a:t>cấp</a:t>
                      </a:r>
                      <a:r>
                        <a:rPr lang="en-US" sz="1200" dirty="0">
                          <a:effectLst/>
                        </a:rPr>
                        <a:t> </a:t>
                      </a:r>
                      <a:r>
                        <a:rPr lang="en-US" sz="1200" dirty="0" err="1">
                          <a:effectLst/>
                        </a:rPr>
                        <a:t>giá</a:t>
                      </a:r>
                      <a:r>
                        <a:rPr lang="en-US" sz="1200" dirty="0">
                          <a:effectLst/>
                        </a:rPr>
                        <a:t> </a:t>
                      </a:r>
                      <a:r>
                        <a:rPr lang="en-US" sz="1200" dirty="0" err="1">
                          <a:effectLst/>
                        </a:rPr>
                        <a:t>trị</a:t>
                      </a:r>
                      <a:r>
                        <a:rPr lang="en-US" sz="1200" dirty="0">
                          <a:effectLst/>
                        </a:rPr>
                        <a:t> </a:t>
                      </a:r>
                      <a:r>
                        <a:rPr lang="en-US" sz="1200" dirty="0" err="1">
                          <a:effectLst/>
                        </a:rPr>
                        <a:t>cho</a:t>
                      </a:r>
                      <a:r>
                        <a:rPr lang="en-US" sz="1200" dirty="0">
                          <a:effectLst/>
                        </a:rPr>
                        <a:t> </a:t>
                      </a:r>
                      <a:r>
                        <a:rPr lang="en-US" sz="1200" dirty="0" err="1">
                          <a:effectLst/>
                        </a:rPr>
                        <a:t>ComboBox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extLst>
                  <a:ext uri="{0D108BD9-81ED-4DB2-BD59-A6C34878D82A}">
                    <a16:rowId xmlns:a16="http://schemas.microsoft.com/office/drawing/2014/main" val="2589347177"/>
                  </a:ext>
                </a:extLst>
              </a:tr>
              <a:tr h="551734">
                <a:tc>
                  <a:txBody>
                    <a:bodyPr/>
                    <a:lstStyle/>
                    <a:p>
                      <a:pPr marL="0" marR="0">
                        <a:lnSpc>
                          <a:spcPct val="107000"/>
                        </a:lnSpc>
                        <a:spcBef>
                          <a:spcPts val="0"/>
                        </a:spcBef>
                        <a:spcAft>
                          <a:spcPts val="0"/>
                        </a:spcAft>
                      </a:pPr>
                      <a:r>
                        <a:rPr lang="en-US" sz="1200">
                          <a:effectLst/>
                        </a:rPr>
                        <a:t>SelectedValue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tc>
                  <a:txBody>
                    <a:bodyPr/>
                    <a:lstStyle/>
                    <a:p>
                      <a:pPr marL="0" marR="0">
                        <a:lnSpc>
                          <a:spcPct val="107000"/>
                        </a:lnSpc>
                        <a:spcBef>
                          <a:spcPts val="0"/>
                        </a:spcBef>
                        <a:spcAft>
                          <a:spcPts val="0"/>
                        </a:spcAft>
                      </a:pPr>
                      <a:r>
                        <a:rPr lang="en-US" sz="1200" dirty="0" err="1">
                          <a:effectLst/>
                        </a:rPr>
                        <a:t>Trả</a:t>
                      </a:r>
                      <a:r>
                        <a:rPr lang="en-US" sz="1200" dirty="0">
                          <a:effectLst/>
                        </a:rPr>
                        <a:t> </a:t>
                      </a:r>
                      <a:r>
                        <a:rPr lang="en-US" sz="1200" dirty="0" err="1">
                          <a:effectLst/>
                        </a:rPr>
                        <a:t>về</a:t>
                      </a:r>
                      <a:r>
                        <a:rPr lang="en-US" sz="1200" dirty="0">
                          <a:effectLst/>
                        </a:rPr>
                        <a:t> </a:t>
                      </a:r>
                      <a:r>
                        <a:rPr lang="en-US" sz="1200" dirty="0" err="1">
                          <a:effectLst/>
                        </a:rPr>
                        <a:t>giá</a:t>
                      </a:r>
                      <a:r>
                        <a:rPr lang="en-US" sz="1200" dirty="0">
                          <a:effectLst/>
                        </a:rPr>
                        <a:t> </a:t>
                      </a:r>
                      <a:r>
                        <a:rPr lang="en-US" sz="1200" dirty="0" err="1">
                          <a:effectLst/>
                        </a:rPr>
                        <a:t>trị</a:t>
                      </a:r>
                      <a:r>
                        <a:rPr lang="en-US" sz="1200" dirty="0">
                          <a:effectLst/>
                        </a:rPr>
                        <a:t> </a:t>
                      </a:r>
                      <a:r>
                        <a:rPr lang="en-US" sz="1200" dirty="0" err="1">
                          <a:effectLst/>
                        </a:rPr>
                        <a:t>của</a:t>
                      </a:r>
                      <a:r>
                        <a:rPr lang="en-US" sz="1200" dirty="0">
                          <a:effectLst/>
                        </a:rPr>
                        <a:t> </a:t>
                      </a:r>
                      <a:r>
                        <a:rPr lang="en-US" sz="1200" dirty="0" err="1">
                          <a:effectLst/>
                        </a:rPr>
                        <a:t>mục</a:t>
                      </a:r>
                      <a:r>
                        <a:rPr lang="en-US" sz="1200" dirty="0">
                          <a:effectLst/>
                        </a:rPr>
                        <a:t> </a:t>
                      </a:r>
                      <a:r>
                        <a:rPr lang="en-US" sz="1200" dirty="0" err="1">
                          <a:effectLst/>
                        </a:rPr>
                        <a:t>chọn</a:t>
                      </a:r>
                      <a:r>
                        <a:rPr lang="en-US" sz="1200" dirty="0">
                          <a:effectLst/>
                        </a:rPr>
                        <a:t> (</a:t>
                      </a:r>
                      <a:r>
                        <a:rPr lang="en-US" sz="1200" dirty="0" err="1">
                          <a:effectLst/>
                        </a:rPr>
                        <a:t>ValueMember</a:t>
                      </a:r>
                      <a:r>
                        <a:rPr lang="en-US" sz="1200" dirty="0">
                          <a:effectLst/>
                        </a:rPr>
                        <a:t>) </a:t>
                      </a:r>
                      <a:r>
                        <a:rPr lang="en-US" sz="1200" dirty="0" err="1">
                          <a:effectLst/>
                        </a:rPr>
                        <a:t>nếu</a:t>
                      </a:r>
                      <a:r>
                        <a:rPr lang="en-US" sz="1200" dirty="0">
                          <a:effectLst/>
                        </a:rPr>
                        <a:t> </a:t>
                      </a:r>
                      <a:r>
                        <a:rPr lang="en-US" sz="1200" dirty="0" err="1">
                          <a:effectLst/>
                        </a:rPr>
                        <a:t>ComboBox</a:t>
                      </a:r>
                      <a:r>
                        <a:rPr lang="en-US" sz="1200" dirty="0">
                          <a:effectLst/>
                        </a:rPr>
                        <a:t> </a:t>
                      </a:r>
                      <a:r>
                        <a:rPr lang="en-US" sz="1200" dirty="0" err="1">
                          <a:effectLst/>
                        </a:rPr>
                        <a:t>có</a:t>
                      </a:r>
                      <a:r>
                        <a:rPr lang="en-US" sz="1200" dirty="0">
                          <a:effectLst/>
                        </a:rPr>
                        <a:t> </a:t>
                      </a:r>
                      <a:r>
                        <a:rPr lang="en-US" sz="1200" dirty="0" err="1">
                          <a:effectLst/>
                        </a:rPr>
                        <a:t>liên</a:t>
                      </a:r>
                      <a:r>
                        <a:rPr lang="en-US" sz="1200" dirty="0">
                          <a:effectLst/>
                        </a:rPr>
                        <a:t> </a:t>
                      </a:r>
                      <a:r>
                        <a:rPr lang="en-US" sz="1200" dirty="0" err="1">
                          <a:effectLst/>
                        </a:rPr>
                        <a:t>kết</a:t>
                      </a:r>
                      <a:r>
                        <a:rPr lang="en-US" sz="1200" dirty="0">
                          <a:effectLst/>
                        </a:rPr>
                        <a:t> </a:t>
                      </a:r>
                      <a:r>
                        <a:rPr lang="en-US" sz="1200" dirty="0" err="1">
                          <a:effectLst/>
                        </a:rPr>
                        <a:t>dữ</a:t>
                      </a:r>
                      <a:r>
                        <a:rPr lang="en-US" sz="1200" dirty="0">
                          <a:effectLst/>
                        </a:rPr>
                        <a:t> </a:t>
                      </a:r>
                      <a:r>
                        <a:rPr lang="en-US" sz="1200" dirty="0" err="1">
                          <a:effectLst/>
                        </a:rPr>
                        <a:t>liệu</a:t>
                      </a:r>
                      <a:r>
                        <a:rPr lang="en-US" sz="1200" dirty="0">
                          <a:effectLst/>
                        </a:rPr>
                        <a:t>. </a:t>
                      </a:r>
                      <a:r>
                        <a:rPr lang="en-US" sz="1200" dirty="0" err="1">
                          <a:effectLst/>
                        </a:rPr>
                        <a:t>Nếu</a:t>
                      </a:r>
                      <a:r>
                        <a:rPr lang="en-US" sz="1200" dirty="0">
                          <a:effectLst/>
                        </a:rPr>
                        <a:t> </a:t>
                      </a:r>
                      <a:r>
                        <a:rPr lang="en-US" sz="1200" dirty="0" err="1">
                          <a:effectLst/>
                        </a:rPr>
                        <a:t>không</a:t>
                      </a:r>
                      <a:r>
                        <a:rPr lang="en-US" sz="1200" dirty="0">
                          <a:effectLst/>
                        </a:rPr>
                        <a:t> </a:t>
                      </a:r>
                      <a:r>
                        <a:rPr lang="en-US" sz="1200" dirty="0" err="1">
                          <a:effectLst/>
                        </a:rPr>
                        <a:t>liên</a:t>
                      </a:r>
                      <a:r>
                        <a:rPr lang="en-US" sz="1200" dirty="0">
                          <a:effectLst/>
                        </a:rPr>
                        <a:t> </a:t>
                      </a:r>
                      <a:r>
                        <a:rPr lang="en-US" sz="1200" dirty="0" err="1">
                          <a:effectLst/>
                        </a:rPr>
                        <a:t>kết</a:t>
                      </a:r>
                      <a:r>
                        <a:rPr lang="en-US" sz="1200" dirty="0">
                          <a:effectLst/>
                        </a:rPr>
                        <a:t> </a:t>
                      </a:r>
                      <a:r>
                        <a:rPr lang="en-US" sz="1200" dirty="0" err="1">
                          <a:effectLst/>
                        </a:rPr>
                        <a:t>dữ</a:t>
                      </a:r>
                      <a:r>
                        <a:rPr lang="en-US" sz="1200" dirty="0">
                          <a:effectLst/>
                        </a:rPr>
                        <a:t> </a:t>
                      </a:r>
                      <a:r>
                        <a:rPr lang="en-US" sz="1200" dirty="0" err="1">
                          <a:effectLst/>
                        </a:rPr>
                        <a:t>liệu</a:t>
                      </a:r>
                      <a:r>
                        <a:rPr lang="en-US" sz="1200" dirty="0">
                          <a:effectLst/>
                        </a:rPr>
                        <a:t> </a:t>
                      </a:r>
                      <a:r>
                        <a:rPr lang="en-US" sz="1200" dirty="0" err="1">
                          <a:effectLst/>
                        </a:rPr>
                        <a:t>hoặc</a:t>
                      </a:r>
                      <a:r>
                        <a:rPr lang="en-US" sz="1200" dirty="0">
                          <a:effectLst/>
                        </a:rPr>
                        <a:t> </a:t>
                      </a:r>
                      <a:r>
                        <a:rPr lang="en-US" sz="1200" dirty="0" err="1">
                          <a:effectLst/>
                        </a:rPr>
                        <a:t>ValueMember</a:t>
                      </a:r>
                      <a:r>
                        <a:rPr lang="en-US" sz="1200" dirty="0">
                          <a:effectLst/>
                        </a:rPr>
                        <a:t> </a:t>
                      </a:r>
                      <a:r>
                        <a:rPr lang="en-US" sz="1200" dirty="0" err="1">
                          <a:effectLst/>
                        </a:rPr>
                        <a:t>không</a:t>
                      </a:r>
                      <a:r>
                        <a:rPr lang="en-US" sz="1200" dirty="0">
                          <a:effectLst/>
                        </a:rPr>
                        <a:t> </a:t>
                      </a:r>
                      <a:r>
                        <a:rPr lang="en-US" sz="1200" dirty="0" err="1">
                          <a:effectLst/>
                        </a:rPr>
                        <a:t>được</a:t>
                      </a:r>
                      <a:r>
                        <a:rPr lang="en-US" sz="1200" dirty="0">
                          <a:effectLst/>
                        </a:rPr>
                        <a:t> </a:t>
                      </a:r>
                      <a:r>
                        <a:rPr lang="en-US" sz="1200" dirty="0" err="1">
                          <a:effectLst/>
                        </a:rPr>
                        <a:t>thiết</a:t>
                      </a:r>
                      <a:r>
                        <a:rPr lang="en-US" sz="1200" dirty="0">
                          <a:effectLst/>
                        </a:rPr>
                        <a:t> </a:t>
                      </a:r>
                      <a:r>
                        <a:rPr lang="en-US" sz="1200" dirty="0" err="1">
                          <a:effectLst/>
                        </a:rPr>
                        <a:t>lập</a:t>
                      </a:r>
                      <a:r>
                        <a:rPr lang="en-US" sz="1200" dirty="0">
                          <a:effectLst/>
                        </a:rPr>
                        <a:t> </a:t>
                      </a:r>
                      <a:r>
                        <a:rPr lang="en-US" sz="1200" dirty="0" err="1">
                          <a:effectLst/>
                        </a:rPr>
                        <a:t>thì</a:t>
                      </a:r>
                      <a:r>
                        <a:rPr lang="en-US" sz="1200" dirty="0">
                          <a:effectLst/>
                        </a:rPr>
                        <a:t> </a:t>
                      </a:r>
                      <a:r>
                        <a:rPr lang="en-US" sz="1200" dirty="0" err="1">
                          <a:effectLst/>
                        </a:rPr>
                        <a:t>giá</a:t>
                      </a:r>
                      <a:r>
                        <a:rPr lang="en-US" sz="1200" dirty="0">
                          <a:effectLst/>
                        </a:rPr>
                        <a:t> </a:t>
                      </a:r>
                      <a:r>
                        <a:rPr lang="en-US" sz="1200" dirty="0" err="1">
                          <a:effectLst/>
                        </a:rPr>
                        <a:t>trị</a:t>
                      </a:r>
                      <a:r>
                        <a:rPr lang="en-US" sz="1200" dirty="0">
                          <a:effectLst/>
                        </a:rPr>
                        <a:t> </a:t>
                      </a:r>
                      <a:r>
                        <a:rPr lang="en-US" sz="1200" dirty="0" err="1">
                          <a:effectLst/>
                        </a:rPr>
                        <a:t>SelectedValue</a:t>
                      </a:r>
                      <a:r>
                        <a:rPr lang="en-US" sz="1200" dirty="0">
                          <a:effectLst/>
                        </a:rPr>
                        <a:t> </a:t>
                      </a:r>
                      <a:r>
                        <a:rPr lang="en-US" sz="1200" dirty="0" err="1">
                          <a:effectLst/>
                        </a:rPr>
                        <a:t>là</a:t>
                      </a:r>
                      <a:r>
                        <a:rPr lang="en-US" sz="1200" dirty="0">
                          <a:effectLst/>
                        </a:rPr>
                        <a:t> </a:t>
                      </a:r>
                      <a:r>
                        <a:rPr lang="en-US" sz="1200" dirty="0" err="1">
                          <a:effectLst/>
                        </a:rPr>
                        <a:t>giá</a:t>
                      </a:r>
                      <a:r>
                        <a:rPr lang="en-US" sz="1200" dirty="0">
                          <a:effectLst/>
                        </a:rPr>
                        <a:t> </a:t>
                      </a:r>
                      <a:r>
                        <a:rPr lang="en-US" sz="1200" dirty="0" err="1">
                          <a:effectLst/>
                        </a:rPr>
                        <a:t>trị</a:t>
                      </a:r>
                      <a:r>
                        <a:rPr lang="en-US" sz="1200" dirty="0">
                          <a:effectLst/>
                        </a:rPr>
                        <a:t> </a:t>
                      </a:r>
                      <a:r>
                        <a:rPr lang="en-US" sz="1200" dirty="0" err="1">
                          <a:effectLst/>
                        </a:rPr>
                        <a:t>chuỗi</a:t>
                      </a:r>
                      <a:r>
                        <a:rPr lang="en-US" sz="1200" dirty="0">
                          <a:effectLst/>
                        </a:rPr>
                        <a:t> </a:t>
                      </a:r>
                      <a:r>
                        <a:rPr lang="en-US" sz="1200" dirty="0" err="1">
                          <a:effectLst/>
                        </a:rPr>
                        <a:t>của</a:t>
                      </a:r>
                      <a:r>
                        <a:rPr lang="en-US" sz="1200" dirty="0">
                          <a:effectLst/>
                        </a:rPr>
                        <a:t> </a:t>
                      </a:r>
                      <a:r>
                        <a:rPr lang="en-US" sz="1200" dirty="0" err="1">
                          <a:effectLst/>
                        </a:rPr>
                        <a:t>thuộc</a:t>
                      </a:r>
                      <a:r>
                        <a:rPr lang="en-US" sz="1200" dirty="0">
                          <a:effectLst/>
                        </a:rPr>
                        <a:t> </a:t>
                      </a:r>
                      <a:r>
                        <a:rPr lang="en-US" sz="1200" dirty="0" err="1">
                          <a:effectLst/>
                        </a:rPr>
                        <a:t>tính</a:t>
                      </a:r>
                      <a:r>
                        <a:rPr lang="en-US" sz="1200" dirty="0">
                          <a:effectLst/>
                        </a:rPr>
                        <a:t> </a:t>
                      </a:r>
                      <a:r>
                        <a:rPr lang="en-US" sz="1200" dirty="0" err="1">
                          <a:effectLst/>
                        </a:rPr>
                        <a:t>SelectedItem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831" marR="5831" marT="5831" marB="5831"/>
                </a:tc>
                <a:extLst>
                  <a:ext uri="{0D108BD9-81ED-4DB2-BD59-A6C34878D82A}">
                    <a16:rowId xmlns:a16="http://schemas.microsoft.com/office/drawing/2014/main" val="3470620454"/>
                  </a:ext>
                </a:extLst>
              </a:tr>
            </a:tbl>
          </a:graphicData>
        </a:graphic>
      </p:graphicFrame>
    </p:spTree>
    <p:extLst>
      <p:ext uri="{BB962C8B-B14F-4D97-AF65-F5344CB8AC3E}">
        <p14:creationId xmlns:p14="http://schemas.microsoft.com/office/powerpoint/2010/main" val="571516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9DE362-A09F-40C3-9ECA-1A7E335145AD}"/>
              </a:ext>
            </a:extLst>
          </p:cNvPr>
          <p:cNvSpPr txBox="1">
            <a:spLocks/>
          </p:cNvSpPr>
          <p:nvPr/>
        </p:nvSpPr>
        <p:spPr>
          <a:xfrm>
            <a:off x="311888" y="206795"/>
            <a:ext cx="4839232" cy="5399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000" b="1" dirty="0">
                <a:solidFill>
                  <a:schemeClr val="tx2">
                    <a:lumMod val="50000"/>
                  </a:schemeClr>
                </a:solidFill>
                <a:latin typeface="+mn-lt"/>
              </a:rPr>
              <a:t>3.3 </a:t>
            </a:r>
            <a:r>
              <a:rPr lang="en-US" sz="2000" b="1" dirty="0" err="1">
                <a:solidFill>
                  <a:schemeClr val="tx2">
                    <a:lumMod val="50000"/>
                  </a:schemeClr>
                </a:solidFill>
                <a:latin typeface="+mn-lt"/>
              </a:rPr>
              <a:t>Combobox</a:t>
            </a:r>
            <a:r>
              <a:rPr lang="en-US" sz="2000" b="1" dirty="0">
                <a:solidFill>
                  <a:schemeClr val="tx2">
                    <a:lumMod val="50000"/>
                  </a:schemeClr>
                </a:solidFill>
                <a:latin typeface="+mn-lt"/>
              </a:rPr>
              <a:t> – </a:t>
            </a:r>
            <a:r>
              <a:rPr lang="en-US" sz="2000" b="1" dirty="0" err="1">
                <a:solidFill>
                  <a:schemeClr val="tx2">
                    <a:lumMod val="50000"/>
                  </a:schemeClr>
                </a:solidFill>
                <a:latin typeface="+mn-lt"/>
              </a:rPr>
              <a:t>Listbox</a:t>
            </a:r>
            <a:r>
              <a:rPr lang="en-US" sz="2000" b="1" dirty="0">
                <a:solidFill>
                  <a:schemeClr val="tx2">
                    <a:lumMod val="50000"/>
                  </a:schemeClr>
                </a:solidFill>
                <a:latin typeface="+mn-lt"/>
              </a:rPr>
              <a:t> </a:t>
            </a:r>
          </a:p>
          <a:p>
            <a:br>
              <a:rPr lang="en-US" dirty="0"/>
            </a:br>
            <a:endParaRPr lang="en-US" sz="2000" dirty="0">
              <a:latin typeface="+mn-lt"/>
            </a:endParaRPr>
          </a:p>
        </p:txBody>
      </p:sp>
      <p:sp>
        <p:nvSpPr>
          <p:cNvPr id="6" name="TextBox 5">
            <a:extLst>
              <a:ext uri="{FF2B5EF4-FFF2-40B4-BE49-F238E27FC236}">
                <a16:creationId xmlns:a16="http://schemas.microsoft.com/office/drawing/2014/main" id="{CB2C7BAF-844E-40D7-ADC3-E6D2999A226D}"/>
              </a:ext>
            </a:extLst>
          </p:cNvPr>
          <p:cNvSpPr txBox="1"/>
          <p:nvPr/>
        </p:nvSpPr>
        <p:spPr>
          <a:xfrm>
            <a:off x="472440" y="746770"/>
            <a:ext cx="7056120" cy="3539430"/>
          </a:xfrm>
          <a:prstGeom prst="rect">
            <a:avLst/>
          </a:prstGeom>
          <a:noFill/>
        </p:spPr>
        <p:txBody>
          <a:bodyPr wrap="square" rtlCol="0">
            <a:spAutoFit/>
          </a:bodyPr>
          <a:lstStyle/>
          <a:p>
            <a:r>
              <a:rPr lang="en-US" b="1" dirty="0"/>
              <a:t>b) </a:t>
            </a:r>
            <a:r>
              <a:rPr lang="en-US" b="1" dirty="0" err="1"/>
              <a:t>Listbox</a:t>
            </a:r>
            <a:r>
              <a:rPr lang="en-US" b="1" dirty="0"/>
              <a:t>: </a:t>
            </a:r>
            <a:r>
              <a:rPr lang="en-US" dirty="0" err="1"/>
              <a:t>được</a:t>
            </a:r>
            <a:r>
              <a:rPr lang="en-US" dirty="0"/>
              <a:t> </a:t>
            </a:r>
            <a:r>
              <a:rPr lang="en-US" dirty="0" err="1"/>
              <a:t>dùng</a:t>
            </a:r>
            <a:r>
              <a:rPr lang="en-US" dirty="0"/>
              <a:t> </a:t>
            </a:r>
            <a:r>
              <a:rPr lang="en-US" dirty="0" err="1"/>
              <a:t>để</a:t>
            </a:r>
            <a:r>
              <a:rPr lang="en-US" dirty="0"/>
              <a:t> </a:t>
            </a:r>
            <a:r>
              <a:rPr lang="en-US" dirty="0" err="1"/>
              <a:t>hiển</a:t>
            </a:r>
            <a:r>
              <a:rPr lang="en-US" dirty="0"/>
              <a:t> </a:t>
            </a:r>
            <a:r>
              <a:rPr lang="en-US" dirty="0" err="1"/>
              <a:t>thị</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các</a:t>
            </a:r>
            <a:r>
              <a:rPr lang="en-US" dirty="0"/>
              <a:t> </a:t>
            </a:r>
            <a:r>
              <a:rPr lang="en-US" dirty="0" err="1"/>
              <a:t>lựa</a:t>
            </a:r>
            <a:r>
              <a:rPr lang="en-US" dirty="0"/>
              <a:t> </a:t>
            </a:r>
            <a:r>
              <a:rPr lang="en-US" dirty="0" err="1"/>
              <a:t>chọn</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chọn</a:t>
            </a:r>
            <a:r>
              <a:rPr lang="en-US" dirty="0"/>
              <a:t> </a:t>
            </a:r>
            <a:r>
              <a:rPr lang="en-US" dirty="0" err="1"/>
              <a:t>một</a:t>
            </a:r>
            <a:r>
              <a:rPr lang="en-US" dirty="0"/>
              <a:t> </a:t>
            </a:r>
            <a:r>
              <a:rPr lang="en-US" dirty="0" err="1"/>
              <a:t>hoặc</a:t>
            </a:r>
            <a:r>
              <a:rPr lang="en-US" dirty="0"/>
              <a:t> </a:t>
            </a:r>
            <a:r>
              <a:rPr lang="en-US" dirty="0" err="1"/>
              <a:t>nhiều</a:t>
            </a:r>
            <a:r>
              <a:rPr lang="en-US" dirty="0"/>
              <a:t> </a:t>
            </a:r>
            <a:r>
              <a:rPr lang="en-US" dirty="0" err="1"/>
              <a:t>lựa</a:t>
            </a:r>
            <a:r>
              <a:rPr lang="en-US" dirty="0"/>
              <a:t> </a:t>
            </a:r>
            <a:r>
              <a:rPr lang="en-US" dirty="0" err="1"/>
              <a:t>chọn</a:t>
            </a:r>
            <a:r>
              <a:rPr lang="en-US" dirty="0"/>
              <a:t> </a:t>
            </a:r>
            <a:r>
              <a:rPr lang="en-US" dirty="0" err="1"/>
              <a:t>cùng</a:t>
            </a:r>
            <a:r>
              <a:rPr lang="en-US" dirty="0"/>
              <a:t> </a:t>
            </a:r>
            <a:r>
              <a:rPr lang="en-US" dirty="0" err="1"/>
              <a:t>lúc</a:t>
            </a:r>
            <a:endParaRPr lang="en-US" dirty="0"/>
          </a:p>
          <a:p>
            <a:endParaRPr lang="en-US" dirty="0"/>
          </a:p>
          <a:p>
            <a:r>
              <a:rPr lang="en-US" b="1" i="1" dirty="0"/>
              <a:t>*</a:t>
            </a:r>
            <a:r>
              <a:rPr lang="en-US" b="1" i="1" dirty="0" err="1"/>
              <a:t>Một</a:t>
            </a:r>
            <a:r>
              <a:rPr lang="en-US" b="1" i="1" dirty="0"/>
              <a:t> </a:t>
            </a:r>
            <a:r>
              <a:rPr lang="en-US" b="1" i="1" dirty="0" err="1"/>
              <a:t>số</a:t>
            </a:r>
            <a:r>
              <a:rPr lang="en-US" b="1" i="1" dirty="0"/>
              <a:t> </a:t>
            </a:r>
            <a:r>
              <a:rPr lang="en-US" b="1" i="1" dirty="0" err="1"/>
              <a:t>thao</a:t>
            </a:r>
            <a:r>
              <a:rPr lang="en-US" b="1" i="1" dirty="0"/>
              <a:t> </a:t>
            </a:r>
            <a:r>
              <a:rPr lang="en-US" b="1" i="1" dirty="0" err="1"/>
              <a:t>tác</a:t>
            </a:r>
            <a:r>
              <a:rPr lang="en-US" b="1" i="1" dirty="0"/>
              <a:t> </a:t>
            </a:r>
            <a:r>
              <a:rPr lang="en-US" b="1" i="1" dirty="0" err="1"/>
              <a:t>với</a:t>
            </a:r>
            <a:r>
              <a:rPr lang="en-US" b="1" i="1" dirty="0"/>
              <a:t> </a:t>
            </a:r>
            <a:r>
              <a:rPr lang="en-US" b="1" i="1" dirty="0" err="1"/>
              <a:t>ListBox</a:t>
            </a:r>
            <a:r>
              <a:rPr lang="en-US" b="1" i="1" dirty="0"/>
              <a:t>:</a:t>
            </a:r>
          </a:p>
          <a:p>
            <a:endParaRPr lang="en-US" b="1" i="1" dirty="0"/>
          </a:p>
          <a:p>
            <a:r>
              <a:rPr lang="en-US" b="1" dirty="0"/>
              <a:t>Add</a:t>
            </a:r>
            <a:r>
              <a:rPr lang="en-US" dirty="0"/>
              <a:t>(): </a:t>
            </a:r>
            <a:r>
              <a:rPr lang="en-US" dirty="0" err="1"/>
              <a:t>Thêm</a:t>
            </a:r>
            <a:r>
              <a:rPr lang="en-US" dirty="0"/>
              <a:t> </a:t>
            </a:r>
            <a:r>
              <a:rPr lang="en-US" dirty="0" err="1"/>
              <a:t>một</a:t>
            </a:r>
            <a:r>
              <a:rPr lang="en-US" dirty="0"/>
              <a:t> </a:t>
            </a:r>
            <a:r>
              <a:rPr lang="en-US" dirty="0" err="1"/>
              <a:t>mục</a:t>
            </a:r>
            <a:r>
              <a:rPr lang="en-US" dirty="0"/>
              <a:t> </a:t>
            </a:r>
            <a:r>
              <a:rPr lang="en-US" dirty="0" err="1"/>
              <a:t>chọn</a:t>
            </a:r>
            <a:r>
              <a:rPr lang="en-US" dirty="0"/>
              <a:t> </a:t>
            </a:r>
            <a:r>
              <a:rPr lang="en-US" dirty="0" err="1"/>
              <a:t>vào</a:t>
            </a:r>
            <a:r>
              <a:rPr lang="en-US" dirty="0"/>
              <a:t> </a:t>
            </a:r>
            <a:r>
              <a:rPr lang="en-US" dirty="0" err="1"/>
              <a:t>cuối</a:t>
            </a:r>
            <a:r>
              <a:rPr lang="en-US" dirty="0"/>
              <a:t> </a:t>
            </a:r>
            <a:r>
              <a:rPr lang="en-US" dirty="0" err="1"/>
              <a:t>danh</a:t>
            </a:r>
            <a:r>
              <a:rPr lang="en-US" dirty="0"/>
              <a:t> </a:t>
            </a:r>
            <a:r>
              <a:rPr lang="en-US" dirty="0" err="1"/>
              <a:t>sách</a:t>
            </a:r>
            <a:r>
              <a:rPr lang="en-US" dirty="0"/>
              <a:t> </a:t>
            </a:r>
            <a:r>
              <a:rPr lang="en-US" dirty="0" err="1"/>
              <a:t>ListBox</a:t>
            </a:r>
            <a:r>
              <a:rPr lang="en-US" dirty="0"/>
              <a:t>.</a:t>
            </a:r>
          </a:p>
          <a:p>
            <a:r>
              <a:rPr lang="en-US" b="1" dirty="0"/>
              <a:t>Insert</a:t>
            </a:r>
            <a:r>
              <a:rPr lang="en-US" dirty="0"/>
              <a:t>(): </a:t>
            </a:r>
            <a:r>
              <a:rPr lang="en-US" dirty="0" err="1"/>
              <a:t>Chèn</a:t>
            </a:r>
            <a:r>
              <a:rPr lang="en-US" dirty="0"/>
              <a:t> </a:t>
            </a:r>
            <a:r>
              <a:rPr lang="en-US" dirty="0" err="1"/>
              <a:t>thêm</a:t>
            </a:r>
            <a:r>
              <a:rPr lang="en-US" dirty="0"/>
              <a:t> </a:t>
            </a:r>
            <a:r>
              <a:rPr lang="en-US" dirty="0" err="1"/>
              <a:t>mục</a:t>
            </a:r>
            <a:r>
              <a:rPr lang="en-US" dirty="0"/>
              <a:t> </a:t>
            </a:r>
            <a:r>
              <a:rPr lang="en-US" dirty="0" err="1"/>
              <a:t>vào</a:t>
            </a:r>
            <a:r>
              <a:rPr lang="en-US" dirty="0"/>
              <a:t> </a:t>
            </a:r>
            <a:r>
              <a:rPr lang="en-US" dirty="0" err="1"/>
              <a:t>vào</a:t>
            </a:r>
            <a:r>
              <a:rPr lang="en-US" dirty="0"/>
              <a:t> </a:t>
            </a:r>
            <a:r>
              <a:rPr lang="en-US" dirty="0" err="1"/>
              <a:t>vị</a:t>
            </a:r>
            <a:r>
              <a:rPr lang="en-US" dirty="0"/>
              <a:t> </a:t>
            </a:r>
            <a:r>
              <a:rPr lang="en-US" dirty="0" err="1"/>
              <a:t>trí</a:t>
            </a:r>
            <a:r>
              <a:rPr lang="en-US" dirty="0"/>
              <a:t> </a:t>
            </a:r>
            <a:r>
              <a:rPr lang="en-US" dirty="0" err="1"/>
              <a:t>i</a:t>
            </a:r>
            <a:r>
              <a:rPr lang="en-US" dirty="0"/>
              <a:t>.</a:t>
            </a:r>
          </a:p>
          <a:p>
            <a:r>
              <a:rPr lang="en-US" b="1" dirty="0"/>
              <a:t>Count</a:t>
            </a:r>
            <a:r>
              <a:rPr lang="en-US" dirty="0"/>
              <a:t>: </a:t>
            </a:r>
            <a:r>
              <a:rPr lang="en-US" dirty="0" err="1"/>
              <a:t>Trả</a:t>
            </a:r>
            <a:r>
              <a:rPr lang="en-US" dirty="0"/>
              <a:t> </a:t>
            </a:r>
            <a:r>
              <a:rPr lang="en-US" dirty="0" err="1"/>
              <a:t>về</a:t>
            </a:r>
            <a:r>
              <a:rPr lang="en-US" dirty="0"/>
              <a:t> </a:t>
            </a:r>
            <a:r>
              <a:rPr lang="en-US" dirty="0" err="1"/>
              <a:t>số</a:t>
            </a:r>
            <a:r>
              <a:rPr lang="en-US" dirty="0"/>
              <a:t> </a:t>
            </a:r>
            <a:r>
              <a:rPr lang="en-US" dirty="0" err="1"/>
              <a:t>mục</a:t>
            </a:r>
            <a:r>
              <a:rPr lang="en-US" dirty="0"/>
              <a:t> </a:t>
            </a:r>
            <a:r>
              <a:rPr lang="en-US" dirty="0" err="1"/>
              <a:t>chọn</a:t>
            </a:r>
            <a:r>
              <a:rPr lang="en-US" dirty="0"/>
              <a:t> </a:t>
            </a:r>
            <a:r>
              <a:rPr lang="en-US" dirty="0" err="1"/>
              <a:t>hiện</a:t>
            </a:r>
            <a:r>
              <a:rPr lang="en-US" dirty="0"/>
              <a:t> </a:t>
            </a:r>
            <a:r>
              <a:rPr lang="en-US" dirty="0" err="1"/>
              <a:t>đang</a:t>
            </a:r>
            <a:r>
              <a:rPr lang="en-US" dirty="0"/>
              <a:t> </a:t>
            </a:r>
            <a:r>
              <a:rPr lang="en-US" dirty="0" err="1"/>
              <a:t>có</a:t>
            </a:r>
            <a:r>
              <a:rPr lang="en-US" dirty="0"/>
              <a:t>.</a:t>
            </a:r>
          </a:p>
          <a:p>
            <a:r>
              <a:rPr lang="en-US" b="1" dirty="0"/>
              <a:t>Item</a:t>
            </a:r>
            <a:r>
              <a:rPr lang="en-US" dirty="0"/>
              <a:t>(): </a:t>
            </a:r>
            <a:r>
              <a:rPr lang="en-US" dirty="0" err="1"/>
              <a:t>Trả</a:t>
            </a:r>
            <a:r>
              <a:rPr lang="en-US" dirty="0"/>
              <a:t> </a:t>
            </a:r>
            <a:r>
              <a:rPr lang="en-US" dirty="0" err="1"/>
              <a:t>về</a:t>
            </a:r>
            <a:r>
              <a:rPr lang="en-US" dirty="0"/>
              <a:t> </a:t>
            </a:r>
            <a:r>
              <a:rPr lang="en-US" dirty="0" err="1"/>
              <a:t>mục</a:t>
            </a:r>
            <a:r>
              <a:rPr lang="en-US" dirty="0"/>
              <a:t> </a:t>
            </a:r>
            <a:r>
              <a:rPr lang="en-US" dirty="0" err="1"/>
              <a:t>chọn</a:t>
            </a:r>
            <a:r>
              <a:rPr lang="en-US" dirty="0"/>
              <a:t> ở </a:t>
            </a:r>
            <a:r>
              <a:rPr lang="en-US" dirty="0" err="1"/>
              <a:t>vị</a:t>
            </a:r>
            <a:r>
              <a:rPr lang="en-US" dirty="0"/>
              <a:t> </a:t>
            </a:r>
            <a:r>
              <a:rPr lang="en-US" dirty="0" err="1"/>
              <a:t>trí</a:t>
            </a:r>
            <a:r>
              <a:rPr lang="en-US" dirty="0"/>
              <a:t> </a:t>
            </a:r>
            <a:r>
              <a:rPr lang="en-US" dirty="0" err="1"/>
              <a:t>i</a:t>
            </a:r>
            <a:r>
              <a:rPr lang="en-US" dirty="0"/>
              <a:t>.</a:t>
            </a:r>
          </a:p>
          <a:p>
            <a:r>
              <a:rPr lang="en-US" b="1" dirty="0"/>
              <a:t>Remove</a:t>
            </a:r>
            <a:r>
              <a:rPr lang="en-US" dirty="0"/>
              <a:t>(): </a:t>
            </a:r>
            <a:r>
              <a:rPr lang="en-US" dirty="0" err="1"/>
              <a:t>Bỏ</a:t>
            </a:r>
            <a:r>
              <a:rPr lang="en-US" dirty="0"/>
              <a:t> </a:t>
            </a:r>
            <a:r>
              <a:rPr lang="en-US" dirty="0" err="1"/>
              <a:t>mục</a:t>
            </a:r>
            <a:r>
              <a:rPr lang="en-US" dirty="0"/>
              <a:t> </a:t>
            </a:r>
            <a:r>
              <a:rPr lang="en-US" dirty="0" err="1"/>
              <a:t>chọn</a:t>
            </a:r>
            <a:r>
              <a:rPr lang="en-US" b="1" i="1" dirty="0"/>
              <a:t>.</a:t>
            </a:r>
          </a:p>
          <a:p>
            <a:pPr lvl="0"/>
            <a:r>
              <a:rPr lang="en-US" b="1" dirty="0" err="1"/>
              <a:t>RemoveAt</a:t>
            </a:r>
            <a:r>
              <a:rPr lang="en-US" b="1" dirty="0"/>
              <a:t>()</a:t>
            </a:r>
            <a:r>
              <a:rPr lang="en-US" dirty="0"/>
              <a:t>: </a:t>
            </a:r>
            <a:r>
              <a:rPr lang="en-US" dirty="0" err="1"/>
              <a:t>Bỏ</a:t>
            </a:r>
            <a:r>
              <a:rPr lang="en-US" dirty="0"/>
              <a:t> </a:t>
            </a:r>
            <a:r>
              <a:rPr lang="en-US" dirty="0" err="1"/>
              <a:t>mục</a:t>
            </a:r>
            <a:r>
              <a:rPr lang="en-US" dirty="0"/>
              <a:t> </a:t>
            </a:r>
            <a:r>
              <a:rPr lang="en-US" dirty="0" err="1"/>
              <a:t>chọn</a:t>
            </a:r>
            <a:r>
              <a:rPr lang="en-US" dirty="0"/>
              <a:t> </a:t>
            </a:r>
            <a:r>
              <a:rPr lang="en-US" dirty="0" err="1"/>
              <a:t>tại</a:t>
            </a:r>
            <a:r>
              <a:rPr lang="en-US" dirty="0"/>
              <a:t> </a:t>
            </a:r>
            <a:r>
              <a:rPr lang="en-US" dirty="0" err="1"/>
              <a:t>vị</a:t>
            </a:r>
            <a:r>
              <a:rPr lang="en-US" dirty="0"/>
              <a:t> </a:t>
            </a:r>
            <a:r>
              <a:rPr lang="en-US" dirty="0" err="1"/>
              <a:t>trí</a:t>
            </a:r>
            <a:r>
              <a:rPr lang="en-US" dirty="0"/>
              <a:t> </a:t>
            </a:r>
            <a:r>
              <a:rPr lang="en-US" b="1" dirty="0" err="1"/>
              <a:t>i</a:t>
            </a:r>
            <a:r>
              <a:rPr lang="en-US" dirty="0"/>
              <a:t>.</a:t>
            </a:r>
          </a:p>
          <a:p>
            <a:pPr lvl="0"/>
            <a:r>
              <a:rPr lang="en-US" b="1" dirty="0"/>
              <a:t>Contains()</a:t>
            </a:r>
            <a:r>
              <a:rPr lang="en-US" dirty="0"/>
              <a:t>: </a:t>
            </a:r>
            <a:r>
              <a:rPr lang="en-US" dirty="0" err="1"/>
              <a:t>Trả</a:t>
            </a:r>
            <a:r>
              <a:rPr lang="en-US" dirty="0"/>
              <a:t> </a:t>
            </a:r>
            <a:r>
              <a:rPr lang="en-US" dirty="0" err="1"/>
              <a:t>về</a:t>
            </a:r>
            <a:r>
              <a:rPr lang="en-US" dirty="0"/>
              <a:t> True </a:t>
            </a:r>
            <a:r>
              <a:rPr lang="en-US" dirty="0" err="1"/>
              <a:t>nếu</a:t>
            </a:r>
            <a:r>
              <a:rPr lang="en-US" dirty="0"/>
              <a:t> </a:t>
            </a:r>
            <a:r>
              <a:rPr lang="en-US" dirty="0" err="1"/>
              <a:t>có</a:t>
            </a:r>
            <a:r>
              <a:rPr lang="en-US" dirty="0"/>
              <a:t> </a:t>
            </a:r>
            <a:r>
              <a:rPr lang="en-US" dirty="0" err="1"/>
              <a:t>mục</a:t>
            </a:r>
            <a:r>
              <a:rPr lang="en-US" dirty="0"/>
              <a:t> </a:t>
            </a:r>
            <a:r>
              <a:rPr lang="en-US" dirty="0" err="1"/>
              <a:t>chọn</a:t>
            </a:r>
            <a:r>
              <a:rPr lang="en-US" dirty="0"/>
              <a:t> </a:t>
            </a:r>
            <a:r>
              <a:rPr lang="en-US" dirty="0" err="1"/>
              <a:t>trong</a:t>
            </a:r>
            <a:r>
              <a:rPr lang="en-US" dirty="0"/>
              <a:t> </a:t>
            </a:r>
            <a:r>
              <a:rPr lang="en-US" dirty="0" err="1"/>
              <a:t>danh</a:t>
            </a:r>
            <a:r>
              <a:rPr lang="en-US" dirty="0"/>
              <a:t> </a:t>
            </a:r>
            <a:r>
              <a:rPr lang="en-US" dirty="0" err="1"/>
              <a:t>sách</a:t>
            </a:r>
            <a:r>
              <a:rPr lang="en-US" dirty="0"/>
              <a:t> </a:t>
            </a:r>
          </a:p>
          <a:p>
            <a:pPr lvl="0"/>
            <a:r>
              <a:rPr lang="en-US" dirty="0" err="1"/>
              <a:t>và</a:t>
            </a:r>
            <a:r>
              <a:rPr lang="en-US" dirty="0"/>
              <a:t> </a:t>
            </a:r>
            <a:r>
              <a:rPr lang="en-US" dirty="0" err="1"/>
              <a:t>trả</a:t>
            </a:r>
            <a:r>
              <a:rPr lang="en-US" dirty="0"/>
              <a:t> </a:t>
            </a:r>
            <a:r>
              <a:rPr lang="en-US" dirty="0" err="1"/>
              <a:t>về</a:t>
            </a:r>
            <a:r>
              <a:rPr lang="en-US" dirty="0"/>
              <a:t> False </a:t>
            </a:r>
            <a:r>
              <a:rPr lang="en-US" dirty="0" err="1"/>
              <a:t>nếu</a:t>
            </a:r>
            <a:r>
              <a:rPr lang="en-US" dirty="0"/>
              <a:t> </a:t>
            </a:r>
            <a:r>
              <a:rPr lang="en-US" dirty="0" err="1"/>
              <a:t>không</a:t>
            </a:r>
            <a:r>
              <a:rPr lang="en-US" dirty="0"/>
              <a:t> </a:t>
            </a:r>
            <a:r>
              <a:rPr lang="en-US" dirty="0" err="1"/>
              <a:t>có</a:t>
            </a:r>
            <a:r>
              <a:rPr lang="en-US" dirty="0"/>
              <a:t> </a:t>
            </a:r>
            <a:r>
              <a:rPr lang="en-US" dirty="0" err="1"/>
              <a:t>mục</a:t>
            </a:r>
            <a:r>
              <a:rPr lang="en-US" dirty="0"/>
              <a:t> </a:t>
            </a:r>
            <a:r>
              <a:rPr lang="en-US" dirty="0" err="1"/>
              <a:t>chọn</a:t>
            </a:r>
            <a:r>
              <a:rPr lang="en-US" dirty="0"/>
              <a:t> </a:t>
            </a:r>
            <a:r>
              <a:rPr lang="en-US" dirty="0" err="1"/>
              <a:t>trong</a:t>
            </a:r>
            <a:r>
              <a:rPr lang="en-US" dirty="0"/>
              <a:t> </a:t>
            </a:r>
            <a:r>
              <a:rPr lang="en-US" dirty="0" err="1"/>
              <a:t>danh</a:t>
            </a:r>
            <a:r>
              <a:rPr lang="en-US" dirty="0"/>
              <a:t> </a:t>
            </a:r>
            <a:r>
              <a:rPr lang="en-US" dirty="0" err="1"/>
              <a:t>sách</a:t>
            </a:r>
            <a:r>
              <a:rPr lang="en-US" dirty="0"/>
              <a:t>.</a:t>
            </a:r>
          </a:p>
          <a:p>
            <a:r>
              <a:rPr lang="en-US" b="1" dirty="0"/>
              <a:t>Clear</a:t>
            </a:r>
            <a:r>
              <a:rPr lang="en-US" dirty="0"/>
              <a:t>: </a:t>
            </a:r>
            <a:r>
              <a:rPr lang="en-US" dirty="0" err="1"/>
              <a:t>Xóa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mục</a:t>
            </a:r>
            <a:r>
              <a:rPr lang="en-US" dirty="0"/>
              <a:t> </a:t>
            </a:r>
            <a:r>
              <a:rPr lang="en-US" dirty="0" err="1"/>
              <a:t>chọn</a:t>
            </a:r>
            <a:r>
              <a:rPr lang="en-US" b="1" i="1" dirty="0"/>
              <a:t>.</a:t>
            </a:r>
          </a:p>
          <a:p>
            <a:r>
              <a:rPr lang="en-US" b="1" dirty="0" err="1"/>
              <a:t>IndexOf</a:t>
            </a:r>
            <a:r>
              <a:rPr lang="en-US" b="1" dirty="0"/>
              <a:t>()</a:t>
            </a:r>
            <a:r>
              <a:rPr lang="en-US" dirty="0"/>
              <a:t>: </a:t>
            </a:r>
            <a:r>
              <a:rPr lang="en-US" dirty="0" err="1"/>
              <a:t>Trả</a:t>
            </a:r>
            <a:r>
              <a:rPr lang="en-US" dirty="0"/>
              <a:t> </a:t>
            </a:r>
            <a:r>
              <a:rPr lang="en-US" dirty="0" err="1"/>
              <a:t>về</a:t>
            </a:r>
            <a:r>
              <a:rPr lang="en-US" dirty="0"/>
              <a:t> </a:t>
            </a:r>
            <a:r>
              <a:rPr lang="en-US" dirty="0" err="1"/>
              <a:t>vị</a:t>
            </a:r>
            <a:r>
              <a:rPr lang="en-US" dirty="0"/>
              <a:t> </a:t>
            </a:r>
            <a:r>
              <a:rPr lang="en-US" dirty="0" err="1"/>
              <a:t>trí</a:t>
            </a:r>
            <a:r>
              <a:rPr lang="en-US" dirty="0"/>
              <a:t> </a:t>
            </a:r>
            <a:r>
              <a:rPr lang="en-US" dirty="0" err="1"/>
              <a:t>mục</a:t>
            </a:r>
            <a:r>
              <a:rPr lang="en-US" dirty="0"/>
              <a:t> </a:t>
            </a:r>
            <a:r>
              <a:rPr lang="en-US" dirty="0" err="1"/>
              <a:t>chọn</a:t>
            </a:r>
            <a:r>
              <a:rPr lang="en-US" dirty="0"/>
              <a:t> </a:t>
            </a:r>
            <a:r>
              <a:rPr lang="en-US" dirty="0" err="1"/>
              <a:t>trong</a:t>
            </a:r>
            <a:r>
              <a:rPr lang="en-US" dirty="0"/>
              <a:t> </a:t>
            </a:r>
            <a:r>
              <a:rPr lang="en-US" dirty="0" err="1"/>
              <a:t>danh</a:t>
            </a:r>
            <a:r>
              <a:rPr lang="en-US" dirty="0"/>
              <a:t> </a:t>
            </a:r>
            <a:r>
              <a:rPr lang="en-US" dirty="0" err="1"/>
              <a:t>sách</a:t>
            </a:r>
            <a:r>
              <a:rPr lang="en-US" dirty="0"/>
              <a:t>,</a:t>
            </a:r>
          </a:p>
          <a:p>
            <a:r>
              <a:rPr lang="en-US" dirty="0"/>
              <a:t> </a:t>
            </a:r>
            <a:r>
              <a:rPr lang="en-US" dirty="0" err="1"/>
              <a:t>nếu</a:t>
            </a:r>
            <a:r>
              <a:rPr lang="en-US" dirty="0"/>
              <a:t> </a:t>
            </a:r>
            <a:r>
              <a:rPr lang="en-US" dirty="0" err="1"/>
              <a:t>không</a:t>
            </a:r>
            <a:r>
              <a:rPr lang="en-US" dirty="0"/>
              <a:t> </a:t>
            </a:r>
            <a:r>
              <a:rPr lang="en-US" dirty="0" err="1"/>
              <a:t>tìm</a:t>
            </a:r>
            <a:r>
              <a:rPr lang="en-US" dirty="0"/>
              <a:t> </a:t>
            </a:r>
            <a:r>
              <a:rPr lang="en-US" dirty="0" err="1"/>
              <a:t>thấy</a:t>
            </a:r>
            <a:r>
              <a:rPr lang="en-US" dirty="0"/>
              <a:t> </a:t>
            </a:r>
            <a:r>
              <a:rPr lang="en-US" dirty="0" err="1"/>
              <a:t>sẽ</a:t>
            </a:r>
            <a:r>
              <a:rPr lang="en-US" dirty="0"/>
              <a:t> </a:t>
            </a:r>
            <a:r>
              <a:rPr lang="en-US" dirty="0" err="1"/>
              <a:t>trả</a:t>
            </a:r>
            <a:r>
              <a:rPr lang="en-US" dirty="0"/>
              <a:t> </a:t>
            </a:r>
            <a:r>
              <a:rPr lang="en-US" dirty="0" err="1"/>
              <a:t>về</a:t>
            </a:r>
            <a:r>
              <a:rPr lang="en-US" dirty="0"/>
              <a:t> -1</a:t>
            </a:r>
          </a:p>
        </p:txBody>
      </p:sp>
      <p:pic>
        <p:nvPicPr>
          <p:cNvPr id="7" name="Picture 6" descr="winforms bai5 01 PNG">
            <a:extLst>
              <a:ext uri="{FF2B5EF4-FFF2-40B4-BE49-F238E27FC236}">
                <a16:creationId xmlns:a16="http://schemas.microsoft.com/office/drawing/2014/main" id="{A458468D-3CBA-4EF0-9F02-F3A258945E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50180" y="1128712"/>
            <a:ext cx="3446144" cy="3024188"/>
          </a:xfrm>
          <a:prstGeom prst="rect">
            <a:avLst/>
          </a:prstGeom>
          <a:noFill/>
          <a:ln>
            <a:noFill/>
          </a:ln>
        </p:spPr>
      </p:pic>
      <p:sp>
        <p:nvSpPr>
          <p:cNvPr id="8" name="TextBox 7">
            <a:extLst>
              <a:ext uri="{FF2B5EF4-FFF2-40B4-BE49-F238E27FC236}">
                <a16:creationId xmlns:a16="http://schemas.microsoft.com/office/drawing/2014/main" id="{9E2B6208-16AC-40EE-A90D-3AFCEEAA0680}"/>
              </a:ext>
            </a:extLst>
          </p:cNvPr>
          <p:cNvSpPr txBox="1"/>
          <p:nvPr/>
        </p:nvSpPr>
        <p:spPr>
          <a:xfrm>
            <a:off x="6057900" y="4286200"/>
            <a:ext cx="1981200" cy="307777"/>
          </a:xfrm>
          <a:prstGeom prst="rect">
            <a:avLst/>
          </a:prstGeom>
          <a:noFill/>
        </p:spPr>
        <p:txBody>
          <a:bodyPr wrap="square" rtlCol="0">
            <a:spAutoFit/>
          </a:bodyPr>
          <a:lstStyle/>
          <a:p>
            <a:pPr algn="ctr"/>
            <a:r>
              <a:rPr lang="en-US" dirty="0" err="1"/>
              <a:t>Ví</a:t>
            </a:r>
            <a:r>
              <a:rPr lang="en-US" dirty="0"/>
              <a:t> </a:t>
            </a:r>
            <a:r>
              <a:rPr lang="en-US" dirty="0" err="1"/>
              <a:t>dụ</a:t>
            </a:r>
            <a:r>
              <a:rPr lang="en-US" dirty="0"/>
              <a:t> </a:t>
            </a:r>
            <a:r>
              <a:rPr lang="en-US" dirty="0" err="1"/>
              <a:t>về</a:t>
            </a:r>
            <a:r>
              <a:rPr lang="en-US" dirty="0"/>
              <a:t> list box</a:t>
            </a:r>
          </a:p>
        </p:txBody>
      </p:sp>
    </p:spTree>
    <p:extLst>
      <p:ext uri="{BB962C8B-B14F-4D97-AF65-F5344CB8AC3E}">
        <p14:creationId xmlns:p14="http://schemas.microsoft.com/office/powerpoint/2010/main" val="2533466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92EFE-9FEC-4604-9926-2AA79F903FA6}"/>
              </a:ext>
            </a:extLst>
          </p:cNvPr>
          <p:cNvSpPr>
            <a:spLocks noGrp="1"/>
          </p:cNvSpPr>
          <p:nvPr>
            <p:ph type="title"/>
          </p:nvPr>
        </p:nvSpPr>
        <p:spPr>
          <a:xfrm>
            <a:off x="227445" y="205745"/>
            <a:ext cx="7713900" cy="685800"/>
          </a:xfrm>
        </p:spPr>
        <p:txBody>
          <a:bodyPr/>
          <a:lstStyle/>
          <a:p>
            <a:pPr algn="l"/>
            <a:r>
              <a:rPr lang="en-US" sz="2000" b="1" dirty="0">
                <a:solidFill>
                  <a:schemeClr val="tx2">
                    <a:lumMod val="50000"/>
                  </a:schemeClr>
                </a:solidFill>
                <a:latin typeface="+mn-lt"/>
              </a:rPr>
              <a:t>* </a:t>
            </a:r>
            <a:r>
              <a:rPr lang="en-US" sz="2000" b="1" dirty="0" err="1">
                <a:solidFill>
                  <a:schemeClr val="tx2">
                    <a:lumMod val="50000"/>
                  </a:schemeClr>
                </a:solidFill>
                <a:latin typeface="+mn-lt"/>
              </a:rPr>
              <a:t>Một</a:t>
            </a:r>
            <a:r>
              <a:rPr lang="en-US" sz="2000" b="1" dirty="0">
                <a:solidFill>
                  <a:schemeClr val="tx2">
                    <a:lumMod val="50000"/>
                  </a:schemeClr>
                </a:solidFill>
                <a:latin typeface="+mn-lt"/>
              </a:rPr>
              <a:t> </a:t>
            </a:r>
            <a:r>
              <a:rPr lang="en-US" sz="2000" b="1" dirty="0" err="1">
                <a:solidFill>
                  <a:schemeClr val="tx2">
                    <a:lumMod val="50000"/>
                  </a:schemeClr>
                </a:solidFill>
                <a:latin typeface="+mn-lt"/>
              </a:rPr>
              <a:t>số</a:t>
            </a:r>
            <a:r>
              <a:rPr lang="en-US" sz="2000" b="1" dirty="0">
                <a:solidFill>
                  <a:schemeClr val="tx2">
                    <a:lumMod val="50000"/>
                  </a:schemeClr>
                </a:solidFill>
                <a:latin typeface="+mn-lt"/>
              </a:rPr>
              <a:t> </a:t>
            </a:r>
            <a:r>
              <a:rPr lang="en-US" sz="2000" b="1" dirty="0" err="1">
                <a:solidFill>
                  <a:schemeClr val="tx2">
                    <a:lumMod val="50000"/>
                  </a:schemeClr>
                </a:solidFill>
                <a:latin typeface="+mn-lt"/>
              </a:rPr>
              <a:t>thuộc</a:t>
            </a:r>
            <a:r>
              <a:rPr lang="en-US" sz="2000" b="1" dirty="0">
                <a:solidFill>
                  <a:schemeClr val="tx2">
                    <a:lumMod val="50000"/>
                  </a:schemeClr>
                </a:solidFill>
                <a:latin typeface="+mn-lt"/>
              </a:rPr>
              <a:t> </a:t>
            </a:r>
            <a:r>
              <a:rPr lang="en-US" sz="2000" b="1" dirty="0" err="1">
                <a:solidFill>
                  <a:schemeClr val="tx2">
                    <a:lumMod val="50000"/>
                  </a:schemeClr>
                </a:solidFill>
                <a:latin typeface="+mn-lt"/>
              </a:rPr>
              <a:t>tính</a:t>
            </a:r>
            <a:r>
              <a:rPr lang="en-US" sz="2000" b="1" dirty="0">
                <a:solidFill>
                  <a:schemeClr val="tx2">
                    <a:lumMod val="50000"/>
                  </a:schemeClr>
                </a:solidFill>
                <a:latin typeface="+mn-lt"/>
              </a:rPr>
              <a:t> </a:t>
            </a:r>
            <a:r>
              <a:rPr lang="en-US" sz="2000" b="1" dirty="0" err="1">
                <a:solidFill>
                  <a:schemeClr val="tx2">
                    <a:lumMod val="50000"/>
                  </a:schemeClr>
                </a:solidFill>
                <a:latin typeface="+mn-lt"/>
              </a:rPr>
              <a:t>của</a:t>
            </a:r>
            <a:r>
              <a:rPr lang="en-US" sz="2000" b="1" dirty="0">
                <a:solidFill>
                  <a:schemeClr val="tx2">
                    <a:lumMod val="50000"/>
                  </a:schemeClr>
                </a:solidFill>
                <a:latin typeface="+mn-lt"/>
              </a:rPr>
              <a:t> </a:t>
            </a:r>
            <a:r>
              <a:rPr lang="en-US" sz="2000" b="1" dirty="0" err="1">
                <a:solidFill>
                  <a:schemeClr val="tx2">
                    <a:lumMod val="50000"/>
                  </a:schemeClr>
                </a:solidFill>
                <a:latin typeface="+mn-lt"/>
              </a:rPr>
              <a:t>Listbox</a:t>
            </a:r>
            <a:endParaRPr lang="en-US" sz="2000" b="1" dirty="0">
              <a:solidFill>
                <a:schemeClr val="tx2">
                  <a:lumMod val="50000"/>
                </a:schemeClr>
              </a:solidFill>
              <a:latin typeface="+mn-lt"/>
            </a:endParaRPr>
          </a:p>
        </p:txBody>
      </p:sp>
      <p:graphicFrame>
        <p:nvGraphicFramePr>
          <p:cNvPr id="3" name="Table 2">
            <a:extLst>
              <a:ext uri="{FF2B5EF4-FFF2-40B4-BE49-F238E27FC236}">
                <a16:creationId xmlns:a16="http://schemas.microsoft.com/office/drawing/2014/main" id="{95F9CB8C-13AB-45FF-8F58-053DC052B2D1}"/>
              </a:ext>
            </a:extLst>
          </p:cNvPr>
          <p:cNvGraphicFramePr>
            <a:graphicFrameLocks noGrp="1"/>
          </p:cNvGraphicFramePr>
          <p:nvPr>
            <p:extLst>
              <p:ext uri="{D42A27DB-BD31-4B8C-83A1-F6EECF244321}">
                <p14:modId xmlns:p14="http://schemas.microsoft.com/office/powerpoint/2010/main" val="1625427544"/>
              </p:ext>
            </p:extLst>
          </p:nvPr>
        </p:nvGraphicFramePr>
        <p:xfrm>
          <a:off x="448722" y="800100"/>
          <a:ext cx="8246556" cy="3893820"/>
        </p:xfrm>
        <a:graphic>
          <a:graphicData uri="http://schemas.openxmlformats.org/drawingml/2006/table">
            <a:tbl>
              <a:tblPr firstRow="1" firstCol="1" bandRow="1">
                <a:tableStyleId>{4D027A05-C750-4300-8D22-24BD64E31EAD}</a:tableStyleId>
              </a:tblPr>
              <a:tblGrid>
                <a:gridCol w="1281876">
                  <a:extLst>
                    <a:ext uri="{9D8B030D-6E8A-4147-A177-3AD203B41FA5}">
                      <a16:colId xmlns:a16="http://schemas.microsoft.com/office/drawing/2014/main" val="1275353933"/>
                    </a:ext>
                  </a:extLst>
                </a:gridCol>
                <a:gridCol w="6964680">
                  <a:extLst>
                    <a:ext uri="{9D8B030D-6E8A-4147-A177-3AD203B41FA5}">
                      <a16:colId xmlns:a16="http://schemas.microsoft.com/office/drawing/2014/main" val="602811769"/>
                    </a:ext>
                  </a:extLst>
                </a:gridCol>
              </a:tblGrid>
              <a:tr h="269241">
                <a:tc>
                  <a:txBody>
                    <a:bodyPr/>
                    <a:lstStyle/>
                    <a:p>
                      <a:pPr marL="0" marR="0">
                        <a:lnSpc>
                          <a:spcPct val="107000"/>
                        </a:lnSpc>
                        <a:spcBef>
                          <a:spcPts val="200"/>
                        </a:spcBef>
                        <a:spcAft>
                          <a:spcPts val="0"/>
                        </a:spcAft>
                      </a:pPr>
                      <a:r>
                        <a:rPr lang="en-US" sz="1400" b="1" dirty="0" err="1">
                          <a:effectLst/>
                        </a:rPr>
                        <a:t>Thuộc</a:t>
                      </a:r>
                      <a:r>
                        <a:rPr lang="en-US" sz="1400" b="1" dirty="0">
                          <a:effectLst/>
                        </a:rPr>
                        <a:t> </a:t>
                      </a:r>
                      <a:r>
                        <a:rPr lang="en-US" sz="1400" b="1" dirty="0" err="1">
                          <a:effectLst/>
                        </a:rPr>
                        <a:t>tính</a:t>
                      </a:r>
                      <a:endParaRPr lang="en-US" sz="14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nchor="ctr"/>
                </a:tc>
                <a:tc>
                  <a:txBody>
                    <a:bodyPr/>
                    <a:lstStyle/>
                    <a:p>
                      <a:pPr marL="0" marR="0">
                        <a:lnSpc>
                          <a:spcPct val="107000"/>
                        </a:lnSpc>
                        <a:spcBef>
                          <a:spcPts val="200"/>
                        </a:spcBef>
                        <a:spcAft>
                          <a:spcPts val="0"/>
                        </a:spcAft>
                      </a:pPr>
                      <a:r>
                        <a:rPr lang="en-US" sz="1400" b="1" dirty="0" err="1">
                          <a:effectLst/>
                        </a:rPr>
                        <a:t>Mô</a:t>
                      </a:r>
                      <a:r>
                        <a:rPr lang="en-US" sz="1400" b="1" dirty="0">
                          <a:effectLst/>
                        </a:rPr>
                        <a:t> </a:t>
                      </a:r>
                      <a:r>
                        <a:rPr lang="en-US" sz="1400" b="1" dirty="0" err="1">
                          <a:effectLst/>
                        </a:rPr>
                        <a:t>tả</a:t>
                      </a:r>
                      <a:endParaRPr lang="en-US" sz="14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nchor="ctr"/>
                </a:tc>
                <a:extLst>
                  <a:ext uri="{0D108BD9-81ED-4DB2-BD59-A6C34878D82A}">
                    <a16:rowId xmlns:a16="http://schemas.microsoft.com/office/drawing/2014/main" val="3734973066"/>
                  </a:ext>
                </a:extLst>
              </a:tr>
              <a:tr h="310825">
                <a:tc>
                  <a:txBody>
                    <a:bodyPr/>
                    <a:lstStyle/>
                    <a:p>
                      <a:pPr marL="0" marR="0">
                        <a:lnSpc>
                          <a:spcPct val="107000"/>
                        </a:lnSpc>
                        <a:spcBef>
                          <a:spcPts val="200"/>
                        </a:spcBef>
                        <a:spcAft>
                          <a:spcPts val="0"/>
                        </a:spcAft>
                      </a:pPr>
                      <a:r>
                        <a:rPr lang="en-US" sz="1400">
                          <a:effectLst/>
                        </a:rPr>
                        <a:t>DataSource</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tc>
                <a:tc>
                  <a:txBody>
                    <a:bodyPr/>
                    <a:lstStyle/>
                    <a:p>
                      <a:pPr marL="0" marR="0">
                        <a:lnSpc>
                          <a:spcPct val="107000"/>
                        </a:lnSpc>
                        <a:spcBef>
                          <a:spcPts val="200"/>
                        </a:spcBef>
                        <a:spcAft>
                          <a:spcPts val="0"/>
                        </a:spcAft>
                      </a:pPr>
                      <a:r>
                        <a:rPr lang="en-US" sz="1400">
                          <a:effectLst/>
                        </a:rPr>
                        <a:t>Chọn tập dữ liệu điền vào ListBox. Tập dữ liệu có thể là mảng, chuỗi, ArrayList,...</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tc>
                <a:extLst>
                  <a:ext uri="{0D108BD9-81ED-4DB2-BD59-A6C34878D82A}">
                    <a16:rowId xmlns:a16="http://schemas.microsoft.com/office/drawing/2014/main" val="2526757157"/>
                  </a:ext>
                </a:extLst>
              </a:tr>
              <a:tr h="310825">
                <a:tc>
                  <a:txBody>
                    <a:bodyPr/>
                    <a:lstStyle/>
                    <a:p>
                      <a:pPr marL="0" marR="0">
                        <a:lnSpc>
                          <a:spcPct val="107000"/>
                        </a:lnSpc>
                        <a:spcBef>
                          <a:spcPts val="200"/>
                        </a:spcBef>
                        <a:spcAft>
                          <a:spcPts val="0"/>
                        </a:spcAft>
                      </a:pPr>
                      <a:r>
                        <a:rPr lang="en-US" sz="1400">
                          <a:effectLst/>
                        </a:rPr>
                        <a:t>DisplayMember</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tc>
                <a:tc>
                  <a:txBody>
                    <a:bodyPr/>
                    <a:lstStyle/>
                    <a:p>
                      <a:pPr marL="0" marR="0">
                        <a:lnSpc>
                          <a:spcPct val="107000"/>
                        </a:lnSpc>
                        <a:spcBef>
                          <a:spcPts val="200"/>
                        </a:spcBef>
                        <a:spcAft>
                          <a:spcPts val="0"/>
                        </a:spcAft>
                      </a:pPr>
                      <a:r>
                        <a:rPr lang="en-US" sz="1400">
                          <a:effectLst/>
                        </a:rPr>
                        <a:t>Dữ liệu thành viên sẽ được hiển thị trên ListBox</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tc>
                <a:extLst>
                  <a:ext uri="{0D108BD9-81ED-4DB2-BD59-A6C34878D82A}">
                    <a16:rowId xmlns:a16="http://schemas.microsoft.com/office/drawing/2014/main" val="815766486"/>
                  </a:ext>
                </a:extLst>
              </a:tr>
              <a:tr h="310825">
                <a:tc>
                  <a:txBody>
                    <a:bodyPr/>
                    <a:lstStyle/>
                    <a:p>
                      <a:pPr marL="0" marR="0">
                        <a:lnSpc>
                          <a:spcPct val="107000"/>
                        </a:lnSpc>
                        <a:spcBef>
                          <a:spcPts val="200"/>
                        </a:spcBef>
                        <a:spcAft>
                          <a:spcPts val="0"/>
                        </a:spcAft>
                      </a:pPr>
                      <a:r>
                        <a:rPr lang="en-US" sz="1400">
                          <a:effectLst/>
                        </a:rPr>
                        <a:t>ValueMember </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tc>
                <a:tc>
                  <a:txBody>
                    <a:bodyPr/>
                    <a:lstStyle/>
                    <a:p>
                      <a:pPr marL="0" marR="0">
                        <a:lnSpc>
                          <a:spcPct val="107000"/>
                        </a:lnSpc>
                        <a:spcBef>
                          <a:spcPts val="200"/>
                        </a:spcBef>
                        <a:spcAft>
                          <a:spcPts val="0"/>
                        </a:spcAft>
                      </a:pPr>
                      <a:r>
                        <a:rPr lang="en-US" sz="1400">
                          <a:effectLst/>
                        </a:rPr>
                        <a:t>Thuộc tính này chỉ định dẽ liệu thành viên sẽ cung cấp giá trị cho ListBox</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tc>
                <a:extLst>
                  <a:ext uri="{0D108BD9-81ED-4DB2-BD59-A6C34878D82A}">
                    <a16:rowId xmlns:a16="http://schemas.microsoft.com/office/drawing/2014/main" val="102616109"/>
                  </a:ext>
                </a:extLst>
              </a:tr>
              <a:tr h="810581">
                <a:tc>
                  <a:txBody>
                    <a:bodyPr/>
                    <a:lstStyle/>
                    <a:p>
                      <a:pPr marL="0" marR="0">
                        <a:lnSpc>
                          <a:spcPct val="107000"/>
                        </a:lnSpc>
                        <a:spcBef>
                          <a:spcPts val="200"/>
                        </a:spcBef>
                        <a:spcAft>
                          <a:spcPts val="0"/>
                        </a:spcAft>
                      </a:pPr>
                      <a:r>
                        <a:rPr lang="en-US" sz="1400">
                          <a:effectLst/>
                        </a:rPr>
                        <a:t>SelectedValue </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tc>
                <a:tc>
                  <a:txBody>
                    <a:bodyPr/>
                    <a:lstStyle/>
                    <a:p>
                      <a:pPr marL="0" marR="0">
                        <a:lnSpc>
                          <a:spcPct val="107000"/>
                        </a:lnSpc>
                        <a:spcBef>
                          <a:spcPts val="200"/>
                        </a:spcBef>
                        <a:spcAft>
                          <a:spcPts val="0"/>
                        </a:spcAft>
                      </a:pPr>
                      <a:r>
                        <a:rPr lang="en-US" sz="1400">
                          <a:effectLst/>
                        </a:rPr>
                        <a:t>Trả về giá trị của mục chọn nếu ListBox có liên kết dữ liệu. Nếu không liên kết với dữ liệu hoặc thuộc tính ValueMember không được thiết lập thì giá trị thuộc tính SelectedValue là giá trị chuỗi của thuộc tính SelectedItem</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tc>
                <a:extLst>
                  <a:ext uri="{0D108BD9-81ED-4DB2-BD59-A6C34878D82A}">
                    <a16:rowId xmlns:a16="http://schemas.microsoft.com/office/drawing/2014/main" val="1899296948"/>
                  </a:ext>
                </a:extLst>
              </a:tr>
              <a:tr h="269241">
                <a:tc>
                  <a:txBody>
                    <a:bodyPr/>
                    <a:lstStyle/>
                    <a:p>
                      <a:pPr marL="0" marR="0">
                        <a:lnSpc>
                          <a:spcPct val="107000"/>
                        </a:lnSpc>
                        <a:spcBef>
                          <a:spcPts val="200"/>
                        </a:spcBef>
                        <a:spcAft>
                          <a:spcPts val="0"/>
                        </a:spcAft>
                      </a:pPr>
                      <a:r>
                        <a:rPr lang="en-US" sz="1400">
                          <a:effectLst/>
                        </a:rPr>
                        <a:t>Items </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tc>
                <a:tc>
                  <a:txBody>
                    <a:bodyPr/>
                    <a:lstStyle/>
                    <a:p>
                      <a:pPr marL="0" marR="0">
                        <a:lnSpc>
                          <a:spcPct val="107000"/>
                        </a:lnSpc>
                        <a:spcBef>
                          <a:spcPts val="200"/>
                        </a:spcBef>
                        <a:spcAft>
                          <a:spcPts val="0"/>
                        </a:spcAft>
                      </a:pPr>
                      <a:r>
                        <a:rPr lang="en-US" sz="1400">
                          <a:effectLst/>
                        </a:rPr>
                        <a:t>Các mục chứa trong ListBox</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tc>
                <a:extLst>
                  <a:ext uri="{0D108BD9-81ED-4DB2-BD59-A6C34878D82A}">
                    <a16:rowId xmlns:a16="http://schemas.microsoft.com/office/drawing/2014/main" val="3601895288"/>
                  </a:ext>
                </a:extLst>
              </a:tr>
              <a:tr h="269241">
                <a:tc>
                  <a:txBody>
                    <a:bodyPr/>
                    <a:lstStyle/>
                    <a:p>
                      <a:pPr marL="0" marR="0">
                        <a:lnSpc>
                          <a:spcPct val="107000"/>
                        </a:lnSpc>
                        <a:spcBef>
                          <a:spcPts val="200"/>
                        </a:spcBef>
                        <a:spcAft>
                          <a:spcPts val="0"/>
                        </a:spcAft>
                      </a:pPr>
                      <a:r>
                        <a:rPr lang="en-US" sz="1400">
                          <a:effectLst/>
                        </a:rPr>
                        <a:t>SelectedItem </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tc>
                <a:tc>
                  <a:txBody>
                    <a:bodyPr/>
                    <a:lstStyle/>
                    <a:p>
                      <a:pPr marL="0" marR="0">
                        <a:lnSpc>
                          <a:spcPct val="107000"/>
                        </a:lnSpc>
                        <a:spcBef>
                          <a:spcPts val="200"/>
                        </a:spcBef>
                        <a:spcAft>
                          <a:spcPts val="0"/>
                        </a:spcAft>
                      </a:pPr>
                      <a:r>
                        <a:rPr lang="en-US" sz="1400">
                          <a:effectLst/>
                        </a:rPr>
                        <a:t>Trả về mục được chọn</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tc>
                <a:extLst>
                  <a:ext uri="{0D108BD9-81ED-4DB2-BD59-A6C34878D82A}">
                    <a16:rowId xmlns:a16="http://schemas.microsoft.com/office/drawing/2014/main" val="2444228893"/>
                  </a:ext>
                </a:extLst>
              </a:tr>
              <a:tr h="269241">
                <a:tc>
                  <a:txBody>
                    <a:bodyPr/>
                    <a:lstStyle/>
                    <a:p>
                      <a:pPr marL="0" marR="0">
                        <a:lnSpc>
                          <a:spcPct val="107000"/>
                        </a:lnSpc>
                        <a:spcBef>
                          <a:spcPts val="200"/>
                        </a:spcBef>
                        <a:spcAft>
                          <a:spcPts val="0"/>
                        </a:spcAft>
                      </a:pPr>
                      <a:r>
                        <a:rPr lang="en-US" sz="1400">
                          <a:effectLst/>
                        </a:rPr>
                        <a:t>SelectedIndex </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tc>
                <a:tc>
                  <a:txBody>
                    <a:bodyPr/>
                    <a:lstStyle/>
                    <a:p>
                      <a:pPr marL="0" marR="0">
                        <a:lnSpc>
                          <a:spcPct val="107000"/>
                        </a:lnSpc>
                        <a:spcBef>
                          <a:spcPts val="200"/>
                        </a:spcBef>
                        <a:spcAft>
                          <a:spcPts val="0"/>
                        </a:spcAft>
                      </a:pPr>
                      <a:r>
                        <a:rPr lang="en-US" sz="1400">
                          <a:effectLst/>
                        </a:rPr>
                        <a:t>Lấy chỉ số mục được chọn, chỉ số mục chọn đầu tiên là 0</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tc>
                <a:extLst>
                  <a:ext uri="{0D108BD9-81ED-4DB2-BD59-A6C34878D82A}">
                    <a16:rowId xmlns:a16="http://schemas.microsoft.com/office/drawing/2014/main" val="4124300157"/>
                  </a:ext>
                </a:extLst>
              </a:tr>
              <a:tr h="533888">
                <a:tc>
                  <a:txBody>
                    <a:bodyPr/>
                    <a:lstStyle/>
                    <a:p>
                      <a:pPr marL="0" marR="0">
                        <a:lnSpc>
                          <a:spcPct val="107000"/>
                        </a:lnSpc>
                        <a:spcBef>
                          <a:spcPts val="200"/>
                        </a:spcBef>
                        <a:spcAft>
                          <a:spcPts val="0"/>
                        </a:spcAft>
                      </a:pPr>
                      <a:r>
                        <a:rPr lang="en-US" sz="1400">
                          <a:effectLst/>
                        </a:rPr>
                        <a:t>SelectionMode </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tc>
                <a:tc>
                  <a:txBody>
                    <a:bodyPr/>
                    <a:lstStyle/>
                    <a:p>
                      <a:pPr marL="0" marR="0">
                        <a:lnSpc>
                          <a:spcPct val="107000"/>
                        </a:lnSpc>
                        <a:spcBef>
                          <a:spcPts val="200"/>
                        </a:spcBef>
                        <a:spcAft>
                          <a:spcPts val="0"/>
                        </a:spcAft>
                      </a:pPr>
                      <a:r>
                        <a:rPr lang="en-US" sz="1400" dirty="0">
                          <a:effectLst/>
                        </a:rPr>
                        <a:t>Cho </a:t>
                      </a:r>
                      <a:r>
                        <a:rPr lang="en-US" sz="1400" dirty="0" err="1">
                          <a:effectLst/>
                        </a:rPr>
                        <a:t>phép</a:t>
                      </a:r>
                      <a:r>
                        <a:rPr lang="en-US" sz="1400" dirty="0">
                          <a:effectLst/>
                        </a:rPr>
                        <a:t> </a:t>
                      </a:r>
                      <a:r>
                        <a:rPr lang="en-US" sz="1400" dirty="0" err="1">
                          <a:effectLst/>
                        </a:rPr>
                        <a:t>chọn</a:t>
                      </a:r>
                      <a:r>
                        <a:rPr lang="en-US" sz="1400" dirty="0">
                          <a:effectLst/>
                        </a:rPr>
                        <a:t> </a:t>
                      </a:r>
                      <a:r>
                        <a:rPr lang="en-US" sz="1400" dirty="0" err="1">
                          <a:effectLst/>
                        </a:rPr>
                        <a:t>một</a:t>
                      </a:r>
                      <a:r>
                        <a:rPr lang="en-US" sz="1400" dirty="0">
                          <a:effectLst/>
                        </a:rPr>
                        <a:t> </a:t>
                      </a:r>
                      <a:r>
                        <a:rPr lang="en-US" sz="1400" dirty="0" err="1">
                          <a:effectLst/>
                        </a:rPr>
                        <a:t>hoặc</a:t>
                      </a:r>
                      <a:r>
                        <a:rPr lang="en-US" sz="1400" dirty="0">
                          <a:effectLst/>
                        </a:rPr>
                        <a:t> </a:t>
                      </a:r>
                      <a:r>
                        <a:rPr lang="en-US" sz="1400" dirty="0" err="1">
                          <a:effectLst/>
                        </a:rPr>
                        <a:t>nhiều</a:t>
                      </a:r>
                      <a:r>
                        <a:rPr lang="en-US" sz="1400" dirty="0">
                          <a:effectLst/>
                        </a:rPr>
                        <a:t> </a:t>
                      </a:r>
                      <a:r>
                        <a:rPr lang="en-US" sz="1400" dirty="0" err="1">
                          <a:effectLst/>
                        </a:rPr>
                        <a:t>dòng</a:t>
                      </a:r>
                      <a:r>
                        <a:rPr lang="en-US" sz="1400" dirty="0">
                          <a:effectLst/>
                        </a:rPr>
                        <a:t> </a:t>
                      </a:r>
                      <a:r>
                        <a:rPr lang="en-US" sz="1400" dirty="0" err="1">
                          <a:effectLst/>
                        </a:rPr>
                        <a:t>dữ</a:t>
                      </a:r>
                      <a:r>
                        <a:rPr lang="en-US" sz="1400" dirty="0">
                          <a:effectLst/>
                        </a:rPr>
                        <a:t> </a:t>
                      </a:r>
                      <a:r>
                        <a:rPr lang="en-US" sz="1400" dirty="0" err="1">
                          <a:effectLst/>
                        </a:rPr>
                        <a:t>liệu</a:t>
                      </a:r>
                      <a:r>
                        <a:rPr lang="en-US" sz="1400" dirty="0">
                          <a:effectLst/>
                        </a:rPr>
                        <a:t> </a:t>
                      </a:r>
                      <a:r>
                        <a:rPr lang="en-US" sz="1400" dirty="0" err="1">
                          <a:effectLst/>
                        </a:rPr>
                        <a:t>trên</a:t>
                      </a:r>
                      <a:r>
                        <a:rPr lang="en-US" sz="1400" dirty="0">
                          <a:effectLst/>
                        </a:rPr>
                        <a:t> </a:t>
                      </a:r>
                      <a:r>
                        <a:rPr lang="en-US" sz="1400" dirty="0" err="1">
                          <a:effectLst/>
                        </a:rPr>
                        <a:t>ListBox</a:t>
                      </a:r>
                      <a:r>
                        <a:rPr lang="en-US" sz="1400" dirty="0">
                          <a:effectLst/>
                        </a:rPr>
                        <a:t>, bao </a:t>
                      </a:r>
                      <a:r>
                        <a:rPr lang="en-US" sz="1400" dirty="0" err="1">
                          <a:effectLst/>
                        </a:rPr>
                        <a:t>gồm</a:t>
                      </a:r>
                      <a:r>
                        <a:rPr lang="en-US" sz="1400" dirty="0">
                          <a:effectLst/>
                        </a:rPr>
                        <a:t>: One, </a:t>
                      </a:r>
                      <a:r>
                        <a:rPr lang="en-US" sz="1400" dirty="0" err="1">
                          <a:effectLst/>
                        </a:rPr>
                        <a:t>MultiSimple</a:t>
                      </a:r>
                      <a:r>
                        <a:rPr lang="en-US" sz="1400" dirty="0">
                          <a:effectLst/>
                        </a:rPr>
                        <a:t>, </a:t>
                      </a:r>
                      <a:r>
                        <a:rPr lang="en-US" sz="1400" dirty="0" err="1">
                          <a:effectLst/>
                        </a:rPr>
                        <a:t>MultiExtended</a:t>
                      </a:r>
                      <a:endParaRPr lang="en-US" sz="1400" dirty="0">
                        <a:effectLst/>
                      </a:endParaRPr>
                    </a:p>
                  </a:txBody>
                  <a:tcPr marL="5144" marR="5144" marT="5144" marB="5144"/>
                </a:tc>
                <a:extLst>
                  <a:ext uri="{0D108BD9-81ED-4DB2-BD59-A6C34878D82A}">
                    <a16:rowId xmlns:a16="http://schemas.microsoft.com/office/drawing/2014/main" val="999517829"/>
                  </a:ext>
                </a:extLst>
              </a:tr>
              <a:tr h="539912">
                <a:tc>
                  <a:txBody>
                    <a:bodyPr/>
                    <a:lstStyle/>
                    <a:p>
                      <a:pPr marL="0" marR="0">
                        <a:lnSpc>
                          <a:spcPct val="107000"/>
                        </a:lnSpc>
                        <a:spcBef>
                          <a:spcPts val="200"/>
                        </a:spcBef>
                        <a:spcAft>
                          <a:spcPts val="0"/>
                        </a:spcAft>
                      </a:pPr>
                      <a:r>
                        <a:rPr lang="en-US" sz="1400">
                          <a:effectLst/>
                        </a:rPr>
                        <a:t>SelectedItems </a:t>
                      </a:r>
                      <a:endParaRPr lang="en-US" sz="1400" b="1" i="1">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tc>
                <a:tc>
                  <a:txBody>
                    <a:bodyPr/>
                    <a:lstStyle/>
                    <a:p>
                      <a:pPr marL="0" marR="0">
                        <a:lnSpc>
                          <a:spcPct val="107000"/>
                        </a:lnSpc>
                        <a:spcBef>
                          <a:spcPts val="200"/>
                        </a:spcBef>
                        <a:spcAft>
                          <a:spcPts val="0"/>
                        </a:spcAft>
                      </a:pPr>
                      <a:r>
                        <a:rPr lang="en-US" sz="1400" dirty="0" err="1">
                          <a:effectLst/>
                        </a:rPr>
                        <a:t>Được</a:t>
                      </a:r>
                      <a:r>
                        <a:rPr lang="en-US" sz="1400" dirty="0">
                          <a:effectLst/>
                        </a:rPr>
                        <a:t> </a:t>
                      </a:r>
                      <a:r>
                        <a:rPr lang="en-US" sz="1400" dirty="0" err="1">
                          <a:effectLst/>
                        </a:rPr>
                        <a:t>sử</a:t>
                      </a:r>
                      <a:r>
                        <a:rPr lang="en-US" sz="1400" dirty="0">
                          <a:effectLst/>
                        </a:rPr>
                        <a:t> </a:t>
                      </a:r>
                      <a:r>
                        <a:rPr lang="en-US" sz="1400" dirty="0" err="1">
                          <a:effectLst/>
                        </a:rPr>
                        <a:t>dụng</a:t>
                      </a:r>
                      <a:r>
                        <a:rPr lang="en-US" sz="1400" dirty="0">
                          <a:effectLst/>
                        </a:rPr>
                        <a:t> </a:t>
                      </a:r>
                      <a:r>
                        <a:rPr lang="en-US" sz="1400" dirty="0" err="1">
                          <a:effectLst/>
                        </a:rPr>
                        <a:t>khi</a:t>
                      </a:r>
                      <a:r>
                        <a:rPr lang="en-US" sz="1400" dirty="0">
                          <a:effectLst/>
                        </a:rPr>
                        <a:t> </a:t>
                      </a:r>
                      <a:r>
                        <a:rPr lang="en-US" sz="1400" dirty="0" err="1">
                          <a:effectLst/>
                        </a:rPr>
                        <a:t>SelectionMode</a:t>
                      </a:r>
                      <a:r>
                        <a:rPr lang="en-US" sz="1400" dirty="0">
                          <a:effectLst/>
                        </a:rPr>
                        <a:t> </a:t>
                      </a:r>
                      <a:r>
                        <a:rPr lang="en-US" sz="1400" dirty="0" err="1">
                          <a:effectLst/>
                        </a:rPr>
                        <a:t>là</a:t>
                      </a:r>
                      <a:r>
                        <a:rPr lang="en-US" sz="1400" dirty="0">
                          <a:effectLst/>
                        </a:rPr>
                        <a:t> </a:t>
                      </a:r>
                      <a:r>
                        <a:rPr lang="en-US" sz="1400" dirty="0" err="1">
                          <a:effectLst/>
                        </a:rPr>
                        <a:t>MultiSimple</a:t>
                      </a:r>
                      <a:r>
                        <a:rPr lang="en-US" sz="1400" dirty="0">
                          <a:effectLst/>
                        </a:rPr>
                        <a:t> </a:t>
                      </a:r>
                      <a:r>
                        <a:rPr lang="en-US" sz="1400" dirty="0" err="1">
                          <a:effectLst/>
                        </a:rPr>
                        <a:t>hoặc</a:t>
                      </a:r>
                      <a:r>
                        <a:rPr lang="en-US" sz="1400" dirty="0">
                          <a:effectLst/>
                        </a:rPr>
                        <a:t> </a:t>
                      </a:r>
                      <a:r>
                        <a:rPr lang="en-US" sz="1400" dirty="0" err="1">
                          <a:effectLst/>
                        </a:rPr>
                        <a:t>MultiExtended</a:t>
                      </a:r>
                      <a:r>
                        <a:rPr lang="en-US" sz="1400" dirty="0">
                          <a:effectLst/>
                        </a:rPr>
                        <a:t>. </a:t>
                      </a:r>
                      <a:r>
                        <a:rPr lang="en-US" sz="1400" dirty="0" err="1">
                          <a:effectLst/>
                        </a:rPr>
                        <a:t>Thộc</a:t>
                      </a:r>
                      <a:r>
                        <a:rPr lang="en-US" sz="1400" dirty="0">
                          <a:effectLst/>
                        </a:rPr>
                        <a:t> </a:t>
                      </a:r>
                      <a:r>
                        <a:rPr lang="en-US" sz="1400" dirty="0" err="1">
                          <a:effectLst/>
                        </a:rPr>
                        <a:t>tính</a:t>
                      </a:r>
                      <a:r>
                        <a:rPr lang="en-US" sz="1400" dirty="0">
                          <a:effectLst/>
                        </a:rPr>
                        <a:t> </a:t>
                      </a:r>
                      <a:r>
                        <a:rPr lang="en-US" sz="1400" dirty="0" err="1">
                          <a:effectLst/>
                        </a:rPr>
                        <a:t>SelectedItems</a:t>
                      </a:r>
                      <a:r>
                        <a:rPr lang="en-US" sz="1400" dirty="0">
                          <a:effectLst/>
                        </a:rPr>
                        <a:t> </a:t>
                      </a:r>
                      <a:r>
                        <a:rPr lang="en-US" sz="1400" dirty="0" err="1">
                          <a:effectLst/>
                        </a:rPr>
                        <a:t>chứa</a:t>
                      </a:r>
                      <a:r>
                        <a:rPr lang="en-US" sz="1400" dirty="0">
                          <a:effectLst/>
                        </a:rPr>
                        <a:t> </a:t>
                      </a:r>
                      <a:r>
                        <a:rPr lang="en-US" sz="1400" dirty="0" err="1">
                          <a:effectLst/>
                        </a:rPr>
                        <a:t>các</a:t>
                      </a:r>
                      <a:r>
                        <a:rPr lang="en-US" sz="1400" dirty="0">
                          <a:effectLst/>
                        </a:rPr>
                        <a:t> </a:t>
                      </a:r>
                      <a:r>
                        <a:rPr lang="en-US" sz="1400" dirty="0" err="1">
                          <a:effectLst/>
                        </a:rPr>
                        <a:t>chỉ</a:t>
                      </a:r>
                      <a:r>
                        <a:rPr lang="en-US" sz="1400" dirty="0">
                          <a:effectLst/>
                        </a:rPr>
                        <a:t> </a:t>
                      </a:r>
                      <a:r>
                        <a:rPr lang="en-US" sz="1400" dirty="0" err="1">
                          <a:effectLst/>
                        </a:rPr>
                        <a:t>số</a:t>
                      </a:r>
                      <a:r>
                        <a:rPr lang="en-US" sz="1400" dirty="0">
                          <a:effectLst/>
                        </a:rPr>
                        <a:t> </a:t>
                      </a:r>
                      <a:r>
                        <a:rPr lang="en-US" sz="1400" dirty="0" err="1">
                          <a:effectLst/>
                        </a:rPr>
                        <a:t>của</a:t>
                      </a:r>
                      <a:r>
                        <a:rPr lang="en-US" sz="1400" dirty="0">
                          <a:effectLst/>
                        </a:rPr>
                        <a:t> </a:t>
                      </a:r>
                      <a:r>
                        <a:rPr lang="en-US" sz="1400" dirty="0" err="1">
                          <a:effectLst/>
                        </a:rPr>
                        <a:t>các</a:t>
                      </a:r>
                      <a:r>
                        <a:rPr lang="en-US" sz="1400" dirty="0">
                          <a:effectLst/>
                        </a:rPr>
                        <a:t> </a:t>
                      </a:r>
                      <a:r>
                        <a:rPr lang="en-US" sz="1400" dirty="0" err="1">
                          <a:effectLst/>
                        </a:rPr>
                        <a:t>dòng</a:t>
                      </a:r>
                      <a:r>
                        <a:rPr lang="en-US" sz="1400" dirty="0">
                          <a:effectLst/>
                        </a:rPr>
                        <a:t> </a:t>
                      </a:r>
                      <a:r>
                        <a:rPr lang="en-US" sz="1400" dirty="0" err="1">
                          <a:effectLst/>
                        </a:rPr>
                        <a:t>dữ</a:t>
                      </a:r>
                      <a:r>
                        <a:rPr lang="en-US" sz="1400" dirty="0">
                          <a:effectLst/>
                        </a:rPr>
                        <a:t> </a:t>
                      </a:r>
                      <a:r>
                        <a:rPr lang="en-US" sz="1400" dirty="0" err="1">
                          <a:effectLst/>
                        </a:rPr>
                        <a:t>liệu</a:t>
                      </a:r>
                      <a:r>
                        <a:rPr lang="en-US" sz="1400" dirty="0">
                          <a:effectLst/>
                        </a:rPr>
                        <a:t> </a:t>
                      </a:r>
                      <a:r>
                        <a:rPr lang="en-US" sz="1400" dirty="0" err="1">
                          <a:effectLst/>
                        </a:rPr>
                        <a:t>được</a:t>
                      </a:r>
                      <a:r>
                        <a:rPr lang="en-US" sz="1400" dirty="0">
                          <a:effectLst/>
                        </a:rPr>
                        <a:t> </a:t>
                      </a:r>
                      <a:r>
                        <a:rPr lang="en-US" sz="1400" dirty="0" err="1">
                          <a:effectLst/>
                        </a:rPr>
                        <a:t>chọn</a:t>
                      </a:r>
                      <a:endParaRPr lang="en-US" sz="1400" b="1" i="1" dirty="0">
                        <a:solidFill>
                          <a:srgbClr val="2E74B5"/>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4" marR="5144" marT="5144" marB="5144"/>
                </a:tc>
                <a:extLst>
                  <a:ext uri="{0D108BD9-81ED-4DB2-BD59-A6C34878D82A}">
                    <a16:rowId xmlns:a16="http://schemas.microsoft.com/office/drawing/2014/main" val="3862823241"/>
                  </a:ext>
                </a:extLst>
              </a:tr>
            </a:tbl>
          </a:graphicData>
        </a:graphic>
      </p:graphicFrame>
    </p:spTree>
    <p:extLst>
      <p:ext uri="{BB962C8B-B14F-4D97-AF65-F5344CB8AC3E}">
        <p14:creationId xmlns:p14="http://schemas.microsoft.com/office/powerpoint/2010/main" val="4223130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D20DE-A096-426A-8E6D-44DFBEFE7D11}"/>
              </a:ext>
            </a:extLst>
          </p:cNvPr>
          <p:cNvSpPr txBox="1"/>
          <p:nvPr/>
        </p:nvSpPr>
        <p:spPr>
          <a:xfrm>
            <a:off x="2270760" y="1577340"/>
            <a:ext cx="4305300" cy="2031325"/>
          </a:xfrm>
          <a:prstGeom prst="rect">
            <a:avLst/>
          </a:prstGeom>
          <a:noFill/>
        </p:spPr>
        <p:txBody>
          <a:bodyPr wrap="square" rtlCol="0">
            <a:spAutoFit/>
          </a:bodyPr>
          <a:lstStyle/>
          <a:p>
            <a:r>
              <a:rPr lang="en-US" sz="1800" dirty="0"/>
              <a:t>* </a:t>
            </a:r>
            <a:r>
              <a:rPr lang="en-US" sz="1800" dirty="0" err="1"/>
              <a:t>Ngoài</a:t>
            </a:r>
            <a:r>
              <a:rPr lang="en-US" sz="1800" dirty="0"/>
              <a:t> ra </a:t>
            </a:r>
            <a:r>
              <a:rPr lang="en-US" sz="1800" dirty="0" err="1"/>
              <a:t>còn</a:t>
            </a:r>
            <a:r>
              <a:rPr lang="en-US" sz="1800" dirty="0"/>
              <a:t> </a:t>
            </a:r>
            <a:r>
              <a:rPr lang="en-US" sz="1800" dirty="0" err="1"/>
              <a:t>có</a:t>
            </a:r>
            <a:r>
              <a:rPr lang="en-US" sz="1800" dirty="0"/>
              <a:t> :</a:t>
            </a:r>
          </a:p>
          <a:p>
            <a:pPr lvl="1"/>
            <a:r>
              <a:rPr lang="en-US" sz="1800" dirty="0"/>
              <a:t>- </a:t>
            </a:r>
            <a:r>
              <a:rPr lang="en-US" sz="1800" dirty="0" err="1"/>
              <a:t>progressbar</a:t>
            </a:r>
            <a:r>
              <a:rPr lang="en-US" sz="1800" dirty="0"/>
              <a:t> – timer</a:t>
            </a:r>
          </a:p>
          <a:p>
            <a:pPr lvl="1"/>
            <a:r>
              <a:rPr lang="en-US" sz="1800" dirty="0"/>
              <a:t>- </a:t>
            </a:r>
            <a:r>
              <a:rPr lang="en-US" sz="1800" dirty="0" err="1"/>
              <a:t>listview</a:t>
            </a:r>
            <a:endParaRPr lang="en-US" sz="1800" dirty="0"/>
          </a:p>
          <a:p>
            <a:pPr lvl="1"/>
            <a:r>
              <a:rPr lang="en-US" sz="1800" dirty="0"/>
              <a:t>- tree view</a:t>
            </a:r>
          </a:p>
          <a:p>
            <a:pPr lvl="1"/>
            <a:r>
              <a:rPr lang="en-US" sz="1800" dirty="0"/>
              <a:t>- </a:t>
            </a:r>
            <a:r>
              <a:rPr lang="en-US" sz="1800" dirty="0" err="1"/>
              <a:t>datetimepicker</a:t>
            </a:r>
            <a:r>
              <a:rPr lang="en-US" sz="1800" dirty="0"/>
              <a:t> – </a:t>
            </a:r>
            <a:r>
              <a:rPr lang="en-US" sz="1800" dirty="0" err="1"/>
              <a:t>monthcalendar</a:t>
            </a:r>
            <a:endParaRPr lang="en-US" sz="1800" dirty="0"/>
          </a:p>
          <a:p>
            <a:pPr lvl="1"/>
            <a:r>
              <a:rPr lang="en-US" sz="1800" dirty="0"/>
              <a:t>- </a:t>
            </a:r>
            <a:r>
              <a:rPr lang="en-US" sz="1800" dirty="0" err="1"/>
              <a:t>menustrip</a:t>
            </a:r>
            <a:endParaRPr lang="en-US" sz="1800" dirty="0"/>
          </a:p>
          <a:p>
            <a:r>
              <a:rPr lang="en-US" sz="1800" dirty="0"/>
              <a:t>- dialog file</a:t>
            </a:r>
          </a:p>
        </p:txBody>
      </p:sp>
    </p:spTree>
    <p:extLst>
      <p:ext uri="{BB962C8B-B14F-4D97-AF65-F5344CB8AC3E}">
        <p14:creationId xmlns:p14="http://schemas.microsoft.com/office/powerpoint/2010/main" val="771566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1841641" y="1364857"/>
            <a:ext cx="5687722" cy="10311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n-US" sz="4400" dirty="0"/>
            </a:br>
            <a:br>
              <a:rPr lang="en-US" sz="4400" dirty="0"/>
            </a:br>
            <a:r>
              <a:rPr lang="en-US" sz="5400" dirty="0"/>
              <a:t>Thank you !!!</a:t>
            </a:r>
            <a:endParaRPr sz="5400" dirty="0"/>
          </a:p>
        </p:txBody>
      </p:sp>
      <p:grpSp>
        <p:nvGrpSpPr>
          <p:cNvPr id="415" name="Google Shape;415;p29"/>
          <p:cNvGrpSpPr/>
          <p:nvPr/>
        </p:nvGrpSpPr>
        <p:grpSpPr>
          <a:xfrm>
            <a:off x="136938" y="2571748"/>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7527079" y="4313374"/>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6938" y="1047512"/>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450704" y="1174899"/>
            <a:ext cx="1646100" cy="1188900"/>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55413" y="2571747"/>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20534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022725" y="1426150"/>
            <a:ext cx="3657590" cy="348347"/>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32"/>
          <p:cNvGrpSpPr/>
          <p:nvPr/>
        </p:nvGrpSpPr>
        <p:grpSpPr>
          <a:xfrm rot="-5400000">
            <a:off x="7699250" y="1584200"/>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947550" y="679350"/>
            <a:ext cx="13683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46" name="Google Shape;546;p32"/>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Giới</a:t>
            </a:r>
            <a:r>
              <a:rPr lang="en-US" dirty="0"/>
              <a:t> </a:t>
            </a:r>
            <a:r>
              <a:rPr lang="en-US" dirty="0" err="1"/>
              <a:t>thiệu</a:t>
            </a:r>
            <a:r>
              <a:rPr lang="en-US" dirty="0"/>
              <a:t> </a:t>
            </a:r>
            <a:r>
              <a:rPr lang="en-US" dirty="0" err="1"/>
              <a:t>về</a:t>
            </a:r>
            <a:br>
              <a:rPr lang="en-US" dirty="0"/>
            </a:br>
            <a:r>
              <a:rPr lang="en-US" dirty="0" err="1"/>
              <a:t>Winform</a:t>
            </a:r>
            <a:endParaRPr lang="en-US" dirty="0"/>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pSp>
        <p:nvGrpSpPr>
          <p:cNvPr id="565" name="Google Shape;565;p33"/>
          <p:cNvGrpSpPr/>
          <p:nvPr/>
        </p:nvGrpSpPr>
        <p:grpSpPr>
          <a:xfrm>
            <a:off x="6351563" y="1232223"/>
            <a:ext cx="1827475" cy="1051350"/>
            <a:chOff x="7146475" y="2190661"/>
            <a:chExt cx="1827475" cy="1051350"/>
          </a:xfrm>
        </p:grpSpPr>
        <p:sp>
          <p:nvSpPr>
            <p:cNvPr id="566" name="Google Shape;566;p33"/>
            <p:cNvSpPr/>
            <p:nvPr/>
          </p:nvSpPr>
          <p:spPr>
            <a:xfrm>
              <a:off x="7236650" y="2282011"/>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3"/>
            <p:cNvGrpSpPr/>
            <p:nvPr/>
          </p:nvGrpSpPr>
          <p:grpSpPr>
            <a:xfrm>
              <a:off x="7146475" y="2190661"/>
              <a:ext cx="1737300" cy="960000"/>
              <a:chOff x="7146475" y="2190661"/>
              <a:chExt cx="1737300" cy="960000"/>
            </a:xfrm>
          </p:grpSpPr>
          <p:sp>
            <p:nvSpPr>
              <p:cNvPr id="568" name="Google Shape;568;p33"/>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9" name="Google Shape;569;p33"/>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570" name="Google Shape;570;p33"/>
            <p:cNvGrpSpPr/>
            <p:nvPr/>
          </p:nvGrpSpPr>
          <p:grpSpPr>
            <a:xfrm>
              <a:off x="7300659" y="2505003"/>
              <a:ext cx="1428933" cy="514595"/>
              <a:chOff x="7235888" y="1483625"/>
              <a:chExt cx="1428933" cy="514595"/>
            </a:xfrm>
          </p:grpSpPr>
          <p:sp>
            <p:nvSpPr>
              <p:cNvPr id="571" name="Google Shape;571;p33"/>
              <p:cNvSpPr/>
              <p:nvPr/>
            </p:nvSpPr>
            <p:spPr>
              <a:xfrm>
                <a:off x="7235888" y="1871400"/>
                <a:ext cx="1428933" cy="126821"/>
              </a:xfrm>
              <a:custGeom>
                <a:avLst/>
                <a:gdLst/>
                <a:ahLst/>
                <a:cxnLst/>
                <a:rect l="l" t="t" r="r" b="b"/>
                <a:pathLst>
                  <a:path w="37658" h="3342" extrusionOk="0">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235888" y="1871400"/>
                <a:ext cx="878275" cy="126821"/>
              </a:xfrm>
              <a:custGeom>
                <a:avLst/>
                <a:gdLst/>
                <a:ahLst/>
                <a:cxnLst/>
                <a:rect l="l" t="t" r="r" b="b"/>
                <a:pathLst>
                  <a:path w="23146" h="3342" extrusionOk="0">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813392" y="1483625"/>
                <a:ext cx="601580" cy="327677"/>
              </a:xfrm>
              <a:custGeom>
                <a:avLst/>
                <a:gdLst/>
                <a:ahLst/>
                <a:cxnLst/>
                <a:rect l="l" t="t" r="r" b="b"/>
                <a:pathLst>
                  <a:path w="15854" h="8635" extrusionOk="0">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913912" y="1585322"/>
                <a:ext cx="396487" cy="56656"/>
              </a:xfrm>
              <a:custGeom>
                <a:avLst/>
                <a:gdLst/>
                <a:ahLst/>
                <a:cxnLst/>
                <a:rect l="l" t="t" r="r" b="b"/>
                <a:pathLst>
                  <a:path w="10449" h="1493" extrusionOk="0">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6" name="Google Shape;576;p33"/>
          <p:cNvSpPr txBox="1">
            <a:spLocks noGrp="1"/>
          </p:cNvSpPr>
          <p:nvPr>
            <p:ph type="subTitle" idx="1"/>
          </p:nvPr>
        </p:nvSpPr>
        <p:spPr>
          <a:xfrm>
            <a:off x="1710574" y="1564125"/>
            <a:ext cx="4560179" cy="1739911"/>
          </a:xfrm>
          <a:prstGeom prst="rect">
            <a:avLst/>
          </a:prstGeom>
        </p:spPr>
        <p:txBody>
          <a:bodyPr spcFirstLastPara="1" wrap="square" lIns="91425" tIns="91425" rIns="91425" bIns="91425" anchor="t" anchorCtr="0">
            <a:noAutofit/>
          </a:bodyPr>
          <a:lstStyle/>
          <a:p>
            <a:pPr lvl="0" algn="l"/>
            <a:r>
              <a:rPr lang="en-US" dirty="0"/>
              <a:t>-     </a:t>
            </a:r>
            <a:r>
              <a:rPr lang="en-US" sz="1600" dirty="0"/>
              <a:t> </a:t>
            </a:r>
            <a:r>
              <a:rPr lang="en-US" sz="1600" dirty="0" err="1"/>
              <a:t>Winform</a:t>
            </a:r>
            <a:r>
              <a:rPr lang="en-US" sz="1600" dirty="0"/>
              <a:t> </a:t>
            </a:r>
            <a:r>
              <a:rPr lang="en-US" sz="1600" dirty="0" err="1"/>
              <a:t>là</a:t>
            </a:r>
            <a:r>
              <a:rPr lang="en-US" sz="1600" dirty="0"/>
              <a:t> </a:t>
            </a:r>
            <a:r>
              <a:rPr lang="en-US" sz="1600" dirty="0" err="1"/>
              <a:t>thuật</a:t>
            </a:r>
            <a:r>
              <a:rPr lang="en-US" sz="1600" dirty="0"/>
              <a:t> </a:t>
            </a:r>
            <a:r>
              <a:rPr lang="en-US" sz="1600" dirty="0" err="1"/>
              <a:t>ngữ</a:t>
            </a:r>
            <a:r>
              <a:rPr lang="en-US" sz="1600" dirty="0"/>
              <a:t> </a:t>
            </a:r>
            <a:r>
              <a:rPr lang="en-US" sz="1600" dirty="0" err="1"/>
              <a:t>mô</a:t>
            </a:r>
            <a:r>
              <a:rPr lang="en-US" sz="1600" dirty="0"/>
              <a:t> </a:t>
            </a:r>
            <a:r>
              <a:rPr lang="en-US" sz="1600" dirty="0" err="1"/>
              <a:t>tả</a:t>
            </a:r>
            <a:r>
              <a:rPr lang="en-US" sz="1600" dirty="0"/>
              <a:t> </a:t>
            </a:r>
            <a:r>
              <a:rPr lang="en-US" sz="1600" dirty="0" err="1"/>
              <a:t>một</a:t>
            </a:r>
            <a:r>
              <a:rPr lang="en-US" sz="1600" dirty="0"/>
              <a:t> </a:t>
            </a:r>
            <a:r>
              <a:rPr lang="en-US" sz="1600" dirty="0" err="1"/>
              <a:t>ứng</a:t>
            </a:r>
            <a:r>
              <a:rPr lang="en-US" sz="1600" dirty="0"/>
              <a:t> </a:t>
            </a:r>
            <a:r>
              <a:rPr lang="en-US" sz="1600" dirty="0" err="1"/>
              <a:t>dụng</a:t>
            </a:r>
            <a:r>
              <a:rPr lang="en-US" sz="1600" dirty="0"/>
              <a:t> </a:t>
            </a:r>
            <a:r>
              <a:rPr lang="en-US" sz="1600" dirty="0" err="1"/>
              <a:t>được</a:t>
            </a:r>
            <a:r>
              <a:rPr lang="en-US" sz="1600" dirty="0"/>
              <a:t> </a:t>
            </a:r>
            <a:r>
              <a:rPr lang="en-US" sz="1600" dirty="0" err="1"/>
              <a:t>viết</a:t>
            </a:r>
            <a:r>
              <a:rPr lang="en-US" sz="1600" dirty="0"/>
              <a:t> </a:t>
            </a:r>
            <a:r>
              <a:rPr lang="en-US" sz="1600" dirty="0" err="1"/>
              <a:t>dùng</a:t>
            </a:r>
            <a:r>
              <a:rPr lang="en-US" sz="1600" dirty="0"/>
              <a:t> .NET </a:t>
            </a:r>
            <a:r>
              <a:rPr lang="en-US" sz="1600" dirty="0" err="1"/>
              <a:t>FrameWorrk</a:t>
            </a:r>
            <a:r>
              <a:rPr lang="en-US" sz="1600" dirty="0"/>
              <a:t> </a:t>
            </a:r>
            <a:r>
              <a:rPr lang="en-US" sz="1600" dirty="0" err="1"/>
              <a:t>và</a:t>
            </a:r>
            <a:r>
              <a:rPr lang="en-US" sz="1600" dirty="0"/>
              <a:t> </a:t>
            </a:r>
            <a:r>
              <a:rPr lang="en-US" sz="1600" dirty="0" err="1"/>
              <a:t>có</a:t>
            </a:r>
            <a:r>
              <a:rPr lang="en-US" sz="1600" dirty="0"/>
              <a:t> </a:t>
            </a:r>
            <a:r>
              <a:rPr lang="en-US" sz="1600" dirty="0" err="1"/>
              <a:t>giao</a:t>
            </a:r>
            <a:r>
              <a:rPr lang="en-US" sz="1600" dirty="0"/>
              <a:t> </a:t>
            </a:r>
            <a:r>
              <a:rPr lang="en-US" sz="1600" dirty="0" err="1"/>
              <a:t>diện</a:t>
            </a:r>
            <a:r>
              <a:rPr lang="en-US" sz="1600" dirty="0"/>
              <a:t> </a:t>
            </a:r>
            <a:r>
              <a:rPr lang="en-US" sz="1600" dirty="0" err="1"/>
              <a:t>người</a:t>
            </a:r>
            <a:r>
              <a:rPr lang="en-US" sz="1600" dirty="0"/>
              <a:t> </a:t>
            </a:r>
            <a:r>
              <a:rPr lang="en-US" sz="1600" dirty="0" err="1"/>
              <a:t>dùng</a:t>
            </a:r>
            <a:r>
              <a:rPr lang="en-US" sz="1600" dirty="0"/>
              <a:t> Windows Forms.</a:t>
            </a:r>
          </a:p>
          <a:p>
            <a:pPr lvl="0" algn="l">
              <a:buFontTx/>
              <a:buChar char="-"/>
            </a:pPr>
            <a:r>
              <a:rPr lang="en-US" sz="1600" dirty="0" err="1"/>
              <a:t>Mỗi</a:t>
            </a:r>
            <a:r>
              <a:rPr lang="en-US" sz="1600" dirty="0"/>
              <a:t> </a:t>
            </a:r>
            <a:r>
              <a:rPr lang="en-US" sz="1600" dirty="0" err="1"/>
              <a:t>màn</a:t>
            </a:r>
            <a:r>
              <a:rPr lang="en-US" sz="1600" dirty="0"/>
              <a:t> </a:t>
            </a:r>
            <a:r>
              <a:rPr lang="en-US" sz="1600" dirty="0" err="1"/>
              <a:t>hình</a:t>
            </a:r>
            <a:r>
              <a:rPr lang="en-US" sz="1600" dirty="0"/>
              <a:t> windows </a:t>
            </a:r>
            <a:r>
              <a:rPr lang="en-US" sz="1600" dirty="0" err="1"/>
              <a:t>cung</a:t>
            </a:r>
            <a:r>
              <a:rPr lang="en-US" sz="1600" dirty="0"/>
              <a:t> </a:t>
            </a:r>
            <a:r>
              <a:rPr lang="en-US" sz="1600" dirty="0" err="1"/>
              <a:t>cấp</a:t>
            </a:r>
            <a:r>
              <a:rPr lang="en-US" sz="1600" dirty="0"/>
              <a:t> </a:t>
            </a:r>
            <a:r>
              <a:rPr lang="en-US" sz="1600" dirty="0" err="1"/>
              <a:t>một</a:t>
            </a:r>
            <a:r>
              <a:rPr lang="en-US" sz="1600" dirty="0"/>
              <a:t> </a:t>
            </a:r>
            <a:r>
              <a:rPr lang="en-US" sz="1600" dirty="0" err="1"/>
              <a:t>giao</a:t>
            </a:r>
            <a:r>
              <a:rPr lang="en-US" sz="1600" dirty="0"/>
              <a:t> </a:t>
            </a:r>
            <a:r>
              <a:rPr lang="en-US" sz="1600" dirty="0" err="1"/>
              <a:t>diện</a:t>
            </a:r>
            <a:r>
              <a:rPr lang="en-US" sz="1600" dirty="0"/>
              <a:t> </a:t>
            </a:r>
            <a:r>
              <a:rPr lang="en-US" sz="1600" dirty="0" err="1"/>
              <a:t>giúp</a:t>
            </a:r>
            <a:r>
              <a:rPr lang="en-US" sz="1600" dirty="0"/>
              <a:t> </a:t>
            </a:r>
            <a:r>
              <a:rPr lang="en-US" sz="1600" dirty="0" err="1"/>
              <a:t>người</a:t>
            </a:r>
            <a:r>
              <a:rPr lang="en-US" sz="1600" dirty="0"/>
              <a:t> </a:t>
            </a:r>
            <a:r>
              <a:rPr lang="en-US" sz="1600" dirty="0" err="1"/>
              <a:t>dùng</a:t>
            </a:r>
            <a:r>
              <a:rPr lang="en-US" sz="1600" dirty="0"/>
              <a:t> </a:t>
            </a:r>
            <a:r>
              <a:rPr lang="en-US" sz="1600" dirty="0" err="1"/>
              <a:t>giao</a:t>
            </a:r>
            <a:r>
              <a:rPr lang="en-US" sz="1600" dirty="0"/>
              <a:t> </a:t>
            </a:r>
            <a:r>
              <a:rPr lang="en-US" sz="1600" dirty="0" err="1"/>
              <a:t>tiếp</a:t>
            </a:r>
            <a:r>
              <a:rPr lang="en-US" sz="1600" dirty="0"/>
              <a:t> </a:t>
            </a:r>
            <a:r>
              <a:rPr lang="en-US" sz="1600" dirty="0" err="1"/>
              <a:t>với</a:t>
            </a:r>
            <a:r>
              <a:rPr lang="en-US" sz="1600" dirty="0"/>
              <a:t> </a:t>
            </a:r>
            <a:r>
              <a:rPr lang="en-US" sz="1600" dirty="0" err="1"/>
              <a:t>ứng</a:t>
            </a:r>
            <a:r>
              <a:rPr lang="en-US" sz="1600" dirty="0"/>
              <a:t> </a:t>
            </a:r>
            <a:r>
              <a:rPr lang="en-US" sz="1600" dirty="0" err="1"/>
              <a:t>dụng</a:t>
            </a:r>
            <a:r>
              <a:rPr lang="en-US" sz="1600" dirty="0"/>
              <a:t>. </a:t>
            </a:r>
          </a:p>
          <a:p>
            <a:pPr lvl="0" algn="l">
              <a:buFontTx/>
              <a:buChar char="-"/>
            </a:pPr>
            <a:r>
              <a:rPr lang="en-US" sz="1600" dirty="0" err="1"/>
              <a:t>Là</a:t>
            </a:r>
            <a:r>
              <a:rPr lang="en-US" sz="1600" dirty="0"/>
              <a:t> </a:t>
            </a:r>
            <a:r>
              <a:rPr lang="en-US" sz="1600" dirty="0" err="1"/>
              <a:t>các</a:t>
            </a:r>
            <a:r>
              <a:rPr lang="en-US" sz="1600" dirty="0"/>
              <a:t> </a:t>
            </a:r>
            <a:r>
              <a:rPr lang="en-US" sz="1600" dirty="0" err="1"/>
              <a:t>ứng</a:t>
            </a:r>
            <a:r>
              <a:rPr lang="en-US" sz="1600" dirty="0"/>
              <a:t> </a:t>
            </a:r>
            <a:r>
              <a:rPr lang="en-US" sz="1600" dirty="0" err="1"/>
              <a:t>dụng</a:t>
            </a:r>
            <a:r>
              <a:rPr lang="en-US" sz="1600" dirty="0"/>
              <a:t> windows </a:t>
            </a:r>
            <a:r>
              <a:rPr lang="en-US" sz="1600" dirty="0" err="1"/>
              <a:t>chạy</a:t>
            </a:r>
            <a:r>
              <a:rPr lang="en-US" sz="1600" dirty="0"/>
              <a:t> </a:t>
            </a:r>
            <a:r>
              <a:rPr lang="en-US" sz="1600" dirty="0" err="1"/>
              <a:t>trên</a:t>
            </a:r>
            <a:r>
              <a:rPr lang="en-US" sz="1600" dirty="0"/>
              <a:t> </a:t>
            </a:r>
            <a:r>
              <a:rPr lang="en-US" sz="1600" dirty="0" err="1"/>
              <a:t>máy</a:t>
            </a:r>
            <a:r>
              <a:rPr lang="en-US" sz="1600" dirty="0"/>
              <a:t> </a:t>
            </a:r>
            <a:r>
              <a:rPr lang="en-US" sz="1600" dirty="0" err="1"/>
              <a:t>tính</a:t>
            </a:r>
            <a:r>
              <a:rPr lang="en-US" sz="1600" dirty="0"/>
              <a:t> </a:t>
            </a:r>
            <a:r>
              <a:rPr lang="en-US" sz="1600" dirty="0" err="1"/>
              <a:t>như</a:t>
            </a:r>
            <a:r>
              <a:rPr lang="en-US" sz="1600" dirty="0"/>
              <a:t> : Microsoft, Word, Excel, Access,….</a:t>
            </a:r>
            <a:endParaRPr sz="1600" dirty="0"/>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28" name="Google Shape;528;p32"/>
          <p:cNvGrpSpPr/>
          <p:nvPr/>
        </p:nvGrpSpPr>
        <p:grpSpPr>
          <a:xfrm rot="-5400000">
            <a:off x="7631341" y="3208012"/>
            <a:ext cx="603495" cy="1371596"/>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2"/>
          <p:cNvGrpSpPr/>
          <p:nvPr/>
        </p:nvGrpSpPr>
        <p:grpSpPr>
          <a:xfrm>
            <a:off x="715100" y="274199"/>
            <a:ext cx="1920300" cy="1918875"/>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894995" y="648219"/>
            <a:ext cx="1503400"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46" name="Google Shape;546;p32"/>
          <p:cNvSpPr txBox="1">
            <a:spLocks noGrp="1"/>
          </p:cNvSpPr>
          <p:nvPr>
            <p:ph type="title"/>
          </p:nvPr>
        </p:nvSpPr>
        <p:spPr>
          <a:xfrm>
            <a:off x="1936152" y="2339828"/>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Windows Form</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32"/>
          <p:cNvSpPr/>
          <p:nvPr/>
        </p:nvSpPr>
        <p:spPr>
          <a:xfrm>
            <a:off x="3828458" y="1721467"/>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4292603" y="1570639"/>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3042489" y="14173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323;p53">
            <a:extLst>
              <a:ext uri="{FF2B5EF4-FFF2-40B4-BE49-F238E27FC236}">
                <a16:creationId xmlns:a16="http://schemas.microsoft.com/office/drawing/2014/main" id="{9B0DB8BC-4505-49C5-89D9-8273D59DA96A}"/>
              </a:ext>
            </a:extLst>
          </p:cNvPr>
          <p:cNvGrpSpPr/>
          <p:nvPr/>
        </p:nvGrpSpPr>
        <p:grpSpPr>
          <a:xfrm>
            <a:off x="6581476" y="374611"/>
            <a:ext cx="1682152" cy="1253177"/>
            <a:chOff x="4830699" y="1600325"/>
            <a:chExt cx="1682152" cy="1253177"/>
          </a:xfrm>
        </p:grpSpPr>
        <p:sp>
          <p:nvSpPr>
            <p:cNvPr id="48" name="Google Shape;1324;p53">
              <a:extLst>
                <a:ext uri="{FF2B5EF4-FFF2-40B4-BE49-F238E27FC236}">
                  <a16:creationId xmlns:a16="http://schemas.microsoft.com/office/drawing/2014/main" id="{C19272C4-B8E3-4957-8AE5-94B81444CA9A}"/>
                </a:ext>
              </a:extLst>
            </p:cNvPr>
            <p:cNvSpPr/>
            <p:nvPr/>
          </p:nvSpPr>
          <p:spPr>
            <a:xfrm>
              <a:off x="4830699" y="1600325"/>
              <a:ext cx="1682152" cy="1253177"/>
            </a:xfrm>
            <a:custGeom>
              <a:avLst/>
              <a:gdLst/>
              <a:ahLst/>
              <a:cxnLst/>
              <a:rect l="l" t="t" r="r" b="b"/>
              <a:pathLst>
                <a:path w="32463" h="23927" extrusionOk="0">
                  <a:moveTo>
                    <a:pt x="2610" y="0"/>
                  </a:moveTo>
                  <a:lnTo>
                    <a:pt x="29853" y="0"/>
                  </a:lnTo>
                  <a:cubicBezTo>
                    <a:pt x="31292" y="25"/>
                    <a:pt x="32438" y="1171"/>
                    <a:pt x="32463" y="2610"/>
                  </a:cubicBezTo>
                  <a:lnTo>
                    <a:pt x="32463" y="21341"/>
                  </a:lnTo>
                  <a:cubicBezTo>
                    <a:pt x="32463" y="21512"/>
                    <a:pt x="32438" y="21683"/>
                    <a:pt x="32390" y="21853"/>
                  </a:cubicBezTo>
                  <a:lnTo>
                    <a:pt x="32390" y="21853"/>
                  </a:lnTo>
                  <a:cubicBezTo>
                    <a:pt x="32146" y="23073"/>
                    <a:pt x="31073" y="23927"/>
                    <a:pt x="29853" y="23927"/>
                  </a:cubicBezTo>
                  <a:lnTo>
                    <a:pt x="2610" y="23927"/>
                  </a:lnTo>
                  <a:cubicBezTo>
                    <a:pt x="1366" y="23927"/>
                    <a:pt x="317" y="23073"/>
                    <a:pt x="49" y="21853"/>
                  </a:cubicBezTo>
                  <a:lnTo>
                    <a:pt x="49" y="21853"/>
                  </a:lnTo>
                  <a:cubicBezTo>
                    <a:pt x="24" y="21683"/>
                    <a:pt x="0" y="21512"/>
                    <a:pt x="0" y="21341"/>
                  </a:cubicBezTo>
                  <a:lnTo>
                    <a:pt x="0" y="2610"/>
                  </a:lnTo>
                  <a:cubicBezTo>
                    <a:pt x="0" y="1171"/>
                    <a:pt x="1171" y="25"/>
                    <a:pt x="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25;p53">
              <a:extLst>
                <a:ext uri="{FF2B5EF4-FFF2-40B4-BE49-F238E27FC236}">
                  <a16:creationId xmlns:a16="http://schemas.microsoft.com/office/drawing/2014/main" id="{47DB4D38-22EE-4D7E-AF61-57F98A44464F}"/>
                </a:ext>
              </a:extLst>
            </p:cNvPr>
            <p:cNvSpPr/>
            <p:nvPr/>
          </p:nvSpPr>
          <p:spPr>
            <a:xfrm>
              <a:off x="4850904" y="1622008"/>
              <a:ext cx="1640490" cy="1111398"/>
            </a:xfrm>
            <a:custGeom>
              <a:avLst/>
              <a:gdLst/>
              <a:ahLst/>
              <a:cxnLst/>
              <a:rect l="l" t="t" r="r" b="b"/>
              <a:pathLst>
                <a:path w="31659" h="21220" extrusionOk="0">
                  <a:moveTo>
                    <a:pt x="24097" y="1318"/>
                  </a:moveTo>
                  <a:lnTo>
                    <a:pt x="29463" y="1318"/>
                  </a:lnTo>
                  <a:cubicBezTo>
                    <a:pt x="30219" y="1318"/>
                    <a:pt x="30853" y="1952"/>
                    <a:pt x="30853" y="2708"/>
                  </a:cubicBezTo>
                  <a:lnTo>
                    <a:pt x="30853" y="18805"/>
                  </a:lnTo>
                  <a:cubicBezTo>
                    <a:pt x="30853" y="19561"/>
                    <a:pt x="30219" y="20196"/>
                    <a:pt x="29463" y="20196"/>
                  </a:cubicBezTo>
                  <a:lnTo>
                    <a:pt x="2220" y="20196"/>
                  </a:lnTo>
                  <a:cubicBezTo>
                    <a:pt x="1439" y="20196"/>
                    <a:pt x="829" y="19561"/>
                    <a:pt x="829" y="18805"/>
                  </a:cubicBezTo>
                  <a:lnTo>
                    <a:pt x="829" y="2708"/>
                  </a:lnTo>
                  <a:cubicBezTo>
                    <a:pt x="829" y="1952"/>
                    <a:pt x="1439" y="1318"/>
                    <a:pt x="2220" y="1318"/>
                  </a:cubicBezTo>
                  <a:lnTo>
                    <a:pt x="24073" y="1318"/>
                  </a:lnTo>
                  <a:close/>
                  <a:moveTo>
                    <a:pt x="25" y="21220"/>
                  </a:moveTo>
                  <a:lnTo>
                    <a:pt x="31658" y="21220"/>
                  </a:lnTo>
                  <a:cubicBezTo>
                    <a:pt x="31658" y="21122"/>
                    <a:pt x="31658" y="21000"/>
                    <a:pt x="31658" y="20903"/>
                  </a:cubicBezTo>
                  <a:lnTo>
                    <a:pt x="31658" y="2196"/>
                  </a:lnTo>
                  <a:cubicBezTo>
                    <a:pt x="31658" y="976"/>
                    <a:pt x="30683" y="1"/>
                    <a:pt x="29463" y="1"/>
                  </a:cubicBezTo>
                  <a:lnTo>
                    <a:pt x="2220" y="1"/>
                  </a:lnTo>
                  <a:cubicBezTo>
                    <a:pt x="1000" y="1"/>
                    <a:pt x="0" y="976"/>
                    <a:pt x="0" y="2196"/>
                  </a:cubicBezTo>
                  <a:lnTo>
                    <a:pt x="0" y="20927"/>
                  </a:lnTo>
                  <a:cubicBezTo>
                    <a:pt x="0" y="21025"/>
                    <a:pt x="25" y="21122"/>
                    <a:pt x="25" y="2122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26;p53">
              <a:extLst>
                <a:ext uri="{FF2B5EF4-FFF2-40B4-BE49-F238E27FC236}">
                  <a16:creationId xmlns:a16="http://schemas.microsoft.com/office/drawing/2014/main" id="{82DF7694-E346-4ABD-A49A-6A0D7509A2DB}"/>
                </a:ext>
              </a:extLst>
            </p:cNvPr>
            <p:cNvSpPr/>
            <p:nvPr/>
          </p:nvSpPr>
          <p:spPr>
            <a:xfrm>
              <a:off x="5251442" y="1706329"/>
              <a:ext cx="840480" cy="254281"/>
            </a:xfrm>
            <a:custGeom>
              <a:avLst/>
              <a:gdLst/>
              <a:ahLst/>
              <a:cxnLst/>
              <a:rect l="l" t="t" r="r" b="b"/>
              <a:pathLst>
                <a:path w="16220" h="4855" extrusionOk="0">
                  <a:moveTo>
                    <a:pt x="16220" y="2440"/>
                  </a:moveTo>
                  <a:lnTo>
                    <a:pt x="16220" y="1"/>
                  </a:lnTo>
                  <a:lnTo>
                    <a:pt x="1" y="1"/>
                  </a:lnTo>
                  <a:lnTo>
                    <a:pt x="1" y="2440"/>
                  </a:lnTo>
                  <a:lnTo>
                    <a:pt x="1" y="4854"/>
                  </a:lnTo>
                  <a:lnTo>
                    <a:pt x="16220" y="485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27;p53">
              <a:extLst>
                <a:ext uri="{FF2B5EF4-FFF2-40B4-BE49-F238E27FC236}">
                  <a16:creationId xmlns:a16="http://schemas.microsoft.com/office/drawing/2014/main" id="{C66DA8DC-1A61-4DAF-B82C-7902C7D70694}"/>
                </a:ext>
              </a:extLst>
            </p:cNvPr>
            <p:cNvSpPr/>
            <p:nvPr/>
          </p:nvSpPr>
          <p:spPr>
            <a:xfrm>
              <a:off x="4909035" y="1706329"/>
              <a:ext cx="327383" cy="118839"/>
            </a:xfrm>
            <a:custGeom>
              <a:avLst/>
              <a:gdLst/>
              <a:ahLst/>
              <a:cxnLst/>
              <a:rect l="l" t="t" r="r" b="b"/>
              <a:pathLst>
                <a:path w="6318" h="2269" extrusionOk="0">
                  <a:moveTo>
                    <a:pt x="6317" y="2269"/>
                  </a:moveTo>
                  <a:lnTo>
                    <a:pt x="6317" y="1"/>
                  </a:lnTo>
                  <a:lnTo>
                    <a:pt x="1098" y="1"/>
                  </a:lnTo>
                  <a:cubicBezTo>
                    <a:pt x="805" y="1"/>
                    <a:pt x="512" y="123"/>
                    <a:pt x="317" y="342"/>
                  </a:cubicBezTo>
                  <a:cubicBezTo>
                    <a:pt x="122" y="537"/>
                    <a:pt x="0" y="805"/>
                    <a:pt x="25" y="1098"/>
                  </a:cubicBezTo>
                  <a:lnTo>
                    <a:pt x="25" y="2269"/>
                  </a:lnTo>
                  <a:lnTo>
                    <a:pt x="1195" y="2269"/>
                  </a:lnTo>
                  <a:cubicBezTo>
                    <a:pt x="1220" y="2196"/>
                    <a:pt x="1268" y="2098"/>
                    <a:pt x="1342" y="2049"/>
                  </a:cubicBezTo>
                  <a:cubicBezTo>
                    <a:pt x="1439" y="1927"/>
                    <a:pt x="1585" y="1879"/>
                    <a:pt x="1732" y="1879"/>
                  </a:cubicBezTo>
                  <a:lnTo>
                    <a:pt x="4463" y="1879"/>
                  </a:lnTo>
                  <a:cubicBezTo>
                    <a:pt x="4610" y="1879"/>
                    <a:pt x="4756" y="1927"/>
                    <a:pt x="4854" y="2049"/>
                  </a:cubicBezTo>
                  <a:cubicBezTo>
                    <a:pt x="4927" y="2098"/>
                    <a:pt x="4976" y="2196"/>
                    <a:pt x="5000" y="22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28;p53">
              <a:extLst>
                <a:ext uri="{FF2B5EF4-FFF2-40B4-BE49-F238E27FC236}">
                  <a16:creationId xmlns:a16="http://schemas.microsoft.com/office/drawing/2014/main" id="{6AAE0A99-9EBC-4FE6-A0D1-D2510D7B20A0}"/>
                </a:ext>
              </a:extLst>
            </p:cNvPr>
            <p:cNvSpPr/>
            <p:nvPr/>
          </p:nvSpPr>
          <p:spPr>
            <a:xfrm>
              <a:off x="4910278" y="1841714"/>
              <a:ext cx="326139" cy="118891"/>
            </a:xfrm>
            <a:custGeom>
              <a:avLst/>
              <a:gdLst/>
              <a:ahLst/>
              <a:cxnLst/>
              <a:rect l="l" t="t" r="r" b="b"/>
              <a:pathLst>
                <a:path w="6294" h="2270" extrusionOk="0">
                  <a:moveTo>
                    <a:pt x="6293" y="1"/>
                  </a:moveTo>
                  <a:lnTo>
                    <a:pt x="4976" y="1"/>
                  </a:lnTo>
                  <a:cubicBezTo>
                    <a:pt x="4952" y="74"/>
                    <a:pt x="4903" y="172"/>
                    <a:pt x="4830" y="220"/>
                  </a:cubicBezTo>
                  <a:cubicBezTo>
                    <a:pt x="4732" y="342"/>
                    <a:pt x="4586" y="391"/>
                    <a:pt x="4439" y="391"/>
                  </a:cubicBezTo>
                  <a:lnTo>
                    <a:pt x="1708" y="391"/>
                  </a:lnTo>
                  <a:cubicBezTo>
                    <a:pt x="1561" y="391"/>
                    <a:pt x="1415" y="342"/>
                    <a:pt x="1318" y="220"/>
                  </a:cubicBezTo>
                  <a:cubicBezTo>
                    <a:pt x="1244" y="172"/>
                    <a:pt x="1196" y="74"/>
                    <a:pt x="1171" y="1"/>
                  </a:cubicBezTo>
                  <a:lnTo>
                    <a:pt x="1" y="1"/>
                  </a:lnTo>
                  <a:lnTo>
                    <a:pt x="1" y="2269"/>
                  </a:lnTo>
                  <a:lnTo>
                    <a:pt x="6293" y="226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29;p53">
              <a:extLst>
                <a:ext uri="{FF2B5EF4-FFF2-40B4-BE49-F238E27FC236}">
                  <a16:creationId xmlns:a16="http://schemas.microsoft.com/office/drawing/2014/main" id="{2FC7E590-64BE-4DCD-9398-703BB0631BCD}"/>
                </a:ext>
              </a:extLst>
            </p:cNvPr>
            <p:cNvSpPr/>
            <p:nvPr/>
          </p:nvSpPr>
          <p:spPr>
            <a:xfrm>
              <a:off x="4984832" y="1820032"/>
              <a:ext cx="168148" cy="26868"/>
            </a:xfrm>
            <a:custGeom>
              <a:avLst/>
              <a:gdLst/>
              <a:ahLst/>
              <a:cxnLst/>
              <a:rect l="l" t="t" r="r" b="b"/>
              <a:pathLst>
                <a:path w="3245" h="513" extrusionOk="0">
                  <a:moveTo>
                    <a:pt x="3171" y="439"/>
                  </a:moveTo>
                  <a:cubicBezTo>
                    <a:pt x="3220" y="390"/>
                    <a:pt x="3244" y="317"/>
                    <a:pt x="3244" y="269"/>
                  </a:cubicBezTo>
                  <a:lnTo>
                    <a:pt x="3244" y="269"/>
                  </a:lnTo>
                  <a:cubicBezTo>
                    <a:pt x="3244" y="195"/>
                    <a:pt x="3220" y="122"/>
                    <a:pt x="3171" y="73"/>
                  </a:cubicBezTo>
                  <a:cubicBezTo>
                    <a:pt x="3122" y="25"/>
                    <a:pt x="3074" y="0"/>
                    <a:pt x="3000" y="0"/>
                  </a:cubicBezTo>
                  <a:lnTo>
                    <a:pt x="269" y="0"/>
                  </a:lnTo>
                  <a:cubicBezTo>
                    <a:pt x="122" y="0"/>
                    <a:pt x="1" y="122"/>
                    <a:pt x="1" y="244"/>
                  </a:cubicBezTo>
                  <a:cubicBezTo>
                    <a:pt x="1" y="317"/>
                    <a:pt x="25" y="390"/>
                    <a:pt x="74" y="439"/>
                  </a:cubicBezTo>
                  <a:cubicBezTo>
                    <a:pt x="122" y="488"/>
                    <a:pt x="196" y="512"/>
                    <a:pt x="269" y="512"/>
                  </a:cubicBezTo>
                  <a:lnTo>
                    <a:pt x="3000" y="512"/>
                  </a:lnTo>
                  <a:cubicBezTo>
                    <a:pt x="3074" y="512"/>
                    <a:pt x="3122" y="488"/>
                    <a:pt x="3171" y="4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30;p53">
              <a:extLst>
                <a:ext uri="{FF2B5EF4-FFF2-40B4-BE49-F238E27FC236}">
                  <a16:creationId xmlns:a16="http://schemas.microsoft.com/office/drawing/2014/main" id="{FFAE6BF8-11E9-4DB1-99CB-91C61611B84A}"/>
                </a:ext>
              </a:extLst>
            </p:cNvPr>
            <p:cNvSpPr/>
            <p:nvPr/>
          </p:nvSpPr>
          <p:spPr>
            <a:xfrm>
              <a:off x="6189036" y="1820032"/>
              <a:ext cx="169443" cy="26868"/>
            </a:xfrm>
            <a:custGeom>
              <a:avLst/>
              <a:gdLst/>
              <a:ahLst/>
              <a:cxnLst/>
              <a:rect l="l" t="t" r="r" b="b"/>
              <a:pathLst>
                <a:path w="3270" h="513" extrusionOk="0">
                  <a:moveTo>
                    <a:pt x="99" y="73"/>
                  </a:moveTo>
                  <a:cubicBezTo>
                    <a:pt x="50" y="122"/>
                    <a:pt x="25" y="195"/>
                    <a:pt x="25" y="269"/>
                  </a:cubicBezTo>
                  <a:lnTo>
                    <a:pt x="25" y="269"/>
                  </a:lnTo>
                  <a:cubicBezTo>
                    <a:pt x="1" y="317"/>
                    <a:pt x="50" y="390"/>
                    <a:pt x="99" y="439"/>
                  </a:cubicBezTo>
                  <a:cubicBezTo>
                    <a:pt x="123" y="488"/>
                    <a:pt x="196" y="512"/>
                    <a:pt x="269" y="512"/>
                  </a:cubicBezTo>
                  <a:lnTo>
                    <a:pt x="3001" y="512"/>
                  </a:lnTo>
                  <a:cubicBezTo>
                    <a:pt x="3074" y="512"/>
                    <a:pt x="3147" y="488"/>
                    <a:pt x="3196" y="439"/>
                  </a:cubicBezTo>
                  <a:cubicBezTo>
                    <a:pt x="3220" y="390"/>
                    <a:pt x="3269" y="317"/>
                    <a:pt x="3269" y="244"/>
                  </a:cubicBezTo>
                  <a:cubicBezTo>
                    <a:pt x="3269" y="122"/>
                    <a:pt x="3147" y="0"/>
                    <a:pt x="3001" y="0"/>
                  </a:cubicBezTo>
                  <a:lnTo>
                    <a:pt x="269" y="0"/>
                  </a:lnTo>
                  <a:cubicBezTo>
                    <a:pt x="196" y="0"/>
                    <a:pt x="123" y="25"/>
                    <a:pt x="99"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31;p53">
              <a:extLst>
                <a:ext uri="{FF2B5EF4-FFF2-40B4-BE49-F238E27FC236}">
                  <a16:creationId xmlns:a16="http://schemas.microsoft.com/office/drawing/2014/main" id="{CC18C5AD-1248-44D8-A489-9069A601B101}"/>
                </a:ext>
              </a:extLst>
            </p:cNvPr>
            <p:cNvSpPr/>
            <p:nvPr/>
          </p:nvSpPr>
          <p:spPr>
            <a:xfrm>
              <a:off x="6106918" y="1841714"/>
              <a:ext cx="327383" cy="118891"/>
            </a:xfrm>
            <a:custGeom>
              <a:avLst/>
              <a:gdLst/>
              <a:ahLst/>
              <a:cxnLst/>
              <a:rect l="l" t="t" r="r" b="b"/>
              <a:pathLst>
                <a:path w="6318" h="2270" extrusionOk="0">
                  <a:moveTo>
                    <a:pt x="1854" y="391"/>
                  </a:moveTo>
                  <a:cubicBezTo>
                    <a:pt x="1708" y="391"/>
                    <a:pt x="1562" y="342"/>
                    <a:pt x="1464" y="245"/>
                  </a:cubicBezTo>
                  <a:cubicBezTo>
                    <a:pt x="1391" y="172"/>
                    <a:pt x="1342" y="74"/>
                    <a:pt x="1318" y="1"/>
                  </a:cubicBezTo>
                  <a:lnTo>
                    <a:pt x="1" y="1"/>
                  </a:lnTo>
                  <a:lnTo>
                    <a:pt x="1" y="2269"/>
                  </a:lnTo>
                  <a:lnTo>
                    <a:pt x="6318" y="2269"/>
                  </a:lnTo>
                  <a:lnTo>
                    <a:pt x="6318" y="1"/>
                  </a:lnTo>
                  <a:lnTo>
                    <a:pt x="5147" y="1"/>
                  </a:lnTo>
                  <a:cubicBezTo>
                    <a:pt x="5122" y="74"/>
                    <a:pt x="5074" y="172"/>
                    <a:pt x="5001" y="245"/>
                  </a:cubicBezTo>
                  <a:cubicBezTo>
                    <a:pt x="4903" y="342"/>
                    <a:pt x="4757" y="391"/>
                    <a:pt x="4610" y="39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332;p53">
              <a:extLst>
                <a:ext uri="{FF2B5EF4-FFF2-40B4-BE49-F238E27FC236}">
                  <a16:creationId xmlns:a16="http://schemas.microsoft.com/office/drawing/2014/main" id="{465E2A61-215B-4D31-A6E0-B9F21ACBEB41}"/>
                </a:ext>
              </a:extLst>
            </p:cNvPr>
            <p:cNvSpPr/>
            <p:nvPr/>
          </p:nvSpPr>
          <p:spPr>
            <a:xfrm>
              <a:off x="6106918" y="1706329"/>
              <a:ext cx="327383" cy="118839"/>
            </a:xfrm>
            <a:custGeom>
              <a:avLst/>
              <a:gdLst/>
              <a:ahLst/>
              <a:cxnLst/>
              <a:rect l="l" t="t" r="r" b="b"/>
              <a:pathLst>
                <a:path w="6318" h="2269" extrusionOk="0">
                  <a:moveTo>
                    <a:pt x="1464" y="2049"/>
                  </a:moveTo>
                  <a:cubicBezTo>
                    <a:pt x="1562" y="1927"/>
                    <a:pt x="1708" y="1879"/>
                    <a:pt x="1854" y="1879"/>
                  </a:cubicBezTo>
                  <a:lnTo>
                    <a:pt x="4586" y="1879"/>
                  </a:lnTo>
                  <a:cubicBezTo>
                    <a:pt x="4732" y="1879"/>
                    <a:pt x="4879" y="1927"/>
                    <a:pt x="4976" y="2049"/>
                  </a:cubicBezTo>
                  <a:cubicBezTo>
                    <a:pt x="5049" y="2098"/>
                    <a:pt x="5098" y="2196"/>
                    <a:pt x="5122" y="2269"/>
                  </a:cubicBezTo>
                  <a:lnTo>
                    <a:pt x="6318" y="2269"/>
                  </a:lnTo>
                  <a:lnTo>
                    <a:pt x="6318" y="1098"/>
                  </a:lnTo>
                  <a:cubicBezTo>
                    <a:pt x="6318" y="488"/>
                    <a:pt x="5830" y="25"/>
                    <a:pt x="5244" y="1"/>
                  </a:cubicBezTo>
                  <a:lnTo>
                    <a:pt x="1" y="1"/>
                  </a:lnTo>
                  <a:lnTo>
                    <a:pt x="1" y="2269"/>
                  </a:lnTo>
                  <a:lnTo>
                    <a:pt x="1318" y="2269"/>
                  </a:lnTo>
                  <a:cubicBezTo>
                    <a:pt x="1342" y="2196"/>
                    <a:pt x="1391" y="2098"/>
                    <a:pt x="1464" y="20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33;p53">
              <a:extLst>
                <a:ext uri="{FF2B5EF4-FFF2-40B4-BE49-F238E27FC236}">
                  <a16:creationId xmlns:a16="http://schemas.microsoft.com/office/drawing/2014/main" id="{3C4764F5-0FDA-49FE-B741-AFBC22D98B52}"/>
                </a:ext>
              </a:extLst>
            </p:cNvPr>
            <p:cNvSpPr/>
            <p:nvPr/>
          </p:nvSpPr>
          <p:spPr>
            <a:xfrm>
              <a:off x="4909035" y="1975843"/>
              <a:ext cx="1525455" cy="688574"/>
            </a:xfrm>
            <a:custGeom>
              <a:avLst/>
              <a:gdLst/>
              <a:ahLst/>
              <a:cxnLst/>
              <a:rect l="l" t="t" r="r" b="b"/>
              <a:pathLst>
                <a:path w="29439" h="13147" extrusionOk="0">
                  <a:moveTo>
                    <a:pt x="29439" y="1"/>
                  </a:moveTo>
                  <a:lnTo>
                    <a:pt x="0" y="1"/>
                  </a:lnTo>
                  <a:lnTo>
                    <a:pt x="0" y="12049"/>
                  </a:lnTo>
                  <a:cubicBezTo>
                    <a:pt x="0" y="12659"/>
                    <a:pt x="488" y="13147"/>
                    <a:pt x="1098" y="13147"/>
                  </a:cubicBezTo>
                  <a:lnTo>
                    <a:pt x="28341" y="13147"/>
                  </a:lnTo>
                  <a:cubicBezTo>
                    <a:pt x="28634" y="13147"/>
                    <a:pt x="28902" y="13025"/>
                    <a:pt x="29121" y="12830"/>
                  </a:cubicBezTo>
                  <a:cubicBezTo>
                    <a:pt x="29317" y="12635"/>
                    <a:pt x="29439" y="12366"/>
                    <a:pt x="29439" y="120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34;p53">
              <a:extLst>
                <a:ext uri="{FF2B5EF4-FFF2-40B4-BE49-F238E27FC236}">
                  <a16:creationId xmlns:a16="http://schemas.microsoft.com/office/drawing/2014/main" id="{CDAE8981-EDBD-4D87-8027-9F99226DF75B}"/>
                </a:ext>
              </a:extLst>
            </p:cNvPr>
            <p:cNvSpPr/>
            <p:nvPr/>
          </p:nvSpPr>
          <p:spPr>
            <a:xfrm>
              <a:off x="4857225" y="2753798"/>
              <a:ext cx="1629090" cy="80500"/>
            </a:xfrm>
            <a:custGeom>
              <a:avLst/>
              <a:gdLst/>
              <a:ahLst/>
              <a:cxnLst/>
              <a:rect l="l" t="t" r="r" b="b"/>
              <a:pathLst>
                <a:path w="31439" h="1537" extrusionOk="0">
                  <a:moveTo>
                    <a:pt x="31439" y="0"/>
                  </a:moveTo>
                  <a:lnTo>
                    <a:pt x="0" y="0"/>
                  </a:lnTo>
                  <a:cubicBezTo>
                    <a:pt x="293" y="903"/>
                    <a:pt x="1147" y="1537"/>
                    <a:pt x="2098" y="1537"/>
                  </a:cubicBezTo>
                  <a:lnTo>
                    <a:pt x="29341" y="1537"/>
                  </a:lnTo>
                  <a:cubicBezTo>
                    <a:pt x="29926" y="1537"/>
                    <a:pt x="30487" y="1293"/>
                    <a:pt x="30902" y="878"/>
                  </a:cubicBezTo>
                  <a:cubicBezTo>
                    <a:pt x="31146" y="634"/>
                    <a:pt x="31317" y="342"/>
                    <a:pt x="31439" y="25"/>
                  </a:cubicBezTo>
                  <a:close/>
                  <a:moveTo>
                    <a:pt x="23975" y="756"/>
                  </a:moveTo>
                  <a:cubicBezTo>
                    <a:pt x="23951" y="464"/>
                    <a:pt x="24317" y="293"/>
                    <a:pt x="24512" y="512"/>
                  </a:cubicBezTo>
                  <a:cubicBezTo>
                    <a:pt x="24731" y="707"/>
                    <a:pt x="24585" y="1049"/>
                    <a:pt x="24292" y="1049"/>
                  </a:cubicBezTo>
                  <a:cubicBezTo>
                    <a:pt x="24122" y="1073"/>
                    <a:pt x="23975" y="927"/>
                    <a:pt x="23975" y="756"/>
                  </a:cubicBezTo>
                  <a:close/>
                  <a:moveTo>
                    <a:pt x="25244" y="756"/>
                  </a:moveTo>
                  <a:cubicBezTo>
                    <a:pt x="25244" y="488"/>
                    <a:pt x="25561" y="342"/>
                    <a:pt x="25756" y="537"/>
                  </a:cubicBezTo>
                  <a:cubicBezTo>
                    <a:pt x="25951" y="732"/>
                    <a:pt x="25805" y="1049"/>
                    <a:pt x="25536" y="1049"/>
                  </a:cubicBezTo>
                  <a:cubicBezTo>
                    <a:pt x="25365" y="1049"/>
                    <a:pt x="25244" y="927"/>
                    <a:pt x="25244" y="756"/>
                  </a:cubicBezTo>
                  <a:close/>
                  <a:moveTo>
                    <a:pt x="26487" y="756"/>
                  </a:moveTo>
                  <a:cubicBezTo>
                    <a:pt x="26487" y="488"/>
                    <a:pt x="26829" y="342"/>
                    <a:pt x="27000" y="537"/>
                  </a:cubicBezTo>
                  <a:cubicBezTo>
                    <a:pt x="27195" y="732"/>
                    <a:pt x="27073" y="1049"/>
                    <a:pt x="26804" y="1049"/>
                  </a:cubicBezTo>
                  <a:cubicBezTo>
                    <a:pt x="26634" y="1049"/>
                    <a:pt x="26487" y="927"/>
                    <a:pt x="26487" y="756"/>
                  </a:cubicBezTo>
                  <a:close/>
                  <a:moveTo>
                    <a:pt x="27756" y="756"/>
                  </a:moveTo>
                  <a:cubicBezTo>
                    <a:pt x="27756" y="317"/>
                    <a:pt x="28390" y="317"/>
                    <a:pt x="28390" y="756"/>
                  </a:cubicBezTo>
                  <a:cubicBezTo>
                    <a:pt x="28390" y="1171"/>
                    <a:pt x="27756" y="1171"/>
                    <a:pt x="27756" y="7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35;p53">
              <a:extLst>
                <a:ext uri="{FF2B5EF4-FFF2-40B4-BE49-F238E27FC236}">
                  <a16:creationId xmlns:a16="http://schemas.microsoft.com/office/drawing/2014/main" id="{0CC29045-F8C0-40E6-8387-8F8DF33169AF}"/>
                </a:ext>
              </a:extLst>
            </p:cNvPr>
            <p:cNvSpPr/>
            <p:nvPr/>
          </p:nvSpPr>
          <p:spPr>
            <a:xfrm>
              <a:off x="4830699" y="1600325"/>
              <a:ext cx="1682152" cy="1253177"/>
            </a:xfrm>
            <a:custGeom>
              <a:avLst/>
              <a:gdLst/>
              <a:ahLst/>
              <a:cxnLst/>
              <a:rect l="l" t="t" r="r" b="b"/>
              <a:pathLst>
                <a:path w="32463" h="23927" extrusionOk="0">
                  <a:moveTo>
                    <a:pt x="2610" y="0"/>
                  </a:moveTo>
                  <a:lnTo>
                    <a:pt x="29853" y="0"/>
                  </a:lnTo>
                  <a:cubicBezTo>
                    <a:pt x="31292" y="25"/>
                    <a:pt x="32438" y="1171"/>
                    <a:pt x="32463" y="2610"/>
                  </a:cubicBezTo>
                  <a:lnTo>
                    <a:pt x="32463" y="21341"/>
                  </a:lnTo>
                  <a:cubicBezTo>
                    <a:pt x="32463" y="21512"/>
                    <a:pt x="32438" y="21683"/>
                    <a:pt x="32390" y="21853"/>
                  </a:cubicBezTo>
                  <a:lnTo>
                    <a:pt x="32390" y="21853"/>
                  </a:lnTo>
                  <a:cubicBezTo>
                    <a:pt x="32146" y="23073"/>
                    <a:pt x="31073" y="23927"/>
                    <a:pt x="29853" y="23927"/>
                  </a:cubicBezTo>
                  <a:lnTo>
                    <a:pt x="2610" y="23927"/>
                  </a:lnTo>
                  <a:cubicBezTo>
                    <a:pt x="1366" y="23927"/>
                    <a:pt x="317" y="23073"/>
                    <a:pt x="49" y="21853"/>
                  </a:cubicBezTo>
                  <a:lnTo>
                    <a:pt x="49" y="21853"/>
                  </a:lnTo>
                  <a:cubicBezTo>
                    <a:pt x="24" y="21683"/>
                    <a:pt x="0" y="21512"/>
                    <a:pt x="0" y="21341"/>
                  </a:cubicBezTo>
                  <a:lnTo>
                    <a:pt x="0" y="2610"/>
                  </a:lnTo>
                  <a:cubicBezTo>
                    <a:pt x="0" y="1171"/>
                    <a:pt x="1171" y="25"/>
                    <a:pt x="2610" y="0"/>
                  </a:cubicBezTo>
                  <a:close/>
                  <a:moveTo>
                    <a:pt x="28585" y="22463"/>
                  </a:moveTo>
                  <a:cubicBezTo>
                    <a:pt x="28146" y="22463"/>
                    <a:pt x="28146" y="23097"/>
                    <a:pt x="28585" y="23097"/>
                  </a:cubicBezTo>
                  <a:cubicBezTo>
                    <a:pt x="28999" y="23097"/>
                    <a:pt x="28999" y="22463"/>
                    <a:pt x="28585" y="22463"/>
                  </a:cubicBezTo>
                  <a:close/>
                  <a:moveTo>
                    <a:pt x="27316" y="22463"/>
                  </a:moveTo>
                  <a:cubicBezTo>
                    <a:pt x="27048" y="22463"/>
                    <a:pt x="26902" y="22780"/>
                    <a:pt x="27097" y="22975"/>
                  </a:cubicBezTo>
                  <a:cubicBezTo>
                    <a:pt x="27268" y="23170"/>
                    <a:pt x="27609" y="23048"/>
                    <a:pt x="27609" y="22780"/>
                  </a:cubicBezTo>
                  <a:cubicBezTo>
                    <a:pt x="27634" y="22609"/>
                    <a:pt x="27487" y="22463"/>
                    <a:pt x="27316" y="22463"/>
                  </a:cubicBezTo>
                  <a:close/>
                  <a:moveTo>
                    <a:pt x="26048" y="22463"/>
                  </a:moveTo>
                  <a:cubicBezTo>
                    <a:pt x="25780" y="22463"/>
                    <a:pt x="25658" y="22780"/>
                    <a:pt x="25829" y="22975"/>
                  </a:cubicBezTo>
                  <a:cubicBezTo>
                    <a:pt x="26024" y="23170"/>
                    <a:pt x="26341" y="23048"/>
                    <a:pt x="26365" y="22780"/>
                  </a:cubicBezTo>
                  <a:cubicBezTo>
                    <a:pt x="26365" y="22609"/>
                    <a:pt x="26243" y="22463"/>
                    <a:pt x="26048" y="22463"/>
                  </a:cubicBezTo>
                  <a:close/>
                  <a:moveTo>
                    <a:pt x="24804" y="22463"/>
                  </a:moveTo>
                  <a:cubicBezTo>
                    <a:pt x="24536" y="22463"/>
                    <a:pt x="24390" y="22780"/>
                    <a:pt x="24585" y="22975"/>
                  </a:cubicBezTo>
                  <a:cubicBezTo>
                    <a:pt x="24756" y="23170"/>
                    <a:pt x="25097" y="23048"/>
                    <a:pt x="25097" y="22780"/>
                  </a:cubicBezTo>
                  <a:cubicBezTo>
                    <a:pt x="25121" y="22609"/>
                    <a:pt x="24975" y="22463"/>
                    <a:pt x="24804" y="22463"/>
                  </a:cubicBezTo>
                  <a:close/>
                  <a:moveTo>
                    <a:pt x="415" y="21634"/>
                  </a:moveTo>
                  <a:lnTo>
                    <a:pt x="32024" y="21634"/>
                  </a:lnTo>
                  <a:cubicBezTo>
                    <a:pt x="32048" y="21536"/>
                    <a:pt x="32048" y="21414"/>
                    <a:pt x="32048" y="21317"/>
                  </a:cubicBezTo>
                  <a:lnTo>
                    <a:pt x="32048" y="2610"/>
                  </a:lnTo>
                  <a:cubicBezTo>
                    <a:pt x="32048" y="1390"/>
                    <a:pt x="31048" y="415"/>
                    <a:pt x="29853" y="415"/>
                  </a:cubicBezTo>
                  <a:lnTo>
                    <a:pt x="2610" y="415"/>
                  </a:lnTo>
                  <a:cubicBezTo>
                    <a:pt x="1390" y="415"/>
                    <a:pt x="390" y="1390"/>
                    <a:pt x="390" y="2610"/>
                  </a:cubicBezTo>
                  <a:lnTo>
                    <a:pt x="390" y="21341"/>
                  </a:lnTo>
                  <a:cubicBezTo>
                    <a:pt x="390" y="21439"/>
                    <a:pt x="390" y="21536"/>
                    <a:pt x="415" y="21634"/>
                  </a:cubicBezTo>
                  <a:close/>
                  <a:moveTo>
                    <a:pt x="31926" y="22024"/>
                  </a:moveTo>
                  <a:lnTo>
                    <a:pt x="512" y="22024"/>
                  </a:lnTo>
                  <a:cubicBezTo>
                    <a:pt x="805" y="22927"/>
                    <a:pt x="1659" y="23561"/>
                    <a:pt x="2610" y="23561"/>
                  </a:cubicBezTo>
                  <a:lnTo>
                    <a:pt x="29853" y="23561"/>
                  </a:lnTo>
                  <a:cubicBezTo>
                    <a:pt x="30438" y="23561"/>
                    <a:pt x="30999" y="23317"/>
                    <a:pt x="31414" y="22902"/>
                  </a:cubicBezTo>
                  <a:cubicBezTo>
                    <a:pt x="31658" y="22658"/>
                    <a:pt x="31829" y="22366"/>
                    <a:pt x="31951" y="22049"/>
                  </a:cubicBezTo>
                  <a:close/>
                  <a:moveTo>
                    <a:pt x="24609" y="4293"/>
                  </a:moveTo>
                  <a:lnTo>
                    <a:pt x="25951" y="4293"/>
                  </a:lnTo>
                  <a:cubicBezTo>
                    <a:pt x="25975" y="4220"/>
                    <a:pt x="26024" y="4122"/>
                    <a:pt x="26097" y="4073"/>
                  </a:cubicBezTo>
                  <a:cubicBezTo>
                    <a:pt x="26195" y="3951"/>
                    <a:pt x="26317" y="3903"/>
                    <a:pt x="26463" y="3903"/>
                  </a:cubicBezTo>
                  <a:lnTo>
                    <a:pt x="29219" y="3903"/>
                  </a:lnTo>
                  <a:cubicBezTo>
                    <a:pt x="29365" y="3903"/>
                    <a:pt x="29512" y="3951"/>
                    <a:pt x="29609" y="4073"/>
                  </a:cubicBezTo>
                  <a:cubicBezTo>
                    <a:pt x="29682" y="4122"/>
                    <a:pt x="29731" y="4220"/>
                    <a:pt x="29755" y="4293"/>
                  </a:cubicBezTo>
                  <a:lnTo>
                    <a:pt x="30951" y="4293"/>
                  </a:lnTo>
                  <a:lnTo>
                    <a:pt x="30951" y="3122"/>
                  </a:lnTo>
                  <a:cubicBezTo>
                    <a:pt x="30951" y="2512"/>
                    <a:pt x="30463" y="2049"/>
                    <a:pt x="29877" y="2025"/>
                  </a:cubicBezTo>
                  <a:lnTo>
                    <a:pt x="24634" y="2025"/>
                  </a:lnTo>
                  <a:lnTo>
                    <a:pt x="24634" y="4293"/>
                  </a:lnTo>
                  <a:close/>
                  <a:moveTo>
                    <a:pt x="25951" y="4610"/>
                  </a:moveTo>
                  <a:lnTo>
                    <a:pt x="24609" y="4610"/>
                  </a:lnTo>
                  <a:lnTo>
                    <a:pt x="24609" y="6878"/>
                  </a:lnTo>
                  <a:lnTo>
                    <a:pt x="30951" y="6878"/>
                  </a:lnTo>
                  <a:lnTo>
                    <a:pt x="30951" y="4610"/>
                  </a:lnTo>
                  <a:lnTo>
                    <a:pt x="29780" y="4610"/>
                  </a:lnTo>
                  <a:cubicBezTo>
                    <a:pt x="29755" y="4707"/>
                    <a:pt x="29707" y="4781"/>
                    <a:pt x="29634" y="4854"/>
                  </a:cubicBezTo>
                  <a:cubicBezTo>
                    <a:pt x="29536" y="4951"/>
                    <a:pt x="29390" y="5000"/>
                    <a:pt x="29243" y="5000"/>
                  </a:cubicBezTo>
                  <a:lnTo>
                    <a:pt x="26512" y="5000"/>
                  </a:lnTo>
                  <a:cubicBezTo>
                    <a:pt x="26365" y="5000"/>
                    <a:pt x="26219" y="4951"/>
                    <a:pt x="26121" y="4854"/>
                  </a:cubicBezTo>
                  <a:cubicBezTo>
                    <a:pt x="26048" y="4781"/>
                    <a:pt x="25999" y="4707"/>
                    <a:pt x="25975" y="4610"/>
                  </a:cubicBezTo>
                  <a:close/>
                  <a:moveTo>
                    <a:pt x="24317" y="6878"/>
                  </a:moveTo>
                  <a:lnTo>
                    <a:pt x="24317" y="2025"/>
                  </a:lnTo>
                  <a:lnTo>
                    <a:pt x="8122" y="2025"/>
                  </a:lnTo>
                  <a:lnTo>
                    <a:pt x="8122" y="6878"/>
                  </a:lnTo>
                  <a:close/>
                  <a:moveTo>
                    <a:pt x="29219" y="4220"/>
                  </a:moveTo>
                  <a:lnTo>
                    <a:pt x="26487" y="4220"/>
                  </a:lnTo>
                  <a:cubicBezTo>
                    <a:pt x="26414" y="4220"/>
                    <a:pt x="26341" y="4244"/>
                    <a:pt x="26317" y="4293"/>
                  </a:cubicBezTo>
                  <a:cubicBezTo>
                    <a:pt x="26268" y="4317"/>
                    <a:pt x="26243" y="4390"/>
                    <a:pt x="26243" y="4464"/>
                  </a:cubicBezTo>
                  <a:lnTo>
                    <a:pt x="26243" y="4464"/>
                  </a:lnTo>
                  <a:cubicBezTo>
                    <a:pt x="26219" y="4512"/>
                    <a:pt x="26268" y="4585"/>
                    <a:pt x="26317" y="4634"/>
                  </a:cubicBezTo>
                  <a:cubicBezTo>
                    <a:pt x="26341" y="4683"/>
                    <a:pt x="26414" y="4707"/>
                    <a:pt x="26487" y="4707"/>
                  </a:cubicBezTo>
                  <a:lnTo>
                    <a:pt x="29219" y="4707"/>
                  </a:lnTo>
                  <a:cubicBezTo>
                    <a:pt x="29292" y="4707"/>
                    <a:pt x="29365" y="4683"/>
                    <a:pt x="29414" y="4634"/>
                  </a:cubicBezTo>
                  <a:cubicBezTo>
                    <a:pt x="29438" y="4585"/>
                    <a:pt x="29487" y="4512"/>
                    <a:pt x="29487" y="4464"/>
                  </a:cubicBezTo>
                  <a:lnTo>
                    <a:pt x="29487" y="4464"/>
                  </a:lnTo>
                  <a:cubicBezTo>
                    <a:pt x="29487" y="4317"/>
                    <a:pt x="29365" y="4195"/>
                    <a:pt x="29219" y="4195"/>
                  </a:cubicBezTo>
                  <a:close/>
                  <a:moveTo>
                    <a:pt x="7829" y="4610"/>
                  </a:moveTo>
                  <a:lnTo>
                    <a:pt x="6488" y="4610"/>
                  </a:lnTo>
                  <a:cubicBezTo>
                    <a:pt x="6463" y="4707"/>
                    <a:pt x="6414" y="4781"/>
                    <a:pt x="6366" y="4854"/>
                  </a:cubicBezTo>
                  <a:cubicBezTo>
                    <a:pt x="6244" y="4951"/>
                    <a:pt x="6122" y="5000"/>
                    <a:pt x="5975" y="5000"/>
                  </a:cubicBezTo>
                  <a:lnTo>
                    <a:pt x="3219" y="5000"/>
                  </a:lnTo>
                  <a:cubicBezTo>
                    <a:pt x="3073" y="5000"/>
                    <a:pt x="2927" y="4951"/>
                    <a:pt x="2829" y="4854"/>
                  </a:cubicBezTo>
                  <a:cubicBezTo>
                    <a:pt x="2780" y="4781"/>
                    <a:pt x="2707" y="4707"/>
                    <a:pt x="2683" y="4610"/>
                  </a:cubicBezTo>
                  <a:lnTo>
                    <a:pt x="1512" y="4610"/>
                  </a:lnTo>
                  <a:lnTo>
                    <a:pt x="1512" y="6878"/>
                  </a:lnTo>
                  <a:lnTo>
                    <a:pt x="7829" y="6878"/>
                  </a:lnTo>
                  <a:lnTo>
                    <a:pt x="7829" y="4610"/>
                  </a:lnTo>
                  <a:close/>
                  <a:moveTo>
                    <a:pt x="6488" y="4293"/>
                  </a:moveTo>
                  <a:lnTo>
                    <a:pt x="7829" y="4293"/>
                  </a:lnTo>
                  <a:lnTo>
                    <a:pt x="7829" y="2025"/>
                  </a:lnTo>
                  <a:lnTo>
                    <a:pt x="2610" y="2025"/>
                  </a:lnTo>
                  <a:cubicBezTo>
                    <a:pt x="2317" y="2025"/>
                    <a:pt x="2024" y="2147"/>
                    <a:pt x="1829" y="2366"/>
                  </a:cubicBezTo>
                  <a:cubicBezTo>
                    <a:pt x="1634" y="2561"/>
                    <a:pt x="1512" y="2829"/>
                    <a:pt x="1537" y="3122"/>
                  </a:cubicBezTo>
                  <a:lnTo>
                    <a:pt x="1537" y="4293"/>
                  </a:lnTo>
                  <a:lnTo>
                    <a:pt x="2707" y="4293"/>
                  </a:lnTo>
                  <a:cubicBezTo>
                    <a:pt x="2732" y="4220"/>
                    <a:pt x="2780" y="4122"/>
                    <a:pt x="2854" y="4073"/>
                  </a:cubicBezTo>
                  <a:cubicBezTo>
                    <a:pt x="2951" y="3951"/>
                    <a:pt x="3097" y="3903"/>
                    <a:pt x="3244" y="3903"/>
                  </a:cubicBezTo>
                  <a:lnTo>
                    <a:pt x="5975" y="3903"/>
                  </a:lnTo>
                  <a:cubicBezTo>
                    <a:pt x="6122" y="3903"/>
                    <a:pt x="6268" y="3951"/>
                    <a:pt x="6366" y="4073"/>
                  </a:cubicBezTo>
                  <a:cubicBezTo>
                    <a:pt x="6439" y="4122"/>
                    <a:pt x="6488" y="4220"/>
                    <a:pt x="6512" y="4293"/>
                  </a:cubicBezTo>
                  <a:close/>
                  <a:moveTo>
                    <a:pt x="5975" y="4195"/>
                  </a:moveTo>
                  <a:lnTo>
                    <a:pt x="3219" y="4195"/>
                  </a:lnTo>
                  <a:cubicBezTo>
                    <a:pt x="3073" y="4195"/>
                    <a:pt x="2976" y="4317"/>
                    <a:pt x="2976" y="4439"/>
                  </a:cubicBezTo>
                  <a:lnTo>
                    <a:pt x="2976" y="4439"/>
                  </a:lnTo>
                  <a:cubicBezTo>
                    <a:pt x="2976" y="4512"/>
                    <a:pt x="3000" y="4585"/>
                    <a:pt x="3049" y="4634"/>
                  </a:cubicBezTo>
                  <a:cubicBezTo>
                    <a:pt x="3097" y="4683"/>
                    <a:pt x="3146" y="4707"/>
                    <a:pt x="3219" y="4707"/>
                  </a:cubicBezTo>
                  <a:lnTo>
                    <a:pt x="5975" y="4707"/>
                  </a:lnTo>
                  <a:cubicBezTo>
                    <a:pt x="6024" y="4707"/>
                    <a:pt x="6097" y="4683"/>
                    <a:pt x="6146" y="4634"/>
                  </a:cubicBezTo>
                  <a:cubicBezTo>
                    <a:pt x="6195" y="4585"/>
                    <a:pt x="6219" y="4512"/>
                    <a:pt x="6219" y="4464"/>
                  </a:cubicBezTo>
                  <a:lnTo>
                    <a:pt x="6219" y="4464"/>
                  </a:lnTo>
                  <a:cubicBezTo>
                    <a:pt x="6219" y="4390"/>
                    <a:pt x="6195" y="4317"/>
                    <a:pt x="6146" y="4268"/>
                  </a:cubicBezTo>
                  <a:cubicBezTo>
                    <a:pt x="6097" y="4220"/>
                    <a:pt x="6024" y="4195"/>
                    <a:pt x="5975" y="4195"/>
                  </a:cubicBezTo>
                  <a:close/>
                  <a:moveTo>
                    <a:pt x="30951" y="7171"/>
                  </a:moveTo>
                  <a:lnTo>
                    <a:pt x="1512" y="7171"/>
                  </a:lnTo>
                  <a:lnTo>
                    <a:pt x="1512" y="19219"/>
                  </a:lnTo>
                  <a:cubicBezTo>
                    <a:pt x="1512" y="19829"/>
                    <a:pt x="2000" y="20317"/>
                    <a:pt x="2610" y="20317"/>
                  </a:cubicBezTo>
                  <a:lnTo>
                    <a:pt x="29853" y="20317"/>
                  </a:lnTo>
                  <a:cubicBezTo>
                    <a:pt x="30146" y="20317"/>
                    <a:pt x="30414" y="20195"/>
                    <a:pt x="30633" y="20000"/>
                  </a:cubicBezTo>
                  <a:cubicBezTo>
                    <a:pt x="30829" y="19805"/>
                    <a:pt x="30951" y="19536"/>
                    <a:pt x="30951" y="19244"/>
                  </a:cubicBezTo>
                  <a:lnTo>
                    <a:pt x="30951" y="7171"/>
                  </a:lnTo>
                  <a:close/>
                  <a:moveTo>
                    <a:pt x="1634" y="2147"/>
                  </a:moveTo>
                  <a:cubicBezTo>
                    <a:pt x="1390" y="2390"/>
                    <a:pt x="1244" y="2756"/>
                    <a:pt x="1244" y="3122"/>
                  </a:cubicBezTo>
                  <a:lnTo>
                    <a:pt x="1244" y="19219"/>
                  </a:lnTo>
                  <a:cubicBezTo>
                    <a:pt x="1244" y="19975"/>
                    <a:pt x="1854" y="20610"/>
                    <a:pt x="2610" y="20610"/>
                  </a:cubicBezTo>
                  <a:lnTo>
                    <a:pt x="29877" y="20610"/>
                  </a:lnTo>
                  <a:cubicBezTo>
                    <a:pt x="30633" y="20610"/>
                    <a:pt x="31243" y="19975"/>
                    <a:pt x="31243" y="19219"/>
                  </a:cubicBezTo>
                  <a:lnTo>
                    <a:pt x="31243" y="3122"/>
                  </a:lnTo>
                  <a:cubicBezTo>
                    <a:pt x="31243" y="2366"/>
                    <a:pt x="30633" y="1732"/>
                    <a:pt x="29877" y="1732"/>
                  </a:cubicBezTo>
                  <a:lnTo>
                    <a:pt x="2610" y="1732"/>
                  </a:lnTo>
                  <a:cubicBezTo>
                    <a:pt x="2244" y="1732"/>
                    <a:pt x="1878" y="1878"/>
                    <a:pt x="1634" y="2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36;p53">
              <a:extLst>
                <a:ext uri="{FF2B5EF4-FFF2-40B4-BE49-F238E27FC236}">
                  <a16:creationId xmlns:a16="http://schemas.microsoft.com/office/drawing/2014/main" id="{6379E71A-C580-4637-9FED-D602CC560040}"/>
                </a:ext>
              </a:extLst>
            </p:cNvPr>
            <p:cNvSpPr/>
            <p:nvPr/>
          </p:nvSpPr>
          <p:spPr>
            <a:xfrm>
              <a:off x="5571158" y="1735710"/>
              <a:ext cx="441122" cy="20479"/>
            </a:xfrm>
            <a:custGeom>
              <a:avLst/>
              <a:gdLst/>
              <a:ahLst/>
              <a:cxnLst/>
              <a:rect l="l" t="t" r="r" b="b"/>
              <a:pathLst>
                <a:path w="8513" h="391" extrusionOk="0">
                  <a:moveTo>
                    <a:pt x="195" y="391"/>
                  </a:moveTo>
                  <a:cubicBezTo>
                    <a:pt x="98" y="391"/>
                    <a:pt x="0" y="293"/>
                    <a:pt x="0" y="196"/>
                  </a:cubicBezTo>
                  <a:cubicBezTo>
                    <a:pt x="0" y="74"/>
                    <a:pt x="98" y="1"/>
                    <a:pt x="195" y="1"/>
                  </a:cubicBezTo>
                  <a:lnTo>
                    <a:pt x="7366" y="1"/>
                  </a:lnTo>
                  <a:cubicBezTo>
                    <a:pt x="7464" y="1"/>
                    <a:pt x="7561" y="74"/>
                    <a:pt x="7561" y="196"/>
                  </a:cubicBezTo>
                  <a:cubicBezTo>
                    <a:pt x="7561" y="293"/>
                    <a:pt x="7464" y="391"/>
                    <a:pt x="7366" y="391"/>
                  </a:cubicBezTo>
                  <a:close/>
                  <a:moveTo>
                    <a:pt x="8000" y="391"/>
                  </a:moveTo>
                  <a:cubicBezTo>
                    <a:pt x="7903" y="391"/>
                    <a:pt x="7805" y="293"/>
                    <a:pt x="7805" y="196"/>
                  </a:cubicBezTo>
                  <a:cubicBezTo>
                    <a:pt x="7805" y="74"/>
                    <a:pt x="7903" y="1"/>
                    <a:pt x="8000" y="1"/>
                  </a:cubicBezTo>
                  <a:lnTo>
                    <a:pt x="8317" y="1"/>
                  </a:lnTo>
                  <a:cubicBezTo>
                    <a:pt x="8415" y="1"/>
                    <a:pt x="8512" y="74"/>
                    <a:pt x="8512" y="196"/>
                  </a:cubicBezTo>
                  <a:cubicBezTo>
                    <a:pt x="8512" y="293"/>
                    <a:pt x="8415" y="391"/>
                    <a:pt x="8317" y="3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37;p53">
              <a:extLst>
                <a:ext uri="{FF2B5EF4-FFF2-40B4-BE49-F238E27FC236}">
                  <a16:creationId xmlns:a16="http://schemas.microsoft.com/office/drawing/2014/main" id="{5BEFECC6-4007-4898-B575-A112DC5E75C8}"/>
                </a:ext>
              </a:extLst>
            </p:cNvPr>
            <p:cNvSpPr/>
            <p:nvPr/>
          </p:nvSpPr>
          <p:spPr>
            <a:xfrm>
              <a:off x="5945169" y="2003967"/>
              <a:ext cx="441122" cy="21736"/>
            </a:xfrm>
            <a:custGeom>
              <a:avLst/>
              <a:gdLst/>
              <a:ahLst/>
              <a:cxnLst/>
              <a:rect l="l" t="t" r="r" b="b"/>
              <a:pathLst>
                <a:path w="8513" h="415" extrusionOk="0">
                  <a:moveTo>
                    <a:pt x="196" y="415"/>
                  </a:moveTo>
                  <a:cubicBezTo>
                    <a:pt x="74" y="415"/>
                    <a:pt x="1" y="317"/>
                    <a:pt x="1" y="195"/>
                  </a:cubicBezTo>
                  <a:cubicBezTo>
                    <a:pt x="1" y="98"/>
                    <a:pt x="74" y="0"/>
                    <a:pt x="196" y="0"/>
                  </a:cubicBezTo>
                  <a:lnTo>
                    <a:pt x="7366" y="0"/>
                  </a:lnTo>
                  <a:cubicBezTo>
                    <a:pt x="7464" y="0"/>
                    <a:pt x="7562" y="98"/>
                    <a:pt x="7562" y="195"/>
                  </a:cubicBezTo>
                  <a:cubicBezTo>
                    <a:pt x="7562" y="317"/>
                    <a:pt x="7464" y="415"/>
                    <a:pt x="7366" y="415"/>
                  </a:cubicBezTo>
                  <a:close/>
                  <a:moveTo>
                    <a:pt x="8001" y="415"/>
                  </a:moveTo>
                  <a:cubicBezTo>
                    <a:pt x="7879" y="415"/>
                    <a:pt x="7805" y="317"/>
                    <a:pt x="7805" y="195"/>
                  </a:cubicBezTo>
                  <a:cubicBezTo>
                    <a:pt x="7805" y="98"/>
                    <a:pt x="7879" y="0"/>
                    <a:pt x="8001" y="0"/>
                  </a:cubicBezTo>
                  <a:lnTo>
                    <a:pt x="8293" y="0"/>
                  </a:lnTo>
                  <a:cubicBezTo>
                    <a:pt x="8415" y="0"/>
                    <a:pt x="8513" y="98"/>
                    <a:pt x="8513" y="195"/>
                  </a:cubicBezTo>
                  <a:cubicBezTo>
                    <a:pt x="8513" y="317"/>
                    <a:pt x="8415" y="415"/>
                    <a:pt x="8293" y="41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38;p53">
              <a:extLst>
                <a:ext uri="{FF2B5EF4-FFF2-40B4-BE49-F238E27FC236}">
                  <a16:creationId xmlns:a16="http://schemas.microsoft.com/office/drawing/2014/main" id="{7E6B106E-C942-4F94-93FD-C288C3D88C24}"/>
                </a:ext>
              </a:extLst>
            </p:cNvPr>
            <p:cNvSpPr/>
            <p:nvPr/>
          </p:nvSpPr>
          <p:spPr>
            <a:xfrm>
              <a:off x="4912817" y="1975843"/>
              <a:ext cx="1521673" cy="687317"/>
            </a:xfrm>
            <a:custGeom>
              <a:avLst/>
              <a:gdLst/>
              <a:ahLst/>
              <a:cxnLst/>
              <a:rect l="l" t="t" r="r" b="b"/>
              <a:pathLst>
                <a:path w="29366" h="13123" extrusionOk="0">
                  <a:moveTo>
                    <a:pt x="28805" y="1"/>
                  </a:moveTo>
                  <a:lnTo>
                    <a:pt x="28805" y="11464"/>
                  </a:lnTo>
                  <a:cubicBezTo>
                    <a:pt x="28780" y="12049"/>
                    <a:pt x="28317" y="12537"/>
                    <a:pt x="27707" y="12561"/>
                  </a:cubicBezTo>
                  <a:lnTo>
                    <a:pt x="464" y="12561"/>
                  </a:lnTo>
                  <a:cubicBezTo>
                    <a:pt x="293" y="12537"/>
                    <a:pt x="147" y="12513"/>
                    <a:pt x="0" y="12440"/>
                  </a:cubicBezTo>
                  <a:cubicBezTo>
                    <a:pt x="74" y="12586"/>
                    <a:pt x="147" y="12708"/>
                    <a:pt x="244" y="12830"/>
                  </a:cubicBezTo>
                  <a:cubicBezTo>
                    <a:pt x="464" y="13025"/>
                    <a:pt x="732" y="13122"/>
                    <a:pt x="1025" y="13122"/>
                  </a:cubicBezTo>
                  <a:lnTo>
                    <a:pt x="28268" y="13122"/>
                  </a:lnTo>
                  <a:cubicBezTo>
                    <a:pt x="28561" y="13122"/>
                    <a:pt x="28829" y="13025"/>
                    <a:pt x="29024" y="12830"/>
                  </a:cubicBezTo>
                  <a:cubicBezTo>
                    <a:pt x="29244" y="12610"/>
                    <a:pt x="29366" y="12342"/>
                    <a:pt x="29366" y="12049"/>
                  </a:cubicBezTo>
                  <a:lnTo>
                    <a:pt x="29366"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9265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63" name="Google Shape;663;p35"/>
          <p:cNvSpPr txBox="1">
            <a:spLocks noGrp="1"/>
          </p:cNvSpPr>
          <p:nvPr>
            <p:ph type="title"/>
          </p:nvPr>
        </p:nvSpPr>
        <p:spPr>
          <a:xfrm>
            <a:off x="713232" y="731519"/>
            <a:ext cx="7717500" cy="4039263"/>
          </a:xfrm>
          <a:prstGeom prst="rect">
            <a:avLst/>
          </a:prstGeom>
        </p:spPr>
        <p:txBody>
          <a:bodyPr spcFirstLastPara="1" wrap="square" lIns="91425" tIns="91425" rIns="91425" bIns="91425" anchor="t" anchorCtr="0">
            <a:noAutofit/>
          </a:bodyPr>
          <a:lstStyle/>
          <a:p>
            <a:pPr algn="l"/>
            <a:r>
              <a:rPr lang="en" sz="2800" dirty="0"/>
              <a:t>2.1 </a:t>
            </a:r>
            <a:r>
              <a:rPr lang="en-US" sz="2800" dirty="0" err="1"/>
              <a:t>Thêm</a:t>
            </a:r>
            <a:r>
              <a:rPr lang="en-US" sz="2800" dirty="0"/>
              <a:t>, </a:t>
            </a:r>
            <a:r>
              <a:rPr lang="en-US" sz="2800" dirty="0" err="1"/>
              <a:t>xóa</a:t>
            </a:r>
            <a:r>
              <a:rPr lang="en-US" sz="2800" dirty="0"/>
              <a:t> 1 form </a:t>
            </a:r>
            <a:r>
              <a:rPr lang="en-US" sz="2800" dirty="0" err="1"/>
              <a:t>trong</a:t>
            </a:r>
            <a:r>
              <a:rPr lang="en-US" sz="2800" dirty="0"/>
              <a:t> project</a:t>
            </a:r>
            <a:br>
              <a:rPr lang="en-US" sz="2800" dirty="0"/>
            </a:br>
            <a:r>
              <a:rPr lang="en-US" sz="2000" dirty="0"/>
              <a:t>a) </a:t>
            </a:r>
            <a:r>
              <a:rPr lang="en-US" sz="2000" dirty="0" err="1"/>
              <a:t>Thêm</a:t>
            </a:r>
            <a:r>
              <a:rPr lang="en-US" sz="2000" dirty="0"/>
              <a:t> </a:t>
            </a:r>
            <a:br>
              <a:rPr lang="en-US" sz="2000" dirty="0"/>
            </a:br>
            <a:r>
              <a:rPr lang="en-US" sz="2000" dirty="0">
                <a:latin typeface="+mn-lt"/>
              </a:rPr>
              <a:t>- B</a:t>
            </a:r>
            <a:r>
              <a:rPr lang="vi-VN" sz="2000" dirty="0">
                <a:latin typeface="+mn-lt"/>
              </a:rPr>
              <a:t>ư</a:t>
            </a:r>
            <a:r>
              <a:rPr lang="en-US" sz="2000" dirty="0" err="1">
                <a:latin typeface="+mn-lt"/>
              </a:rPr>
              <a:t>ớc</a:t>
            </a:r>
            <a:r>
              <a:rPr lang="en-US" sz="2000" dirty="0">
                <a:latin typeface="+mn-lt"/>
              </a:rPr>
              <a:t> 1: </a:t>
            </a:r>
            <a:r>
              <a:rPr lang="en-US" sz="2000" dirty="0" err="1">
                <a:latin typeface="+mn-lt"/>
              </a:rPr>
              <a:t>vào</a:t>
            </a:r>
            <a:r>
              <a:rPr lang="en-US" sz="2000" dirty="0">
                <a:latin typeface="+mn-lt"/>
              </a:rPr>
              <a:t> menu Project/Add Windows Form </a:t>
            </a:r>
            <a:r>
              <a:rPr lang="en-US" sz="2000" dirty="0" err="1">
                <a:latin typeface="+mn-lt"/>
              </a:rPr>
              <a:t>hoặc</a:t>
            </a:r>
            <a:r>
              <a:rPr lang="en-US" sz="2000" dirty="0">
                <a:latin typeface="+mn-lt"/>
              </a:rPr>
              <a:t> menu Project/Add New Item</a:t>
            </a:r>
            <a:br>
              <a:rPr lang="en-US" sz="2000" dirty="0">
                <a:latin typeface="+mn-lt"/>
              </a:rPr>
            </a:br>
            <a:br>
              <a:rPr lang="en-US" dirty="0"/>
            </a:br>
            <a:endParaRPr sz="2000" dirty="0"/>
          </a:p>
        </p:txBody>
      </p:sp>
      <p:sp>
        <p:nvSpPr>
          <p:cNvPr id="673" name="Google Shape;673;p35"/>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 name="Picture 47" descr="winforms bai2 10 png">
            <a:extLst>
              <a:ext uri="{FF2B5EF4-FFF2-40B4-BE49-F238E27FC236}">
                <a16:creationId xmlns:a16="http://schemas.microsoft.com/office/drawing/2014/main" id="{A3957FE3-8A77-47DE-A84C-DC91875FF69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0244" y="2247014"/>
            <a:ext cx="6963475" cy="25237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E9F26E-94BB-450D-8B30-138C5CD05910}"/>
              </a:ext>
            </a:extLst>
          </p:cNvPr>
          <p:cNvSpPr>
            <a:spLocks noGrp="1"/>
          </p:cNvSpPr>
          <p:nvPr>
            <p:ph type="subTitle" idx="1"/>
          </p:nvPr>
        </p:nvSpPr>
        <p:spPr>
          <a:xfrm>
            <a:off x="516700" y="814175"/>
            <a:ext cx="4055300" cy="914400"/>
          </a:xfrm>
        </p:spPr>
        <p:txBody>
          <a:bodyPr/>
          <a:lstStyle/>
          <a:p>
            <a:r>
              <a:rPr lang="en-US" dirty="0"/>
              <a:t>- B</a:t>
            </a:r>
            <a:r>
              <a:rPr lang="vi-VN" dirty="0"/>
              <a:t>ư</a:t>
            </a:r>
            <a:r>
              <a:rPr lang="en-US" dirty="0" err="1"/>
              <a:t>ớc</a:t>
            </a:r>
            <a:r>
              <a:rPr lang="en-US" dirty="0"/>
              <a:t> 2: </a:t>
            </a:r>
            <a:r>
              <a:rPr lang="en-US" dirty="0" err="1"/>
              <a:t>thiết</a:t>
            </a:r>
            <a:r>
              <a:rPr lang="en-US" dirty="0"/>
              <a:t> </a:t>
            </a:r>
            <a:r>
              <a:rPr lang="en-US" dirty="0" err="1"/>
              <a:t>lập</a:t>
            </a:r>
            <a:r>
              <a:rPr lang="en-US" dirty="0"/>
              <a:t> </a:t>
            </a:r>
            <a:r>
              <a:rPr lang="en-US" dirty="0" err="1"/>
              <a:t>trên</a:t>
            </a:r>
            <a:r>
              <a:rPr lang="en-US" dirty="0"/>
              <a:t> </a:t>
            </a:r>
            <a:r>
              <a:rPr lang="en-US" dirty="0" err="1"/>
              <a:t>cửa</a:t>
            </a:r>
            <a:r>
              <a:rPr lang="en-US" dirty="0"/>
              <a:t> </a:t>
            </a:r>
            <a:r>
              <a:rPr lang="en-US" dirty="0" err="1"/>
              <a:t>sổ</a:t>
            </a:r>
            <a:r>
              <a:rPr lang="en-US" dirty="0"/>
              <a:t> Add New Item:</a:t>
            </a:r>
          </a:p>
          <a:p>
            <a:endParaRPr lang="en-US" dirty="0"/>
          </a:p>
        </p:txBody>
      </p:sp>
      <p:pic>
        <p:nvPicPr>
          <p:cNvPr id="5" name="Picture Placeholder 4" descr="winforms bai2 11 1  png">
            <a:extLst>
              <a:ext uri="{FF2B5EF4-FFF2-40B4-BE49-F238E27FC236}">
                <a16:creationId xmlns:a16="http://schemas.microsoft.com/office/drawing/2014/main" id="{DBA3C23D-433C-40C2-9AF8-A6351218E09C}"/>
              </a:ext>
            </a:extLst>
          </p:cNvPr>
          <p:cNvPicPr>
            <a:picLocks noGrp="1"/>
          </p:cNvPicPr>
          <p:nvPr>
            <p:ph type="pic" idx="2"/>
          </p:nvPr>
        </p:nvPicPr>
        <p:blipFill rotWithShape="1">
          <a:blip r:embed="rId2">
            <a:extLst>
              <a:ext uri="{28A0092B-C50C-407E-A947-70E740481C1C}">
                <a14:useLocalDpi xmlns:a14="http://schemas.microsoft.com/office/drawing/2010/main" val="0"/>
              </a:ext>
            </a:extLst>
          </a:blip>
          <a:srcRect l="-160" t="-1401" r="689"/>
          <a:stretch/>
        </p:blipFill>
        <p:spPr bwMode="auto">
          <a:xfrm>
            <a:off x="914400" y="1282994"/>
            <a:ext cx="7478232" cy="3262887"/>
          </a:xfrm>
          <a:prstGeom prst="rect">
            <a:avLst/>
          </a:prstGeom>
          <a:noFill/>
          <a:ln>
            <a:noFill/>
          </a:ln>
        </p:spPr>
      </p:pic>
    </p:spTree>
    <p:extLst>
      <p:ext uri="{BB962C8B-B14F-4D97-AF65-F5344CB8AC3E}">
        <p14:creationId xmlns:p14="http://schemas.microsoft.com/office/powerpoint/2010/main" val="1942286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603F-7DA0-46F8-B0BC-B6A6C0D2F1AF}"/>
              </a:ext>
            </a:extLst>
          </p:cNvPr>
          <p:cNvSpPr>
            <a:spLocks noGrp="1"/>
          </p:cNvSpPr>
          <p:nvPr>
            <p:ph type="title"/>
          </p:nvPr>
        </p:nvSpPr>
        <p:spPr>
          <a:xfrm>
            <a:off x="1275906" y="731525"/>
            <a:ext cx="4454043" cy="685800"/>
          </a:xfrm>
        </p:spPr>
        <p:txBody>
          <a:bodyPr/>
          <a:lstStyle/>
          <a:p>
            <a:r>
              <a:rPr lang="en-US" sz="1800" dirty="0">
                <a:latin typeface="+mj-lt"/>
                <a:cs typeface="Proxy 3" panose="00000400000000000000" pitchFamily="2" charset="0"/>
              </a:rPr>
              <a:t>Ta </a:t>
            </a:r>
            <a:r>
              <a:rPr lang="en-US" sz="1800" dirty="0" err="1">
                <a:latin typeface="+mj-lt"/>
                <a:cs typeface="Proxy 3" panose="00000400000000000000" pitchFamily="2" charset="0"/>
              </a:rPr>
              <a:t>cũng</a:t>
            </a:r>
            <a:r>
              <a:rPr lang="en-US" sz="1800" dirty="0">
                <a:latin typeface="+mj-lt"/>
                <a:cs typeface="Proxy 3" panose="00000400000000000000" pitchFamily="2" charset="0"/>
              </a:rPr>
              <a:t> </a:t>
            </a:r>
            <a:r>
              <a:rPr lang="en-US" sz="1800" dirty="0" err="1">
                <a:latin typeface="+mj-lt"/>
                <a:cs typeface="Proxy 3" panose="00000400000000000000" pitchFamily="2" charset="0"/>
              </a:rPr>
              <a:t>có</a:t>
            </a:r>
            <a:r>
              <a:rPr lang="en-US" sz="1800" dirty="0">
                <a:latin typeface="+mj-lt"/>
                <a:cs typeface="Proxy 3" panose="00000400000000000000" pitchFamily="2" charset="0"/>
              </a:rPr>
              <a:t> </a:t>
            </a:r>
            <a:r>
              <a:rPr lang="en-US" sz="1800" dirty="0" err="1">
                <a:latin typeface="+mj-lt"/>
                <a:cs typeface="Proxy 3" panose="00000400000000000000" pitchFamily="2" charset="0"/>
              </a:rPr>
              <a:t>thể</a:t>
            </a:r>
            <a:r>
              <a:rPr lang="en-US" sz="1800" dirty="0">
                <a:latin typeface="+mj-lt"/>
                <a:cs typeface="Proxy 3" panose="00000400000000000000" pitchFamily="2" charset="0"/>
              </a:rPr>
              <a:t> </a:t>
            </a:r>
            <a:r>
              <a:rPr lang="en-US" sz="1800" dirty="0" err="1">
                <a:latin typeface="+mj-lt"/>
                <a:cs typeface="Proxy 3" panose="00000400000000000000" pitchFamily="2" charset="0"/>
              </a:rPr>
              <a:t>thêm</a:t>
            </a:r>
            <a:r>
              <a:rPr lang="en-US" sz="1800" dirty="0">
                <a:latin typeface="+mj-lt"/>
                <a:cs typeface="Proxy 3" panose="00000400000000000000" pitchFamily="2" charset="0"/>
              </a:rPr>
              <a:t> </a:t>
            </a:r>
            <a:r>
              <a:rPr lang="en-US" sz="1800" dirty="0" err="1">
                <a:latin typeface="+mj-lt"/>
                <a:cs typeface="Proxy 3" panose="00000400000000000000" pitchFamily="2" charset="0"/>
              </a:rPr>
              <a:t>một</a:t>
            </a:r>
            <a:r>
              <a:rPr lang="en-US" sz="1800" dirty="0">
                <a:latin typeface="+mj-lt"/>
                <a:cs typeface="Proxy 3" panose="00000400000000000000" pitchFamily="2" charset="0"/>
              </a:rPr>
              <a:t> Form </a:t>
            </a:r>
            <a:r>
              <a:rPr lang="en-US" sz="1800" dirty="0" err="1">
                <a:latin typeface="+mj-lt"/>
                <a:cs typeface="Proxy 3" panose="00000400000000000000" pitchFamily="2" charset="0"/>
              </a:rPr>
              <a:t>đã</a:t>
            </a:r>
            <a:r>
              <a:rPr lang="en-US" sz="1800" dirty="0">
                <a:latin typeface="+mj-lt"/>
                <a:cs typeface="Proxy 3" panose="00000400000000000000" pitchFamily="2" charset="0"/>
              </a:rPr>
              <a:t> </a:t>
            </a:r>
            <a:r>
              <a:rPr lang="en-US" sz="1800" dirty="0" err="1">
                <a:latin typeface="+mj-lt"/>
                <a:cs typeface="Proxy 3" panose="00000400000000000000" pitchFamily="2" charset="0"/>
              </a:rPr>
              <a:t>có</a:t>
            </a:r>
            <a:r>
              <a:rPr lang="en-US" sz="1800" dirty="0">
                <a:latin typeface="+mj-lt"/>
                <a:cs typeface="Proxy 3" panose="00000400000000000000" pitchFamily="2" charset="0"/>
              </a:rPr>
              <a:t> </a:t>
            </a:r>
            <a:r>
              <a:rPr lang="en-US" sz="1800" dirty="0" err="1">
                <a:latin typeface="+mj-lt"/>
                <a:cs typeface="Proxy 3" panose="00000400000000000000" pitchFamily="2" charset="0"/>
              </a:rPr>
              <a:t>sẵn</a:t>
            </a:r>
            <a:r>
              <a:rPr lang="en-US" sz="1800" dirty="0">
                <a:latin typeface="+mj-lt"/>
                <a:cs typeface="Proxy 3" panose="00000400000000000000" pitchFamily="2" charset="0"/>
              </a:rPr>
              <a:t> </a:t>
            </a:r>
            <a:r>
              <a:rPr lang="en-US" sz="1800" dirty="0" err="1">
                <a:latin typeface="+mj-lt"/>
                <a:cs typeface="Proxy 3" panose="00000400000000000000" pitchFamily="2" charset="0"/>
              </a:rPr>
              <a:t>bằng</a:t>
            </a:r>
            <a:r>
              <a:rPr lang="en-US" sz="1800" dirty="0">
                <a:latin typeface="+mj-lt"/>
                <a:cs typeface="Proxy 3" panose="00000400000000000000" pitchFamily="2" charset="0"/>
              </a:rPr>
              <a:t> </a:t>
            </a:r>
            <a:r>
              <a:rPr lang="en-US" sz="1800" dirty="0" err="1">
                <a:latin typeface="+mj-lt"/>
                <a:cs typeface="Proxy 3" panose="00000400000000000000" pitchFamily="2" charset="0"/>
              </a:rPr>
              <a:t>cách</a:t>
            </a:r>
            <a:r>
              <a:rPr lang="en-US" sz="1800" dirty="0">
                <a:latin typeface="+mj-lt"/>
                <a:cs typeface="Proxy 3" panose="00000400000000000000" pitchFamily="2" charset="0"/>
              </a:rPr>
              <a:t>:</a:t>
            </a:r>
            <a:br>
              <a:rPr lang="en-US" sz="1800" dirty="0">
                <a:latin typeface="+mj-lt"/>
                <a:cs typeface="Proxy 3" panose="00000400000000000000" pitchFamily="2" charset="0"/>
              </a:rPr>
            </a:br>
            <a:endParaRPr lang="en-US" sz="1800" dirty="0">
              <a:latin typeface="+mj-lt"/>
              <a:cs typeface="Proxy 3" panose="00000400000000000000" pitchFamily="2" charset="0"/>
            </a:endParaRPr>
          </a:p>
        </p:txBody>
      </p:sp>
      <p:sp>
        <p:nvSpPr>
          <p:cNvPr id="3" name="Text Placeholder 2">
            <a:extLst>
              <a:ext uri="{FF2B5EF4-FFF2-40B4-BE49-F238E27FC236}">
                <a16:creationId xmlns:a16="http://schemas.microsoft.com/office/drawing/2014/main" id="{862EB280-C872-4265-859F-91BEFAB13E49}"/>
              </a:ext>
            </a:extLst>
          </p:cNvPr>
          <p:cNvSpPr>
            <a:spLocks noGrp="1"/>
          </p:cNvSpPr>
          <p:nvPr>
            <p:ph type="body" idx="1"/>
          </p:nvPr>
        </p:nvSpPr>
        <p:spPr>
          <a:xfrm>
            <a:off x="1063181" y="1501087"/>
            <a:ext cx="5019900" cy="2564700"/>
          </a:xfrm>
        </p:spPr>
        <p:txBody>
          <a:bodyPr/>
          <a:lstStyle/>
          <a:p>
            <a:pPr fontAlgn="base"/>
            <a:r>
              <a:rPr lang="en-US" sz="1600" dirty="0" err="1"/>
              <a:t>Bước</a:t>
            </a:r>
            <a:r>
              <a:rPr lang="en-US" sz="1600" dirty="0"/>
              <a:t> 1: </a:t>
            </a:r>
            <a:r>
              <a:rPr lang="en-US" sz="1600" dirty="0" err="1"/>
              <a:t>Vào</a:t>
            </a:r>
            <a:r>
              <a:rPr lang="en-US" sz="1600" dirty="0"/>
              <a:t> menu </a:t>
            </a:r>
            <a:r>
              <a:rPr lang="en-US" sz="1600" i="1" dirty="0"/>
              <a:t>Project </a:t>
            </a:r>
            <a:r>
              <a:rPr lang="en-US" sz="1600" dirty="0"/>
              <a:t>| </a:t>
            </a:r>
            <a:r>
              <a:rPr lang="en-US" sz="1600" i="1" dirty="0"/>
              <a:t>Add Existing Item.</a:t>
            </a:r>
            <a:endParaRPr lang="en-US" sz="1600" dirty="0"/>
          </a:p>
          <a:p>
            <a:pPr fontAlgn="base"/>
            <a:r>
              <a:rPr lang="en-US" sz="1600" dirty="0" err="1"/>
              <a:t>Bước</a:t>
            </a:r>
            <a:r>
              <a:rPr lang="en-US" sz="1600" dirty="0"/>
              <a:t> 2: Theo </a:t>
            </a:r>
            <a:r>
              <a:rPr lang="en-US" sz="1600" dirty="0" err="1"/>
              <a:t>đường</a:t>
            </a:r>
            <a:r>
              <a:rPr lang="en-US" sz="1600" dirty="0"/>
              <a:t> </a:t>
            </a:r>
            <a:r>
              <a:rPr lang="en-US" sz="1600" dirty="0" err="1"/>
              <a:t>dẫn</a:t>
            </a:r>
            <a:r>
              <a:rPr lang="en-US" sz="1600" dirty="0"/>
              <a:t>, </a:t>
            </a:r>
            <a:r>
              <a:rPr lang="en-US" sz="1600" dirty="0" err="1"/>
              <a:t>chọn</a:t>
            </a:r>
            <a:r>
              <a:rPr lang="en-US" sz="1600" dirty="0"/>
              <a:t> Form </a:t>
            </a:r>
            <a:r>
              <a:rPr lang="en-US" sz="1600" dirty="0" err="1"/>
              <a:t>cần</a:t>
            </a:r>
            <a:r>
              <a:rPr lang="en-US" sz="1600" dirty="0"/>
              <a:t> add</a:t>
            </a:r>
          </a:p>
          <a:p>
            <a:pPr fontAlgn="base"/>
            <a:r>
              <a:rPr lang="en-US" sz="1600" dirty="0" err="1"/>
              <a:t>Bước</a:t>
            </a:r>
            <a:r>
              <a:rPr lang="en-US" sz="1600" dirty="0"/>
              <a:t> 3: </a:t>
            </a:r>
            <a:r>
              <a:rPr lang="en-US" sz="1600" dirty="0" err="1"/>
              <a:t>Nhấn</a:t>
            </a:r>
            <a:r>
              <a:rPr lang="en-US" sz="1600" dirty="0"/>
              <a:t> </a:t>
            </a:r>
            <a:r>
              <a:rPr lang="en-US" sz="1600" dirty="0" err="1"/>
              <a:t>nút</a:t>
            </a:r>
            <a:r>
              <a:rPr lang="en-US" sz="1600" dirty="0"/>
              <a:t> Add</a:t>
            </a:r>
          </a:p>
          <a:p>
            <a:pPr marL="139700" indent="0" fontAlgn="base">
              <a:buNone/>
            </a:pPr>
            <a:endParaRPr lang="en-US" sz="1600" dirty="0"/>
          </a:p>
          <a:p>
            <a:pPr marL="139700" indent="0" fontAlgn="base">
              <a:buNone/>
            </a:pPr>
            <a:r>
              <a:rPr lang="en-US" sz="2000" b="1" dirty="0"/>
              <a:t>b, </a:t>
            </a:r>
            <a:r>
              <a:rPr lang="en-US" sz="2000" b="1" dirty="0" err="1"/>
              <a:t>Xóa</a:t>
            </a:r>
            <a:r>
              <a:rPr lang="en-US" sz="2000" b="1" dirty="0"/>
              <a:t> </a:t>
            </a:r>
            <a:r>
              <a:rPr lang="en-US" sz="2000" b="1" dirty="0" err="1"/>
              <a:t>một</a:t>
            </a:r>
            <a:r>
              <a:rPr lang="en-US" sz="2000" b="1" dirty="0"/>
              <a:t> Form </a:t>
            </a:r>
            <a:r>
              <a:rPr lang="en-US" sz="2000" b="1" dirty="0" err="1"/>
              <a:t>khỏi</a:t>
            </a:r>
            <a:r>
              <a:rPr lang="en-US" sz="2000" b="1" dirty="0"/>
              <a:t> project</a:t>
            </a:r>
          </a:p>
          <a:p>
            <a:pPr marL="139700" indent="0" fontAlgn="base">
              <a:buNone/>
            </a:pPr>
            <a:endParaRPr lang="en-US" sz="2000" b="1" dirty="0"/>
          </a:p>
          <a:p>
            <a:pPr marL="139700" indent="0" fontAlgn="base">
              <a:buNone/>
            </a:pPr>
            <a:r>
              <a:rPr lang="en-US" dirty="0"/>
              <a:t>      </a:t>
            </a:r>
            <a:r>
              <a:rPr lang="en-US" sz="1600" dirty="0" err="1"/>
              <a:t>Để</a:t>
            </a:r>
            <a:r>
              <a:rPr lang="en-US" sz="1600" dirty="0"/>
              <a:t> </a:t>
            </a:r>
            <a:r>
              <a:rPr lang="en-US" sz="1600" dirty="0" err="1"/>
              <a:t>xóa</a:t>
            </a:r>
            <a:r>
              <a:rPr lang="en-US" sz="1600" dirty="0"/>
              <a:t> </a:t>
            </a:r>
            <a:r>
              <a:rPr lang="en-US" sz="1600" dirty="0" err="1"/>
              <a:t>một</a:t>
            </a:r>
            <a:r>
              <a:rPr lang="en-US" sz="1600" dirty="0"/>
              <a:t> Form </a:t>
            </a:r>
            <a:r>
              <a:rPr lang="en-US" sz="1600" dirty="0" err="1"/>
              <a:t>đang</a:t>
            </a:r>
            <a:r>
              <a:rPr lang="en-US" sz="1600" dirty="0"/>
              <a:t> </a:t>
            </a:r>
            <a:r>
              <a:rPr lang="en-US" sz="1600" dirty="0" err="1"/>
              <a:t>có</a:t>
            </a:r>
            <a:r>
              <a:rPr lang="en-US" sz="1600" dirty="0"/>
              <a:t> </a:t>
            </a:r>
            <a:r>
              <a:rPr lang="en-US" sz="1600" dirty="0" err="1"/>
              <a:t>trong</a:t>
            </a:r>
            <a:r>
              <a:rPr lang="en-US" sz="1600" dirty="0"/>
              <a:t> </a:t>
            </a:r>
            <a:r>
              <a:rPr lang="en-US" sz="1600" dirty="0" err="1"/>
              <a:t>dự</a:t>
            </a:r>
            <a:r>
              <a:rPr lang="en-US" sz="1600" dirty="0"/>
              <a:t> </a:t>
            </a:r>
            <a:r>
              <a:rPr lang="en-US" sz="1600" dirty="0" err="1"/>
              <a:t>án</a:t>
            </a:r>
            <a:r>
              <a:rPr lang="en-US" sz="1600" dirty="0"/>
              <a:t>:</a:t>
            </a:r>
          </a:p>
          <a:p>
            <a:pPr fontAlgn="base"/>
            <a:r>
              <a:rPr lang="en-US" sz="1600" dirty="0" err="1"/>
              <a:t>Bước</a:t>
            </a:r>
            <a:r>
              <a:rPr lang="en-US" sz="1600" dirty="0"/>
              <a:t> 1: </a:t>
            </a:r>
            <a:r>
              <a:rPr lang="en-US" sz="1600" i="1" dirty="0" err="1"/>
              <a:t>Nhấn</a:t>
            </a:r>
            <a:r>
              <a:rPr lang="en-US" sz="1600" i="1" dirty="0"/>
              <a:t> </a:t>
            </a:r>
            <a:r>
              <a:rPr lang="en-US" sz="1600" i="1" dirty="0" err="1"/>
              <a:t>chuột</a:t>
            </a:r>
            <a:r>
              <a:rPr lang="en-US" sz="1600" i="1" dirty="0"/>
              <a:t> </a:t>
            </a:r>
            <a:r>
              <a:rPr lang="en-US" sz="1600" i="1" dirty="0" err="1"/>
              <a:t>phải</a:t>
            </a:r>
            <a:r>
              <a:rPr lang="en-US" sz="1600" i="1" dirty="0"/>
              <a:t> </a:t>
            </a:r>
            <a:r>
              <a:rPr lang="en-US" sz="1600" dirty="0" err="1"/>
              <a:t>vào</a:t>
            </a:r>
            <a:r>
              <a:rPr lang="en-US" sz="1600" dirty="0"/>
              <a:t> Form </a:t>
            </a:r>
            <a:r>
              <a:rPr lang="en-US" sz="1600" dirty="0" err="1"/>
              <a:t>cần</a:t>
            </a:r>
            <a:r>
              <a:rPr lang="en-US" sz="1600" dirty="0"/>
              <a:t> </a:t>
            </a:r>
            <a:r>
              <a:rPr lang="en-US" sz="1600" dirty="0" err="1"/>
              <a:t>gỡ</a:t>
            </a:r>
            <a:r>
              <a:rPr lang="en-US" sz="1600" dirty="0"/>
              <a:t> </a:t>
            </a:r>
            <a:r>
              <a:rPr lang="en-US" sz="1600" dirty="0" err="1"/>
              <a:t>bỏ</a:t>
            </a:r>
            <a:r>
              <a:rPr lang="en-US" sz="1600" dirty="0"/>
              <a:t> (ở </a:t>
            </a:r>
            <a:r>
              <a:rPr lang="en-US" sz="1600" dirty="0" err="1"/>
              <a:t>cửa</a:t>
            </a:r>
            <a:r>
              <a:rPr lang="en-US" sz="1600" dirty="0"/>
              <a:t> </a:t>
            </a:r>
            <a:r>
              <a:rPr lang="en-US" sz="1600" dirty="0" err="1"/>
              <a:t>sổ</a:t>
            </a:r>
            <a:r>
              <a:rPr lang="en-US" sz="1600" dirty="0"/>
              <a:t> Solution Explorer).</a:t>
            </a:r>
          </a:p>
          <a:p>
            <a:pPr fontAlgn="base"/>
            <a:r>
              <a:rPr lang="en-US" sz="1600" dirty="0" err="1"/>
              <a:t>Bước</a:t>
            </a:r>
            <a:r>
              <a:rPr lang="en-US" sz="1600" dirty="0"/>
              <a:t> 2: </a:t>
            </a:r>
            <a:r>
              <a:rPr lang="en-US" sz="1600" dirty="0" err="1"/>
              <a:t>Chọn</a:t>
            </a:r>
            <a:r>
              <a:rPr lang="en-US" sz="1600" dirty="0"/>
              <a:t> </a:t>
            </a:r>
            <a:r>
              <a:rPr lang="en-US" sz="1600" i="1" dirty="0"/>
              <a:t>Delete </a:t>
            </a:r>
            <a:r>
              <a:rPr lang="en-US" sz="1600" dirty="0" err="1"/>
              <a:t>trong</a:t>
            </a:r>
            <a:r>
              <a:rPr lang="en-US" sz="1600" dirty="0"/>
              <a:t> menu </a:t>
            </a:r>
            <a:r>
              <a:rPr lang="en-US" sz="1600" dirty="0" err="1"/>
              <a:t>hiện</a:t>
            </a:r>
            <a:r>
              <a:rPr lang="en-US" sz="1600" dirty="0"/>
              <a:t> ra</a:t>
            </a:r>
          </a:p>
          <a:p>
            <a:pPr marL="139700" indent="0">
              <a:buNone/>
            </a:pPr>
            <a:endParaRPr lang="en-US" dirty="0"/>
          </a:p>
        </p:txBody>
      </p:sp>
    </p:spTree>
    <p:extLst>
      <p:ext uri="{BB962C8B-B14F-4D97-AF65-F5344CB8AC3E}">
        <p14:creationId xmlns:p14="http://schemas.microsoft.com/office/powerpoint/2010/main" val="80255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63A0-E9A2-4E0E-9B9F-A87EBC0DF06B}"/>
              </a:ext>
            </a:extLst>
          </p:cNvPr>
          <p:cNvSpPr>
            <a:spLocks noGrp="1"/>
          </p:cNvSpPr>
          <p:nvPr>
            <p:ph type="title"/>
          </p:nvPr>
        </p:nvSpPr>
        <p:spPr>
          <a:xfrm>
            <a:off x="311088" y="192809"/>
            <a:ext cx="7713900" cy="416792"/>
          </a:xfrm>
        </p:spPr>
        <p:txBody>
          <a:bodyPr/>
          <a:lstStyle/>
          <a:p>
            <a:pPr algn="l"/>
            <a:r>
              <a:rPr lang="en-US" sz="2400" b="1" dirty="0">
                <a:solidFill>
                  <a:schemeClr val="tx2">
                    <a:lumMod val="50000"/>
                  </a:schemeClr>
                </a:solidFill>
                <a:latin typeface="+mj-lt"/>
              </a:rPr>
              <a:t>2.2 </a:t>
            </a:r>
            <a:r>
              <a:rPr lang="en-US" sz="2400" b="1" dirty="0" err="1">
                <a:solidFill>
                  <a:schemeClr val="tx2">
                    <a:lumMod val="50000"/>
                  </a:schemeClr>
                </a:solidFill>
                <a:latin typeface="+mj-lt"/>
              </a:rPr>
              <a:t>Một</a:t>
            </a:r>
            <a:r>
              <a:rPr lang="en-US" sz="2400" b="1" dirty="0">
                <a:solidFill>
                  <a:schemeClr val="tx2">
                    <a:lumMod val="50000"/>
                  </a:schemeClr>
                </a:solidFill>
                <a:latin typeface="+mj-lt"/>
              </a:rPr>
              <a:t> </a:t>
            </a:r>
            <a:r>
              <a:rPr lang="en-US" sz="2400" b="1" dirty="0" err="1">
                <a:solidFill>
                  <a:schemeClr val="tx2">
                    <a:lumMod val="50000"/>
                  </a:schemeClr>
                </a:solidFill>
                <a:latin typeface="+mj-lt"/>
              </a:rPr>
              <a:t>số</a:t>
            </a:r>
            <a:r>
              <a:rPr lang="en-US" sz="2400" b="1" dirty="0">
                <a:solidFill>
                  <a:schemeClr val="tx2">
                    <a:lumMod val="50000"/>
                  </a:schemeClr>
                </a:solidFill>
                <a:latin typeface="+mj-lt"/>
              </a:rPr>
              <a:t> </a:t>
            </a:r>
            <a:r>
              <a:rPr lang="en-US" sz="2400" b="1" dirty="0" err="1">
                <a:solidFill>
                  <a:schemeClr val="tx2">
                    <a:lumMod val="50000"/>
                  </a:schemeClr>
                </a:solidFill>
                <a:latin typeface="+mj-lt"/>
              </a:rPr>
              <a:t>thuộc</a:t>
            </a:r>
            <a:r>
              <a:rPr lang="en-US" sz="2400" b="1" dirty="0">
                <a:solidFill>
                  <a:schemeClr val="tx2">
                    <a:lumMod val="50000"/>
                  </a:schemeClr>
                </a:solidFill>
                <a:latin typeface="+mj-lt"/>
              </a:rPr>
              <a:t> </a:t>
            </a:r>
            <a:r>
              <a:rPr lang="en-US" sz="2400" b="1" dirty="0" err="1">
                <a:solidFill>
                  <a:schemeClr val="tx2">
                    <a:lumMod val="50000"/>
                  </a:schemeClr>
                </a:solidFill>
                <a:latin typeface="+mj-lt"/>
              </a:rPr>
              <a:t>tính</a:t>
            </a:r>
            <a:br>
              <a:rPr lang="en-US" dirty="0"/>
            </a:br>
            <a:endParaRPr lang="en-US" dirty="0"/>
          </a:p>
        </p:txBody>
      </p:sp>
      <p:graphicFrame>
        <p:nvGraphicFramePr>
          <p:cNvPr id="3" name="Table 2">
            <a:extLst>
              <a:ext uri="{FF2B5EF4-FFF2-40B4-BE49-F238E27FC236}">
                <a16:creationId xmlns:a16="http://schemas.microsoft.com/office/drawing/2014/main" id="{F87B818E-92B2-4E04-9E7E-25BA4E64E215}"/>
              </a:ext>
            </a:extLst>
          </p:cNvPr>
          <p:cNvGraphicFramePr>
            <a:graphicFrameLocks noGrp="1"/>
          </p:cNvGraphicFramePr>
          <p:nvPr>
            <p:extLst>
              <p:ext uri="{D42A27DB-BD31-4B8C-83A1-F6EECF244321}">
                <p14:modId xmlns:p14="http://schemas.microsoft.com/office/powerpoint/2010/main" val="602390175"/>
              </p:ext>
            </p:extLst>
          </p:nvPr>
        </p:nvGraphicFramePr>
        <p:xfrm>
          <a:off x="673394" y="723013"/>
          <a:ext cx="8151629" cy="3887449"/>
        </p:xfrm>
        <a:graphic>
          <a:graphicData uri="http://schemas.openxmlformats.org/drawingml/2006/table">
            <a:tbl>
              <a:tblPr firstRow="1" firstCol="1" bandRow="1">
                <a:tableStyleId>{79894FAF-8C26-4A45-A832-5AB093875B1D}</a:tableStyleId>
              </a:tblPr>
              <a:tblGrid>
                <a:gridCol w="1453180">
                  <a:extLst>
                    <a:ext uri="{9D8B030D-6E8A-4147-A177-3AD203B41FA5}">
                      <a16:colId xmlns:a16="http://schemas.microsoft.com/office/drawing/2014/main" val="3607778045"/>
                    </a:ext>
                  </a:extLst>
                </a:gridCol>
                <a:gridCol w="6698449">
                  <a:extLst>
                    <a:ext uri="{9D8B030D-6E8A-4147-A177-3AD203B41FA5}">
                      <a16:colId xmlns:a16="http://schemas.microsoft.com/office/drawing/2014/main" val="1514346918"/>
                    </a:ext>
                  </a:extLst>
                </a:gridCol>
              </a:tblGrid>
              <a:tr h="204095">
                <a:tc>
                  <a:txBody>
                    <a:bodyPr/>
                    <a:lstStyle/>
                    <a:p>
                      <a:pPr marL="0" marR="0" algn="ctr">
                        <a:lnSpc>
                          <a:spcPct val="107000"/>
                        </a:lnSpc>
                        <a:spcBef>
                          <a:spcPts val="0"/>
                        </a:spcBef>
                        <a:spcAft>
                          <a:spcPts val="0"/>
                        </a:spcAft>
                      </a:pPr>
                      <a:r>
                        <a:rPr lang="en-US" sz="1200" b="1" dirty="0" err="1">
                          <a:effectLst/>
                        </a:rPr>
                        <a:t>Thuộc</a:t>
                      </a:r>
                      <a:r>
                        <a:rPr lang="en-US" sz="1200" b="1" dirty="0">
                          <a:effectLst/>
                        </a:rPr>
                        <a:t> </a:t>
                      </a:r>
                      <a:r>
                        <a:rPr lang="en-US" sz="1200" b="1" dirty="0" err="1">
                          <a:effectLst/>
                        </a:rPr>
                        <a:t>tính</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nchor="ctr"/>
                </a:tc>
                <a:tc>
                  <a:txBody>
                    <a:bodyPr/>
                    <a:lstStyle/>
                    <a:p>
                      <a:pPr marL="0" marR="0" algn="ctr">
                        <a:lnSpc>
                          <a:spcPct val="107000"/>
                        </a:lnSpc>
                        <a:spcBef>
                          <a:spcPts val="0"/>
                        </a:spcBef>
                        <a:spcAft>
                          <a:spcPts val="0"/>
                        </a:spcAft>
                      </a:pPr>
                      <a:r>
                        <a:rPr lang="en-US" sz="1200" b="1" dirty="0" err="1">
                          <a:effectLst/>
                        </a:rPr>
                        <a:t>Diễn</a:t>
                      </a:r>
                      <a:r>
                        <a:rPr lang="en-US" sz="1200" b="1" dirty="0">
                          <a:effectLst/>
                        </a:rPr>
                        <a:t> </a:t>
                      </a:r>
                      <a:r>
                        <a:rPr lang="en-US" sz="1200" b="1" dirty="0" err="1">
                          <a:effectLst/>
                        </a:rPr>
                        <a:t>giải</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nchor="ctr"/>
                </a:tc>
                <a:extLst>
                  <a:ext uri="{0D108BD9-81ED-4DB2-BD59-A6C34878D82A}">
                    <a16:rowId xmlns:a16="http://schemas.microsoft.com/office/drawing/2014/main" val="3300647941"/>
                  </a:ext>
                </a:extLst>
              </a:tr>
              <a:tr h="204095">
                <a:tc>
                  <a:txBody>
                    <a:bodyPr/>
                    <a:lstStyle/>
                    <a:p>
                      <a:pPr marL="0" marR="0">
                        <a:lnSpc>
                          <a:spcPct val="107000"/>
                        </a:lnSpc>
                        <a:spcBef>
                          <a:spcPts val="0"/>
                        </a:spcBef>
                        <a:spcAft>
                          <a:spcPts val="0"/>
                        </a:spcAft>
                      </a:pPr>
                      <a:r>
                        <a:rPr lang="en-US" sz="1200" dirty="0">
                          <a:effectLst/>
                        </a:rPr>
                        <a:t>Text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tc>
                  <a:txBody>
                    <a:bodyPr/>
                    <a:lstStyle/>
                    <a:p>
                      <a:pPr marL="0" marR="0">
                        <a:lnSpc>
                          <a:spcPct val="107000"/>
                        </a:lnSpc>
                        <a:spcBef>
                          <a:spcPts val="0"/>
                        </a:spcBef>
                        <a:spcAft>
                          <a:spcPts val="0"/>
                        </a:spcAft>
                      </a:pPr>
                      <a:r>
                        <a:rPr lang="en-US" sz="1200" dirty="0" err="1">
                          <a:effectLst/>
                        </a:rPr>
                        <a:t>Tiêu</a:t>
                      </a:r>
                      <a:r>
                        <a:rPr lang="en-US" sz="1200" dirty="0">
                          <a:effectLst/>
                        </a:rPr>
                        <a:t> </a:t>
                      </a:r>
                      <a:r>
                        <a:rPr lang="en-US" sz="1200" dirty="0" err="1">
                          <a:effectLst/>
                        </a:rPr>
                        <a:t>đề</a:t>
                      </a:r>
                      <a:r>
                        <a:rPr lang="en-US" sz="1200" dirty="0">
                          <a:effectLst/>
                        </a:rPr>
                        <a:t> (</a:t>
                      </a:r>
                      <a:r>
                        <a:rPr lang="en-US" sz="1200" dirty="0" err="1">
                          <a:effectLst/>
                        </a:rPr>
                        <a:t>titlebar</a:t>
                      </a:r>
                      <a:r>
                        <a:rPr lang="en-US" sz="1200" dirty="0">
                          <a:effectLst/>
                        </a:rPr>
                        <a:t>) </a:t>
                      </a:r>
                      <a:r>
                        <a:rPr lang="en-US" sz="1200" dirty="0" err="1">
                          <a:effectLst/>
                        </a:rPr>
                        <a:t>của</a:t>
                      </a:r>
                      <a:r>
                        <a:rPr lang="en-US" sz="1200" dirty="0">
                          <a:effectLst/>
                        </a:rPr>
                        <a:t> Form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extLst>
                  <a:ext uri="{0D108BD9-81ED-4DB2-BD59-A6C34878D82A}">
                    <a16:rowId xmlns:a16="http://schemas.microsoft.com/office/drawing/2014/main" val="3555816192"/>
                  </a:ext>
                </a:extLst>
              </a:tr>
              <a:tr h="204095">
                <a:tc>
                  <a:txBody>
                    <a:bodyPr/>
                    <a:lstStyle/>
                    <a:p>
                      <a:pPr marL="0" marR="0">
                        <a:lnSpc>
                          <a:spcPct val="107000"/>
                        </a:lnSpc>
                        <a:spcBef>
                          <a:spcPts val="0"/>
                        </a:spcBef>
                        <a:spcAft>
                          <a:spcPts val="0"/>
                        </a:spcAft>
                      </a:pPr>
                      <a:r>
                        <a:rPr lang="en-US" sz="1200" dirty="0" err="1">
                          <a:effectLst/>
                        </a:rPr>
                        <a:t>WindowState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tc>
                  <a:txBody>
                    <a:bodyPr/>
                    <a:lstStyle/>
                    <a:p>
                      <a:pPr marL="0" marR="0">
                        <a:lnSpc>
                          <a:spcPct val="107000"/>
                        </a:lnSpc>
                        <a:spcBef>
                          <a:spcPts val="0"/>
                        </a:spcBef>
                        <a:spcAft>
                          <a:spcPts val="0"/>
                        </a:spcAft>
                      </a:pPr>
                      <a:r>
                        <a:rPr lang="en-US" sz="1200">
                          <a:effectLst/>
                        </a:rPr>
                        <a:t>Trạng thái thể hiện của Form (normal, minimized,maximized)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extLst>
                  <a:ext uri="{0D108BD9-81ED-4DB2-BD59-A6C34878D82A}">
                    <a16:rowId xmlns:a16="http://schemas.microsoft.com/office/drawing/2014/main" val="939721146"/>
                  </a:ext>
                </a:extLst>
              </a:tr>
              <a:tr h="204095">
                <a:tc>
                  <a:txBody>
                    <a:bodyPr/>
                    <a:lstStyle/>
                    <a:p>
                      <a:pPr marL="0" marR="0">
                        <a:lnSpc>
                          <a:spcPct val="107000"/>
                        </a:lnSpc>
                        <a:spcBef>
                          <a:spcPts val="0"/>
                        </a:spcBef>
                        <a:spcAft>
                          <a:spcPts val="0"/>
                        </a:spcAft>
                      </a:pPr>
                      <a:r>
                        <a:rPr lang="en-US" sz="1200" dirty="0" err="1">
                          <a:effectLst/>
                        </a:rPr>
                        <a:t>StartPosition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tc>
                  <a:txBody>
                    <a:bodyPr/>
                    <a:lstStyle/>
                    <a:p>
                      <a:pPr marL="0" marR="0">
                        <a:lnSpc>
                          <a:spcPct val="107000"/>
                        </a:lnSpc>
                        <a:spcBef>
                          <a:spcPts val="0"/>
                        </a:spcBef>
                        <a:spcAft>
                          <a:spcPts val="0"/>
                        </a:spcAft>
                      </a:pPr>
                      <a:r>
                        <a:rPr lang="en-US" sz="1200">
                          <a:effectLst/>
                        </a:rPr>
                        <a:t>Vị trí Form hiển thị khi chương trình gọi đến Form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extLst>
                  <a:ext uri="{0D108BD9-81ED-4DB2-BD59-A6C34878D82A}">
                    <a16:rowId xmlns:a16="http://schemas.microsoft.com/office/drawing/2014/main" val="3062948165"/>
                  </a:ext>
                </a:extLst>
              </a:tr>
              <a:tr h="204095">
                <a:tc>
                  <a:txBody>
                    <a:bodyPr/>
                    <a:lstStyle/>
                    <a:p>
                      <a:pPr marL="0" marR="0">
                        <a:lnSpc>
                          <a:spcPct val="107000"/>
                        </a:lnSpc>
                        <a:spcBef>
                          <a:spcPts val="0"/>
                        </a:spcBef>
                        <a:spcAft>
                          <a:spcPts val="0"/>
                        </a:spcAft>
                      </a:pPr>
                      <a:r>
                        <a:rPr lang="en-US" sz="1200" dirty="0" err="1">
                          <a:effectLst/>
                        </a:rPr>
                        <a:t>TopMost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tc>
                  <a:txBody>
                    <a:bodyPr/>
                    <a:lstStyle/>
                    <a:p>
                      <a:pPr marL="0" marR="0">
                        <a:lnSpc>
                          <a:spcPct val="107000"/>
                        </a:lnSpc>
                        <a:spcBef>
                          <a:spcPts val="0"/>
                        </a:spcBef>
                        <a:spcAft>
                          <a:spcPts val="0"/>
                        </a:spcAft>
                      </a:pPr>
                      <a:r>
                        <a:rPr lang="en-US" sz="1200">
                          <a:effectLst/>
                        </a:rPr>
                        <a:t>Form có chọn hiện ưu tiên trong các action Form hay không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extLst>
                  <a:ext uri="{0D108BD9-81ED-4DB2-BD59-A6C34878D82A}">
                    <a16:rowId xmlns:a16="http://schemas.microsoft.com/office/drawing/2014/main" val="2716320280"/>
                  </a:ext>
                </a:extLst>
              </a:tr>
              <a:tr h="204095">
                <a:tc>
                  <a:txBody>
                    <a:bodyPr/>
                    <a:lstStyle/>
                    <a:p>
                      <a:pPr marL="0" marR="0">
                        <a:lnSpc>
                          <a:spcPct val="107000"/>
                        </a:lnSpc>
                        <a:spcBef>
                          <a:spcPts val="0"/>
                        </a:spcBef>
                        <a:spcAft>
                          <a:spcPts val="0"/>
                        </a:spcAft>
                      </a:pPr>
                      <a:r>
                        <a:rPr lang="en-US" sz="1200" dirty="0">
                          <a:effectLst/>
                        </a:rPr>
                        <a:t>Locked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tc>
                  <a:txBody>
                    <a:bodyPr/>
                    <a:lstStyle/>
                    <a:p>
                      <a:pPr marL="0" marR="0">
                        <a:lnSpc>
                          <a:spcPct val="107000"/>
                        </a:lnSpc>
                        <a:spcBef>
                          <a:spcPts val="0"/>
                        </a:spcBef>
                        <a:spcAft>
                          <a:spcPts val="0"/>
                        </a:spcAft>
                      </a:pPr>
                      <a:r>
                        <a:rPr lang="en-US" sz="1200">
                          <a:effectLst/>
                        </a:rPr>
                        <a:t>Khóa vị trí các controls trong quá trình thiết kế</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extLst>
                  <a:ext uri="{0D108BD9-81ED-4DB2-BD59-A6C34878D82A}">
                    <a16:rowId xmlns:a16="http://schemas.microsoft.com/office/drawing/2014/main" val="2598121251"/>
                  </a:ext>
                </a:extLst>
              </a:tr>
              <a:tr h="204095">
                <a:tc>
                  <a:txBody>
                    <a:bodyPr/>
                    <a:lstStyle/>
                    <a:p>
                      <a:pPr marL="0" marR="0">
                        <a:lnSpc>
                          <a:spcPct val="107000"/>
                        </a:lnSpc>
                        <a:spcBef>
                          <a:spcPts val="0"/>
                        </a:spcBef>
                        <a:spcAft>
                          <a:spcPts val="0"/>
                        </a:spcAft>
                      </a:pPr>
                      <a:r>
                        <a:rPr lang="en-US" sz="1200" dirty="0">
                          <a:effectLst/>
                        </a:rPr>
                        <a:t>Icon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tc>
                  <a:txBody>
                    <a:bodyPr/>
                    <a:lstStyle/>
                    <a:p>
                      <a:pPr marL="0" marR="0">
                        <a:lnSpc>
                          <a:spcPct val="107000"/>
                        </a:lnSpc>
                        <a:spcBef>
                          <a:spcPts val="0"/>
                        </a:spcBef>
                        <a:spcAft>
                          <a:spcPts val="0"/>
                        </a:spcAft>
                      </a:pPr>
                      <a:r>
                        <a:rPr lang="en-US" sz="1200">
                          <a:effectLst/>
                        </a:rPr>
                        <a:t>Chọn biể tượng cho Form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extLst>
                  <a:ext uri="{0D108BD9-81ED-4DB2-BD59-A6C34878D82A}">
                    <a16:rowId xmlns:a16="http://schemas.microsoft.com/office/drawing/2014/main" val="4280102425"/>
                  </a:ext>
                </a:extLst>
              </a:tr>
              <a:tr h="410601">
                <a:tc>
                  <a:txBody>
                    <a:bodyPr/>
                    <a:lstStyle/>
                    <a:p>
                      <a:pPr marL="0" marR="0">
                        <a:lnSpc>
                          <a:spcPct val="107000"/>
                        </a:lnSpc>
                        <a:spcBef>
                          <a:spcPts val="0"/>
                        </a:spcBef>
                        <a:spcAft>
                          <a:spcPts val="0"/>
                        </a:spcAft>
                      </a:pPr>
                      <a:r>
                        <a:rPr lang="en-US" sz="1200" dirty="0" err="1">
                          <a:effectLst/>
                        </a:rPr>
                        <a:t>ControlBox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tc>
                  <a:txBody>
                    <a:bodyPr/>
                    <a:lstStyle/>
                    <a:p>
                      <a:pPr marL="0" marR="0">
                        <a:lnSpc>
                          <a:spcPct val="107000"/>
                        </a:lnSpc>
                        <a:spcBef>
                          <a:spcPts val="0"/>
                        </a:spcBef>
                        <a:spcAft>
                          <a:spcPts val="0"/>
                        </a:spcAft>
                      </a:pPr>
                      <a:r>
                        <a:rPr lang="en-US" sz="1200" dirty="0" err="1">
                          <a:effectLst/>
                        </a:rPr>
                        <a:t>Mang</a:t>
                      </a:r>
                      <a:r>
                        <a:rPr lang="en-US" sz="1200" dirty="0">
                          <a:effectLst/>
                        </a:rPr>
                        <a:t> </a:t>
                      </a:r>
                      <a:r>
                        <a:rPr lang="en-US" sz="1200" dirty="0" err="1">
                          <a:effectLst/>
                        </a:rPr>
                        <a:t>giá</a:t>
                      </a:r>
                      <a:r>
                        <a:rPr lang="en-US" sz="1200" dirty="0">
                          <a:effectLst/>
                        </a:rPr>
                        <a:t> </a:t>
                      </a:r>
                      <a:r>
                        <a:rPr lang="en-US" sz="1200" dirty="0" err="1">
                          <a:effectLst/>
                        </a:rPr>
                        <a:t>trị</a:t>
                      </a:r>
                      <a:r>
                        <a:rPr lang="en-US" sz="1200" dirty="0">
                          <a:effectLst/>
                        </a:rPr>
                        <a:t> True </a:t>
                      </a:r>
                      <a:r>
                        <a:rPr lang="en-US" sz="1200" dirty="0" err="1">
                          <a:effectLst/>
                        </a:rPr>
                        <a:t>hoặc</a:t>
                      </a:r>
                      <a:r>
                        <a:rPr lang="en-US" sz="1200" dirty="0">
                          <a:effectLst/>
                        </a:rPr>
                        <a:t> False. </a:t>
                      </a:r>
                      <a:r>
                        <a:rPr lang="en-US" sz="1200" dirty="0" err="1">
                          <a:effectLst/>
                        </a:rPr>
                        <a:t>Nếu</a:t>
                      </a:r>
                      <a:r>
                        <a:rPr lang="en-US" sz="1200" dirty="0">
                          <a:effectLst/>
                        </a:rPr>
                        <a:t> </a:t>
                      </a:r>
                      <a:r>
                        <a:rPr lang="en-US" sz="1200" dirty="0" err="1">
                          <a:effectLst/>
                        </a:rPr>
                        <a:t>thiết</a:t>
                      </a:r>
                      <a:r>
                        <a:rPr lang="en-US" sz="1200" dirty="0">
                          <a:effectLst/>
                        </a:rPr>
                        <a:t> </a:t>
                      </a:r>
                      <a:r>
                        <a:rPr lang="en-US" sz="1200" dirty="0" err="1">
                          <a:effectLst/>
                        </a:rPr>
                        <a:t>lập</a:t>
                      </a:r>
                      <a:r>
                        <a:rPr lang="en-US" sz="1200" dirty="0">
                          <a:effectLst/>
                        </a:rPr>
                        <a:t> </a:t>
                      </a:r>
                      <a:r>
                        <a:rPr lang="en-US" sz="1200" dirty="0" err="1">
                          <a:effectLst/>
                        </a:rPr>
                        <a:t>thuộc</a:t>
                      </a:r>
                      <a:r>
                        <a:rPr lang="en-US" sz="1200" dirty="0">
                          <a:effectLst/>
                        </a:rPr>
                        <a:t> </a:t>
                      </a:r>
                      <a:r>
                        <a:rPr lang="en-US" sz="1200" dirty="0" err="1">
                          <a:effectLst/>
                        </a:rPr>
                        <a:t>tính</a:t>
                      </a:r>
                      <a:r>
                        <a:rPr lang="en-US" sz="1200" dirty="0">
                          <a:effectLst/>
                        </a:rPr>
                        <a:t> </a:t>
                      </a:r>
                      <a:r>
                        <a:rPr lang="en-US" sz="1200" dirty="0" err="1">
                          <a:effectLst/>
                        </a:rPr>
                        <a:t>là</a:t>
                      </a:r>
                      <a:r>
                        <a:rPr lang="en-US" sz="1200" dirty="0">
                          <a:effectLst/>
                        </a:rPr>
                        <a:t> False </a:t>
                      </a:r>
                      <a:r>
                        <a:rPr lang="en-US" sz="1200" dirty="0" err="1">
                          <a:effectLst/>
                        </a:rPr>
                        <a:t>thì</a:t>
                      </a:r>
                      <a:r>
                        <a:rPr lang="en-US" sz="1200" dirty="0">
                          <a:effectLst/>
                        </a:rPr>
                        <a:t> </a:t>
                      </a:r>
                      <a:r>
                        <a:rPr lang="en-US" sz="1200" dirty="0" err="1">
                          <a:effectLst/>
                        </a:rPr>
                        <a:t>sẽ</a:t>
                      </a:r>
                      <a:r>
                        <a:rPr lang="en-US" sz="1200" dirty="0">
                          <a:effectLst/>
                        </a:rPr>
                        <a:t> </a:t>
                      </a:r>
                      <a:r>
                        <a:rPr lang="en-US" sz="1200" dirty="0" err="1">
                          <a:effectLst/>
                        </a:rPr>
                        <a:t>loại</a:t>
                      </a:r>
                      <a:r>
                        <a:rPr lang="en-US" sz="1200" dirty="0">
                          <a:effectLst/>
                        </a:rPr>
                        <a:t> </a:t>
                      </a:r>
                      <a:r>
                        <a:rPr lang="en-US" sz="1200" dirty="0" err="1">
                          <a:effectLst/>
                        </a:rPr>
                        <a:t>bỏ</a:t>
                      </a:r>
                      <a:r>
                        <a:rPr lang="en-US" sz="1200" dirty="0">
                          <a:effectLst/>
                        </a:rPr>
                        <a:t> </a:t>
                      </a:r>
                      <a:r>
                        <a:rPr lang="en-US" sz="1200" dirty="0" err="1">
                          <a:effectLst/>
                        </a:rPr>
                        <a:t>các</a:t>
                      </a:r>
                      <a:r>
                        <a:rPr lang="en-US" sz="1200" dirty="0">
                          <a:effectLst/>
                        </a:rPr>
                        <a:t> </a:t>
                      </a:r>
                      <a:r>
                        <a:rPr lang="en-US" sz="1200" dirty="0" err="1">
                          <a:effectLst/>
                        </a:rPr>
                        <a:t>nút</a:t>
                      </a:r>
                      <a:r>
                        <a:rPr lang="en-US" sz="1200" dirty="0">
                          <a:effectLst/>
                        </a:rPr>
                        <a:t> minimize </a:t>
                      </a:r>
                      <a:r>
                        <a:rPr lang="en-US" sz="1200" dirty="0" err="1">
                          <a:effectLst/>
                        </a:rPr>
                        <a:t>và</a:t>
                      </a:r>
                      <a:r>
                        <a:rPr lang="en-US" sz="1200" dirty="0">
                          <a:effectLst/>
                        </a:rPr>
                        <a:t> </a:t>
                      </a:r>
                      <a:r>
                        <a:rPr lang="en-US" sz="1200" dirty="0" err="1">
                          <a:effectLst/>
                        </a:rPr>
                        <a:t>nút</a:t>
                      </a:r>
                      <a:r>
                        <a:rPr lang="en-US" sz="1200" dirty="0">
                          <a:effectLst/>
                        </a:rPr>
                        <a:t> maximize </a:t>
                      </a:r>
                      <a:r>
                        <a:rPr lang="en-US" sz="1200" dirty="0" err="1">
                          <a:effectLst/>
                        </a:rPr>
                        <a:t>trên</a:t>
                      </a:r>
                      <a:r>
                        <a:rPr lang="en-US" sz="1200" dirty="0">
                          <a:effectLst/>
                        </a:rPr>
                        <a:t> Form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extLst>
                  <a:ext uri="{0D108BD9-81ED-4DB2-BD59-A6C34878D82A}">
                    <a16:rowId xmlns:a16="http://schemas.microsoft.com/office/drawing/2014/main" val="1539523758"/>
                  </a:ext>
                </a:extLst>
              </a:tr>
              <a:tr h="204095">
                <a:tc>
                  <a:txBody>
                    <a:bodyPr/>
                    <a:lstStyle/>
                    <a:p>
                      <a:pPr marL="0" marR="0">
                        <a:lnSpc>
                          <a:spcPct val="107000"/>
                        </a:lnSpc>
                        <a:spcBef>
                          <a:spcPts val="0"/>
                        </a:spcBef>
                        <a:spcAft>
                          <a:spcPts val="0"/>
                        </a:spcAft>
                      </a:pPr>
                      <a:r>
                        <a:rPr lang="en-US" sz="1200" dirty="0" err="1">
                          <a:effectLst/>
                        </a:rPr>
                        <a:t>BackColor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tc>
                  <a:txBody>
                    <a:bodyPr/>
                    <a:lstStyle/>
                    <a:p>
                      <a:pPr marL="0" marR="0">
                        <a:lnSpc>
                          <a:spcPct val="107000"/>
                        </a:lnSpc>
                        <a:spcBef>
                          <a:spcPts val="0"/>
                        </a:spcBef>
                        <a:spcAft>
                          <a:spcPts val="0"/>
                        </a:spcAft>
                      </a:pPr>
                      <a:r>
                        <a:rPr lang="en-US" sz="1200" dirty="0" err="1">
                          <a:effectLst/>
                        </a:rPr>
                        <a:t>Lựa</a:t>
                      </a:r>
                      <a:r>
                        <a:rPr lang="en-US" sz="1200" dirty="0">
                          <a:effectLst/>
                        </a:rPr>
                        <a:t> </a:t>
                      </a:r>
                      <a:r>
                        <a:rPr lang="en-US" sz="1200" dirty="0" err="1">
                          <a:effectLst/>
                        </a:rPr>
                        <a:t>chọn</a:t>
                      </a:r>
                      <a:r>
                        <a:rPr lang="en-US" sz="1200" dirty="0">
                          <a:effectLst/>
                        </a:rPr>
                        <a:t> </a:t>
                      </a:r>
                      <a:r>
                        <a:rPr lang="en-US" sz="1200" dirty="0" err="1">
                          <a:effectLst/>
                        </a:rPr>
                        <a:t>màu</a:t>
                      </a:r>
                      <a:r>
                        <a:rPr lang="en-US" sz="1200" dirty="0">
                          <a:effectLst/>
                        </a:rPr>
                        <a:t> </a:t>
                      </a:r>
                      <a:r>
                        <a:rPr lang="en-US" sz="1200" dirty="0" err="1">
                          <a:effectLst/>
                        </a:rPr>
                        <a:t>nên</a:t>
                      </a:r>
                      <a:r>
                        <a:rPr lang="en-US" sz="1200" dirty="0">
                          <a:effectLst/>
                        </a:rPr>
                        <a:t> </a:t>
                      </a:r>
                      <a:r>
                        <a:rPr lang="en-US" sz="1200" dirty="0" err="1">
                          <a:effectLst/>
                        </a:rPr>
                        <a:t>cho</a:t>
                      </a:r>
                      <a:r>
                        <a:rPr lang="en-US" sz="1200" dirty="0">
                          <a:effectLst/>
                        </a:rPr>
                        <a:t> Form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extLst>
                  <a:ext uri="{0D108BD9-81ED-4DB2-BD59-A6C34878D82A}">
                    <a16:rowId xmlns:a16="http://schemas.microsoft.com/office/drawing/2014/main" val="4263240537"/>
                  </a:ext>
                </a:extLst>
              </a:tr>
              <a:tr h="204095">
                <a:tc>
                  <a:txBody>
                    <a:bodyPr/>
                    <a:lstStyle/>
                    <a:p>
                      <a:pPr marL="0" marR="0">
                        <a:lnSpc>
                          <a:spcPct val="107000"/>
                        </a:lnSpc>
                        <a:spcBef>
                          <a:spcPts val="0"/>
                        </a:spcBef>
                        <a:spcAft>
                          <a:spcPts val="0"/>
                        </a:spcAft>
                      </a:pPr>
                      <a:r>
                        <a:rPr lang="en-US" sz="1200" dirty="0" err="1">
                          <a:effectLst/>
                        </a:rPr>
                        <a:t>ForeColor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tc>
                  <a:txBody>
                    <a:bodyPr/>
                    <a:lstStyle/>
                    <a:p>
                      <a:pPr marL="0" marR="0">
                        <a:lnSpc>
                          <a:spcPct val="107000"/>
                        </a:lnSpc>
                        <a:spcBef>
                          <a:spcPts val="0"/>
                        </a:spcBef>
                        <a:spcAft>
                          <a:spcPts val="0"/>
                        </a:spcAft>
                      </a:pPr>
                      <a:r>
                        <a:rPr lang="en-US" sz="1200" dirty="0" err="1">
                          <a:effectLst/>
                        </a:rPr>
                        <a:t>Chọn</a:t>
                      </a:r>
                      <a:r>
                        <a:rPr lang="en-US" sz="1200" dirty="0">
                          <a:effectLst/>
                        </a:rPr>
                        <a:t> </a:t>
                      </a:r>
                      <a:r>
                        <a:rPr lang="en-US" sz="1200" dirty="0" err="1">
                          <a:effectLst/>
                        </a:rPr>
                        <a:t>màu</a:t>
                      </a:r>
                      <a:r>
                        <a:rPr lang="en-US" sz="1200" dirty="0">
                          <a:effectLst/>
                        </a:rPr>
                        <a:t> </a:t>
                      </a:r>
                      <a:r>
                        <a:rPr lang="en-US" sz="1200" dirty="0" err="1">
                          <a:effectLst/>
                        </a:rPr>
                        <a:t>chữ</a:t>
                      </a:r>
                      <a:r>
                        <a:rPr lang="en-US" sz="1200" dirty="0">
                          <a:effectLst/>
                        </a:rPr>
                        <a:t> </a:t>
                      </a:r>
                      <a:r>
                        <a:rPr lang="en-US" sz="1200" dirty="0" err="1">
                          <a:effectLst/>
                        </a:rPr>
                        <a:t>cho</a:t>
                      </a:r>
                      <a:r>
                        <a:rPr lang="en-US" sz="1200" dirty="0">
                          <a:effectLst/>
                        </a:rPr>
                        <a:t> Form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extLst>
                  <a:ext uri="{0D108BD9-81ED-4DB2-BD59-A6C34878D82A}">
                    <a16:rowId xmlns:a16="http://schemas.microsoft.com/office/drawing/2014/main" val="849826767"/>
                  </a:ext>
                </a:extLst>
              </a:tr>
              <a:tr h="204095">
                <a:tc>
                  <a:txBody>
                    <a:bodyPr/>
                    <a:lstStyle/>
                    <a:p>
                      <a:pPr marL="0" marR="0">
                        <a:lnSpc>
                          <a:spcPct val="107000"/>
                        </a:lnSpc>
                        <a:spcBef>
                          <a:spcPts val="0"/>
                        </a:spcBef>
                        <a:spcAft>
                          <a:spcPts val="0"/>
                        </a:spcAft>
                      </a:pPr>
                      <a:r>
                        <a:rPr lang="en-US" sz="1200">
                          <a:effectLst/>
                        </a:rPr>
                        <a:t>Font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tc>
                  <a:txBody>
                    <a:bodyPr/>
                    <a:lstStyle/>
                    <a:p>
                      <a:pPr marL="0" marR="0">
                        <a:lnSpc>
                          <a:spcPct val="107000"/>
                        </a:lnSpc>
                        <a:spcBef>
                          <a:spcPts val="0"/>
                        </a:spcBef>
                        <a:spcAft>
                          <a:spcPts val="0"/>
                        </a:spcAft>
                      </a:pPr>
                      <a:r>
                        <a:rPr lang="en-US" sz="1200" dirty="0" err="1">
                          <a:effectLst/>
                        </a:rPr>
                        <a:t>Lựa</a:t>
                      </a:r>
                      <a:r>
                        <a:rPr lang="en-US" sz="1200" dirty="0">
                          <a:effectLst/>
                        </a:rPr>
                        <a:t> </a:t>
                      </a:r>
                      <a:r>
                        <a:rPr lang="en-US" sz="1200" dirty="0" err="1">
                          <a:effectLst/>
                        </a:rPr>
                        <a:t>chọn</a:t>
                      </a:r>
                      <a:r>
                        <a:rPr lang="en-US" sz="1200" dirty="0">
                          <a:effectLst/>
                        </a:rPr>
                        <a:t> font </a:t>
                      </a:r>
                      <a:r>
                        <a:rPr lang="en-US" sz="1200" dirty="0" err="1">
                          <a:effectLst/>
                        </a:rPr>
                        <a:t>chữ</a:t>
                      </a:r>
                      <a:r>
                        <a:rPr lang="en-US" sz="1200" dirty="0">
                          <a:effectLst/>
                        </a:rPr>
                        <a:t>, font size, font style </a:t>
                      </a:r>
                      <a:r>
                        <a:rPr lang="en-US" sz="1200" dirty="0" err="1">
                          <a:effectLst/>
                        </a:rPr>
                        <a:t>cho</a:t>
                      </a:r>
                      <a:r>
                        <a:rPr lang="en-US" sz="1200" dirty="0">
                          <a:effectLst/>
                        </a:rPr>
                        <a:t> Form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extLst>
                  <a:ext uri="{0D108BD9-81ED-4DB2-BD59-A6C34878D82A}">
                    <a16:rowId xmlns:a16="http://schemas.microsoft.com/office/drawing/2014/main" val="1463435714"/>
                  </a:ext>
                </a:extLst>
              </a:tr>
              <a:tr h="410601">
                <a:tc>
                  <a:txBody>
                    <a:bodyPr/>
                    <a:lstStyle/>
                    <a:p>
                      <a:pPr marL="0" marR="0">
                        <a:lnSpc>
                          <a:spcPct val="107000"/>
                        </a:lnSpc>
                        <a:spcBef>
                          <a:spcPts val="0"/>
                        </a:spcBef>
                        <a:spcAft>
                          <a:spcPts val="0"/>
                        </a:spcAft>
                      </a:pPr>
                      <a:r>
                        <a:rPr lang="en-US" sz="1200" dirty="0" err="1">
                          <a:effectLst/>
                        </a:rPr>
                        <a:t>IsMDIContainer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tc>
                  <a:txBody>
                    <a:bodyPr/>
                    <a:lstStyle/>
                    <a:p>
                      <a:pPr marL="0" marR="0">
                        <a:lnSpc>
                          <a:spcPct val="107000"/>
                        </a:lnSpc>
                        <a:spcBef>
                          <a:spcPts val="0"/>
                        </a:spcBef>
                        <a:spcAft>
                          <a:spcPts val="0"/>
                        </a:spcAft>
                      </a:pPr>
                      <a:r>
                        <a:rPr lang="en-US" sz="1200" dirty="0" err="1">
                          <a:effectLst/>
                        </a:rPr>
                        <a:t>Mang</a:t>
                      </a:r>
                      <a:r>
                        <a:rPr lang="en-US" sz="1200" dirty="0">
                          <a:effectLst/>
                        </a:rPr>
                        <a:t> </a:t>
                      </a:r>
                      <a:r>
                        <a:rPr lang="en-US" sz="1200" dirty="0" err="1">
                          <a:effectLst/>
                        </a:rPr>
                        <a:t>giá</a:t>
                      </a:r>
                      <a:r>
                        <a:rPr lang="en-US" sz="1200" dirty="0">
                          <a:effectLst/>
                        </a:rPr>
                        <a:t> </a:t>
                      </a:r>
                      <a:r>
                        <a:rPr lang="en-US" sz="1200" dirty="0" err="1">
                          <a:effectLst/>
                        </a:rPr>
                        <a:t>trị</a:t>
                      </a:r>
                      <a:r>
                        <a:rPr lang="en-US" sz="1200" dirty="0">
                          <a:effectLst/>
                        </a:rPr>
                        <a:t> True </a:t>
                      </a:r>
                      <a:r>
                        <a:rPr lang="en-US" sz="1200" dirty="0" err="1">
                          <a:effectLst/>
                        </a:rPr>
                        <a:t>hoặc</a:t>
                      </a:r>
                      <a:r>
                        <a:rPr lang="en-US" sz="1200" dirty="0">
                          <a:effectLst/>
                        </a:rPr>
                        <a:t> False; True: Form ở </a:t>
                      </a:r>
                      <a:r>
                        <a:rPr lang="en-US" sz="1200" dirty="0" err="1">
                          <a:effectLst/>
                        </a:rPr>
                        <a:t>dạng</a:t>
                      </a:r>
                      <a:r>
                        <a:rPr lang="en-US" sz="1200" dirty="0">
                          <a:effectLst/>
                        </a:rPr>
                        <a:t> MDI Form (Form cha), False: Form ở </a:t>
                      </a:r>
                      <a:r>
                        <a:rPr lang="en-US" sz="1200" dirty="0" err="1">
                          <a:effectLst/>
                        </a:rPr>
                        <a:t>dạng</a:t>
                      </a:r>
                      <a:r>
                        <a:rPr lang="en-US" sz="1200" dirty="0">
                          <a:effectLst/>
                        </a:rPr>
                        <a:t> </a:t>
                      </a:r>
                      <a:r>
                        <a:rPr lang="en-US" sz="1200" dirty="0" err="1">
                          <a:effectLst/>
                        </a:rPr>
                        <a:t>bình</a:t>
                      </a:r>
                      <a:r>
                        <a:rPr lang="en-US" sz="1200" dirty="0">
                          <a:effectLst/>
                        </a:rPr>
                        <a:t> </a:t>
                      </a:r>
                      <a:r>
                        <a:rPr lang="en-US" sz="1200" dirty="0" err="1">
                          <a:effectLst/>
                        </a:rPr>
                        <a:t>thường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extLst>
                  <a:ext uri="{0D108BD9-81ED-4DB2-BD59-A6C34878D82A}">
                    <a16:rowId xmlns:a16="http://schemas.microsoft.com/office/drawing/2014/main" val="3318583636"/>
                  </a:ext>
                </a:extLst>
              </a:tr>
              <a:tr h="410601">
                <a:tc>
                  <a:txBody>
                    <a:bodyPr/>
                    <a:lstStyle/>
                    <a:p>
                      <a:pPr marL="0" marR="0">
                        <a:lnSpc>
                          <a:spcPct val="107000"/>
                        </a:lnSpc>
                        <a:spcBef>
                          <a:spcPts val="0"/>
                        </a:spcBef>
                        <a:spcAft>
                          <a:spcPts val="0"/>
                        </a:spcAft>
                      </a:pPr>
                      <a:r>
                        <a:rPr lang="en-US" sz="1200" dirty="0" err="1">
                          <a:effectLst/>
                        </a:rPr>
                        <a:t>BackgroundImageLayout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tc>
                  <a:txBody>
                    <a:bodyPr/>
                    <a:lstStyle/>
                    <a:p>
                      <a:pPr marL="0" marR="0">
                        <a:lnSpc>
                          <a:spcPct val="107000"/>
                        </a:lnSpc>
                        <a:spcBef>
                          <a:spcPts val="0"/>
                        </a:spcBef>
                        <a:spcAft>
                          <a:spcPts val="0"/>
                        </a:spcAft>
                      </a:pPr>
                      <a:r>
                        <a:rPr lang="en-US" sz="1200" dirty="0" err="1">
                          <a:effectLst/>
                        </a:rPr>
                        <a:t>Thiết</a:t>
                      </a:r>
                      <a:r>
                        <a:rPr lang="en-US" sz="1200" dirty="0">
                          <a:effectLst/>
                        </a:rPr>
                        <a:t> </a:t>
                      </a:r>
                      <a:r>
                        <a:rPr lang="en-US" sz="1200" dirty="0" err="1">
                          <a:effectLst/>
                        </a:rPr>
                        <a:t>lập</a:t>
                      </a:r>
                      <a:r>
                        <a:rPr lang="en-US" sz="1200" dirty="0">
                          <a:effectLst/>
                        </a:rPr>
                        <a:t> </a:t>
                      </a:r>
                      <a:r>
                        <a:rPr lang="en-US" sz="1200" dirty="0" err="1">
                          <a:effectLst/>
                        </a:rPr>
                        <a:t>việc</a:t>
                      </a:r>
                      <a:r>
                        <a:rPr lang="en-US" sz="1200" dirty="0">
                          <a:effectLst/>
                        </a:rPr>
                        <a:t> </a:t>
                      </a:r>
                      <a:r>
                        <a:rPr lang="en-US" sz="1200" dirty="0" err="1">
                          <a:effectLst/>
                        </a:rPr>
                        <a:t>hiển</a:t>
                      </a:r>
                      <a:r>
                        <a:rPr lang="en-US" sz="1200" dirty="0">
                          <a:effectLst/>
                        </a:rPr>
                        <a:t> </a:t>
                      </a:r>
                      <a:r>
                        <a:rPr lang="en-US" sz="1200" dirty="0" err="1">
                          <a:effectLst/>
                        </a:rPr>
                        <a:t>thị</a:t>
                      </a:r>
                      <a:r>
                        <a:rPr lang="en-US" sz="1200" dirty="0">
                          <a:effectLst/>
                        </a:rPr>
                        <a:t> </a:t>
                      </a:r>
                      <a:r>
                        <a:rPr lang="en-US" sz="1200" dirty="0" err="1">
                          <a:effectLst/>
                        </a:rPr>
                        <a:t>hình</a:t>
                      </a:r>
                      <a:r>
                        <a:rPr lang="en-US" sz="1200" dirty="0">
                          <a:effectLst/>
                        </a:rPr>
                        <a:t> </a:t>
                      </a:r>
                      <a:r>
                        <a:rPr lang="en-US" sz="1200" dirty="0" err="1">
                          <a:effectLst/>
                        </a:rPr>
                        <a:t>vừa</a:t>
                      </a:r>
                      <a:r>
                        <a:rPr lang="en-US" sz="1200" dirty="0">
                          <a:effectLst/>
                        </a:rPr>
                        <a:t> </a:t>
                      </a:r>
                      <a:r>
                        <a:rPr lang="en-US" sz="1200" dirty="0" err="1">
                          <a:effectLst/>
                        </a:rPr>
                        <a:t>thêm</a:t>
                      </a:r>
                      <a:r>
                        <a:rPr lang="en-US" sz="1200" dirty="0">
                          <a:effectLst/>
                        </a:rPr>
                        <a:t> </a:t>
                      </a:r>
                      <a:r>
                        <a:rPr lang="en-US" sz="1200" dirty="0" err="1">
                          <a:effectLst/>
                        </a:rPr>
                        <a:t>trong</a:t>
                      </a:r>
                      <a:r>
                        <a:rPr lang="en-US" sz="1200" dirty="0">
                          <a:effectLst/>
                        </a:rPr>
                        <a:t> </a:t>
                      </a:r>
                      <a:r>
                        <a:rPr lang="en-US" sz="1200" dirty="0" err="1">
                          <a:effectLst/>
                        </a:rPr>
                        <a:t>thuộc</a:t>
                      </a:r>
                      <a:r>
                        <a:rPr lang="en-US" sz="1200" dirty="0">
                          <a:effectLst/>
                        </a:rPr>
                        <a:t> </a:t>
                      </a:r>
                      <a:r>
                        <a:rPr lang="en-US" sz="1200" dirty="0" err="1">
                          <a:effectLst/>
                        </a:rPr>
                        <a:t>tính</a:t>
                      </a:r>
                      <a:r>
                        <a:rPr lang="en-US" sz="1200" dirty="0">
                          <a:effectLst/>
                        </a:rPr>
                        <a:t> </a:t>
                      </a:r>
                      <a:r>
                        <a:rPr lang="en-US" sz="1200" dirty="0" err="1">
                          <a:effectLst/>
                        </a:rPr>
                        <a:t>BackGroundImage</a:t>
                      </a:r>
                      <a:r>
                        <a:rPr lang="en-US" sz="1200" dirty="0">
                          <a:effectLst/>
                        </a:rPr>
                        <a:t> </a:t>
                      </a:r>
                      <a:r>
                        <a:rPr lang="en-US" sz="1200" dirty="0" err="1">
                          <a:effectLst/>
                        </a:rPr>
                        <a:t>sẽ</a:t>
                      </a:r>
                      <a:r>
                        <a:rPr lang="en-US" sz="1200" dirty="0">
                          <a:effectLst/>
                        </a:rPr>
                        <a:t> </a:t>
                      </a:r>
                      <a:r>
                        <a:rPr lang="en-US" sz="1200" dirty="0" err="1">
                          <a:effectLst/>
                        </a:rPr>
                        <a:t>hiển</a:t>
                      </a:r>
                      <a:r>
                        <a:rPr lang="en-US" sz="1200" dirty="0">
                          <a:effectLst/>
                        </a:rPr>
                        <a:t> </a:t>
                      </a:r>
                      <a:r>
                        <a:rPr lang="en-US" sz="1200" dirty="0" err="1">
                          <a:effectLst/>
                        </a:rPr>
                        <a:t>thị</a:t>
                      </a:r>
                      <a:r>
                        <a:rPr lang="en-US" sz="1200" dirty="0">
                          <a:effectLst/>
                        </a:rPr>
                        <a:t> </a:t>
                      </a:r>
                      <a:r>
                        <a:rPr lang="en-US" sz="1200" dirty="0" err="1">
                          <a:effectLst/>
                        </a:rPr>
                        <a:t>trên</a:t>
                      </a:r>
                      <a:r>
                        <a:rPr lang="en-US" sz="1200" dirty="0">
                          <a:effectLst/>
                        </a:rPr>
                        <a:t> Form ở </a:t>
                      </a:r>
                      <a:r>
                        <a:rPr lang="en-US" sz="1200" dirty="0" err="1">
                          <a:effectLst/>
                        </a:rPr>
                        <a:t>dạng</a:t>
                      </a:r>
                      <a:r>
                        <a:rPr lang="en-US" sz="1200" dirty="0">
                          <a:effectLst/>
                        </a:rPr>
                        <a:t>: </a:t>
                      </a:r>
                      <a:r>
                        <a:rPr lang="en-US" sz="1200" dirty="0" err="1">
                          <a:effectLst/>
                        </a:rPr>
                        <a:t>bình</a:t>
                      </a:r>
                      <a:r>
                        <a:rPr lang="en-US" sz="1200" dirty="0">
                          <a:effectLst/>
                        </a:rPr>
                        <a:t> </a:t>
                      </a:r>
                      <a:r>
                        <a:rPr lang="en-US" sz="1200" dirty="0" err="1">
                          <a:effectLst/>
                        </a:rPr>
                        <a:t>thường</a:t>
                      </a:r>
                      <a:r>
                        <a:rPr lang="en-US" sz="1200" dirty="0">
                          <a:effectLst/>
                        </a:rPr>
                        <a:t> (None), </a:t>
                      </a:r>
                      <a:r>
                        <a:rPr lang="en-US" sz="1200" dirty="0" err="1">
                          <a:effectLst/>
                        </a:rPr>
                        <a:t>giữa</a:t>
                      </a:r>
                      <a:r>
                        <a:rPr lang="en-US" sz="1200" dirty="0">
                          <a:effectLst/>
                        </a:rPr>
                        <a:t> (Center),...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extLst>
                  <a:ext uri="{0D108BD9-81ED-4DB2-BD59-A6C34878D82A}">
                    <a16:rowId xmlns:a16="http://schemas.microsoft.com/office/drawing/2014/main" val="128595092"/>
                  </a:ext>
                </a:extLst>
              </a:tr>
              <a:tr h="410601">
                <a:tc>
                  <a:txBody>
                    <a:bodyPr/>
                    <a:lstStyle/>
                    <a:p>
                      <a:pPr marL="0" marR="0">
                        <a:lnSpc>
                          <a:spcPct val="107000"/>
                        </a:lnSpc>
                        <a:spcBef>
                          <a:spcPts val="0"/>
                        </a:spcBef>
                        <a:spcAft>
                          <a:spcPts val="0"/>
                        </a:spcAft>
                      </a:pPr>
                      <a:r>
                        <a:rPr lang="en-US" sz="1200">
                          <a:effectLst/>
                        </a:rPr>
                        <a:t>AcceptButton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tc>
                  <a:txBody>
                    <a:bodyPr/>
                    <a:lstStyle/>
                    <a:p>
                      <a:pPr marL="0" marR="0">
                        <a:lnSpc>
                          <a:spcPct val="107000"/>
                        </a:lnSpc>
                        <a:spcBef>
                          <a:spcPts val="0"/>
                        </a:spcBef>
                        <a:spcAft>
                          <a:spcPts val="0"/>
                        </a:spcAft>
                      </a:pPr>
                      <a:r>
                        <a:rPr lang="en-US" sz="1200" dirty="0" err="1">
                          <a:effectLst/>
                        </a:rPr>
                        <a:t>Giá</a:t>
                      </a:r>
                      <a:r>
                        <a:rPr lang="en-US" sz="1200" dirty="0">
                          <a:effectLst/>
                        </a:rPr>
                        <a:t> </a:t>
                      </a:r>
                      <a:r>
                        <a:rPr lang="en-US" sz="1200" dirty="0" err="1">
                          <a:effectLst/>
                        </a:rPr>
                        <a:t>trị</a:t>
                      </a:r>
                      <a:r>
                        <a:rPr lang="en-US" sz="1200" dirty="0">
                          <a:effectLst/>
                        </a:rPr>
                        <a:t> </a:t>
                      </a:r>
                      <a:r>
                        <a:rPr lang="en-US" sz="1200" dirty="0" err="1">
                          <a:effectLst/>
                        </a:rPr>
                        <a:t>thuộc</a:t>
                      </a:r>
                      <a:r>
                        <a:rPr lang="en-US" sz="1200" dirty="0">
                          <a:effectLst/>
                        </a:rPr>
                        <a:t> </a:t>
                      </a:r>
                      <a:r>
                        <a:rPr lang="en-US" sz="1200" dirty="0" err="1">
                          <a:effectLst/>
                        </a:rPr>
                        <a:t>tính</a:t>
                      </a:r>
                      <a:r>
                        <a:rPr lang="en-US" sz="1200" dirty="0">
                          <a:effectLst/>
                        </a:rPr>
                        <a:t> </a:t>
                      </a:r>
                      <a:r>
                        <a:rPr lang="en-US" sz="1200" dirty="0" err="1">
                          <a:effectLst/>
                        </a:rPr>
                        <a:t>này</a:t>
                      </a:r>
                      <a:r>
                        <a:rPr lang="en-US" sz="1200" dirty="0">
                          <a:effectLst/>
                        </a:rPr>
                        <a:t> </a:t>
                      </a:r>
                      <a:r>
                        <a:rPr lang="en-US" sz="1200" dirty="0" err="1">
                          <a:effectLst/>
                        </a:rPr>
                        <a:t>nhận</a:t>
                      </a:r>
                      <a:r>
                        <a:rPr lang="en-US" sz="1200" dirty="0">
                          <a:effectLst/>
                        </a:rPr>
                        <a:t> </a:t>
                      </a:r>
                      <a:r>
                        <a:rPr lang="en-US" sz="1200" dirty="0" err="1">
                          <a:effectLst/>
                        </a:rPr>
                        <a:t>là</a:t>
                      </a:r>
                      <a:r>
                        <a:rPr lang="en-US" sz="1200" dirty="0">
                          <a:effectLst/>
                        </a:rPr>
                        <a:t> </a:t>
                      </a:r>
                      <a:r>
                        <a:rPr lang="en-US" sz="1200" dirty="0" err="1">
                          <a:effectLst/>
                        </a:rPr>
                        <a:t>tên</a:t>
                      </a:r>
                      <a:r>
                        <a:rPr lang="en-US" sz="1200" dirty="0">
                          <a:effectLst/>
                        </a:rPr>
                        <a:t> </a:t>
                      </a:r>
                      <a:r>
                        <a:rPr lang="en-US" sz="1200" dirty="0" err="1">
                          <a:effectLst/>
                        </a:rPr>
                        <a:t>của</a:t>
                      </a:r>
                      <a:r>
                        <a:rPr lang="en-US" sz="1200" dirty="0">
                          <a:effectLst/>
                        </a:rPr>
                        <a:t> </a:t>
                      </a:r>
                      <a:r>
                        <a:rPr lang="en-US" sz="1200" dirty="0" err="1">
                          <a:effectLst/>
                        </a:rPr>
                        <a:t>một</a:t>
                      </a:r>
                      <a:r>
                        <a:rPr lang="en-US" sz="1200" dirty="0">
                          <a:effectLst/>
                        </a:rPr>
                        <a:t> Button </a:t>
                      </a:r>
                      <a:r>
                        <a:rPr lang="en-US" sz="1200" dirty="0" err="1">
                          <a:effectLst/>
                        </a:rPr>
                        <a:t>trên</a:t>
                      </a:r>
                      <a:r>
                        <a:rPr lang="en-US" sz="1200" dirty="0">
                          <a:effectLst/>
                        </a:rPr>
                        <a:t> Form. </a:t>
                      </a:r>
                      <a:r>
                        <a:rPr lang="en-US" sz="1200" dirty="0" err="1">
                          <a:effectLst/>
                        </a:rPr>
                        <a:t>Khi</a:t>
                      </a:r>
                      <a:r>
                        <a:rPr lang="en-US" sz="1200" dirty="0">
                          <a:effectLst/>
                        </a:rPr>
                        <a:t> </a:t>
                      </a:r>
                      <a:r>
                        <a:rPr lang="en-US" sz="1200" dirty="0" err="1">
                          <a:effectLst/>
                        </a:rPr>
                        <a:t>đó</a:t>
                      </a:r>
                      <a:r>
                        <a:rPr lang="en-US" sz="1200" dirty="0">
                          <a:effectLst/>
                        </a:rPr>
                        <a:t> </a:t>
                      </a:r>
                      <a:r>
                        <a:rPr lang="en-US" sz="1200" dirty="0" err="1">
                          <a:effectLst/>
                        </a:rPr>
                        <a:t>thay</a:t>
                      </a:r>
                      <a:r>
                        <a:rPr lang="en-US" sz="1200" dirty="0">
                          <a:effectLst/>
                        </a:rPr>
                        <a:t> </a:t>
                      </a:r>
                      <a:r>
                        <a:rPr lang="en-US" sz="1200" dirty="0" err="1">
                          <a:effectLst/>
                        </a:rPr>
                        <a:t>vì</a:t>
                      </a:r>
                      <a:r>
                        <a:rPr lang="en-US" sz="1200" dirty="0">
                          <a:effectLst/>
                        </a:rPr>
                        <a:t> </a:t>
                      </a:r>
                      <a:r>
                        <a:rPr lang="en-US" sz="1200" dirty="0" err="1">
                          <a:effectLst/>
                        </a:rPr>
                        <a:t>nhấp</a:t>
                      </a:r>
                      <a:r>
                        <a:rPr lang="en-US" sz="1200" dirty="0">
                          <a:effectLst/>
                        </a:rPr>
                        <a:t> </a:t>
                      </a:r>
                      <a:r>
                        <a:rPr lang="en-US" sz="1200" dirty="0" err="1">
                          <a:effectLst/>
                        </a:rPr>
                        <a:t>chuột</a:t>
                      </a:r>
                      <a:r>
                        <a:rPr lang="en-US" sz="1200" dirty="0">
                          <a:effectLst/>
                        </a:rPr>
                        <a:t> </a:t>
                      </a:r>
                      <a:r>
                        <a:rPr lang="en-US" sz="1200" dirty="0" err="1">
                          <a:effectLst/>
                        </a:rPr>
                        <a:t>vào</a:t>
                      </a:r>
                      <a:r>
                        <a:rPr lang="en-US" sz="1200" dirty="0">
                          <a:effectLst/>
                        </a:rPr>
                        <a:t> Button </a:t>
                      </a:r>
                      <a:r>
                        <a:rPr lang="en-US" sz="1200" dirty="0" err="1">
                          <a:effectLst/>
                        </a:rPr>
                        <a:t>để</a:t>
                      </a:r>
                      <a:r>
                        <a:rPr lang="en-US" sz="1200" dirty="0">
                          <a:effectLst/>
                        </a:rPr>
                        <a:t> </a:t>
                      </a:r>
                      <a:r>
                        <a:rPr lang="en-US" sz="1200" dirty="0" err="1">
                          <a:effectLst/>
                        </a:rPr>
                        <a:t>thực</a:t>
                      </a:r>
                      <a:r>
                        <a:rPr lang="en-US" sz="1200" dirty="0">
                          <a:effectLst/>
                        </a:rPr>
                        <a:t> </a:t>
                      </a:r>
                      <a:r>
                        <a:rPr lang="en-US" sz="1200" dirty="0" err="1">
                          <a:effectLst/>
                        </a:rPr>
                        <a:t>thi</a:t>
                      </a:r>
                      <a:r>
                        <a:rPr lang="en-US" sz="1200" dirty="0">
                          <a:effectLst/>
                        </a:rPr>
                        <a:t> </a:t>
                      </a:r>
                      <a:r>
                        <a:rPr lang="en-US" sz="1200" dirty="0" err="1">
                          <a:effectLst/>
                        </a:rPr>
                        <a:t>thì</a:t>
                      </a:r>
                      <a:r>
                        <a:rPr lang="en-US" sz="1200" dirty="0">
                          <a:effectLst/>
                        </a:rPr>
                        <a:t> </a:t>
                      </a:r>
                      <a:r>
                        <a:rPr lang="en-US" sz="1200" dirty="0" err="1">
                          <a:effectLst/>
                        </a:rPr>
                        <a:t>người</a:t>
                      </a:r>
                      <a:r>
                        <a:rPr lang="en-US" sz="1200" dirty="0">
                          <a:effectLst/>
                        </a:rPr>
                        <a:t> </a:t>
                      </a:r>
                      <a:r>
                        <a:rPr lang="en-US" sz="1200" dirty="0" err="1">
                          <a:effectLst/>
                        </a:rPr>
                        <a:t>dùng</a:t>
                      </a:r>
                      <a:r>
                        <a:rPr lang="en-US" sz="1200" dirty="0">
                          <a:effectLst/>
                        </a:rPr>
                        <a:t> </a:t>
                      </a:r>
                      <a:r>
                        <a:rPr lang="en-US" sz="1200" dirty="0" err="1">
                          <a:effectLst/>
                        </a:rPr>
                        <a:t>có</a:t>
                      </a:r>
                      <a:r>
                        <a:rPr lang="en-US" sz="1200" dirty="0">
                          <a:effectLst/>
                        </a:rPr>
                        <a:t> </a:t>
                      </a:r>
                      <a:r>
                        <a:rPr lang="en-US" sz="1200" dirty="0" err="1">
                          <a:effectLst/>
                        </a:rPr>
                        <a:t>thể</a:t>
                      </a:r>
                      <a:r>
                        <a:rPr lang="en-US" sz="1200" dirty="0">
                          <a:effectLst/>
                        </a:rPr>
                        <a:t> </a:t>
                      </a:r>
                      <a:r>
                        <a:rPr lang="en-US" sz="1200" dirty="0" err="1">
                          <a:effectLst/>
                        </a:rPr>
                        <a:t>nhấn</a:t>
                      </a:r>
                      <a:r>
                        <a:rPr lang="en-US" sz="1200" dirty="0">
                          <a:effectLst/>
                        </a:rPr>
                        <a:t> </a:t>
                      </a:r>
                      <a:r>
                        <a:rPr lang="en-US" sz="1200" dirty="0" err="1">
                          <a:effectLst/>
                        </a:rPr>
                        <a:t>phím</a:t>
                      </a:r>
                      <a:r>
                        <a:rPr lang="en-US" sz="1200" dirty="0">
                          <a:effectLst/>
                        </a:rPr>
                        <a:t> Enter </a:t>
                      </a:r>
                      <a:r>
                        <a:rPr lang="en-US" sz="1200" dirty="0" err="1">
                          <a:effectLst/>
                        </a:rPr>
                        <a:t>trên</a:t>
                      </a:r>
                      <a:r>
                        <a:rPr lang="en-US" sz="1200" dirty="0">
                          <a:effectLst/>
                        </a:rPr>
                        <a:t> </a:t>
                      </a:r>
                      <a:r>
                        <a:rPr lang="en-US" sz="1200" dirty="0" err="1">
                          <a:effectLst/>
                        </a:rPr>
                        <a:t>bàn</a:t>
                      </a:r>
                      <a:r>
                        <a:rPr lang="en-US" sz="1200" dirty="0">
                          <a:effectLst/>
                        </a:rPr>
                        <a:t> </a:t>
                      </a:r>
                      <a:r>
                        <a:rPr lang="en-US" sz="1200" dirty="0" err="1">
                          <a:effectLst/>
                        </a:rPr>
                        <a:t>phím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extLst>
                  <a:ext uri="{0D108BD9-81ED-4DB2-BD59-A6C34878D82A}">
                    <a16:rowId xmlns:a16="http://schemas.microsoft.com/office/drawing/2014/main" val="1677957237"/>
                  </a:ext>
                </a:extLst>
              </a:tr>
              <a:tr h="204095">
                <a:tc>
                  <a:txBody>
                    <a:bodyPr/>
                    <a:lstStyle/>
                    <a:p>
                      <a:pPr marL="0" marR="0">
                        <a:lnSpc>
                          <a:spcPct val="107000"/>
                        </a:lnSpc>
                        <a:spcBef>
                          <a:spcPts val="0"/>
                        </a:spcBef>
                        <a:spcAft>
                          <a:spcPts val="0"/>
                        </a:spcAft>
                      </a:pPr>
                      <a:r>
                        <a:rPr lang="en-US" sz="1200" dirty="0" err="1">
                          <a:effectLst/>
                        </a:rPr>
                        <a:t>Keypreview</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tc>
                  <a:txBody>
                    <a:bodyPr/>
                    <a:lstStyle/>
                    <a:p>
                      <a:pPr marL="0" marR="0">
                        <a:lnSpc>
                          <a:spcPct val="107000"/>
                        </a:lnSpc>
                        <a:spcBef>
                          <a:spcPts val="0"/>
                        </a:spcBef>
                        <a:spcAft>
                          <a:spcPts val="0"/>
                        </a:spcAft>
                      </a:pPr>
                      <a:r>
                        <a:rPr lang="en-US" sz="1200" dirty="0">
                          <a:effectLst/>
                        </a:rPr>
                        <a:t>Cho </a:t>
                      </a:r>
                      <a:r>
                        <a:rPr lang="en-US" sz="1200" dirty="0" err="1">
                          <a:effectLst/>
                        </a:rPr>
                        <a:t>phép</a:t>
                      </a:r>
                      <a:r>
                        <a:rPr lang="en-US" sz="1200" dirty="0">
                          <a:effectLst/>
                        </a:rPr>
                        <a:t> Form </a:t>
                      </a:r>
                      <a:r>
                        <a:rPr lang="en-US" sz="1200" dirty="0" err="1">
                          <a:effectLst/>
                        </a:rPr>
                        <a:t>nhận</a:t>
                      </a:r>
                      <a:r>
                        <a:rPr lang="en-US" sz="1200" dirty="0">
                          <a:effectLst/>
                        </a:rPr>
                        <a:t> </a:t>
                      </a:r>
                      <a:r>
                        <a:rPr lang="en-US" sz="1200" dirty="0" err="1">
                          <a:effectLst/>
                        </a:rPr>
                        <a:t>các</a:t>
                      </a:r>
                      <a:r>
                        <a:rPr lang="en-US" sz="1200" dirty="0">
                          <a:effectLst/>
                        </a:rPr>
                        <a:t> </a:t>
                      </a:r>
                      <a:r>
                        <a:rPr lang="en-US" sz="1200" dirty="0" err="1">
                          <a:effectLst/>
                        </a:rPr>
                        <a:t>giá</a:t>
                      </a:r>
                      <a:r>
                        <a:rPr lang="en-US" sz="1200" dirty="0">
                          <a:effectLst/>
                        </a:rPr>
                        <a:t> </a:t>
                      </a:r>
                      <a:r>
                        <a:rPr lang="en-US" sz="1200" dirty="0" err="1">
                          <a:effectLst/>
                        </a:rPr>
                        <a:t>trị</a:t>
                      </a:r>
                      <a:r>
                        <a:rPr lang="en-US" sz="1200" dirty="0">
                          <a:effectLst/>
                        </a:rPr>
                        <a:t> </a:t>
                      </a:r>
                      <a:r>
                        <a:rPr lang="en-US" sz="1200" dirty="0" err="1">
                          <a:effectLst/>
                        </a:rPr>
                        <a:t>từ</a:t>
                      </a:r>
                      <a:r>
                        <a:rPr lang="en-US" sz="1200" dirty="0">
                          <a:effectLst/>
                        </a:rPr>
                        <a:t> </a:t>
                      </a:r>
                      <a:r>
                        <a:rPr lang="en-US" sz="1200" dirty="0" err="1">
                          <a:effectLst/>
                        </a:rPr>
                        <a:t>bàn</a:t>
                      </a:r>
                      <a:r>
                        <a:rPr lang="en-US" sz="1200" dirty="0">
                          <a:effectLst/>
                        </a:rPr>
                        <a:t> </a:t>
                      </a:r>
                      <a:r>
                        <a:rPr lang="en-US" sz="1200" dirty="0" err="1">
                          <a:effectLst/>
                        </a:rPr>
                        <a:t>phím</a:t>
                      </a:r>
                      <a:r>
                        <a:rPr lang="en-US" sz="1200" dirty="0">
                          <a:effectLst/>
                        </a:rPr>
                        <a:t>, </a:t>
                      </a:r>
                      <a:r>
                        <a:rPr lang="en-US" sz="1200" dirty="0" err="1">
                          <a:effectLst/>
                        </a:rPr>
                        <a:t>mặc</a:t>
                      </a:r>
                      <a:r>
                        <a:rPr lang="en-US" sz="1200" dirty="0">
                          <a:effectLst/>
                        </a:rPr>
                        <a:t> </a:t>
                      </a:r>
                      <a:r>
                        <a:rPr lang="en-US" sz="1200" dirty="0" err="1">
                          <a:effectLst/>
                        </a:rPr>
                        <a:t>định</a:t>
                      </a:r>
                      <a:r>
                        <a:rPr lang="en-US" sz="1200" dirty="0">
                          <a:effectLst/>
                        </a:rPr>
                        <a:t> </a:t>
                      </a:r>
                      <a:r>
                        <a:rPr lang="en-US" sz="1200" dirty="0" err="1">
                          <a:effectLst/>
                        </a:rPr>
                        <a:t>là</a:t>
                      </a:r>
                      <a:r>
                        <a:rPr lang="en-US" sz="1200" dirty="0">
                          <a:effectLst/>
                        </a:rPr>
                        <a:t> False (</a:t>
                      </a:r>
                      <a:r>
                        <a:rPr lang="en-US" sz="1200" dirty="0" err="1">
                          <a:effectLst/>
                        </a:rPr>
                        <a:t>không</a:t>
                      </a:r>
                      <a:r>
                        <a:rPr lang="en-US" sz="1200" dirty="0">
                          <a:effectLst/>
                        </a:rPr>
                        <a:t> </a:t>
                      </a:r>
                      <a:r>
                        <a:rPr lang="en-US" sz="1200" dirty="0" err="1">
                          <a:effectLst/>
                        </a:rPr>
                        <a:t>nhận</a:t>
                      </a: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779" marR="3779" marT="3779" marB="3779"/>
                </a:tc>
                <a:extLst>
                  <a:ext uri="{0D108BD9-81ED-4DB2-BD59-A6C34878D82A}">
                    <a16:rowId xmlns:a16="http://schemas.microsoft.com/office/drawing/2014/main" val="223570006"/>
                  </a:ext>
                </a:extLst>
              </a:tr>
            </a:tbl>
          </a:graphicData>
        </a:graphic>
      </p:graphicFrame>
    </p:spTree>
    <p:extLst>
      <p:ext uri="{BB962C8B-B14F-4D97-AF65-F5344CB8AC3E}">
        <p14:creationId xmlns:p14="http://schemas.microsoft.com/office/powerpoint/2010/main" val="1916091645"/>
      </p:ext>
    </p:extLst>
  </p:cSld>
  <p:clrMapOvr>
    <a:masterClrMapping/>
  </p:clrMapOvr>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2367</Words>
  <Application>Microsoft Office PowerPoint</Application>
  <PresentationFormat>On-screen Show (16:9)</PresentationFormat>
  <Paragraphs>371</Paragraphs>
  <Slides>26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Rubik Black</vt:lpstr>
      <vt:lpstr>Arial</vt:lpstr>
      <vt:lpstr>Calibri</vt:lpstr>
      <vt:lpstr>Bebas Neue</vt:lpstr>
      <vt:lpstr>Karla</vt:lpstr>
      <vt:lpstr>Calibri Light</vt:lpstr>
      <vt:lpstr>Soft Colors UI Design for Agencies by Slidesgo</vt:lpstr>
      <vt:lpstr>Lập trình  Winform trong C#  Nhóm 8</vt:lpstr>
      <vt:lpstr>01</vt:lpstr>
      <vt:lpstr>01</vt:lpstr>
      <vt:lpstr>PowerPoint Presentation</vt:lpstr>
      <vt:lpstr>02</vt:lpstr>
      <vt:lpstr>2.1 Thêm, xóa 1 form trong project a) Thêm  - Bước 1: vào menu Project/Add Windows Form hoặc menu Project/Add New Item  </vt:lpstr>
      <vt:lpstr>PowerPoint Presentation</vt:lpstr>
      <vt:lpstr>Ta cũng có thể thêm một Form đã có sẵn bằng cách: </vt:lpstr>
      <vt:lpstr>2.2 Một số thuộc tính </vt:lpstr>
      <vt:lpstr>2.3 Một số sự kiện thông dụng </vt:lpstr>
      <vt:lpstr>2.4 Một số phương thức </vt:lpstr>
      <vt:lpstr>2.5 Phân loại Form </vt:lpstr>
      <vt:lpstr>03</vt:lpstr>
      <vt:lpstr>3.1 label – button – textbox </vt:lpstr>
      <vt:lpstr>b) button: là điều khiển tạo giao diện nút lệnh trên Form, được đặt trong Common Controls của cửa sổ Toolbox. * Một số thuộc tính  </vt:lpstr>
      <vt:lpstr>c) Textbox</vt:lpstr>
      <vt:lpstr>PowerPoint Presentation</vt:lpstr>
      <vt:lpstr>PowerPoint Presentation</vt:lpstr>
      <vt:lpstr>PowerPoint Presentation</vt:lpstr>
      <vt:lpstr>PowerPoint Presentation</vt:lpstr>
      <vt:lpstr>PowerPoint Presentation</vt:lpstr>
      <vt:lpstr>* Một số thuộc tính của Combobox  </vt:lpstr>
      <vt:lpstr>PowerPoint Presentation</vt:lpstr>
      <vt:lpstr>* Một số thuộc tính của Listbox</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Winform trong C#  Nhóm 8</dc:title>
  <cp:lastModifiedBy>ADMIN</cp:lastModifiedBy>
  <cp:revision>21</cp:revision>
  <dcterms:modified xsi:type="dcterms:W3CDTF">2023-08-25T16:09:56Z</dcterms:modified>
</cp:coreProperties>
</file>