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2" r:id="rId5"/>
    <p:sldId id="296" r:id="rId6"/>
    <p:sldId id="297" r:id="rId7"/>
    <p:sldId id="260" r:id="rId8"/>
    <p:sldId id="261" r:id="rId9"/>
    <p:sldId id="263" r:id="rId10"/>
    <p:sldId id="266" r:id="rId11"/>
    <p:sldId id="267" r:id="rId12"/>
    <p:sldId id="298" r:id="rId13"/>
    <p:sldId id="299" r:id="rId14"/>
    <p:sldId id="276" r:id="rId15"/>
    <p:sldId id="275" r:id="rId16"/>
    <p:sldId id="268" r:id="rId17"/>
    <p:sldId id="277" r:id="rId18"/>
    <p:sldId id="269" r:id="rId19"/>
    <p:sldId id="271" r:id="rId20"/>
    <p:sldId id="270" r:id="rId21"/>
    <p:sldId id="272" r:id="rId22"/>
    <p:sldId id="274" r:id="rId23"/>
    <p:sldId id="278" r:id="rId24"/>
    <p:sldId id="279" r:id="rId25"/>
    <p:sldId id="264" r:id="rId26"/>
    <p:sldId id="288" r:id="rId27"/>
    <p:sldId id="283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82" r:id="rId39"/>
    <p:sldId id="28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1" d="100"/>
          <a:sy n="81" d="100"/>
        </p:scale>
        <p:origin x="142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57200"/>
            <a:ext cx="6648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istqbexamcertification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br>
              <a:rPr lang="en-US" dirty="0" smtClean="0"/>
            </a:br>
            <a:r>
              <a:rPr lang="en-US" dirty="0" smtClean="0"/>
              <a:t>KIỂM THỬ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838200"/>
          </a:xfrm>
        </p:spPr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Thu </a:t>
            </a:r>
            <a:r>
              <a:rPr lang="en-US" dirty="0" err="1" smtClean="0"/>
              <a:t>Hường</a:t>
            </a:r>
            <a:r>
              <a:rPr lang="en-US" dirty="0" smtClean="0"/>
              <a:t> -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(Software testing)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một chương trình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nhằm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 mục đích tìm kiếm các lỗi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xảy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chương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trình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 algn="just">
              <a:buNone/>
            </a:pP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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Mục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đích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của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kiểm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thử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là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tìm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ra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lỗi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không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phải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tìm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ra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nguyên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nhân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gây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ra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lỗi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  <a:endParaRPr lang="en-US" i="1" dirty="0" smtClean="0">
              <a:solidFill>
                <a:srgbClr val="0000FF"/>
              </a:solidFill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(Verification)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(Validation)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305800" cy="3124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Verification (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):</a:t>
            </a:r>
          </a:p>
          <a:p>
            <a:pPr lvl="1" algn="just"/>
            <a:r>
              <a:rPr lang="en-US" dirty="0" smtClean="0">
                <a:latin typeface="Calibri" pitchFamily="34" charset="0"/>
                <a:cs typeface="Calibri" pitchFamily="34" charset="0"/>
              </a:rPr>
              <a:t>Are we building the product right?</a:t>
            </a:r>
          </a:p>
          <a:p>
            <a:pPr lvl="1" algn="just">
              <a:buNone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Chúng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ta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đang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xây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dựng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một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phần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mềm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tương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thích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với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đặc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tả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yêu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cầu</a:t>
            </a:r>
            <a:r>
              <a:rPr lang="en-US" i="1" dirty="0" smtClean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?</a:t>
            </a:r>
          </a:p>
          <a:p>
            <a:pPr algn="just"/>
            <a:r>
              <a:rPr lang="en-US" dirty="0" smtClean="0"/>
              <a:t>Validation (</a:t>
            </a: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):</a:t>
            </a:r>
          </a:p>
          <a:p>
            <a:pPr lvl="1" algn="just"/>
            <a:r>
              <a:rPr lang="en-US" dirty="0" smtClean="0"/>
              <a:t>Are we building the right product?</a:t>
            </a:r>
          </a:p>
          <a:p>
            <a:pPr lvl="1" algn="just">
              <a:buNone/>
            </a:pPr>
            <a:r>
              <a:rPr lang="en-US" dirty="0" smtClean="0"/>
              <a:t>	</a:t>
            </a:r>
            <a:r>
              <a:rPr lang="en-US" i="1" dirty="0" err="1" smtClean="0">
                <a:solidFill>
                  <a:srgbClr val="0000FF"/>
                </a:solidFill>
              </a:rPr>
              <a:t>Chúng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ta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đang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xây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dựng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một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phầm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mềm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thỏa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mãn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những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gì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người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dùng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yêu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</a:rPr>
              <a:t>cầu</a:t>
            </a:r>
            <a:r>
              <a:rPr lang="en-US" i="1" dirty="0" smtClean="0">
                <a:solidFill>
                  <a:srgbClr val="0000FF"/>
                </a:solidFill>
              </a:rPr>
              <a:t>?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267200"/>
            <a:ext cx="579288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4800" b="1" dirty="0"/>
              <a:t>Verification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Đánh </a:t>
            </a:r>
            <a:r>
              <a:rPr lang="vi-VN" dirty="0"/>
              <a:t>giá các sản phẩm trung gian để kiểm tra xem nó có đáp ứng các yêu cầu cụ thể của từng giai đoạn không.</a:t>
            </a:r>
          </a:p>
          <a:p>
            <a:r>
              <a:rPr lang="vi-VN" dirty="0"/>
              <a:t>Kiểm tra xem sản phẩm có được xây dựng đúng theo yêu cầu và đặc điểm kỹ thuật thiết kế không.</a:t>
            </a:r>
          </a:p>
          <a:p>
            <a:r>
              <a:rPr lang="vi-VN" dirty="0"/>
              <a:t>Kiểm tra xem "Chúng tôi xây dựng sản phẩm đúng không"?</a:t>
            </a:r>
          </a:p>
          <a:p>
            <a:r>
              <a:rPr lang="vi-VN" dirty="0"/>
              <a:t>Điều này được thực hiện mà không cần chạy phần mềm.</a:t>
            </a:r>
          </a:p>
          <a:p>
            <a:r>
              <a:rPr lang="vi-VN" dirty="0"/>
              <a:t>Bao gồm tất cả các kỹ thuật test </a:t>
            </a:r>
            <a:r>
              <a:rPr lang="vi-VN" dirty="0" smtClean="0"/>
              <a:t>tĩnh</a:t>
            </a:r>
            <a:r>
              <a:rPr lang="en-US" dirty="0" smtClean="0"/>
              <a:t>.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2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400" b="1" dirty="0"/>
              <a:t>Validation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 smtClean="0"/>
              <a:t>Đánh </a:t>
            </a:r>
            <a:r>
              <a:rPr lang="vi-VN" dirty="0"/>
              <a:t>giá sản phẩm cuối cùng để kiểm tra xem nó có đáp ứng được yêu cầu nghiệp vụ không.</a:t>
            </a:r>
          </a:p>
          <a:p>
            <a:r>
              <a:rPr lang="vi-VN" dirty="0"/>
              <a:t>Xác định xem phần mềm có phù hợp với nhu cầu sử dụng và đáp ứng yêu cầu nghiệp vụ không.</a:t>
            </a:r>
          </a:p>
          <a:p>
            <a:r>
              <a:rPr lang="vi-VN" dirty="0"/>
              <a:t>Kiểm tra "Chúng tôi xây dựng đúng sản phẩm"?</a:t>
            </a:r>
          </a:p>
          <a:p>
            <a:r>
              <a:rPr lang="vi-VN" dirty="0"/>
              <a:t>Được thực hiện cùng với việc chạy phần mềm.</a:t>
            </a:r>
          </a:p>
          <a:p>
            <a:r>
              <a:rPr lang="vi-VN" dirty="0"/>
              <a:t>Bao gồm tất cả các kỹ thuật test </a:t>
            </a:r>
            <a:r>
              <a:rPr lang="vi-VN" dirty="0" smtClean="0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9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Verification &amp; Validation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8" name="Picture 4" descr="http://www.tutorialspoint.com/software_engineering/images/sdlc_vmode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981200"/>
            <a:ext cx="6172200" cy="42358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Process:</a:t>
            </a:r>
          </a:p>
          <a:p>
            <a:pPr lvl="1" algn="just"/>
            <a:r>
              <a:rPr lang="en-US" dirty="0" err="1" smtClean="0">
                <a:latin typeface="Calibri" pitchFamily="34" charset="0"/>
                <a:cs typeface="Calibri" pitchFamily="34" charset="0"/>
              </a:rPr>
              <a:t>Kiểm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mềm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một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tiến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trình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không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phải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là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một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hành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động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đơn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lẻ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dirty="0" smtClean="0"/>
              <a:t>All life cycle activities:</a:t>
            </a:r>
          </a:p>
          <a:p>
            <a:pPr lvl="1"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As a program:</a:t>
            </a:r>
          </a:p>
          <a:p>
            <a:pPr lvl="1" algn="just"/>
            <a:r>
              <a:rPr lang="en-US" dirty="0" err="1" smtClean="0">
                <a:latin typeface="Calibri" pitchFamily="34" charset="0"/>
                <a:cs typeface="Calibri" pitchFamily="34" charset="0"/>
              </a:rPr>
              <a:t>Kiểm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thử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mềm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cũng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như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phát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triển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một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mềm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nó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cần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đầy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đủ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các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bước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bao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gồm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lên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kế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hoạch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phân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tích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thiết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kế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cài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đặt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chuẩn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bị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môi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trường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cũng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như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thực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thi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để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đưa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ra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kết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quả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cuối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cùng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dynamic:</a:t>
            </a:r>
          </a:p>
          <a:p>
            <a:pPr lvl="1" algn="just"/>
            <a:r>
              <a:rPr lang="en-US" dirty="0" smtClean="0"/>
              <a:t>Static test: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I.e. reviewing, inspection, …</a:t>
            </a:r>
          </a:p>
          <a:p>
            <a:pPr lvl="1" algn="just"/>
            <a:r>
              <a:rPr lang="en-US" dirty="0" smtClean="0"/>
              <a:t>Dynamic test: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I.e. unit test, integration test, system test …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V-Model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362" name="Picture 2" descr="http://crackmba.com/wp-content/uploads/2012/01/V-Mod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24000"/>
            <a:ext cx="6934200" cy="4772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con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 lvl="1" algn="just"/>
            <a:r>
              <a:rPr lang="en-US" dirty="0" smtClean="0"/>
              <a:t>Con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52925"/>
            <a:ext cx="7091363" cy="38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j03448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3216" y="0"/>
            <a:ext cx="1700784" cy="13716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tiễn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sớm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err="1" smtClean="0"/>
              <a:t>Giảm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,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.</a:t>
            </a:r>
          </a:p>
          <a:p>
            <a:pPr lvl="1" algn="just">
              <a:buNone/>
            </a:pP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 Chi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phí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khắc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phục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lỗi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lớn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hơn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nhiều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so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với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chi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phí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thực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hiện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xây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dựng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phần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i="1" dirty="0" err="1" smtClean="0">
                <a:solidFill>
                  <a:srgbClr val="0000FF"/>
                </a:solidFill>
                <a:sym typeface="Wingdings" pitchFamily="2" charset="2"/>
              </a:rPr>
              <a:t>mềm</a:t>
            </a:r>
            <a:r>
              <a:rPr lang="en-US" i="1" dirty="0" smtClean="0">
                <a:solidFill>
                  <a:srgbClr val="0000FF"/>
                </a:solidFill>
                <a:sym typeface="Wingdings" pitchFamily="2" charset="2"/>
              </a:rPr>
              <a:t>.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6" descr="j03448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3216" y="0"/>
            <a:ext cx="1700784" cy="13716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CHƯƠNG MỞ ĐẦU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68770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vét</a:t>
            </a:r>
            <a:r>
              <a:rPr lang="en-US" dirty="0" smtClean="0"/>
              <a:t> </a:t>
            </a:r>
            <a:r>
              <a:rPr lang="en-US" dirty="0" err="1" smtClean="0"/>
              <a:t>cạn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. </a:t>
            </a:r>
          </a:p>
          <a:p>
            <a:pPr lvl="1" algn="just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?</a:t>
            </a:r>
          </a:p>
          <a:p>
            <a:pPr algn="just">
              <a:buNone/>
            </a:pP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971800"/>
            <a:ext cx="5181600" cy="3230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hay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module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,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Coding/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qui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100%.</a:t>
            </a:r>
          </a:p>
          <a:p>
            <a:pPr algn="just"/>
            <a:r>
              <a:rPr lang="en-US" dirty="0" smtClean="0"/>
              <a:t>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hay tool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tool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Ta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100%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.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6" descr="j03448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3216" y="0"/>
            <a:ext cx="1700784" cy="13716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 (Headings)"/>
              </a:rPr>
              <a:t>Một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số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nội</a:t>
            </a:r>
            <a:r>
              <a:rPr lang="en-US" dirty="0" smtClean="0">
                <a:latin typeface="Tahoma (Headings)"/>
              </a:rPr>
              <a:t> dung </a:t>
            </a:r>
            <a:r>
              <a:rPr lang="en-US" dirty="0" err="1" smtClean="0">
                <a:latin typeface="Tahoma (Headings)"/>
              </a:rPr>
              <a:t>nghiên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cứu</a:t>
            </a:r>
            <a:endParaRPr lang="en-US" dirty="0">
              <a:latin typeface="Tahoma (Headings)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6858000" cy="473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Error – </a:t>
            </a:r>
            <a:r>
              <a:rPr lang="en-US" dirty="0" err="1" smtClean="0"/>
              <a:t>lỗi</a:t>
            </a:r>
            <a:r>
              <a:rPr lang="en-US" dirty="0" smtClean="0"/>
              <a:t>:</a:t>
            </a:r>
          </a:p>
          <a:p>
            <a:pPr lvl="1" algn="just"/>
            <a:r>
              <a:rPr lang="vi-VN" dirty="0"/>
              <a:t>Lỗi là những vấn đề mà con người mắc phải trong quá </a:t>
            </a:r>
            <a:r>
              <a:rPr lang="vi-VN" dirty="0" smtClean="0"/>
              <a:t>trình</a:t>
            </a:r>
            <a:r>
              <a:rPr lang="en-US" dirty="0" smtClean="0"/>
              <a:t> </a:t>
            </a:r>
            <a:r>
              <a:rPr lang="vi-VN" dirty="0" smtClean="0"/>
              <a:t>phát </a:t>
            </a:r>
            <a:r>
              <a:rPr lang="vi-VN" dirty="0"/>
              <a:t>triển các sản phẩm phần mềm. Trong thực tế, con người luôn có </a:t>
            </a:r>
            <a:r>
              <a:rPr lang="vi-VN" dirty="0" smtClean="0"/>
              <a:t>thể</a:t>
            </a:r>
            <a:r>
              <a:rPr lang="en-US" dirty="0" smtClean="0"/>
              <a:t> </a:t>
            </a:r>
            <a:r>
              <a:rPr lang="vi-VN" dirty="0" smtClean="0"/>
              <a:t>phạm </a:t>
            </a:r>
            <a:r>
              <a:rPr lang="vi-VN" dirty="0"/>
              <a:t>lỗi. Khi lập trình viên phạm lỗi trong lập trình, ta gọi các lỗi đó </a:t>
            </a:r>
            <a:r>
              <a:rPr lang="vi-VN" dirty="0" smtClean="0"/>
              <a:t>là</a:t>
            </a:r>
            <a:r>
              <a:rPr lang="en-US" dirty="0" smtClean="0"/>
              <a:t> </a:t>
            </a:r>
            <a:r>
              <a:rPr lang="vi-VN" dirty="0" smtClean="0"/>
              <a:t>bug </a:t>
            </a:r>
            <a:r>
              <a:rPr lang="vi-VN" dirty="0"/>
              <a:t>(con bọ). Lỗi có thể phát tán. Chẳng hạn, một lỗi về xác định yêu </a:t>
            </a:r>
            <a:r>
              <a:rPr lang="vi-VN" dirty="0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 smtClean="0"/>
              <a:t>.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Fault – </a:t>
            </a:r>
            <a:r>
              <a:rPr lang="en-US" dirty="0" err="1" smtClean="0"/>
              <a:t>sai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Failure – </a:t>
            </a:r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</a:t>
            </a:r>
            <a:r>
              <a:rPr lang="en-US" dirty="0" err="1" smtClean="0"/>
              <a:t>lỗi</a:t>
            </a:r>
            <a:r>
              <a:rPr lang="en-US" dirty="0" smtClean="0"/>
              <a:t> 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bug (tester) hay defect (</a:t>
            </a:r>
            <a:r>
              <a:rPr lang="en-US" dirty="0" err="1" smtClean="0"/>
              <a:t>dev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: high, normal or low.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8676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3572141" cy="335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86000"/>
            <a:ext cx="39909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algn="just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algn="just"/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5842" name="Picture 2" descr="https://swtestingconcepts.files.wordpress.com/2011/05/bugcycl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6096000" cy="47402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1295399"/>
            <a:ext cx="5467350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7890" name="Picture 2" descr="https://www.apriorit.com/images/articles/volya/patter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71600"/>
            <a:ext cx="8153400" cy="49537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9938" name="Picture 2" descr="http://1.bp.blogspot.com/_vqiYktFSUq8/TTQn3Y_TfNI/AAAAAAAAARI/F4qg3AecjxI/s1600/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5486400" cy="3657601"/>
          </a:xfrm>
          <a:prstGeom prst="rect">
            <a:avLst/>
          </a:prstGeom>
          <a:noFill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5029200"/>
            <a:ext cx="39528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ahoma (Headings)"/>
              </a:rPr>
              <a:t>Kiểm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thử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viên</a:t>
            </a:r>
            <a:endParaRPr lang="en-US" dirty="0">
              <a:latin typeface="Tahoma (Headings)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867400" cy="4754563"/>
          </a:xfrm>
        </p:spPr>
        <p:txBody>
          <a:bodyPr>
            <a:normAutofit/>
          </a:bodyPr>
          <a:lstStyle/>
          <a:p>
            <a:pPr algn="just"/>
            <a:r>
              <a:rPr lang="en-US" i="1" dirty="0" err="1" smtClean="0"/>
              <a:t>Mục</a:t>
            </a:r>
            <a:r>
              <a:rPr lang="en-US" i="1" dirty="0" smtClean="0"/>
              <a:t> </a:t>
            </a:r>
            <a:r>
              <a:rPr lang="en-US" i="1" dirty="0" err="1" smtClean="0"/>
              <a:t>đích</a:t>
            </a:r>
            <a:r>
              <a:rPr lang="en-US" i="1" dirty="0" smtClean="0"/>
              <a:t>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kiểm</a:t>
            </a:r>
            <a:r>
              <a:rPr lang="en-US" i="1" dirty="0" smtClean="0"/>
              <a:t> </a:t>
            </a:r>
            <a:r>
              <a:rPr lang="en-US" i="1" dirty="0" err="1" smtClean="0"/>
              <a:t>thử</a:t>
            </a:r>
            <a:r>
              <a:rPr lang="en-US" i="1" dirty="0" smtClean="0"/>
              <a:t> </a:t>
            </a:r>
            <a:r>
              <a:rPr lang="en-US" i="1" dirty="0" err="1" smtClean="0"/>
              <a:t>viên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tìm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lỗi</a:t>
            </a:r>
            <a:r>
              <a:rPr lang="en-US" i="1" dirty="0" smtClean="0"/>
              <a:t>, </a:t>
            </a:r>
            <a:r>
              <a:rPr lang="en-US" i="1" dirty="0" err="1" smtClean="0"/>
              <a:t>tìm</a:t>
            </a:r>
            <a:r>
              <a:rPr lang="en-US" i="1" dirty="0" smtClean="0"/>
              <a:t> </a:t>
            </a:r>
            <a:r>
              <a:rPr lang="en-US" i="1" dirty="0" err="1" smtClean="0"/>
              <a:t>thấy</a:t>
            </a:r>
            <a:r>
              <a:rPr lang="en-US" i="1" dirty="0" smtClean="0"/>
              <a:t> </a:t>
            </a:r>
            <a:r>
              <a:rPr lang="en-US" i="1" dirty="0" err="1" smtClean="0"/>
              <a:t>chúng</a:t>
            </a:r>
            <a:r>
              <a:rPr lang="en-US" i="1" dirty="0" smtClean="0"/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cách</a:t>
            </a:r>
            <a:r>
              <a:rPr lang="en-US" i="1" dirty="0" smtClean="0"/>
              <a:t> </a:t>
            </a:r>
            <a:r>
              <a:rPr lang="en-US" i="1" dirty="0" err="1" smtClean="0"/>
              <a:t>sớm</a:t>
            </a:r>
            <a:r>
              <a:rPr lang="en-US" i="1" dirty="0" smtClean="0"/>
              <a:t> </a:t>
            </a:r>
            <a:r>
              <a:rPr lang="en-US" i="1" dirty="0" err="1" smtClean="0"/>
              <a:t>nhất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en-US" i="1" dirty="0" err="1" smtClean="0"/>
              <a:t>chắc</a:t>
            </a:r>
            <a:r>
              <a:rPr lang="en-US" i="1" dirty="0" smtClean="0"/>
              <a:t> </a:t>
            </a:r>
            <a:r>
              <a:rPr lang="en-US" i="1" dirty="0" err="1" smtClean="0"/>
              <a:t>chắn</a:t>
            </a:r>
            <a:r>
              <a:rPr lang="en-US" i="1" dirty="0" smtClean="0"/>
              <a:t> </a:t>
            </a:r>
            <a:r>
              <a:rPr lang="en-US" i="1" dirty="0" err="1" smtClean="0"/>
              <a:t>rằng</a:t>
            </a:r>
            <a:r>
              <a:rPr lang="en-US" i="1" dirty="0" smtClean="0"/>
              <a:t> </a:t>
            </a:r>
            <a:r>
              <a:rPr lang="en-US" i="1" dirty="0" err="1" smtClean="0"/>
              <a:t>chúng</a:t>
            </a:r>
            <a:r>
              <a:rPr lang="en-US" i="1" dirty="0" smtClean="0"/>
              <a:t> </a:t>
            </a:r>
            <a:r>
              <a:rPr lang="en-US" i="1" dirty="0" err="1" smtClean="0"/>
              <a:t>sẽ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sửa</a:t>
            </a:r>
            <a:r>
              <a:rPr lang="en-US" i="1" dirty="0" smtClean="0"/>
              <a:t>.</a:t>
            </a:r>
          </a:p>
          <a:p>
            <a:pPr lvl="1" algn="just"/>
            <a:r>
              <a:rPr lang="en-US" i="1" dirty="0" smtClean="0"/>
              <a:t>The goal of a software tester is to find bugs, find them as early as possible, and make sure they get fixed.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0"/>
            <a:ext cx="2438400" cy="636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vi-VN" dirty="0" smtClean="0">
                <a:latin typeface="Calibri" pitchFamily="34" charset="0"/>
                <a:cs typeface="Calibri" pitchFamily="34" charset="0"/>
              </a:rPr>
              <a:t>Họ là những người thám hiểm</a:t>
            </a:r>
          </a:p>
          <a:p>
            <a:pPr algn="just"/>
            <a:r>
              <a:rPr lang="vi-VN" dirty="0" smtClean="0">
                <a:latin typeface="Calibri" pitchFamily="34" charset="0"/>
                <a:cs typeface="Calibri" pitchFamily="34" charset="0"/>
              </a:rPr>
              <a:t>Họ rất nghiêm khắc</a:t>
            </a:r>
          </a:p>
          <a:p>
            <a:pPr algn="just"/>
            <a:r>
              <a:rPr lang="vi-VN" dirty="0" smtClean="0">
                <a:latin typeface="Calibri" pitchFamily="34" charset="0"/>
                <a:cs typeface="Calibri" pitchFamily="34" charset="0"/>
              </a:rPr>
              <a:t>Họ luôn sáng tạo</a:t>
            </a:r>
          </a:p>
          <a:p>
            <a:pPr algn="just"/>
            <a:r>
              <a:rPr lang="vi-VN" dirty="0" smtClean="0">
                <a:latin typeface="Calibri" pitchFamily="34" charset="0"/>
                <a:cs typeface="Calibri" pitchFamily="34" charset="0"/>
              </a:rPr>
              <a:t>Họ là những người cầu toàn</a:t>
            </a:r>
          </a:p>
          <a:p>
            <a:pPr algn="just"/>
            <a:r>
              <a:rPr lang="vi-VN" dirty="0" smtClean="0">
                <a:latin typeface="Calibri" pitchFamily="34" charset="0"/>
                <a:cs typeface="Calibri" pitchFamily="34" charset="0"/>
              </a:rPr>
              <a:t>Họ sử dụng óc phán đoán rất tốt</a:t>
            </a:r>
          </a:p>
          <a:p>
            <a:pPr algn="just"/>
            <a:r>
              <a:rPr lang="vi-VN" dirty="0" smtClean="0">
                <a:latin typeface="Calibri" pitchFamily="34" charset="0"/>
                <a:cs typeface="Calibri" pitchFamily="34" charset="0"/>
              </a:rPr>
              <a:t>Họ là người biết cách thuyết phục người khác</a:t>
            </a:r>
          </a:p>
          <a:p>
            <a:pPr algn="just"/>
            <a:r>
              <a:rPr lang="vi-VN" dirty="0" smtClean="0">
                <a:latin typeface="Calibri" pitchFamily="34" charset="0"/>
                <a:cs typeface="Calibri" pitchFamily="34" charset="0"/>
              </a:rPr>
              <a:t>Họ là những người rất khéo léo và thích ngoại giao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descr="http://blog.qatestlab.com/wp-content/uploads/2014/03/software-testing-company-05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0069" y="0"/>
            <a:ext cx="2163931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Nghịch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66925"/>
            <a:ext cx="64103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8" name="Picture 4" descr="http://blog.qatestlab.com/wp-content/uploads/2014/03/software-testing-company-05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0069" y="0"/>
            <a:ext cx="2163931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/>
          <a:lstStyle/>
          <a:p>
            <a:pPr algn="just"/>
            <a:r>
              <a:rPr lang="en-US" dirty="0" smtClean="0">
                <a:hlinkClick r:id="rId2"/>
              </a:rPr>
              <a:t>http://istqbexamcertification.com/</a:t>
            </a:r>
            <a:endParaRPr lang="en-US" dirty="0" smtClean="0"/>
          </a:p>
          <a:p>
            <a:pPr algn="just"/>
            <a:r>
              <a:rPr lang="en-US" dirty="0" smtClean="0"/>
              <a:t>Introduction to Software Testing, Paul </a:t>
            </a:r>
            <a:r>
              <a:rPr lang="en-US" dirty="0" err="1" smtClean="0"/>
              <a:t>Ammann</a:t>
            </a:r>
            <a:r>
              <a:rPr lang="en-US" dirty="0" smtClean="0"/>
              <a:t> &amp; Jeff Offutt, George Mason University, 2008.</a:t>
            </a:r>
          </a:p>
          <a:p>
            <a:pPr algn="just"/>
            <a:r>
              <a:rPr lang="en-US" dirty="0" smtClean="0"/>
              <a:t>The Art of Software Testing, Second Edition, </a:t>
            </a:r>
            <a:r>
              <a:rPr lang="en-US" dirty="0" err="1" smtClean="0"/>
              <a:t>Glenford</a:t>
            </a:r>
            <a:r>
              <a:rPr lang="en-US" dirty="0" smtClean="0"/>
              <a:t> J. Myers, 2004.</a:t>
            </a:r>
          </a:p>
          <a:p>
            <a:pPr algn="just"/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3600"/>
            <a:ext cx="8686800" cy="1470025"/>
          </a:xfrm>
        </p:spPr>
        <p:txBody>
          <a:bodyPr/>
          <a:lstStyle/>
          <a:p>
            <a:r>
              <a:rPr lang="en-US" dirty="0" err="1" smtClean="0">
                <a:latin typeface="Tahoma (Headings)"/>
              </a:rPr>
              <a:t>Một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số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lỗi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phần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mềm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trong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lịch</a:t>
            </a:r>
            <a:r>
              <a:rPr lang="en-US" dirty="0" smtClean="0">
                <a:latin typeface="Tahoma (Headings)"/>
              </a:rPr>
              <a:t> </a:t>
            </a:r>
            <a:r>
              <a:rPr lang="en-US" dirty="0" err="1" smtClean="0">
                <a:latin typeface="Tahoma (Headings)"/>
              </a:rPr>
              <a:t>sử</a:t>
            </a:r>
            <a:endParaRPr lang="en-US" dirty="0">
              <a:latin typeface="Tahoma (Headings)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Disney’s </a:t>
            </a:r>
            <a:r>
              <a:rPr lang="en-US" dirty="0"/>
              <a:t>Lion </a:t>
            </a:r>
            <a:r>
              <a:rPr lang="en-US" dirty="0" smtClean="0"/>
              <a:t>King: </a:t>
            </a:r>
            <a:r>
              <a:rPr lang="en-US" dirty="0"/>
              <a:t>1994 – </a:t>
            </a:r>
            <a:r>
              <a:rPr lang="en-US" dirty="0" smtClean="0"/>
              <a:t>1995 (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đêm</a:t>
            </a:r>
            <a:r>
              <a:rPr lang="en-US" dirty="0" smtClean="0"/>
              <a:t> 26/12/1994)</a:t>
            </a:r>
          </a:p>
          <a:p>
            <a:pPr lvl="1" algn="just"/>
            <a:r>
              <a:rPr lang="en-US" i="1" dirty="0"/>
              <a:t>The Lion King Animated </a:t>
            </a:r>
            <a:r>
              <a:rPr lang="en-US" i="1" dirty="0" err="1" smtClean="0"/>
              <a:t>StoryBook</a:t>
            </a:r>
            <a:r>
              <a:rPr lang="en-US" i="1" dirty="0" smtClean="0"/>
              <a:t>: </a:t>
            </a:r>
            <a:r>
              <a:rPr lang="en-US" i="1" dirty="0" err="1" smtClean="0"/>
              <a:t>hệ</a:t>
            </a:r>
            <a:r>
              <a:rPr lang="en-US" i="1" dirty="0" smtClean="0"/>
              <a:t> </a:t>
            </a:r>
            <a:r>
              <a:rPr lang="en-US" i="1" dirty="0" err="1" smtClean="0"/>
              <a:t>thống</a:t>
            </a:r>
            <a:r>
              <a:rPr lang="en-US" i="1" dirty="0" smtClean="0"/>
              <a:t>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kiểm</a:t>
            </a:r>
            <a:r>
              <a:rPr lang="en-US" i="1" dirty="0" smtClean="0"/>
              <a:t> </a:t>
            </a:r>
            <a:r>
              <a:rPr lang="en-US" i="1" dirty="0" err="1" smtClean="0"/>
              <a:t>thử</a:t>
            </a:r>
            <a:r>
              <a:rPr lang="en-US" i="1" dirty="0" smtClean="0"/>
              <a:t> </a:t>
            </a:r>
            <a:r>
              <a:rPr lang="en-US" i="1" dirty="0" err="1" smtClean="0"/>
              <a:t>trên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môi</a:t>
            </a:r>
            <a:r>
              <a:rPr lang="en-US" i="1" dirty="0" smtClean="0"/>
              <a:t> </a:t>
            </a:r>
            <a:r>
              <a:rPr lang="en-US" i="1" dirty="0" err="1" smtClean="0"/>
              <a:t>trường</a:t>
            </a:r>
            <a:r>
              <a:rPr lang="en-US" i="1" dirty="0" smtClean="0"/>
              <a:t> </a:t>
            </a:r>
            <a:r>
              <a:rPr lang="en-US" i="1" dirty="0" err="1" smtClean="0"/>
              <a:t>khác</a:t>
            </a:r>
            <a:r>
              <a:rPr lang="en-US" i="1" dirty="0" smtClean="0"/>
              <a:t> </a:t>
            </a:r>
            <a:r>
              <a:rPr lang="en-US" i="1" dirty="0" err="1" smtClean="0"/>
              <a:t>nhau</a:t>
            </a:r>
            <a:endParaRPr lang="en-US" i="1" dirty="0" smtClean="0"/>
          </a:p>
          <a:p>
            <a:pPr lvl="2" algn="just">
              <a:buFont typeface="Wingdings" panose="05000000000000000000" pitchFamily="2" charset="2"/>
              <a:buChar char="è"/>
            </a:pPr>
            <a:r>
              <a:rPr lang="en-US" i="1" dirty="0" smtClean="0">
                <a:sym typeface="Wingdings" pitchFamily="2" charset="2"/>
              </a:rPr>
              <a:t>Disney </a:t>
            </a:r>
            <a:r>
              <a:rPr lang="en-US" i="1" dirty="0" err="1" smtClean="0">
                <a:sym typeface="Wingdings" pitchFamily="2" charset="2"/>
              </a:rPr>
              <a:t>từ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bỏ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thị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trường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phần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mềm</a:t>
            </a:r>
            <a:r>
              <a:rPr lang="en-US" i="1" dirty="0" smtClean="0">
                <a:sym typeface="Wingdings" pitchFamily="2" charset="2"/>
              </a:rPr>
              <a:t>.</a:t>
            </a:r>
          </a:p>
          <a:p>
            <a:pPr marL="914400" lvl="2" indent="0" algn="just">
              <a:buNone/>
            </a:pPr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Intel </a:t>
            </a:r>
            <a:r>
              <a:rPr lang="en-US" dirty="0"/>
              <a:t>Pentium </a:t>
            </a:r>
            <a:r>
              <a:rPr lang="en-US" dirty="0" smtClean="0"/>
              <a:t>Floating Point Division Bug: 1994</a:t>
            </a:r>
          </a:p>
          <a:p>
            <a:pPr marL="457200" lvl="1" indent="0" algn="just">
              <a:buNone/>
            </a:pPr>
            <a:r>
              <a:rPr lang="en-US" dirty="0"/>
              <a:t>(4195835 / 3145727) * 3145727 – </a:t>
            </a:r>
            <a:r>
              <a:rPr lang="en-US" dirty="0" smtClean="0"/>
              <a:t>4195835 = ?</a:t>
            </a:r>
          </a:p>
          <a:p>
            <a:pPr lvl="2" algn="just"/>
            <a:r>
              <a:rPr lang="en-US" dirty="0" smtClean="0"/>
              <a:t>Intel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coi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chấp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Intel </a:t>
            </a:r>
            <a:r>
              <a:rPr lang="en-US" dirty="0" err="1" smtClean="0">
                <a:sym typeface="Wingdings" pitchFamily="2" charset="2"/>
              </a:rPr>
              <a:t>phải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hồi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 smtClean="0"/>
          </a:p>
          <a:p>
            <a:pPr lvl="2" algn="just"/>
            <a:r>
              <a:rPr lang="en-US" dirty="0" smtClean="0"/>
              <a:t>400.000.000 $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955257"/>
            <a:ext cx="7162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/>
          <a:lstStyle/>
          <a:p>
            <a:pPr algn="just"/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Y2K: 2000</a:t>
            </a:r>
          </a:p>
          <a:p>
            <a:pPr lvl="1" algn="just"/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tối</a:t>
            </a:r>
            <a:r>
              <a:rPr lang="en-US" i="1" dirty="0" smtClean="0"/>
              <a:t> </a:t>
            </a:r>
            <a:r>
              <a:rPr lang="en-US" i="1" dirty="0" err="1" smtClean="0"/>
              <a:t>ưu</a:t>
            </a:r>
            <a:r>
              <a:rPr lang="en-US" i="1" dirty="0" smtClean="0"/>
              <a:t> </a:t>
            </a:r>
            <a:r>
              <a:rPr lang="en-US" i="1" dirty="0" err="1" smtClean="0"/>
              <a:t>bộ</a:t>
            </a:r>
            <a:r>
              <a:rPr lang="en-US" i="1" dirty="0" smtClean="0"/>
              <a:t> </a:t>
            </a:r>
            <a:r>
              <a:rPr lang="en-US" i="1" dirty="0" err="1" smtClean="0"/>
              <a:t>nhớ</a:t>
            </a:r>
            <a:r>
              <a:rPr lang="en-US" i="1" dirty="0" smtClean="0"/>
              <a:t>, </a:t>
            </a:r>
            <a:r>
              <a:rPr lang="en-US" i="1" dirty="0" err="1" smtClean="0"/>
              <a:t>người</a:t>
            </a:r>
            <a:r>
              <a:rPr lang="en-US" i="1" dirty="0" smtClean="0"/>
              <a:t> </a:t>
            </a:r>
            <a:r>
              <a:rPr lang="en-US" i="1" dirty="0" err="1" smtClean="0"/>
              <a:t>ta</a:t>
            </a:r>
            <a:r>
              <a:rPr lang="en-US" i="1" dirty="0" smtClean="0"/>
              <a:t> </a:t>
            </a:r>
            <a:r>
              <a:rPr lang="en-US" i="1" dirty="0" err="1" smtClean="0"/>
              <a:t>quản</a:t>
            </a:r>
            <a:r>
              <a:rPr lang="en-US" i="1" dirty="0" smtClean="0"/>
              <a:t> </a:t>
            </a:r>
            <a:r>
              <a:rPr lang="en-US" i="1" dirty="0" err="1" smtClean="0"/>
              <a:t>lý</a:t>
            </a:r>
            <a:r>
              <a:rPr lang="en-US" i="1" dirty="0" smtClean="0"/>
              <a:t> </a:t>
            </a:r>
            <a:r>
              <a:rPr lang="en-US" i="1" dirty="0" err="1" smtClean="0"/>
              <a:t>năm</a:t>
            </a:r>
            <a:r>
              <a:rPr lang="en-US" i="1" dirty="0" smtClean="0"/>
              <a:t> </a:t>
            </a:r>
            <a:r>
              <a:rPr lang="en-US" i="1" dirty="0" err="1" smtClean="0"/>
              <a:t>dưới</a:t>
            </a:r>
            <a:r>
              <a:rPr lang="en-US" i="1" dirty="0" smtClean="0"/>
              <a:t> </a:t>
            </a:r>
            <a:r>
              <a:rPr lang="en-US" i="1" dirty="0" err="1" smtClean="0"/>
              <a:t>định</a:t>
            </a:r>
            <a:r>
              <a:rPr lang="en-US" i="1" dirty="0" smtClean="0"/>
              <a:t> </a:t>
            </a:r>
            <a:r>
              <a:rPr lang="en-US" i="1" dirty="0" err="1" smtClean="0"/>
              <a:t>dạng</a:t>
            </a:r>
            <a:r>
              <a:rPr lang="en-US" i="1" dirty="0" smtClean="0"/>
              <a:t> 2 </a:t>
            </a:r>
            <a:r>
              <a:rPr lang="en-US" i="1" dirty="0" err="1" smtClean="0"/>
              <a:t>chữ</a:t>
            </a:r>
            <a:r>
              <a:rPr lang="en-US" i="1" dirty="0" smtClean="0"/>
              <a:t> </a:t>
            </a:r>
            <a:r>
              <a:rPr lang="en-US" i="1" dirty="0" err="1" smtClean="0"/>
              <a:t>số</a:t>
            </a:r>
            <a:r>
              <a:rPr lang="en-US" i="1" dirty="0" smtClean="0"/>
              <a:t>: </a:t>
            </a:r>
            <a:r>
              <a:rPr lang="en-US" i="1" dirty="0" err="1" smtClean="0"/>
              <a:t>áp</a:t>
            </a:r>
            <a:r>
              <a:rPr lang="en-US" i="1" dirty="0" smtClean="0"/>
              <a:t> </a:t>
            </a:r>
            <a:r>
              <a:rPr lang="en-US" i="1" dirty="0" err="1" smtClean="0"/>
              <a:t>dụng</a:t>
            </a:r>
            <a:r>
              <a:rPr lang="en-US" i="1" dirty="0" smtClean="0"/>
              <a:t> </a:t>
            </a:r>
            <a:r>
              <a:rPr lang="en-US" i="1" dirty="0" err="1" smtClean="0"/>
              <a:t>trong</a:t>
            </a:r>
            <a:r>
              <a:rPr lang="en-US" i="1" dirty="0" smtClean="0"/>
              <a:t> </a:t>
            </a:r>
            <a:r>
              <a:rPr lang="en-US" i="1" dirty="0" err="1" smtClean="0"/>
              <a:t>hầu</a:t>
            </a:r>
            <a:r>
              <a:rPr lang="en-US" i="1" dirty="0" smtClean="0"/>
              <a:t> </a:t>
            </a:r>
            <a:r>
              <a:rPr lang="en-US" i="1" dirty="0" err="1" smtClean="0"/>
              <a:t>hết</a:t>
            </a:r>
            <a:r>
              <a:rPr lang="en-US" i="1" dirty="0" smtClean="0"/>
              <a:t> </a:t>
            </a:r>
            <a:r>
              <a:rPr lang="en-US" i="1" dirty="0" err="1" smtClean="0"/>
              <a:t>các</a:t>
            </a:r>
            <a:r>
              <a:rPr lang="en-US" i="1" dirty="0" smtClean="0"/>
              <a:t> </a:t>
            </a:r>
            <a:r>
              <a:rPr lang="en-US" i="1" dirty="0" err="1" smtClean="0"/>
              <a:t>hệ</a:t>
            </a:r>
            <a:r>
              <a:rPr lang="en-US" i="1" dirty="0" smtClean="0"/>
              <a:t> </a:t>
            </a:r>
            <a:r>
              <a:rPr lang="en-US" i="1" dirty="0" err="1" smtClean="0"/>
              <a:t>thống</a:t>
            </a:r>
            <a:r>
              <a:rPr lang="en-US" i="1" dirty="0" smtClean="0"/>
              <a:t> </a:t>
            </a:r>
            <a:r>
              <a:rPr lang="en-US" i="1" dirty="0" err="1" smtClean="0"/>
              <a:t>quản</a:t>
            </a:r>
            <a:r>
              <a:rPr lang="en-US" i="1" dirty="0" smtClean="0"/>
              <a:t> </a:t>
            </a:r>
            <a:r>
              <a:rPr lang="en-US" i="1" dirty="0" err="1" smtClean="0"/>
              <a:t>lý</a:t>
            </a:r>
            <a:r>
              <a:rPr lang="en-US" i="1" dirty="0" smtClean="0"/>
              <a:t> </a:t>
            </a:r>
            <a:r>
              <a:rPr lang="en-US" i="1" dirty="0" err="1" smtClean="0"/>
              <a:t>dữ</a:t>
            </a:r>
            <a:r>
              <a:rPr lang="en-US" i="1" dirty="0" smtClean="0"/>
              <a:t> </a:t>
            </a:r>
            <a:r>
              <a:rPr lang="en-US" i="1" dirty="0" err="1" smtClean="0"/>
              <a:t>liệu</a:t>
            </a:r>
            <a:r>
              <a:rPr lang="en-US" i="1" dirty="0" smtClean="0"/>
              <a:t>.</a:t>
            </a:r>
          </a:p>
          <a:p>
            <a:pPr lvl="2" algn="just">
              <a:buNone/>
            </a:pPr>
            <a:r>
              <a:rPr lang="en-US" i="1" dirty="0" smtClean="0">
                <a:sym typeface="Wingdings" pitchFamily="2" charset="2"/>
              </a:rPr>
              <a:t> Chi </a:t>
            </a:r>
            <a:r>
              <a:rPr lang="en-US" i="1" dirty="0" err="1" smtClean="0">
                <a:sym typeface="Wingdings" pitchFamily="2" charset="2"/>
              </a:rPr>
              <a:t>phí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để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khắc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phục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trên</a:t>
            </a:r>
            <a:r>
              <a:rPr lang="en-US" i="1" dirty="0" smtClean="0">
                <a:sym typeface="Wingdings" pitchFamily="2" charset="2"/>
              </a:rPr>
              <a:t> 1.000.000.000 $.</a:t>
            </a:r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748881"/>
            <a:ext cx="8382000" cy="2404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hài</a:t>
            </a:r>
            <a:r>
              <a:rPr lang="en-US" dirty="0" smtClean="0"/>
              <a:t> </a:t>
            </a:r>
            <a:r>
              <a:rPr lang="en-US" dirty="0" err="1" smtClean="0"/>
              <a:t>lòng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[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]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Đưa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thị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trường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sản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phẩm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đảm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bảo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lượng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2052" descr="C:\Program Files\Common Files\Microsoft Shared\Clipart\cagcat50\BD06663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"/>
            <a:ext cx="1676400" cy="1454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KHÁI NIỆM CHUNG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86600" cy="1752600"/>
          </a:xfrm>
        </p:spPr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1799</Words>
  <Application>Microsoft Office PowerPoint</Application>
  <PresentationFormat>On-screen Show (4:3)</PresentationFormat>
  <Paragraphs>234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Tahoma (Headings)</vt:lpstr>
      <vt:lpstr>Times New Roman</vt:lpstr>
      <vt:lpstr>Wingdings</vt:lpstr>
      <vt:lpstr>Office Theme</vt:lpstr>
      <vt:lpstr>SOFTWARE TESTING KIỂM THỬ PHẦN MỀM</vt:lpstr>
      <vt:lpstr>CHƯƠNG MỞ ĐẦU</vt:lpstr>
      <vt:lpstr>Nội dung</vt:lpstr>
      <vt:lpstr>Một số lỗi phần mềm trong lịch sử</vt:lpstr>
      <vt:lpstr>Một số lỗi phần mềm trong lịch sử</vt:lpstr>
      <vt:lpstr>Một số lỗi phần mềm trong lịch sử</vt:lpstr>
      <vt:lpstr>Một số lỗi phần mềm trong lịch sử</vt:lpstr>
      <vt:lpstr>Ảnh hưởng của phần mềm bị lỗi</vt:lpstr>
      <vt:lpstr>KHÁI NIỆM CHUNG</vt:lpstr>
      <vt:lpstr>Kiểm thử phần mềm</vt:lpstr>
      <vt:lpstr>Kiểm thử phần mềm</vt:lpstr>
      <vt:lpstr>Verification</vt:lpstr>
      <vt:lpstr>Validation</vt:lpstr>
      <vt:lpstr>Kiểm thử phần mềm</vt:lpstr>
      <vt:lpstr>Đặc điểm của kiểm thử phần mềm</vt:lpstr>
      <vt:lpstr>Đặc điểm của kiểm thử phần mềm</vt:lpstr>
      <vt:lpstr>Kiểm thử phần mềm trong V-Model</vt:lpstr>
      <vt:lpstr>Tại sao phải kiểm thử phần mềm</vt:lpstr>
      <vt:lpstr>Tại sao phải kiểm thử phần mềm</vt:lpstr>
      <vt:lpstr>Một số quan niệm không đúng</vt:lpstr>
      <vt:lpstr>Một số quan niệm không đúng</vt:lpstr>
      <vt:lpstr>Một số quan niệm không đúng</vt:lpstr>
      <vt:lpstr>Một số vấn đề thường gặp trong thực tế</vt:lpstr>
      <vt:lpstr>Một số khuyến nghị</vt:lpstr>
      <vt:lpstr>Một số nội dung nghiên cứu</vt:lpstr>
      <vt:lpstr>Quy trình cho kiểm thử phần mềm</vt:lpstr>
      <vt:lpstr>Khái niệm lỗi trong kiểm thử phần mềm</vt:lpstr>
      <vt:lpstr>Lỗi trong kiểm thử phần mềm</vt:lpstr>
      <vt:lpstr>Lỗi trong kiểm thử phần mềm</vt:lpstr>
      <vt:lpstr>Quy trình sống của lỗi</vt:lpstr>
      <vt:lpstr>Các mức kiểm thử phần mềm</vt:lpstr>
      <vt:lpstr>Các loại kiểm thử phần mềm</vt:lpstr>
      <vt:lpstr>Các kỹ thuật kiểm thử phần mềm</vt:lpstr>
      <vt:lpstr>Kiểm thử viên</vt:lpstr>
      <vt:lpstr>Mục đích của kiểm thử viên</vt:lpstr>
      <vt:lpstr>Đặc điểm của kiểm thử viên</vt:lpstr>
      <vt:lpstr>Nghịch lý về kiểm thử</vt:lpstr>
      <vt:lpstr>Tài liệu tham khảo</vt:lpstr>
      <vt:lpstr>Cơ sở của kiểm thử phần mềm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NTTHuong</dc:creator>
  <cp:lastModifiedBy>DELL</cp:lastModifiedBy>
  <cp:revision>88</cp:revision>
  <dcterms:created xsi:type="dcterms:W3CDTF">2016-08-09T13:45:39Z</dcterms:created>
  <dcterms:modified xsi:type="dcterms:W3CDTF">2024-08-15T21:59:58Z</dcterms:modified>
</cp:coreProperties>
</file>