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6"/>
  </p:notesMasterIdLst>
  <p:sldIdLst>
    <p:sldId id="256" r:id="rId2"/>
    <p:sldId id="259" r:id="rId3"/>
    <p:sldId id="265" r:id="rId4"/>
    <p:sldId id="262" r:id="rId5"/>
    <p:sldId id="258" r:id="rId6"/>
    <p:sldId id="309" r:id="rId7"/>
    <p:sldId id="310" r:id="rId8"/>
    <p:sldId id="311" r:id="rId9"/>
    <p:sldId id="312" r:id="rId10"/>
    <p:sldId id="313" r:id="rId11"/>
    <p:sldId id="296" r:id="rId12"/>
    <p:sldId id="314" r:id="rId13"/>
    <p:sldId id="315" r:id="rId14"/>
    <p:sldId id="316" r:id="rId15"/>
    <p:sldId id="317" r:id="rId16"/>
    <p:sldId id="297" r:id="rId17"/>
    <p:sldId id="318" r:id="rId18"/>
    <p:sldId id="319" r:id="rId19"/>
    <p:sldId id="320" r:id="rId20"/>
    <p:sldId id="298" r:id="rId21"/>
    <p:sldId id="321" r:id="rId22"/>
    <p:sldId id="322" r:id="rId23"/>
    <p:sldId id="323" r:id="rId24"/>
    <p:sldId id="324" r:id="rId25"/>
    <p:sldId id="299" r:id="rId26"/>
    <p:sldId id="325" r:id="rId27"/>
    <p:sldId id="300" r:id="rId28"/>
    <p:sldId id="326" r:id="rId29"/>
    <p:sldId id="327" r:id="rId30"/>
    <p:sldId id="328" r:id="rId31"/>
    <p:sldId id="263" r:id="rId32"/>
    <p:sldId id="301" r:id="rId33"/>
    <p:sldId id="276" r:id="rId34"/>
    <p:sldId id="275" r:id="rId35"/>
    <p:sldId id="307" r:id="rId36"/>
    <p:sldId id="329" r:id="rId37"/>
    <p:sldId id="330" r:id="rId38"/>
    <p:sldId id="331" r:id="rId39"/>
    <p:sldId id="332" r:id="rId40"/>
    <p:sldId id="333" r:id="rId41"/>
    <p:sldId id="335" r:id="rId42"/>
    <p:sldId id="336" r:id="rId43"/>
    <p:sldId id="337" r:id="rId44"/>
    <p:sldId id="338" r:id="rId45"/>
    <p:sldId id="339" r:id="rId46"/>
    <p:sldId id="340" r:id="rId47"/>
    <p:sldId id="302" r:id="rId48"/>
    <p:sldId id="304" r:id="rId49"/>
    <p:sldId id="341" r:id="rId50"/>
    <p:sldId id="342" r:id="rId51"/>
    <p:sldId id="343" r:id="rId52"/>
    <p:sldId id="306" r:id="rId53"/>
    <p:sldId id="308" r:id="rId54"/>
    <p:sldId id="281" r:id="rId5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4624" autoAdjust="0"/>
  </p:normalViewPr>
  <p:slideViewPr>
    <p:cSldViewPr>
      <p:cViewPr varScale="1">
        <p:scale>
          <a:sx n="84" d="100"/>
          <a:sy n="84" d="100"/>
        </p:scale>
        <p:origin x="1430" y="7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4031B5B-C5E7-4830-8F26-2420E03B416D}" type="datetimeFigureOut">
              <a:rPr lang="en-US" smtClean="0"/>
              <a:t>8/29/2023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BFD260-ACA7-4CD9-B947-1FB04DE1C034}" type="slidenum">
              <a:rPr lang="en-US" smtClean="0"/>
              <a:t>‹#›</a:t>
            </a:fld>
            <a:endParaRPr lang="en-US"/>
          </a:p>
        </p:txBody>
      </p:sp>
    </p:spTree>
    <p:extLst>
      <p:ext uri="{BB962C8B-B14F-4D97-AF65-F5344CB8AC3E}">
        <p14:creationId xmlns:p14="http://schemas.microsoft.com/office/powerpoint/2010/main" val="21389437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7BFD260-ACA7-4CD9-B947-1FB04DE1C034}" type="slidenum">
              <a:rPr lang="en-US" smtClean="0"/>
              <a:t>10</a:t>
            </a:fld>
            <a:endParaRPr lang="en-US"/>
          </a:p>
        </p:txBody>
      </p:sp>
    </p:spTree>
    <p:extLst>
      <p:ext uri="{BB962C8B-B14F-4D97-AF65-F5344CB8AC3E}">
        <p14:creationId xmlns:p14="http://schemas.microsoft.com/office/powerpoint/2010/main" val="26285823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normAutofit/>
          </a:bodyPr>
          <a:lstStyle>
            <a:lvl1pPr algn="ctr">
              <a:defRPr sz="4400"/>
            </a:lvl1p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baseline="0">
                <a:solidFill>
                  <a:srgbClr val="C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C9A62315-523A-4E76-A53F-63211F5AB666}" type="datetimeFigureOut">
              <a:rPr lang="en-US" smtClean="0"/>
              <a:pPr/>
              <a:t>8/29/2023</a:t>
            </a:fld>
            <a:endParaRPr lang="en-US"/>
          </a:p>
        </p:txBody>
      </p:sp>
      <p:sp>
        <p:nvSpPr>
          <p:cNvPr id="5" name="Footer Placeholder 4"/>
          <p:cNvSpPr>
            <a:spLocks noGrp="1"/>
          </p:cNvSpPr>
          <p:nvPr>
            <p:ph type="ftr" sz="quarter" idx="11"/>
          </p:nvPr>
        </p:nvSpPr>
        <p:spPr/>
        <p:txBody>
          <a:bodyPr/>
          <a:lstStyle/>
          <a:p>
            <a:r>
              <a:rPr lang="en-US" dirty="0" smtClean="0"/>
              <a:t>Software testing</a:t>
            </a:r>
          </a:p>
        </p:txBody>
      </p:sp>
      <p:sp>
        <p:nvSpPr>
          <p:cNvPr id="6" name="Slide Number Placeholder 5"/>
          <p:cNvSpPr>
            <a:spLocks noGrp="1"/>
          </p:cNvSpPr>
          <p:nvPr>
            <p:ph type="sldNum" sz="quarter" idx="12"/>
          </p:nvPr>
        </p:nvSpPr>
        <p:spPr/>
        <p:txBody>
          <a:bodyPr/>
          <a:lstStyle/>
          <a:p>
            <a:fld id="{8015A9A5-FDED-4E35-A21F-AB2CE43FC06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sz="3600" baseline="0"/>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solidFill>
                  <a:srgbClr val="0000FF"/>
                </a:solidFill>
              </a:defRPr>
            </a:lvl1pPr>
          </a:lstStyle>
          <a:p>
            <a:fld id="{C9A62315-523A-4E76-A53F-63211F5AB666}" type="datetimeFigureOut">
              <a:rPr lang="en-US" smtClean="0"/>
              <a:pPr/>
              <a:t>8/29/2023</a:t>
            </a:fld>
            <a:endParaRPr lang="en-US"/>
          </a:p>
        </p:txBody>
      </p:sp>
      <p:sp>
        <p:nvSpPr>
          <p:cNvPr id="5" name="Footer Placeholder 4"/>
          <p:cNvSpPr>
            <a:spLocks noGrp="1"/>
          </p:cNvSpPr>
          <p:nvPr>
            <p:ph type="ftr" sz="quarter" idx="11"/>
          </p:nvPr>
        </p:nvSpPr>
        <p:spPr/>
        <p:txBody>
          <a:bodyPr/>
          <a:lstStyle>
            <a:lvl1pPr>
              <a:defRPr>
                <a:solidFill>
                  <a:srgbClr val="0000FF"/>
                </a:solidFill>
              </a:defRPr>
            </a:lvl1pPr>
          </a:lstStyle>
          <a:p>
            <a:r>
              <a:rPr lang="en-US" smtClean="0"/>
              <a:t>Software testing</a:t>
            </a:r>
            <a:endParaRPr lang="en-US" dirty="0"/>
          </a:p>
        </p:txBody>
      </p:sp>
      <p:sp>
        <p:nvSpPr>
          <p:cNvPr id="6" name="Slide Number Placeholder 5"/>
          <p:cNvSpPr>
            <a:spLocks noGrp="1"/>
          </p:cNvSpPr>
          <p:nvPr>
            <p:ph type="sldNum" sz="quarter" idx="12"/>
          </p:nvPr>
        </p:nvSpPr>
        <p:spPr/>
        <p:txBody>
          <a:bodyPr/>
          <a:lstStyle>
            <a:lvl1pPr>
              <a:defRPr>
                <a:solidFill>
                  <a:srgbClr val="0000FF"/>
                </a:solidFill>
              </a:defRPr>
            </a:lvl1pPr>
          </a:lstStyle>
          <a:p>
            <a:fld id="{8015A9A5-FDED-4E35-A21F-AB2CE43FC06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9" name="Text Placeholder 8"/>
          <p:cNvSpPr>
            <a:spLocks noGrp="1"/>
          </p:cNvSpPr>
          <p:nvPr>
            <p:ph type="body" sz="quarter" idx="13"/>
          </p:nvPr>
        </p:nvSpPr>
        <p:spPr>
          <a:xfrm>
            <a:off x="533400" y="1371600"/>
            <a:ext cx="8153400" cy="48006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Date Placeholder 9"/>
          <p:cNvSpPr>
            <a:spLocks noGrp="1"/>
          </p:cNvSpPr>
          <p:nvPr>
            <p:ph type="dt" sz="half" idx="14"/>
          </p:nvPr>
        </p:nvSpPr>
        <p:spPr/>
        <p:txBody>
          <a:bodyPr/>
          <a:lstStyle/>
          <a:p>
            <a:fld id="{C9A62315-523A-4E76-A53F-63211F5AB666}" type="datetimeFigureOut">
              <a:rPr lang="en-US" smtClean="0"/>
              <a:pPr/>
              <a:t>8/29/2023</a:t>
            </a:fld>
            <a:endParaRPr lang="en-US" dirty="0"/>
          </a:p>
        </p:txBody>
      </p:sp>
      <p:sp>
        <p:nvSpPr>
          <p:cNvPr id="11" name="Slide Number Placeholder 10"/>
          <p:cNvSpPr>
            <a:spLocks noGrp="1"/>
          </p:cNvSpPr>
          <p:nvPr>
            <p:ph type="sldNum" sz="quarter" idx="15"/>
          </p:nvPr>
        </p:nvSpPr>
        <p:spPr/>
        <p:txBody>
          <a:bodyPr/>
          <a:lstStyle/>
          <a:p>
            <a:fld id="{8015A9A5-FDED-4E35-A21F-AB2CE43FC06E}" type="slidenum">
              <a:rPr lang="en-US" smtClean="0"/>
              <a:pPr/>
              <a:t>‹#›</a:t>
            </a:fld>
            <a:endParaRPr lang="en-US" dirty="0"/>
          </a:p>
        </p:txBody>
      </p:sp>
      <p:sp>
        <p:nvSpPr>
          <p:cNvPr id="12" name="Footer Placeholder 11"/>
          <p:cNvSpPr>
            <a:spLocks noGrp="1"/>
          </p:cNvSpPr>
          <p:nvPr>
            <p:ph type="ftr" sz="quarter" idx="16"/>
          </p:nvPr>
        </p:nvSpPr>
        <p:spPr/>
        <p:txBody>
          <a:bodyPr/>
          <a:lstStyle/>
          <a:p>
            <a:r>
              <a:rPr lang="en-US" smtClean="0"/>
              <a:t>Software testing</a:t>
            </a:r>
            <a:endParaRPr lang="en-US" dirty="0"/>
          </a:p>
        </p:txBody>
      </p:sp>
      <p:sp>
        <p:nvSpPr>
          <p:cNvPr id="13" name="Title 12"/>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9A62315-523A-4E76-A53F-63211F5AB666}" type="datetimeFigureOut">
              <a:rPr lang="en-US" smtClean="0"/>
              <a:pPr/>
              <a:t>8/29/2023</a:t>
            </a:fld>
            <a:endParaRPr lang="en-US"/>
          </a:p>
        </p:txBody>
      </p:sp>
      <p:sp>
        <p:nvSpPr>
          <p:cNvPr id="3" name="Footer Placeholder 2"/>
          <p:cNvSpPr>
            <a:spLocks noGrp="1"/>
          </p:cNvSpPr>
          <p:nvPr>
            <p:ph type="ftr" sz="quarter" idx="11"/>
          </p:nvPr>
        </p:nvSpPr>
        <p:spPr/>
        <p:txBody>
          <a:bodyPr/>
          <a:lstStyle/>
          <a:p>
            <a:r>
              <a:rPr lang="en-US" dirty="0" smtClean="0"/>
              <a:t>Software testing</a:t>
            </a:r>
          </a:p>
        </p:txBody>
      </p:sp>
      <p:sp>
        <p:nvSpPr>
          <p:cNvPr id="4" name="Slide Number Placeholder 3"/>
          <p:cNvSpPr>
            <a:spLocks noGrp="1"/>
          </p:cNvSpPr>
          <p:nvPr>
            <p:ph type="sldNum" sz="quarter" idx="12"/>
          </p:nvPr>
        </p:nvSpPr>
        <p:spPr/>
        <p:txBody>
          <a:bodyPr/>
          <a:lstStyle/>
          <a:p>
            <a:fld id="{8015A9A5-FDED-4E35-A21F-AB2CE43FC06E}"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27" name="Picture 3"/>
          <p:cNvPicPr>
            <a:picLocks noChangeAspect="1" noChangeArrowheads="1"/>
          </p:cNvPicPr>
          <p:nvPr userDrawn="1"/>
        </p:nvPicPr>
        <p:blipFill>
          <a:blip r:embed="rId6" cstate="print"/>
          <a:srcRect/>
          <a:stretch>
            <a:fillRect/>
          </a:stretch>
        </p:blipFill>
        <p:spPr bwMode="auto">
          <a:xfrm>
            <a:off x="0" y="457200"/>
            <a:ext cx="6648450" cy="952500"/>
          </a:xfrm>
          <a:prstGeom prst="rect">
            <a:avLst/>
          </a:prstGeom>
          <a:noFill/>
          <a:ln w="9525">
            <a:noFill/>
            <a:miter lim="800000"/>
            <a:headEnd/>
            <a:tailEnd/>
          </a:ln>
        </p:spPr>
      </p:pic>
      <p:sp>
        <p:nvSpPr>
          <p:cNvPr id="2" name="Title Placeholder 1"/>
          <p:cNvSpPr>
            <a:spLocks noGrp="1"/>
          </p:cNvSpPr>
          <p:nvPr>
            <p:ph type="title"/>
          </p:nvPr>
        </p:nvSpPr>
        <p:spPr>
          <a:xfrm>
            <a:off x="609600" y="274638"/>
            <a:ext cx="8077200" cy="792162"/>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371600"/>
            <a:ext cx="8229600" cy="47545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rgbClr val="0000FF"/>
                </a:solidFill>
              </a:defRPr>
            </a:lvl1pPr>
          </a:lstStyle>
          <a:p>
            <a:fld id="{C9A62315-523A-4E76-A53F-63211F5AB666}" type="datetimeFigureOut">
              <a:rPr lang="en-US" smtClean="0"/>
              <a:pPr/>
              <a:t>8/29/2023</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rgbClr val="0000FF"/>
                </a:solidFill>
              </a:defRPr>
            </a:lvl1pPr>
          </a:lstStyle>
          <a:p>
            <a:r>
              <a:rPr lang="en-US" smtClean="0"/>
              <a:t>Software testing</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rgbClr val="0000FF"/>
                </a:solidFill>
              </a:defRPr>
            </a:lvl1pPr>
          </a:lstStyle>
          <a:p>
            <a:fld id="{8015A9A5-FDED-4E35-A21F-AB2CE43FC06E}"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5" r:id="rId4"/>
  </p:sldLayoutIdLst>
  <p:txStyles>
    <p:titleStyle>
      <a:lvl1pPr algn="l" defTabSz="914400" rtl="0" eaLnBrk="1" latinLnBrk="0" hangingPunct="1">
        <a:spcBef>
          <a:spcPct val="0"/>
        </a:spcBef>
        <a:buNone/>
        <a:defRPr sz="36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22.jpeg"/></Relationships>
</file>

<file path=ppt/slides/_rels/slide4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SOFTWARE TESTING</a:t>
            </a:r>
            <a:br>
              <a:rPr lang="en-US" dirty="0" smtClean="0"/>
            </a:br>
            <a:r>
              <a:rPr lang="en-US" dirty="0" smtClean="0"/>
              <a:t>KIỂM THỬ PHẦN MỀM</a:t>
            </a:r>
            <a:endParaRPr lang="en-US" dirty="0"/>
          </a:p>
        </p:txBody>
      </p:sp>
      <p:sp>
        <p:nvSpPr>
          <p:cNvPr id="3" name="Subtitle 2"/>
          <p:cNvSpPr>
            <a:spLocks noGrp="1"/>
          </p:cNvSpPr>
          <p:nvPr>
            <p:ph type="subTitle" idx="1"/>
          </p:nvPr>
        </p:nvSpPr>
        <p:spPr/>
        <p:txBody>
          <a:bodyPr/>
          <a:lstStyle/>
          <a:p>
            <a:r>
              <a:rPr lang="en-US" dirty="0" err="1" smtClean="0"/>
              <a:t>Nguyễn</a:t>
            </a:r>
            <a:r>
              <a:rPr lang="en-US" dirty="0" smtClean="0"/>
              <a:t> Thu </a:t>
            </a:r>
            <a:r>
              <a:rPr lang="en-US" dirty="0" err="1" smtClean="0"/>
              <a:t>Hường</a:t>
            </a:r>
            <a:endParaRPr lang="en-US" dirty="0"/>
          </a:p>
          <a:p>
            <a:r>
              <a:rPr lang="en-US" dirty="0" err="1" smtClean="0"/>
              <a:t>Nguyễn</a:t>
            </a:r>
            <a:r>
              <a:rPr lang="en-US" dirty="0" smtClean="0"/>
              <a:t> </a:t>
            </a:r>
            <a:r>
              <a:rPr lang="en-US" dirty="0" err="1" smtClean="0"/>
              <a:t>Trọng</a:t>
            </a:r>
            <a:r>
              <a:rPr lang="en-US" dirty="0" smtClean="0"/>
              <a:t> </a:t>
            </a:r>
            <a:r>
              <a:rPr lang="en-US" dirty="0" err="1" smtClean="0"/>
              <a:t>Phúc</a:t>
            </a:r>
            <a:endParaRPr lang="en-US"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Quy</a:t>
            </a:r>
            <a:r>
              <a:rPr lang="en-US" dirty="0"/>
              <a:t> </a:t>
            </a:r>
            <a:r>
              <a:rPr lang="en-US" dirty="0" err="1"/>
              <a:t>trình</a:t>
            </a:r>
            <a:r>
              <a:rPr lang="en-US" dirty="0"/>
              <a:t> </a:t>
            </a:r>
            <a:r>
              <a:rPr lang="en-US" dirty="0" err="1"/>
              <a:t>phát</a:t>
            </a:r>
            <a:r>
              <a:rPr lang="en-US" dirty="0"/>
              <a:t> </a:t>
            </a:r>
            <a:r>
              <a:rPr lang="en-US" dirty="0" err="1"/>
              <a:t>triển</a:t>
            </a:r>
            <a:r>
              <a:rPr lang="en-US" dirty="0"/>
              <a:t> </a:t>
            </a:r>
            <a:r>
              <a:rPr lang="en-US" dirty="0" err="1"/>
              <a:t>phần</a:t>
            </a:r>
            <a:r>
              <a:rPr lang="en-US" dirty="0"/>
              <a:t> </a:t>
            </a:r>
            <a:r>
              <a:rPr lang="en-US" dirty="0" err="1"/>
              <a:t>mềm</a:t>
            </a:r>
            <a:endParaRPr lang="en-US" dirty="0"/>
          </a:p>
        </p:txBody>
      </p:sp>
      <p:sp>
        <p:nvSpPr>
          <p:cNvPr id="3" name="Content Placeholder 2"/>
          <p:cNvSpPr>
            <a:spLocks noGrp="1"/>
          </p:cNvSpPr>
          <p:nvPr>
            <p:ph idx="1"/>
          </p:nvPr>
        </p:nvSpPr>
        <p:spPr/>
        <p:txBody>
          <a:bodyPr>
            <a:noAutofit/>
          </a:bodyPr>
          <a:lstStyle/>
          <a:p>
            <a:r>
              <a:rPr lang="en-US" sz="2800" dirty="0" err="1" smtClean="0"/>
              <a:t>Nhược</a:t>
            </a:r>
            <a:r>
              <a:rPr lang="en-US" sz="2800" dirty="0" smtClean="0"/>
              <a:t> </a:t>
            </a:r>
            <a:r>
              <a:rPr lang="en-US" sz="2800" dirty="0" err="1" smtClean="0"/>
              <a:t>điểm</a:t>
            </a:r>
            <a:r>
              <a:rPr lang="en-US" sz="2800" dirty="0" smtClean="0"/>
              <a:t> </a:t>
            </a:r>
            <a:r>
              <a:rPr lang="en-US" sz="2800" dirty="0" err="1" smtClean="0"/>
              <a:t>của</a:t>
            </a:r>
            <a:r>
              <a:rPr lang="en-US" sz="2800" dirty="0" smtClean="0"/>
              <a:t> </a:t>
            </a:r>
            <a:r>
              <a:rPr lang="en-US" sz="2800" dirty="0" err="1" smtClean="0"/>
              <a:t>mô</a:t>
            </a:r>
            <a:r>
              <a:rPr lang="en-US" sz="2800" dirty="0" smtClean="0"/>
              <a:t> </a:t>
            </a:r>
            <a:r>
              <a:rPr lang="en-US" sz="2800" dirty="0" err="1" smtClean="0"/>
              <a:t>hình</a:t>
            </a:r>
            <a:r>
              <a:rPr lang="en-US" sz="2800" dirty="0" smtClean="0"/>
              <a:t> </a:t>
            </a:r>
            <a:r>
              <a:rPr lang="en-US" sz="2800" dirty="0" err="1" smtClean="0"/>
              <a:t>thác</a:t>
            </a:r>
            <a:r>
              <a:rPr lang="en-US" sz="2800" dirty="0" smtClean="0"/>
              <a:t> </a:t>
            </a:r>
            <a:r>
              <a:rPr lang="en-US" sz="2800" dirty="0" err="1" smtClean="0"/>
              <a:t>nước</a:t>
            </a:r>
            <a:r>
              <a:rPr lang="en-US" sz="2800" dirty="0" smtClean="0"/>
              <a:t>:</a:t>
            </a:r>
          </a:p>
          <a:p>
            <a:pPr lvl="1"/>
            <a:r>
              <a:rPr lang="vi-VN" sz="2000" dirty="0"/>
              <a:t>Không thể chấp nhận thay đổi yêu </a:t>
            </a:r>
            <a:r>
              <a:rPr lang="vi-VN" sz="2000" dirty="0" smtClean="0"/>
              <a:t>cầu</a:t>
            </a:r>
            <a:r>
              <a:rPr lang="en-US" sz="2000" dirty="0" smtClean="0"/>
              <a:t>, </a:t>
            </a:r>
            <a:r>
              <a:rPr lang="en-US" sz="2000" dirty="0" err="1" smtClean="0"/>
              <a:t>gặp</a:t>
            </a:r>
            <a:r>
              <a:rPr lang="en-US" sz="2000" dirty="0" smtClean="0"/>
              <a:t> </a:t>
            </a:r>
            <a:r>
              <a:rPr lang="en-US" sz="2000" dirty="0" err="1" smtClean="0"/>
              <a:t>khó</a:t>
            </a:r>
            <a:r>
              <a:rPr lang="en-US" sz="2000" dirty="0" smtClean="0"/>
              <a:t> khan </a:t>
            </a:r>
            <a:r>
              <a:rPr lang="en-US" sz="2000" dirty="0" err="1" smtClean="0"/>
              <a:t>khi</a:t>
            </a:r>
            <a:r>
              <a:rPr lang="en-US" sz="2000" dirty="0" smtClean="0"/>
              <a:t> quay </a:t>
            </a:r>
            <a:r>
              <a:rPr lang="en-US" sz="2000" dirty="0" err="1" smtClean="0"/>
              <a:t>lại</a:t>
            </a:r>
            <a:r>
              <a:rPr lang="en-US" sz="2000" dirty="0" smtClean="0"/>
              <a:t> </a:t>
            </a:r>
            <a:r>
              <a:rPr lang="en-US" sz="2000" dirty="0" err="1" smtClean="0"/>
              <a:t>giai</a:t>
            </a:r>
            <a:r>
              <a:rPr lang="en-US" sz="2000" dirty="0" smtClean="0"/>
              <a:t> </a:t>
            </a:r>
            <a:r>
              <a:rPr lang="en-US" sz="2000" dirty="0" err="1" smtClean="0"/>
              <a:t>đoạn</a:t>
            </a:r>
            <a:r>
              <a:rPr lang="en-US" sz="2000" dirty="0" smtClean="0"/>
              <a:t> </a:t>
            </a:r>
            <a:r>
              <a:rPr lang="en-US" sz="2000" dirty="0" err="1" smtClean="0"/>
              <a:t>trước</a:t>
            </a:r>
            <a:r>
              <a:rPr lang="en-US" sz="2000" dirty="0" smtClean="0"/>
              <a:t> </a:t>
            </a:r>
            <a:r>
              <a:rPr lang="en-US" sz="2000" dirty="0" err="1" smtClean="0"/>
              <a:t>nếu</a:t>
            </a:r>
            <a:r>
              <a:rPr lang="en-US" sz="2000" dirty="0" smtClean="0"/>
              <a:t> </a:t>
            </a:r>
            <a:r>
              <a:rPr lang="en-US" sz="2000" dirty="0" err="1" smtClean="0"/>
              <a:t>có</a:t>
            </a:r>
            <a:r>
              <a:rPr lang="en-US" sz="2000" dirty="0" smtClean="0"/>
              <a:t> </a:t>
            </a:r>
            <a:r>
              <a:rPr lang="en-US" sz="2000" dirty="0" err="1" smtClean="0"/>
              <a:t>sự</a:t>
            </a:r>
            <a:r>
              <a:rPr lang="en-US" sz="2000" dirty="0" smtClean="0"/>
              <a:t> </a:t>
            </a:r>
            <a:r>
              <a:rPr lang="en-US" sz="2000" dirty="0" err="1" smtClean="0"/>
              <a:t>thay</a:t>
            </a:r>
            <a:r>
              <a:rPr lang="en-US" sz="2000" dirty="0" smtClean="0"/>
              <a:t> </a:t>
            </a:r>
            <a:r>
              <a:rPr lang="en-US" sz="2000" dirty="0" err="1" smtClean="0"/>
              <a:t>đổi</a:t>
            </a:r>
            <a:r>
              <a:rPr lang="en-US" sz="2000" dirty="0" smtClean="0"/>
              <a:t> </a:t>
            </a:r>
            <a:r>
              <a:rPr lang="en-US" sz="2000" dirty="0" err="1" smtClean="0"/>
              <a:t>yêu</a:t>
            </a:r>
            <a:r>
              <a:rPr lang="en-US" sz="2000" dirty="0" smtClean="0"/>
              <a:t> </a:t>
            </a:r>
            <a:r>
              <a:rPr lang="en-US" sz="2000" dirty="0" err="1" smtClean="0"/>
              <a:t>cầu</a:t>
            </a:r>
            <a:r>
              <a:rPr lang="en-US" sz="2000" dirty="0" smtClean="0"/>
              <a:t>.</a:t>
            </a:r>
            <a:endParaRPr lang="vi-VN" sz="2000" dirty="0"/>
          </a:p>
          <a:p>
            <a:pPr lvl="1"/>
            <a:r>
              <a:rPr lang="vi-VN" sz="2000" dirty="0" smtClean="0"/>
              <a:t>Việc </a:t>
            </a:r>
            <a:r>
              <a:rPr lang="vi-VN" sz="2000" dirty="0"/>
              <a:t>giao hàng của sản phẩm cuối cùng là muộn vì không có mẫu thử nghiệm được chứng minh trung gian.</a:t>
            </a:r>
          </a:p>
          <a:p>
            <a:pPr lvl="1"/>
            <a:r>
              <a:rPr lang="vi-VN" sz="2000" dirty="0"/>
              <a:t>Đối với các dự án lớn và phức tạp, </a:t>
            </a:r>
            <a:r>
              <a:rPr lang="vi-VN" sz="2000" dirty="0" smtClean="0"/>
              <a:t>yếu </a:t>
            </a:r>
            <a:r>
              <a:rPr lang="vi-VN" sz="2000" dirty="0"/>
              <a:t>tố rủi ro cao hơn.</a:t>
            </a:r>
          </a:p>
          <a:p>
            <a:pPr lvl="1"/>
            <a:r>
              <a:rPr lang="vi-VN" sz="2000" dirty="0"/>
              <a:t>Không thích hợp cho các dự án mà yêu cầu được thay đổi thường xuyên.</a:t>
            </a:r>
          </a:p>
          <a:p>
            <a:pPr lvl="1"/>
            <a:r>
              <a:rPr lang="vi-VN" sz="2000" dirty="0"/>
              <a:t>Không làm việc cho các dự án dài và đang diễn ra.</a:t>
            </a:r>
          </a:p>
          <a:p>
            <a:pPr lvl="1"/>
            <a:r>
              <a:rPr lang="vi-VN" sz="2000" dirty="0"/>
              <a:t>Kể từ khi thử nghiệm được thực hiện ở giai đoạn sau, nó không cho phép xác định những thách thức và rủi ro trong giai đoạn trước đó nên chiến lược giảm thiểu rủi ro rất khó để chuẩn bị</a:t>
            </a:r>
            <a:r>
              <a:rPr lang="vi-VN" sz="2000" dirty="0" smtClean="0"/>
              <a:t>.</a:t>
            </a:r>
            <a:endParaRPr lang="vi-VN" sz="2000" dirty="0"/>
          </a:p>
        </p:txBody>
      </p:sp>
    </p:spTree>
    <p:extLst>
      <p:ext uri="{BB962C8B-B14F-4D97-AF65-F5344CB8AC3E}">
        <p14:creationId xmlns:p14="http://schemas.microsoft.com/office/powerpoint/2010/main" val="11386952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Quy</a:t>
            </a:r>
            <a:r>
              <a:rPr lang="en-US" dirty="0" smtClean="0"/>
              <a:t> </a:t>
            </a:r>
            <a:r>
              <a:rPr lang="en-US" dirty="0" err="1" smtClean="0"/>
              <a:t>trình</a:t>
            </a:r>
            <a:r>
              <a:rPr lang="en-US" dirty="0" smtClean="0"/>
              <a:t> </a:t>
            </a:r>
            <a:r>
              <a:rPr lang="en-US" dirty="0" err="1" smtClean="0"/>
              <a:t>phát</a:t>
            </a:r>
            <a:r>
              <a:rPr lang="en-US" dirty="0" smtClean="0"/>
              <a:t> </a:t>
            </a:r>
            <a:r>
              <a:rPr lang="en-US" dirty="0" err="1" smtClean="0"/>
              <a:t>triển</a:t>
            </a:r>
            <a:r>
              <a:rPr lang="en-US" dirty="0" smtClean="0"/>
              <a:t> </a:t>
            </a:r>
            <a:r>
              <a:rPr lang="en-US" dirty="0" err="1" smtClean="0"/>
              <a:t>phần</a:t>
            </a:r>
            <a:r>
              <a:rPr lang="en-US" dirty="0" smtClean="0"/>
              <a:t> </a:t>
            </a:r>
            <a:r>
              <a:rPr lang="en-US" dirty="0" err="1" smtClean="0"/>
              <a:t>mềm</a:t>
            </a:r>
            <a:endParaRPr lang="en-US" dirty="0"/>
          </a:p>
        </p:txBody>
      </p:sp>
      <p:pic>
        <p:nvPicPr>
          <p:cNvPr id="4" name="Picture 5"/>
          <p:cNvPicPr>
            <a:picLocks noChangeAspect="1" noChangeArrowheads="1"/>
          </p:cNvPicPr>
          <p:nvPr/>
        </p:nvPicPr>
        <p:blipFill>
          <a:blip r:embed="rId2" cstate="print"/>
          <a:srcRect/>
          <a:stretch>
            <a:fillRect/>
          </a:stretch>
        </p:blipFill>
        <p:spPr bwMode="auto">
          <a:xfrm>
            <a:off x="7162800" y="-1"/>
            <a:ext cx="1981199" cy="1371601"/>
          </a:xfrm>
          <a:prstGeom prst="rect">
            <a:avLst/>
          </a:prstGeom>
          <a:noFill/>
          <a:ln w="9525" cap="flat" cmpd="sng">
            <a:noFill/>
            <a:prstDash val="solid"/>
            <a:miter lim="800000"/>
            <a:headEnd/>
            <a:tailEnd/>
          </a:ln>
        </p:spPr>
      </p:pic>
      <p:sp>
        <p:nvSpPr>
          <p:cNvPr id="5" name="Date Placeholder 3"/>
          <p:cNvSpPr>
            <a:spLocks noGrp="1"/>
          </p:cNvSpPr>
          <p:nvPr>
            <p:ph type="dt" sz="half" idx="4294967295"/>
          </p:nvPr>
        </p:nvSpPr>
        <p:spPr>
          <a:xfrm>
            <a:off x="457200" y="6356350"/>
            <a:ext cx="2133600" cy="365125"/>
          </a:xfrm>
          <a:prstGeom prst="rect">
            <a:avLst/>
          </a:prstGeom>
        </p:spPr>
        <p:txBody>
          <a:bodyPr vert="horz" lIns="91440" tIns="45720" rIns="91440" bIns="45720" rtlCol="0" anchor="ctr"/>
          <a:lstStyle>
            <a:lvl1pPr algn="l">
              <a:defRPr sz="1200">
                <a:solidFill>
                  <a:srgbClr val="0000FF"/>
                </a:solidFill>
              </a:defRPr>
            </a:lvl1pPr>
          </a:lstStyle>
          <a:p>
            <a:fld id="{C9A62315-523A-4E76-A53F-63211F5AB666}" type="datetimeFigureOut">
              <a:rPr lang="en-US" smtClean="0"/>
              <a:pPr/>
              <a:t>8/29/2023</a:t>
            </a:fld>
            <a:endParaRPr lang="en-US" dirty="0"/>
          </a:p>
        </p:txBody>
      </p:sp>
      <p:sp>
        <p:nvSpPr>
          <p:cNvPr id="6" name="Footer Placeholder 4"/>
          <p:cNvSpPr>
            <a:spLocks noGrp="1"/>
          </p:cNvSpPr>
          <p:nvPr>
            <p:ph type="ftr" sz="quarter" idx="4294967295"/>
          </p:nvPr>
        </p:nvSpPr>
        <p:spPr>
          <a:xfrm>
            <a:off x="3124200" y="6356350"/>
            <a:ext cx="2895600" cy="365125"/>
          </a:xfrm>
          <a:prstGeom prst="rect">
            <a:avLst/>
          </a:prstGeom>
        </p:spPr>
        <p:txBody>
          <a:bodyPr vert="horz" lIns="91440" tIns="45720" rIns="91440" bIns="45720" rtlCol="0" anchor="ctr"/>
          <a:lstStyle>
            <a:lvl1pPr algn="ctr">
              <a:defRPr sz="1200">
                <a:solidFill>
                  <a:srgbClr val="0000FF"/>
                </a:solidFill>
              </a:defRPr>
            </a:lvl1pPr>
          </a:lstStyle>
          <a:p>
            <a:r>
              <a:rPr lang="en-US" smtClean="0"/>
              <a:t>Software testing</a:t>
            </a:r>
            <a:endParaRPr lang="en-US" dirty="0"/>
          </a:p>
        </p:txBody>
      </p:sp>
      <p:sp>
        <p:nvSpPr>
          <p:cNvPr id="7" name="Slide Number Placeholder 5"/>
          <p:cNvSpPr>
            <a:spLocks noGrp="1"/>
          </p:cNvSpPr>
          <p:nvPr>
            <p:ph type="sldNum" sz="quarter" idx="4294967295"/>
          </p:nvPr>
        </p:nvSpPr>
        <p:spPr>
          <a:xfrm>
            <a:off x="6553200" y="6356350"/>
            <a:ext cx="2133600" cy="365125"/>
          </a:xfrm>
          <a:prstGeom prst="rect">
            <a:avLst/>
          </a:prstGeom>
        </p:spPr>
        <p:txBody>
          <a:bodyPr vert="horz" lIns="91440" tIns="45720" rIns="91440" bIns="45720" rtlCol="0" anchor="ctr"/>
          <a:lstStyle>
            <a:lvl1pPr algn="r">
              <a:defRPr sz="1200">
                <a:solidFill>
                  <a:srgbClr val="0000FF"/>
                </a:solidFill>
              </a:defRPr>
            </a:lvl1pPr>
          </a:lstStyle>
          <a:p>
            <a:fld id="{8015A9A5-FDED-4E35-A21F-AB2CE43FC06E}" type="slidenum">
              <a:rPr lang="en-US" smtClean="0"/>
              <a:pPr/>
              <a:t>11</a:t>
            </a:fld>
            <a:endParaRPr lang="en-US" dirty="0"/>
          </a:p>
        </p:txBody>
      </p:sp>
      <p:pic>
        <p:nvPicPr>
          <p:cNvPr id="8" name="Picture 2" descr="http://crackmba.com/wp-content/uploads/2012/01/V-Model.jpg"/>
          <p:cNvPicPr>
            <a:picLocks noChangeAspect="1" noChangeArrowheads="1"/>
          </p:cNvPicPr>
          <p:nvPr/>
        </p:nvPicPr>
        <p:blipFill>
          <a:blip r:embed="rId3" cstate="print"/>
          <a:srcRect/>
          <a:stretch>
            <a:fillRect/>
          </a:stretch>
        </p:blipFill>
        <p:spPr bwMode="auto">
          <a:xfrm>
            <a:off x="1066800" y="1524000"/>
            <a:ext cx="6934200" cy="4772575"/>
          </a:xfrm>
          <a:prstGeom prst="rect">
            <a:avLst/>
          </a:prstGeom>
          <a:noFill/>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Quy</a:t>
            </a:r>
            <a:r>
              <a:rPr lang="en-US" dirty="0"/>
              <a:t> </a:t>
            </a:r>
            <a:r>
              <a:rPr lang="en-US" dirty="0" err="1"/>
              <a:t>trình</a:t>
            </a:r>
            <a:r>
              <a:rPr lang="en-US" dirty="0"/>
              <a:t> </a:t>
            </a:r>
            <a:r>
              <a:rPr lang="en-US" dirty="0" err="1"/>
              <a:t>phát</a:t>
            </a:r>
            <a:r>
              <a:rPr lang="en-US" dirty="0"/>
              <a:t> </a:t>
            </a:r>
            <a:r>
              <a:rPr lang="en-US" dirty="0" err="1"/>
              <a:t>triển</a:t>
            </a:r>
            <a:r>
              <a:rPr lang="en-US" dirty="0"/>
              <a:t> </a:t>
            </a:r>
            <a:r>
              <a:rPr lang="en-US" dirty="0" err="1"/>
              <a:t>phần</a:t>
            </a:r>
            <a:r>
              <a:rPr lang="en-US" dirty="0"/>
              <a:t> </a:t>
            </a:r>
            <a:r>
              <a:rPr lang="en-US" dirty="0" err="1"/>
              <a:t>mềm</a:t>
            </a:r>
            <a:endParaRPr lang="en-US" dirty="0"/>
          </a:p>
        </p:txBody>
      </p:sp>
      <p:sp>
        <p:nvSpPr>
          <p:cNvPr id="3" name="Content Placeholder 2"/>
          <p:cNvSpPr>
            <a:spLocks noGrp="1"/>
          </p:cNvSpPr>
          <p:nvPr>
            <p:ph idx="1"/>
          </p:nvPr>
        </p:nvSpPr>
        <p:spPr/>
        <p:txBody>
          <a:bodyPr/>
          <a:lstStyle/>
          <a:p>
            <a:r>
              <a:rPr lang="en-US" dirty="0" err="1" smtClean="0"/>
              <a:t>Mô</a:t>
            </a:r>
            <a:r>
              <a:rPr lang="en-US" dirty="0" smtClean="0"/>
              <a:t> </a:t>
            </a:r>
            <a:r>
              <a:rPr lang="en-US" dirty="0" err="1" smtClean="0"/>
              <a:t>hình</a:t>
            </a:r>
            <a:r>
              <a:rPr lang="en-US" dirty="0" smtClean="0"/>
              <a:t> </a:t>
            </a:r>
            <a:r>
              <a:rPr lang="en-US" dirty="0" err="1" smtClean="0"/>
              <a:t>chữ</a:t>
            </a:r>
            <a:r>
              <a:rPr lang="en-US" dirty="0" smtClean="0"/>
              <a:t> V</a:t>
            </a:r>
          </a:p>
          <a:p>
            <a:pPr lvl="1"/>
            <a:r>
              <a:rPr lang="vi-VN" dirty="0"/>
              <a:t> Trong mô hình V việc thực hiện kiểm tra được diễn ra ngay từ giai đoạn lấy yêu cầu. V mô hình cũng được gọi là mô hình xác minh (verification) và mô hình xác nhận (validation</a:t>
            </a:r>
            <a:r>
              <a:rPr lang="vi-VN" dirty="0" smtClean="0"/>
              <a:t>).</a:t>
            </a:r>
            <a:endParaRPr lang="en-US" dirty="0" smtClean="0"/>
          </a:p>
          <a:p>
            <a:pPr lvl="1"/>
            <a:r>
              <a:rPr lang="vi-VN" dirty="0"/>
              <a:t>Trong mô hình V, các hoạt động phát triển và đảm bảo chất lượng được thực hiện đồng thời. Không có pha rời rạc được gọi là kiểm thử, thay vào đó kiểm thử được bắt đầu ngay từ giai đoạn lấy yêu cầu. </a:t>
            </a:r>
            <a:endParaRPr lang="en-US" dirty="0"/>
          </a:p>
        </p:txBody>
      </p:sp>
    </p:spTree>
    <p:extLst>
      <p:ext uri="{BB962C8B-B14F-4D97-AF65-F5344CB8AC3E}">
        <p14:creationId xmlns:p14="http://schemas.microsoft.com/office/powerpoint/2010/main" val="9961234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Quy</a:t>
            </a:r>
            <a:r>
              <a:rPr lang="en-US" dirty="0"/>
              <a:t> </a:t>
            </a:r>
            <a:r>
              <a:rPr lang="en-US" dirty="0" err="1"/>
              <a:t>trình</a:t>
            </a:r>
            <a:r>
              <a:rPr lang="en-US" dirty="0"/>
              <a:t> </a:t>
            </a:r>
            <a:r>
              <a:rPr lang="en-US" dirty="0" err="1"/>
              <a:t>phát</a:t>
            </a:r>
            <a:r>
              <a:rPr lang="en-US" dirty="0"/>
              <a:t> </a:t>
            </a:r>
            <a:r>
              <a:rPr lang="en-US" dirty="0" err="1"/>
              <a:t>triển</a:t>
            </a:r>
            <a:r>
              <a:rPr lang="en-US" dirty="0"/>
              <a:t> </a:t>
            </a:r>
            <a:r>
              <a:rPr lang="en-US" dirty="0" err="1"/>
              <a:t>phần</a:t>
            </a:r>
            <a:r>
              <a:rPr lang="en-US" dirty="0"/>
              <a:t> </a:t>
            </a:r>
            <a:r>
              <a:rPr lang="en-US" dirty="0" err="1"/>
              <a:t>mềm</a:t>
            </a:r>
            <a:endParaRPr lang="en-US" dirty="0"/>
          </a:p>
        </p:txBody>
      </p:sp>
      <p:sp>
        <p:nvSpPr>
          <p:cNvPr id="3" name="Content Placeholder 2"/>
          <p:cNvSpPr>
            <a:spLocks noGrp="1"/>
          </p:cNvSpPr>
          <p:nvPr>
            <p:ph idx="1"/>
          </p:nvPr>
        </p:nvSpPr>
        <p:spPr/>
        <p:txBody>
          <a:bodyPr/>
          <a:lstStyle/>
          <a:p>
            <a:r>
              <a:rPr lang="en-US" dirty="0" err="1" smtClean="0"/>
              <a:t>Mô</a:t>
            </a:r>
            <a:r>
              <a:rPr lang="en-US" dirty="0" smtClean="0"/>
              <a:t> </a:t>
            </a:r>
            <a:r>
              <a:rPr lang="en-US" dirty="0" err="1" smtClean="0"/>
              <a:t>hình</a:t>
            </a:r>
            <a:r>
              <a:rPr lang="en-US" dirty="0" smtClean="0"/>
              <a:t> </a:t>
            </a:r>
            <a:r>
              <a:rPr lang="en-US" dirty="0" err="1" smtClean="0"/>
              <a:t>chữ</a:t>
            </a:r>
            <a:r>
              <a:rPr lang="en-US" dirty="0" smtClean="0"/>
              <a:t> V </a:t>
            </a:r>
            <a:r>
              <a:rPr lang="en-US" dirty="0" err="1" smtClean="0"/>
              <a:t>được</a:t>
            </a:r>
            <a:r>
              <a:rPr lang="en-US" dirty="0" smtClean="0"/>
              <a:t> </a:t>
            </a:r>
            <a:r>
              <a:rPr lang="en-US" dirty="0" err="1" smtClean="0"/>
              <a:t>ấp</a:t>
            </a:r>
            <a:r>
              <a:rPr lang="en-US" dirty="0" smtClean="0"/>
              <a:t> </a:t>
            </a:r>
            <a:r>
              <a:rPr lang="en-US" dirty="0" err="1" smtClean="0"/>
              <a:t>dụng</a:t>
            </a:r>
            <a:r>
              <a:rPr lang="en-US" dirty="0" smtClean="0"/>
              <a:t> </a:t>
            </a:r>
            <a:r>
              <a:rPr lang="en-US" dirty="0" err="1" smtClean="0"/>
              <a:t>khi</a:t>
            </a:r>
            <a:r>
              <a:rPr lang="en-US" dirty="0" smtClean="0"/>
              <a:t>:</a:t>
            </a:r>
          </a:p>
          <a:p>
            <a:pPr lvl="1"/>
            <a:r>
              <a:rPr lang="vi-VN" dirty="0"/>
              <a:t>Yêu cầu được xác định rõ ràng và không mơ hồ</a:t>
            </a:r>
          </a:p>
          <a:p>
            <a:pPr lvl="1"/>
            <a:r>
              <a:rPr lang="vi-VN" dirty="0"/>
              <a:t>Tiêu chí chấp nhận được xác định rõ ràng.</a:t>
            </a:r>
          </a:p>
          <a:p>
            <a:pPr lvl="1"/>
            <a:r>
              <a:rPr lang="vi-VN" dirty="0"/>
              <a:t>Dự án có quy mô vừa và nhỏ.</a:t>
            </a:r>
          </a:p>
          <a:p>
            <a:pPr lvl="1"/>
            <a:r>
              <a:rPr lang="vi-VN" dirty="0"/>
              <a:t>Công nghệ và công cụ được sử dụng không thường xuyên thay đổi.</a:t>
            </a:r>
          </a:p>
          <a:p>
            <a:pPr lvl="1"/>
            <a:endParaRPr lang="en-US" dirty="0"/>
          </a:p>
        </p:txBody>
      </p:sp>
    </p:spTree>
    <p:extLst>
      <p:ext uri="{BB962C8B-B14F-4D97-AF65-F5344CB8AC3E}">
        <p14:creationId xmlns:p14="http://schemas.microsoft.com/office/powerpoint/2010/main" val="25201674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Quy</a:t>
            </a:r>
            <a:r>
              <a:rPr lang="en-US" dirty="0"/>
              <a:t> </a:t>
            </a:r>
            <a:r>
              <a:rPr lang="en-US" dirty="0" err="1"/>
              <a:t>trình</a:t>
            </a:r>
            <a:r>
              <a:rPr lang="en-US" dirty="0"/>
              <a:t> </a:t>
            </a:r>
            <a:r>
              <a:rPr lang="en-US" dirty="0" err="1"/>
              <a:t>phát</a:t>
            </a:r>
            <a:r>
              <a:rPr lang="en-US" dirty="0"/>
              <a:t> </a:t>
            </a:r>
            <a:r>
              <a:rPr lang="en-US" dirty="0" err="1"/>
              <a:t>triển</a:t>
            </a:r>
            <a:r>
              <a:rPr lang="en-US" dirty="0"/>
              <a:t> </a:t>
            </a:r>
            <a:r>
              <a:rPr lang="en-US" dirty="0" err="1"/>
              <a:t>phần</a:t>
            </a:r>
            <a:r>
              <a:rPr lang="en-US" dirty="0"/>
              <a:t> </a:t>
            </a:r>
            <a:r>
              <a:rPr lang="en-US" dirty="0" err="1"/>
              <a:t>mềm</a:t>
            </a:r>
            <a:endParaRPr lang="en-US" dirty="0"/>
          </a:p>
        </p:txBody>
      </p:sp>
      <p:sp>
        <p:nvSpPr>
          <p:cNvPr id="3" name="Content Placeholder 2"/>
          <p:cNvSpPr>
            <a:spLocks noGrp="1"/>
          </p:cNvSpPr>
          <p:nvPr>
            <p:ph idx="1"/>
          </p:nvPr>
        </p:nvSpPr>
        <p:spPr/>
        <p:txBody>
          <a:bodyPr>
            <a:normAutofit/>
          </a:bodyPr>
          <a:lstStyle/>
          <a:p>
            <a:r>
              <a:rPr lang="en-US" dirty="0" err="1" smtClean="0"/>
              <a:t>Ưu</a:t>
            </a:r>
            <a:r>
              <a:rPr lang="en-US" dirty="0" smtClean="0"/>
              <a:t> </a:t>
            </a:r>
            <a:r>
              <a:rPr lang="en-US" dirty="0" err="1" smtClean="0"/>
              <a:t>điểm</a:t>
            </a:r>
            <a:r>
              <a:rPr lang="en-US" dirty="0" smtClean="0"/>
              <a:t> </a:t>
            </a:r>
            <a:r>
              <a:rPr lang="en-US" dirty="0" err="1" smtClean="0"/>
              <a:t>của</a:t>
            </a:r>
            <a:r>
              <a:rPr lang="en-US" dirty="0" smtClean="0"/>
              <a:t> </a:t>
            </a:r>
            <a:r>
              <a:rPr lang="en-US" dirty="0" err="1" smtClean="0"/>
              <a:t>mô</a:t>
            </a:r>
            <a:r>
              <a:rPr lang="en-US" dirty="0" smtClean="0"/>
              <a:t> </a:t>
            </a:r>
            <a:r>
              <a:rPr lang="en-US" dirty="0" err="1" smtClean="0"/>
              <a:t>hình</a:t>
            </a:r>
            <a:r>
              <a:rPr lang="en-US" dirty="0" smtClean="0"/>
              <a:t> </a:t>
            </a:r>
            <a:r>
              <a:rPr lang="en-US" dirty="0" err="1" smtClean="0"/>
              <a:t>chữ</a:t>
            </a:r>
            <a:r>
              <a:rPr lang="en-US" dirty="0" smtClean="0"/>
              <a:t> V</a:t>
            </a:r>
          </a:p>
          <a:p>
            <a:pPr lvl="1"/>
            <a:r>
              <a:rPr lang="vi-VN" dirty="0"/>
              <a:t>Quá trình phát triển và quy trình quản lý có tính tổ chức và hệ thống</a:t>
            </a:r>
          </a:p>
          <a:p>
            <a:pPr lvl="1"/>
            <a:r>
              <a:rPr lang="vi-VN" dirty="0"/>
              <a:t>Hoạt động tốt cho các dự án có quy mô vừa và nhỏ.</a:t>
            </a:r>
          </a:p>
          <a:p>
            <a:pPr lvl="1"/>
            <a:r>
              <a:rPr lang="vi-VN" dirty="0"/>
              <a:t>Kiểm tra bắt đầu từ khi bắt đầu phát triển vì vậy sự mơ hồ được xác định ngay từ đầu.</a:t>
            </a:r>
          </a:p>
          <a:p>
            <a:pPr lvl="1"/>
            <a:r>
              <a:rPr lang="vi-VN" dirty="0"/>
              <a:t>Dễ dàng quản lý vì mỗi giai đoạn có các mục tiêu và mục tiêu được xác định rõ ràng.</a:t>
            </a:r>
          </a:p>
          <a:p>
            <a:pPr lvl="1"/>
            <a:endParaRPr lang="en-US" dirty="0"/>
          </a:p>
        </p:txBody>
      </p:sp>
    </p:spTree>
    <p:extLst>
      <p:ext uri="{BB962C8B-B14F-4D97-AF65-F5344CB8AC3E}">
        <p14:creationId xmlns:p14="http://schemas.microsoft.com/office/powerpoint/2010/main" val="15848088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Quy</a:t>
            </a:r>
            <a:r>
              <a:rPr lang="en-US" dirty="0"/>
              <a:t> </a:t>
            </a:r>
            <a:r>
              <a:rPr lang="en-US" dirty="0" err="1"/>
              <a:t>trình</a:t>
            </a:r>
            <a:r>
              <a:rPr lang="en-US" dirty="0"/>
              <a:t> </a:t>
            </a:r>
            <a:r>
              <a:rPr lang="en-US" dirty="0" err="1"/>
              <a:t>phát</a:t>
            </a:r>
            <a:r>
              <a:rPr lang="en-US" dirty="0"/>
              <a:t> </a:t>
            </a:r>
            <a:r>
              <a:rPr lang="en-US" dirty="0" err="1"/>
              <a:t>triển</a:t>
            </a:r>
            <a:r>
              <a:rPr lang="en-US" dirty="0"/>
              <a:t> </a:t>
            </a:r>
            <a:r>
              <a:rPr lang="en-US" dirty="0" err="1"/>
              <a:t>phần</a:t>
            </a:r>
            <a:r>
              <a:rPr lang="en-US" dirty="0"/>
              <a:t> </a:t>
            </a:r>
            <a:r>
              <a:rPr lang="en-US" dirty="0" err="1"/>
              <a:t>mềm</a:t>
            </a:r>
            <a:endParaRPr lang="en-US" dirty="0"/>
          </a:p>
        </p:txBody>
      </p:sp>
      <p:sp>
        <p:nvSpPr>
          <p:cNvPr id="3" name="Content Placeholder 2"/>
          <p:cNvSpPr>
            <a:spLocks noGrp="1"/>
          </p:cNvSpPr>
          <p:nvPr>
            <p:ph idx="1"/>
          </p:nvPr>
        </p:nvSpPr>
        <p:spPr/>
        <p:txBody>
          <a:bodyPr>
            <a:normAutofit/>
          </a:bodyPr>
          <a:lstStyle/>
          <a:p>
            <a:r>
              <a:rPr lang="en-US" dirty="0" err="1" smtClean="0"/>
              <a:t>Nhược</a:t>
            </a:r>
            <a:r>
              <a:rPr lang="en-US" dirty="0" smtClean="0"/>
              <a:t> </a:t>
            </a:r>
            <a:r>
              <a:rPr lang="en-US" dirty="0" err="1" smtClean="0"/>
              <a:t>điểm</a:t>
            </a:r>
            <a:r>
              <a:rPr lang="en-US" dirty="0" smtClean="0"/>
              <a:t> </a:t>
            </a:r>
            <a:r>
              <a:rPr lang="en-US" dirty="0" err="1" smtClean="0"/>
              <a:t>của</a:t>
            </a:r>
            <a:r>
              <a:rPr lang="en-US" dirty="0" smtClean="0"/>
              <a:t> </a:t>
            </a:r>
            <a:r>
              <a:rPr lang="en-US" dirty="0" err="1" smtClean="0"/>
              <a:t>mô</a:t>
            </a:r>
            <a:r>
              <a:rPr lang="en-US" dirty="0" smtClean="0"/>
              <a:t> </a:t>
            </a:r>
            <a:r>
              <a:rPr lang="en-US" dirty="0" err="1" smtClean="0"/>
              <a:t>hình</a:t>
            </a:r>
            <a:r>
              <a:rPr lang="en-US" dirty="0" smtClean="0"/>
              <a:t> </a:t>
            </a:r>
            <a:r>
              <a:rPr lang="en-US" dirty="0" err="1" smtClean="0"/>
              <a:t>chữ</a:t>
            </a:r>
            <a:r>
              <a:rPr lang="en-US" dirty="0" smtClean="0"/>
              <a:t> V</a:t>
            </a:r>
          </a:p>
          <a:p>
            <a:pPr lvl="1"/>
            <a:r>
              <a:rPr lang="vi-VN" dirty="0"/>
              <a:t>Không thích hợp cho các dự án lớn và phức tạp</a:t>
            </a:r>
          </a:p>
          <a:p>
            <a:pPr lvl="1"/>
            <a:r>
              <a:rPr lang="vi-VN" dirty="0"/>
              <a:t>Không phù hợp nếu các yêu cầu thường xuyên thay đổi.</a:t>
            </a:r>
          </a:p>
          <a:p>
            <a:pPr lvl="1"/>
            <a:r>
              <a:rPr lang="vi-VN" dirty="0"/>
              <a:t>Không có phần mềm làm việc được sản xuất ở giai đoạn trung gian.</a:t>
            </a:r>
          </a:p>
          <a:p>
            <a:pPr lvl="1"/>
            <a:r>
              <a:rPr lang="vi-VN" dirty="0"/>
              <a:t>Không có điều khoản cho việc phân tích rủi ro nên có sự không chắc chắn và có tính rủi ro.</a:t>
            </a:r>
          </a:p>
          <a:p>
            <a:pPr lvl="1"/>
            <a:endParaRPr lang="en-US" dirty="0"/>
          </a:p>
        </p:txBody>
      </p:sp>
    </p:spTree>
    <p:extLst>
      <p:ext uri="{BB962C8B-B14F-4D97-AF65-F5344CB8AC3E}">
        <p14:creationId xmlns:p14="http://schemas.microsoft.com/office/powerpoint/2010/main" val="23057189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Quy</a:t>
            </a:r>
            <a:r>
              <a:rPr lang="en-US" dirty="0" smtClean="0"/>
              <a:t> </a:t>
            </a:r>
            <a:r>
              <a:rPr lang="en-US" dirty="0" err="1" smtClean="0"/>
              <a:t>trình</a:t>
            </a:r>
            <a:r>
              <a:rPr lang="en-US" dirty="0" smtClean="0"/>
              <a:t> </a:t>
            </a:r>
            <a:r>
              <a:rPr lang="en-US" dirty="0" err="1" smtClean="0"/>
              <a:t>phát</a:t>
            </a:r>
            <a:r>
              <a:rPr lang="en-US" dirty="0" smtClean="0"/>
              <a:t> </a:t>
            </a:r>
            <a:r>
              <a:rPr lang="en-US" dirty="0" err="1" smtClean="0"/>
              <a:t>triển</a:t>
            </a:r>
            <a:r>
              <a:rPr lang="en-US" dirty="0" smtClean="0"/>
              <a:t> </a:t>
            </a:r>
            <a:r>
              <a:rPr lang="en-US" dirty="0" err="1" smtClean="0"/>
              <a:t>phần</a:t>
            </a:r>
            <a:r>
              <a:rPr lang="en-US" dirty="0" smtClean="0"/>
              <a:t> </a:t>
            </a:r>
            <a:r>
              <a:rPr lang="en-US" dirty="0" err="1" smtClean="0"/>
              <a:t>mềm</a:t>
            </a:r>
            <a:endParaRPr lang="en-US" dirty="0"/>
          </a:p>
        </p:txBody>
      </p:sp>
      <p:pic>
        <p:nvPicPr>
          <p:cNvPr id="4" name="Picture 5"/>
          <p:cNvPicPr>
            <a:picLocks noChangeAspect="1" noChangeArrowheads="1"/>
          </p:cNvPicPr>
          <p:nvPr/>
        </p:nvPicPr>
        <p:blipFill>
          <a:blip r:embed="rId2" cstate="print"/>
          <a:srcRect/>
          <a:stretch>
            <a:fillRect/>
          </a:stretch>
        </p:blipFill>
        <p:spPr bwMode="auto">
          <a:xfrm>
            <a:off x="7162800" y="-1"/>
            <a:ext cx="1981199" cy="1371601"/>
          </a:xfrm>
          <a:prstGeom prst="rect">
            <a:avLst/>
          </a:prstGeom>
          <a:noFill/>
          <a:ln w="9525" cap="flat" cmpd="sng">
            <a:noFill/>
            <a:prstDash val="solid"/>
            <a:miter lim="800000"/>
            <a:headEnd/>
            <a:tailEnd/>
          </a:ln>
        </p:spPr>
      </p:pic>
      <p:sp>
        <p:nvSpPr>
          <p:cNvPr id="5" name="Date Placeholder 3"/>
          <p:cNvSpPr>
            <a:spLocks noGrp="1"/>
          </p:cNvSpPr>
          <p:nvPr>
            <p:ph type="dt" sz="half" idx="4294967295"/>
          </p:nvPr>
        </p:nvSpPr>
        <p:spPr>
          <a:xfrm>
            <a:off x="457200" y="6356350"/>
            <a:ext cx="2133600" cy="365125"/>
          </a:xfrm>
          <a:prstGeom prst="rect">
            <a:avLst/>
          </a:prstGeom>
        </p:spPr>
        <p:txBody>
          <a:bodyPr vert="horz" lIns="91440" tIns="45720" rIns="91440" bIns="45720" rtlCol="0" anchor="ctr"/>
          <a:lstStyle>
            <a:lvl1pPr algn="l">
              <a:defRPr sz="1200">
                <a:solidFill>
                  <a:srgbClr val="0000FF"/>
                </a:solidFill>
              </a:defRPr>
            </a:lvl1pPr>
          </a:lstStyle>
          <a:p>
            <a:fld id="{C9A62315-523A-4E76-A53F-63211F5AB666}" type="datetimeFigureOut">
              <a:rPr lang="en-US" smtClean="0"/>
              <a:pPr/>
              <a:t>8/29/2023</a:t>
            </a:fld>
            <a:endParaRPr lang="en-US" dirty="0"/>
          </a:p>
        </p:txBody>
      </p:sp>
      <p:sp>
        <p:nvSpPr>
          <p:cNvPr id="6" name="Footer Placeholder 4"/>
          <p:cNvSpPr>
            <a:spLocks noGrp="1"/>
          </p:cNvSpPr>
          <p:nvPr>
            <p:ph type="ftr" sz="quarter" idx="4294967295"/>
          </p:nvPr>
        </p:nvSpPr>
        <p:spPr>
          <a:xfrm>
            <a:off x="3124200" y="6356350"/>
            <a:ext cx="2895600" cy="365125"/>
          </a:xfrm>
          <a:prstGeom prst="rect">
            <a:avLst/>
          </a:prstGeom>
        </p:spPr>
        <p:txBody>
          <a:bodyPr vert="horz" lIns="91440" tIns="45720" rIns="91440" bIns="45720" rtlCol="0" anchor="ctr"/>
          <a:lstStyle>
            <a:lvl1pPr algn="ctr">
              <a:defRPr sz="1200">
                <a:solidFill>
                  <a:srgbClr val="0000FF"/>
                </a:solidFill>
              </a:defRPr>
            </a:lvl1pPr>
          </a:lstStyle>
          <a:p>
            <a:r>
              <a:rPr lang="en-US" smtClean="0"/>
              <a:t>Software testing</a:t>
            </a:r>
            <a:endParaRPr lang="en-US" dirty="0"/>
          </a:p>
        </p:txBody>
      </p:sp>
      <p:sp>
        <p:nvSpPr>
          <p:cNvPr id="7" name="Slide Number Placeholder 5"/>
          <p:cNvSpPr>
            <a:spLocks noGrp="1"/>
          </p:cNvSpPr>
          <p:nvPr>
            <p:ph type="sldNum" sz="quarter" idx="4294967295"/>
          </p:nvPr>
        </p:nvSpPr>
        <p:spPr>
          <a:xfrm>
            <a:off x="6553200" y="6356350"/>
            <a:ext cx="2133600" cy="365125"/>
          </a:xfrm>
          <a:prstGeom prst="rect">
            <a:avLst/>
          </a:prstGeom>
        </p:spPr>
        <p:txBody>
          <a:bodyPr vert="horz" lIns="91440" tIns="45720" rIns="91440" bIns="45720" rtlCol="0" anchor="ctr"/>
          <a:lstStyle>
            <a:lvl1pPr algn="r">
              <a:defRPr sz="1200">
                <a:solidFill>
                  <a:srgbClr val="0000FF"/>
                </a:solidFill>
              </a:defRPr>
            </a:lvl1pPr>
          </a:lstStyle>
          <a:p>
            <a:fld id="{8015A9A5-FDED-4E35-A21F-AB2CE43FC06E}" type="slidenum">
              <a:rPr lang="en-US" smtClean="0"/>
              <a:pPr/>
              <a:t>16</a:t>
            </a:fld>
            <a:endParaRPr lang="en-US" dirty="0"/>
          </a:p>
        </p:txBody>
      </p:sp>
      <p:pic>
        <p:nvPicPr>
          <p:cNvPr id="43010" name="Picture 2" descr="http://testingfreak.com/wp-content/uploads/2015/02/incremental.png"/>
          <p:cNvPicPr>
            <a:picLocks noChangeAspect="1" noChangeArrowheads="1"/>
          </p:cNvPicPr>
          <p:nvPr/>
        </p:nvPicPr>
        <p:blipFill>
          <a:blip r:embed="rId3" cstate="print"/>
          <a:srcRect/>
          <a:stretch>
            <a:fillRect/>
          </a:stretch>
        </p:blipFill>
        <p:spPr bwMode="auto">
          <a:xfrm>
            <a:off x="304800" y="1524000"/>
            <a:ext cx="6553200" cy="4648200"/>
          </a:xfrm>
          <a:prstGeom prst="rect">
            <a:avLst/>
          </a:prstGeom>
          <a:noFill/>
        </p:spPr>
      </p:pic>
      <p:pic>
        <p:nvPicPr>
          <p:cNvPr id="43012" name="Picture 4" descr="http://istqbexamcertification.com/wp-content/uploads/2012/01/Incremental-model_11.jpg"/>
          <p:cNvPicPr>
            <a:picLocks noChangeAspect="1" noChangeArrowheads="1"/>
          </p:cNvPicPr>
          <p:nvPr/>
        </p:nvPicPr>
        <p:blipFill>
          <a:blip r:embed="rId4" cstate="print"/>
          <a:srcRect/>
          <a:stretch>
            <a:fillRect/>
          </a:stretch>
        </p:blipFill>
        <p:spPr bwMode="auto">
          <a:xfrm>
            <a:off x="5410200" y="2438400"/>
            <a:ext cx="3425371" cy="899160"/>
          </a:xfrm>
          <a:prstGeom prst="rect">
            <a:avLst/>
          </a:prstGeom>
          <a:noFill/>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Quy</a:t>
            </a:r>
            <a:r>
              <a:rPr lang="en-US" dirty="0" smtClean="0"/>
              <a:t> </a:t>
            </a:r>
            <a:r>
              <a:rPr lang="en-US" dirty="0" err="1" smtClean="0"/>
              <a:t>trình</a:t>
            </a:r>
            <a:r>
              <a:rPr lang="en-US" dirty="0" smtClean="0"/>
              <a:t> </a:t>
            </a:r>
            <a:r>
              <a:rPr lang="en-US" dirty="0" err="1" smtClean="0"/>
              <a:t>phát</a:t>
            </a:r>
            <a:r>
              <a:rPr lang="en-US" dirty="0" smtClean="0"/>
              <a:t> </a:t>
            </a:r>
            <a:r>
              <a:rPr lang="en-US" dirty="0" err="1" smtClean="0"/>
              <a:t>triển</a:t>
            </a:r>
            <a:r>
              <a:rPr lang="en-US" dirty="0" smtClean="0"/>
              <a:t> </a:t>
            </a:r>
            <a:r>
              <a:rPr lang="en-US" dirty="0" err="1" smtClean="0"/>
              <a:t>phần</a:t>
            </a:r>
            <a:r>
              <a:rPr lang="en-US" dirty="0" smtClean="0"/>
              <a:t> </a:t>
            </a:r>
            <a:r>
              <a:rPr lang="en-US" dirty="0" err="1" smtClean="0"/>
              <a:t>mềm</a:t>
            </a:r>
            <a:r>
              <a:rPr lang="en-US" dirty="0" smtClean="0"/>
              <a:t> </a:t>
            </a:r>
            <a:endParaRPr lang="en-US" dirty="0"/>
          </a:p>
        </p:txBody>
      </p:sp>
      <p:sp>
        <p:nvSpPr>
          <p:cNvPr id="3" name="Content Placeholder 2"/>
          <p:cNvSpPr>
            <a:spLocks noGrp="1"/>
          </p:cNvSpPr>
          <p:nvPr>
            <p:ph idx="1"/>
          </p:nvPr>
        </p:nvSpPr>
        <p:spPr/>
        <p:txBody>
          <a:bodyPr>
            <a:normAutofit fontScale="92500" lnSpcReduction="10000"/>
          </a:bodyPr>
          <a:lstStyle/>
          <a:p>
            <a:r>
              <a:rPr lang="en-US" dirty="0" err="1" smtClean="0"/>
              <a:t>Mô</a:t>
            </a:r>
            <a:r>
              <a:rPr lang="en-US" dirty="0" smtClean="0"/>
              <a:t> </a:t>
            </a:r>
            <a:r>
              <a:rPr lang="en-US" dirty="0" err="1" smtClean="0"/>
              <a:t>hình</a:t>
            </a:r>
            <a:r>
              <a:rPr lang="en-US" dirty="0" smtClean="0"/>
              <a:t> </a:t>
            </a:r>
            <a:r>
              <a:rPr lang="en-US" dirty="0" err="1" smtClean="0"/>
              <a:t>tăng</a:t>
            </a:r>
            <a:r>
              <a:rPr lang="en-US" dirty="0" smtClean="0"/>
              <a:t> </a:t>
            </a:r>
            <a:r>
              <a:rPr lang="en-US" dirty="0" err="1" smtClean="0"/>
              <a:t>trưởng</a:t>
            </a:r>
            <a:endParaRPr lang="en-US" dirty="0" smtClean="0"/>
          </a:p>
          <a:p>
            <a:pPr lvl="1"/>
            <a:r>
              <a:rPr lang="en-US" dirty="0" err="1" smtClean="0"/>
              <a:t>Các</a:t>
            </a:r>
            <a:r>
              <a:rPr lang="en-US" dirty="0" smtClean="0"/>
              <a:t> </a:t>
            </a:r>
            <a:r>
              <a:rPr lang="en-US" dirty="0" err="1" smtClean="0"/>
              <a:t>yêu</a:t>
            </a:r>
            <a:r>
              <a:rPr lang="en-US" dirty="0" smtClean="0"/>
              <a:t> </a:t>
            </a:r>
            <a:r>
              <a:rPr lang="en-US" dirty="0" err="1" smtClean="0"/>
              <a:t>cầu</a:t>
            </a:r>
            <a:r>
              <a:rPr lang="vi-VN" dirty="0" smtClean="0"/>
              <a:t> </a:t>
            </a:r>
            <a:r>
              <a:rPr lang="vi-VN" dirty="0"/>
              <a:t>được chia thành nhiều phần.</a:t>
            </a:r>
          </a:p>
          <a:p>
            <a:pPr lvl="1"/>
            <a:r>
              <a:rPr lang="vi-VN" dirty="0"/>
              <a:t>Chu kỳ được chia thành các module nhỏ, dễ quản lý.</a:t>
            </a:r>
          </a:p>
          <a:p>
            <a:pPr lvl="1"/>
            <a:r>
              <a:rPr lang="vi-VN" dirty="0"/>
              <a:t>Mỗi module sẽ đi qua các yêu cầu về thiết kế, thực hiện, … như 1 vòng đời phát triển thông thường</a:t>
            </a:r>
            <a:r>
              <a:rPr lang="vi-VN" dirty="0" smtClean="0"/>
              <a:t>.</a:t>
            </a:r>
            <a:endParaRPr lang="en-US" dirty="0" smtClean="0"/>
          </a:p>
          <a:p>
            <a:pPr lvl="1"/>
            <a:r>
              <a:rPr lang="en-US" b="1" dirty="0" err="1" smtClean="0"/>
              <a:t>Ứng</a:t>
            </a:r>
            <a:r>
              <a:rPr lang="en-US" b="1" dirty="0" smtClean="0"/>
              <a:t> </a:t>
            </a:r>
            <a:r>
              <a:rPr lang="en-US" b="1" dirty="0" err="1" smtClean="0"/>
              <a:t>dụng</a:t>
            </a:r>
            <a:r>
              <a:rPr lang="en-US" b="1" dirty="0" smtClean="0"/>
              <a:t>:</a:t>
            </a:r>
          </a:p>
          <a:p>
            <a:pPr lvl="2"/>
            <a:r>
              <a:rPr lang="vi-VN" dirty="0"/>
              <a:t>Áp dụng cho những dự án có yêu cầu đã được mô tả, định nghĩa và hiểu một cách rõ ràng.</a:t>
            </a:r>
          </a:p>
          <a:p>
            <a:pPr lvl="2"/>
            <a:r>
              <a:rPr lang="vi-VN" dirty="0" smtClean="0"/>
              <a:t>Kh</a:t>
            </a:r>
            <a:r>
              <a:rPr lang="en-US" dirty="0" err="1" smtClean="0"/>
              <a:t>ách</a:t>
            </a:r>
            <a:r>
              <a:rPr lang="vi-VN" dirty="0" smtClean="0"/>
              <a:t> </a:t>
            </a:r>
            <a:r>
              <a:rPr lang="vi-VN" dirty="0"/>
              <a:t>hàng có nhu cầu về sản phẩm sớm.</a:t>
            </a:r>
          </a:p>
          <a:p>
            <a:pPr lvl="2"/>
            <a:endParaRPr lang="vi-VN" b="1" dirty="0"/>
          </a:p>
          <a:p>
            <a:pPr lvl="1"/>
            <a:endParaRPr lang="en-US" dirty="0"/>
          </a:p>
        </p:txBody>
      </p:sp>
    </p:spTree>
    <p:extLst>
      <p:ext uri="{BB962C8B-B14F-4D97-AF65-F5344CB8AC3E}">
        <p14:creationId xmlns:p14="http://schemas.microsoft.com/office/powerpoint/2010/main" val="37032209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Quy</a:t>
            </a:r>
            <a:r>
              <a:rPr lang="en-US" dirty="0" smtClean="0"/>
              <a:t> </a:t>
            </a:r>
            <a:r>
              <a:rPr lang="en-US" dirty="0" err="1" smtClean="0"/>
              <a:t>trình</a:t>
            </a:r>
            <a:r>
              <a:rPr lang="en-US" dirty="0" smtClean="0"/>
              <a:t> </a:t>
            </a:r>
            <a:r>
              <a:rPr lang="en-US" dirty="0" err="1" smtClean="0"/>
              <a:t>phát</a:t>
            </a:r>
            <a:r>
              <a:rPr lang="en-US" dirty="0" smtClean="0"/>
              <a:t> </a:t>
            </a:r>
            <a:r>
              <a:rPr lang="en-US" dirty="0" err="1" smtClean="0"/>
              <a:t>triển</a:t>
            </a:r>
            <a:r>
              <a:rPr lang="en-US" dirty="0" smtClean="0"/>
              <a:t> </a:t>
            </a:r>
            <a:r>
              <a:rPr lang="en-US" dirty="0" err="1" smtClean="0"/>
              <a:t>phần</a:t>
            </a:r>
            <a:r>
              <a:rPr lang="en-US" dirty="0" smtClean="0"/>
              <a:t> </a:t>
            </a:r>
            <a:r>
              <a:rPr lang="en-US" dirty="0" err="1" smtClean="0"/>
              <a:t>mềm</a:t>
            </a:r>
            <a:r>
              <a:rPr lang="en-US" dirty="0" smtClean="0"/>
              <a:t> </a:t>
            </a:r>
            <a:endParaRPr lang="en-US" dirty="0"/>
          </a:p>
        </p:txBody>
      </p:sp>
      <p:sp>
        <p:nvSpPr>
          <p:cNvPr id="3" name="Content Placeholder 2"/>
          <p:cNvSpPr>
            <a:spLocks noGrp="1"/>
          </p:cNvSpPr>
          <p:nvPr>
            <p:ph idx="1"/>
          </p:nvPr>
        </p:nvSpPr>
        <p:spPr/>
        <p:txBody>
          <a:bodyPr/>
          <a:lstStyle/>
          <a:p>
            <a:r>
              <a:rPr lang="en-US" dirty="0" err="1" smtClean="0"/>
              <a:t>Ưu</a:t>
            </a:r>
            <a:r>
              <a:rPr lang="en-US" dirty="0" smtClean="0"/>
              <a:t> </a:t>
            </a:r>
            <a:r>
              <a:rPr lang="en-US" dirty="0" err="1" smtClean="0"/>
              <a:t>điểm</a:t>
            </a:r>
            <a:r>
              <a:rPr lang="en-US" dirty="0" smtClean="0"/>
              <a:t> </a:t>
            </a:r>
            <a:r>
              <a:rPr lang="en-US" dirty="0" err="1" smtClean="0"/>
              <a:t>của</a:t>
            </a:r>
            <a:r>
              <a:rPr lang="en-US" dirty="0" smtClean="0"/>
              <a:t> </a:t>
            </a:r>
            <a:r>
              <a:rPr lang="en-US" dirty="0" err="1" smtClean="0"/>
              <a:t>Mô</a:t>
            </a:r>
            <a:r>
              <a:rPr lang="en-US" dirty="0" smtClean="0"/>
              <a:t> </a:t>
            </a:r>
            <a:r>
              <a:rPr lang="en-US" dirty="0" err="1" smtClean="0"/>
              <a:t>hình</a:t>
            </a:r>
            <a:r>
              <a:rPr lang="en-US" dirty="0" smtClean="0"/>
              <a:t> </a:t>
            </a:r>
            <a:r>
              <a:rPr lang="en-US" dirty="0" err="1" smtClean="0"/>
              <a:t>tăng</a:t>
            </a:r>
            <a:r>
              <a:rPr lang="en-US" dirty="0" smtClean="0"/>
              <a:t> </a:t>
            </a:r>
            <a:r>
              <a:rPr lang="en-US" dirty="0" err="1" smtClean="0"/>
              <a:t>trưởng</a:t>
            </a:r>
            <a:endParaRPr lang="en-US" dirty="0" smtClean="0"/>
          </a:p>
          <a:p>
            <a:pPr lvl="1"/>
            <a:r>
              <a:rPr lang="vi-VN" dirty="0"/>
              <a:t>Phát triển nhanh chóng.</a:t>
            </a:r>
          </a:p>
          <a:p>
            <a:pPr lvl="1"/>
            <a:r>
              <a:rPr lang="vi-VN" dirty="0"/>
              <a:t>Mô hình này linh hoạt hơn, ít tốn kém hơn khi thay đổi phạm vi và yêu cầu.</a:t>
            </a:r>
          </a:p>
          <a:p>
            <a:pPr lvl="1"/>
            <a:r>
              <a:rPr lang="vi-VN" dirty="0"/>
              <a:t>Dễ dàng hơn trong việc kiểm tra và sửa lỗi.</a:t>
            </a:r>
          </a:p>
          <a:p>
            <a:pPr lvl="1"/>
            <a:endParaRPr lang="en-US" dirty="0"/>
          </a:p>
        </p:txBody>
      </p:sp>
    </p:spTree>
    <p:extLst>
      <p:ext uri="{BB962C8B-B14F-4D97-AF65-F5344CB8AC3E}">
        <p14:creationId xmlns:p14="http://schemas.microsoft.com/office/powerpoint/2010/main" val="20724082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Quy</a:t>
            </a:r>
            <a:r>
              <a:rPr lang="en-US" dirty="0" smtClean="0"/>
              <a:t> </a:t>
            </a:r>
            <a:r>
              <a:rPr lang="en-US" dirty="0" err="1" smtClean="0"/>
              <a:t>trình</a:t>
            </a:r>
            <a:r>
              <a:rPr lang="en-US" dirty="0" smtClean="0"/>
              <a:t> </a:t>
            </a:r>
            <a:r>
              <a:rPr lang="en-US" dirty="0" err="1" smtClean="0"/>
              <a:t>phát</a:t>
            </a:r>
            <a:r>
              <a:rPr lang="en-US" dirty="0" smtClean="0"/>
              <a:t> </a:t>
            </a:r>
            <a:r>
              <a:rPr lang="en-US" dirty="0" err="1" smtClean="0"/>
              <a:t>triển</a:t>
            </a:r>
            <a:r>
              <a:rPr lang="en-US" dirty="0" smtClean="0"/>
              <a:t> </a:t>
            </a:r>
            <a:r>
              <a:rPr lang="en-US" dirty="0" err="1" smtClean="0"/>
              <a:t>phần</a:t>
            </a:r>
            <a:r>
              <a:rPr lang="en-US" dirty="0" smtClean="0"/>
              <a:t> </a:t>
            </a:r>
            <a:r>
              <a:rPr lang="en-US" dirty="0" err="1" smtClean="0"/>
              <a:t>mềm</a:t>
            </a:r>
            <a:r>
              <a:rPr lang="en-US" dirty="0" smtClean="0"/>
              <a:t> </a:t>
            </a:r>
            <a:endParaRPr lang="en-US" dirty="0"/>
          </a:p>
        </p:txBody>
      </p:sp>
      <p:sp>
        <p:nvSpPr>
          <p:cNvPr id="3" name="Content Placeholder 2"/>
          <p:cNvSpPr>
            <a:spLocks noGrp="1"/>
          </p:cNvSpPr>
          <p:nvPr>
            <p:ph idx="1"/>
          </p:nvPr>
        </p:nvSpPr>
        <p:spPr/>
        <p:txBody>
          <a:bodyPr/>
          <a:lstStyle/>
          <a:p>
            <a:r>
              <a:rPr lang="en-US" dirty="0" err="1" smtClean="0"/>
              <a:t>Nhược</a:t>
            </a:r>
            <a:r>
              <a:rPr lang="en-US" dirty="0" smtClean="0"/>
              <a:t> </a:t>
            </a:r>
            <a:r>
              <a:rPr lang="en-US" dirty="0" err="1" smtClean="0"/>
              <a:t>điểm</a:t>
            </a:r>
            <a:r>
              <a:rPr lang="en-US" dirty="0" smtClean="0"/>
              <a:t> </a:t>
            </a:r>
            <a:r>
              <a:rPr lang="en-US" dirty="0" err="1" smtClean="0"/>
              <a:t>của</a:t>
            </a:r>
            <a:r>
              <a:rPr lang="en-US" dirty="0" smtClean="0"/>
              <a:t> </a:t>
            </a:r>
            <a:r>
              <a:rPr lang="en-US" dirty="0" err="1" smtClean="0"/>
              <a:t>Mô</a:t>
            </a:r>
            <a:r>
              <a:rPr lang="en-US" dirty="0" smtClean="0"/>
              <a:t> </a:t>
            </a:r>
            <a:r>
              <a:rPr lang="en-US" dirty="0" err="1" smtClean="0"/>
              <a:t>hình</a:t>
            </a:r>
            <a:r>
              <a:rPr lang="en-US" dirty="0" smtClean="0"/>
              <a:t> </a:t>
            </a:r>
            <a:r>
              <a:rPr lang="en-US" dirty="0" err="1" smtClean="0"/>
              <a:t>tăng</a:t>
            </a:r>
            <a:r>
              <a:rPr lang="en-US" dirty="0" smtClean="0"/>
              <a:t> </a:t>
            </a:r>
            <a:r>
              <a:rPr lang="en-US" dirty="0" err="1" smtClean="0"/>
              <a:t>trưởng</a:t>
            </a:r>
            <a:endParaRPr lang="en-US" dirty="0" smtClean="0"/>
          </a:p>
          <a:p>
            <a:pPr lvl="1"/>
            <a:r>
              <a:rPr lang="vi-VN" dirty="0"/>
              <a:t>Cần lập plan và thiết kế tốt.</a:t>
            </a:r>
          </a:p>
          <a:p>
            <a:pPr lvl="1"/>
            <a:r>
              <a:rPr lang="vi-VN" dirty="0"/>
              <a:t>Tổng chi phí là cao hơn so với mô hình thác nước.</a:t>
            </a:r>
          </a:p>
          <a:p>
            <a:pPr lvl="1"/>
            <a:endParaRPr lang="en-US" dirty="0"/>
          </a:p>
        </p:txBody>
      </p:sp>
    </p:spTree>
    <p:extLst>
      <p:ext uri="{BB962C8B-B14F-4D97-AF65-F5344CB8AC3E}">
        <p14:creationId xmlns:p14="http://schemas.microsoft.com/office/powerpoint/2010/main" val="12323845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CHƯƠNG HAI</a:t>
            </a:r>
            <a:endParaRPr lang="en-US" dirty="0"/>
          </a:p>
        </p:txBody>
      </p:sp>
      <p:sp>
        <p:nvSpPr>
          <p:cNvPr id="3" name="Subtitle 2"/>
          <p:cNvSpPr>
            <a:spLocks noGrp="1"/>
          </p:cNvSpPr>
          <p:nvPr>
            <p:ph type="subTitle" idx="1"/>
          </p:nvPr>
        </p:nvSpPr>
        <p:spPr>
          <a:xfrm>
            <a:off x="1219200" y="3886200"/>
            <a:ext cx="6858000" cy="1752600"/>
          </a:xfrm>
        </p:spPr>
        <p:txBody>
          <a:bodyPr/>
          <a:lstStyle/>
          <a:p>
            <a:r>
              <a:rPr lang="en-US" dirty="0" err="1" smtClean="0"/>
              <a:t>Quy</a:t>
            </a:r>
            <a:r>
              <a:rPr lang="en-US" dirty="0" smtClean="0"/>
              <a:t> </a:t>
            </a:r>
            <a:r>
              <a:rPr lang="en-US" dirty="0" err="1" smtClean="0"/>
              <a:t>trình</a:t>
            </a:r>
            <a:r>
              <a:rPr lang="en-US" dirty="0" smtClean="0"/>
              <a:t> </a:t>
            </a:r>
            <a:r>
              <a:rPr lang="en-US" dirty="0" err="1" smtClean="0"/>
              <a:t>kiểm</a:t>
            </a:r>
            <a:r>
              <a:rPr lang="en-US" dirty="0" smtClean="0"/>
              <a:t> </a:t>
            </a:r>
            <a:r>
              <a:rPr lang="en-US" dirty="0" err="1" smtClean="0"/>
              <a:t>thử</a:t>
            </a:r>
            <a:r>
              <a:rPr lang="en-US" dirty="0" smtClean="0"/>
              <a:t> </a:t>
            </a:r>
            <a:r>
              <a:rPr lang="en-US" dirty="0" err="1" smtClean="0"/>
              <a:t>phần</a:t>
            </a:r>
            <a:r>
              <a:rPr lang="en-US" dirty="0" smtClean="0"/>
              <a:t> </a:t>
            </a:r>
            <a:r>
              <a:rPr lang="en-US" dirty="0" err="1" smtClean="0"/>
              <a:t>mềm</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Quy</a:t>
            </a:r>
            <a:r>
              <a:rPr lang="en-US" dirty="0" smtClean="0"/>
              <a:t> </a:t>
            </a:r>
            <a:r>
              <a:rPr lang="en-US" dirty="0" err="1" smtClean="0"/>
              <a:t>trình</a:t>
            </a:r>
            <a:r>
              <a:rPr lang="en-US" dirty="0" smtClean="0"/>
              <a:t> </a:t>
            </a:r>
            <a:r>
              <a:rPr lang="en-US" dirty="0" err="1" smtClean="0"/>
              <a:t>phát</a:t>
            </a:r>
            <a:r>
              <a:rPr lang="en-US" dirty="0" smtClean="0"/>
              <a:t> </a:t>
            </a:r>
            <a:r>
              <a:rPr lang="en-US" dirty="0" err="1" smtClean="0"/>
              <a:t>triển</a:t>
            </a:r>
            <a:r>
              <a:rPr lang="en-US" dirty="0" smtClean="0"/>
              <a:t> </a:t>
            </a:r>
            <a:r>
              <a:rPr lang="en-US" dirty="0" err="1" smtClean="0"/>
              <a:t>phần</a:t>
            </a:r>
            <a:r>
              <a:rPr lang="en-US" dirty="0" smtClean="0"/>
              <a:t> </a:t>
            </a:r>
            <a:r>
              <a:rPr lang="en-US" dirty="0" err="1" smtClean="0"/>
              <a:t>mềm</a:t>
            </a:r>
            <a:endParaRPr lang="en-US" dirty="0"/>
          </a:p>
        </p:txBody>
      </p:sp>
      <p:pic>
        <p:nvPicPr>
          <p:cNvPr id="4" name="Picture 5"/>
          <p:cNvPicPr>
            <a:picLocks noChangeAspect="1" noChangeArrowheads="1"/>
          </p:cNvPicPr>
          <p:nvPr/>
        </p:nvPicPr>
        <p:blipFill>
          <a:blip r:embed="rId2" cstate="print"/>
          <a:srcRect/>
          <a:stretch>
            <a:fillRect/>
          </a:stretch>
        </p:blipFill>
        <p:spPr bwMode="auto">
          <a:xfrm>
            <a:off x="7162800" y="-1"/>
            <a:ext cx="1981199" cy="1371601"/>
          </a:xfrm>
          <a:prstGeom prst="rect">
            <a:avLst/>
          </a:prstGeom>
          <a:noFill/>
          <a:ln w="9525" cap="flat" cmpd="sng">
            <a:noFill/>
            <a:prstDash val="solid"/>
            <a:miter lim="800000"/>
            <a:headEnd/>
            <a:tailEnd/>
          </a:ln>
        </p:spPr>
      </p:pic>
      <p:sp>
        <p:nvSpPr>
          <p:cNvPr id="5" name="Date Placeholder 3"/>
          <p:cNvSpPr>
            <a:spLocks noGrp="1"/>
          </p:cNvSpPr>
          <p:nvPr>
            <p:ph type="dt" sz="half" idx="4294967295"/>
          </p:nvPr>
        </p:nvSpPr>
        <p:spPr>
          <a:xfrm>
            <a:off x="457200" y="6356350"/>
            <a:ext cx="2133600" cy="365125"/>
          </a:xfrm>
          <a:prstGeom prst="rect">
            <a:avLst/>
          </a:prstGeom>
        </p:spPr>
        <p:txBody>
          <a:bodyPr vert="horz" lIns="91440" tIns="45720" rIns="91440" bIns="45720" rtlCol="0" anchor="ctr"/>
          <a:lstStyle>
            <a:lvl1pPr algn="l">
              <a:defRPr sz="1200">
                <a:solidFill>
                  <a:srgbClr val="0000FF"/>
                </a:solidFill>
              </a:defRPr>
            </a:lvl1pPr>
          </a:lstStyle>
          <a:p>
            <a:fld id="{C9A62315-523A-4E76-A53F-63211F5AB666}" type="datetimeFigureOut">
              <a:rPr lang="en-US" smtClean="0"/>
              <a:pPr/>
              <a:t>8/29/2023</a:t>
            </a:fld>
            <a:endParaRPr lang="en-US" dirty="0"/>
          </a:p>
        </p:txBody>
      </p:sp>
      <p:sp>
        <p:nvSpPr>
          <p:cNvPr id="6" name="Footer Placeholder 4"/>
          <p:cNvSpPr>
            <a:spLocks noGrp="1"/>
          </p:cNvSpPr>
          <p:nvPr>
            <p:ph type="ftr" sz="quarter" idx="4294967295"/>
          </p:nvPr>
        </p:nvSpPr>
        <p:spPr>
          <a:xfrm>
            <a:off x="3124200" y="6356350"/>
            <a:ext cx="2895600" cy="365125"/>
          </a:xfrm>
          <a:prstGeom prst="rect">
            <a:avLst/>
          </a:prstGeom>
        </p:spPr>
        <p:txBody>
          <a:bodyPr vert="horz" lIns="91440" tIns="45720" rIns="91440" bIns="45720" rtlCol="0" anchor="ctr"/>
          <a:lstStyle>
            <a:lvl1pPr algn="ctr">
              <a:defRPr sz="1200">
                <a:solidFill>
                  <a:srgbClr val="0000FF"/>
                </a:solidFill>
              </a:defRPr>
            </a:lvl1pPr>
          </a:lstStyle>
          <a:p>
            <a:r>
              <a:rPr lang="en-US" smtClean="0"/>
              <a:t>Software testing</a:t>
            </a:r>
            <a:endParaRPr lang="en-US" dirty="0"/>
          </a:p>
        </p:txBody>
      </p:sp>
      <p:sp>
        <p:nvSpPr>
          <p:cNvPr id="7" name="Slide Number Placeholder 5"/>
          <p:cNvSpPr>
            <a:spLocks noGrp="1"/>
          </p:cNvSpPr>
          <p:nvPr>
            <p:ph type="sldNum" sz="quarter" idx="4294967295"/>
          </p:nvPr>
        </p:nvSpPr>
        <p:spPr>
          <a:xfrm>
            <a:off x="6553200" y="6356350"/>
            <a:ext cx="2133600" cy="365125"/>
          </a:xfrm>
          <a:prstGeom prst="rect">
            <a:avLst/>
          </a:prstGeom>
        </p:spPr>
        <p:txBody>
          <a:bodyPr vert="horz" lIns="91440" tIns="45720" rIns="91440" bIns="45720" rtlCol="0" anchor="ctr"/>
          <a:lstStyle>
            <a:lvl1pPr algn="r">
              <a:defRPr sz="1200">
                <a:solidFill>
                  <a:srgbClr val="0000FF"/>
                </a:solidFill>
              </a:defRPr>
            </a:lvl1pPr>
          </a:lstStyle>
          <a:p>
            <a:fld id="{8015A9A5-FDED-4E35-A21F-AB2CE43FC06E}" type="slidenum">
              <a:rPr lang="en-US" smtClean="0"/>
              <a:pPr/>
              <a:t>20</a:t>
            </a:fld>
            <a:endParaRPr lang="en-US" dirty="0"/>
          </a:p>
        </p:txBody>
      </p:sp>
      <p:pic>
        <p:nvPicPr>
          <p:cNvPr id="45059" name="Picture 3"/>
          <p:cNvPicPr>
            <a:picLocks noChangeAspect="1" noChangeArrowheads="1"/>
          </p:cNvPicPr>
          <p:nvPr/>
        </p:nvPicPr>
        <p:blipFill>
          <a:blip r:embed="rId3" cstate="print"/>
          <a:srcRect/>
          <a:stretch>
            <a:fillRect/>
          </a:stretch>
        </p:blipFill>
        <p:spPr bwMode="auto">
          <a:xfrm>
            <a:off x="457200" y="1447800"/>
            <a:ext cx="6400800" cy="4760394"/>
          </a:xfrm>
          <a:prstGeom prst="rect">
            <a:avLst/>
          </a:prstGeom>
          <a:noFill/>
          <a:ln w="9525">
            <a:noFill/>
            <a:miter lim="800000"/>
            <a:headEnd/>
            <a:tailEnd/>
          </a:ln>
        </p:spPr>
      </p:pic>
      <p:pic>
        <p:nvPicPr>
          <p:cNvPr id="45058" name="Picture 2" descr="http://istqbexamcertification.com/wp-content/uploads/2012/01/Iterative-model-example.jpg"/>
          <p:cNvPicPr>
            <a:picLocks noChangeAspect="1" noChangeArrowheads="1"/>
          </p:cNvPicPr>
          <p:nvPr/>
        </p:nvPicPr>
        <p:blipFill>
          <a:blip r:embed="rId4" cstate="print"/>
          <a:srcRect/>
          <a:stretch>
            <a:fillRect/>
          </a:stretch>
        </p:blipFill>
        <p:spPr bwMode="auto">
          <a:xfrm>
            <a:off x="5867400" y="4343400"/>
            <a:ext cx="3048000" cy="819151"/>
          </a:xfrm>
          <a:prstGeom prst="rect">
            <a:avLst/>
          </a:prstGeom>
          <a:noFill/>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Quy</a:t>
            </a:r>
            <a:r>
              <a:rPr lang="en-US" dirty="0" smtClean="0"/>
              <a:t> </a:t>
            </a:r>
            <a:r>
              <a:rPr lang="en-US" dirty="0" err="1" smtClean="0"/>
              <a:t>trình</a:t>
            </a:r>
            <a:r>
              <a:rPr lang="en-US" dirty="0" smtClean="0"/>
              <a:t> </a:t>
            </a:r>
            <a:r>
              <a:rPr lang="en-US" dirty="0" err="1" smtClean="0"/>
              <a:t>phát</a:t>
            </a:r>
            <a:r>
              <a:rPr lang="en-US" dirty="0" smtClean="0"/>
              <a:t> </a:t>
            </a:r>
            <a:r>
              <a:rPr lang="en-US" dirty="0" err="1" smtClean="0"/>
              <a:t>triển</a:t>
            </a:r>
            <a:r>
              <a:rPr lang="en-US" dirty="0" smtClean="0"/>
              <a:t> </a:t>
            </a:r>
            <a:r>
              <a:rPr lang="en-US" dirty="0" err="1" smtClean="0"/>
              <a:t>phần</a:t>
            </a:r>
            <a:r>
              <a:rPr lang="en-US" dirty="0" smtClean="0"/>
              <a:t> </a:t>
            </a:r>
            <a:r>
              <a:rPr lang="en-US" dirty="0" err="1" smtClean="0"/>
              <a:t>mềm</a:t>
            </a:r>
            <a:endParaRPr lang="en-US" dirty="0"/>
          </a:p>
        </p:txBody>
      </p:sp>
      <p:sp>
        <p:nvSpPr>
          <p:cNvPr id="3" name="Content Placeholder 2"/>
          <p:cNvSpPr>
            <a:spLocks noGrp="1"/>
          </p:cNvSpPr>
          <p:nvPr>
            <p:ph idx="1"/>
          </p:nvPr>
        </p:nvSpPr>
        <p:spPr/>
        <p:txBody>
          <a:bodyPr>
            <a:normAutofit/>
          </a:bodyPr>
          <a:lstStyle/>
          <a:p>
            <a:r>
              <a:rPr lang="en-US" dirty="0" err="1" smtClean="0"/>
              <a:t>Mô</a:t>
            </a:r>
            <a:r>
              <a:rPr lang="en-US" dirty="0" smtClean="0"/>
              <a:t> </a:t>
            </a:r>
            <a:r>
              <a:rPr lang="en-US" dirty="0" err="1" smtClean="0"/>
              <a:t>hình</a:t>
            </a:r>
            <a:r>
              <a:rPr lang="en-US" dirty="0" smtClean="0"/>
              <a:t> </a:t>
            </a:r>
            <a:r>
              <a:rPr lang="en-US" dirty="0" err="1" smtClean="0"/>
              <a:t>lặp</a:t>
            </a:r>
            <a:endParaRPr lang="en-US" dirty="0" smtClean="0"/>
          </a:p>
          <a:p>
            <a:pPr lvl="1"/>
            <a:r>
              <a:rPr lang="vi-VN" dirty="0"/>
              <a:t>Một mô hình được lặp đi lặp lại từ khi start cho đến khi làm đầy </a:t>
            </a:r>
            <a:r>
              <a:rPr lang="en-US" dirty="0" err="1" smtClean="0"/>
              <a:t>các</a:t>
            </a:r>
            <a:r>
              <a:rPr lang="en-US" dirty="0" smtClean="0"/>
              <a:t> </a:t>
            </a:r>
            <a:r>
              <a:rPr lang="en-US" dirty="0" err="1" smtClean="0"/>
              <a:t>yêu</a:t>
            </a:r>
            <a:r>
              <a:rPr lang="en-US" dirty="0" smtClean="0"/>
              <a:t> </a:t>
            </a:r>
            <a:r>
              <a:rPr lang="en-US" dirty="0" err="1" smtClean="0"/>
              <a:t>cầu</a:t>
            </a:r>
            <a:r>
              <a:rPr lang="vi-VN" dirty="0" smtClean="0"/>
              <a:t>.</a:t>
            </a:r>
            <a:endParaRPr lang="en-US" dirty="0" smtClean="0"/>
          </a:p>
          <a:p>
            <a:pPr lvl="1"/>
            <a:r>
              <a:rPr lang="en-US" dirty="0" smtClean="0"/>
              <a:t>M</a:t>
            </a:r>
            <a:r>
              <a:rPr lang="vi-VN" dirty="0" smtClean="0"/>
              <a:t>ột </a:t>
            </a:r>
            <a:r>
              <a:rPr lang="vi-VN" dirty="0"/>
              <a:t>phiên bản mới của phần </a:t>
            </a:r>
            <a:r>
              <a:rPr lang="vi-VN" dirty="0" smtClean="0"/>
              <a:t>mềm</a:t>
            </a:r>
            <a:r>
              <a:rPr lang="en-US" dirty="0" smtClean="0"/>
              <a:t> </a:t>
            </a:r>
            <a:r>
              <a:rPr lang="en-US" dirty="0" err="1" smtClean="0"/>
              <a:t>được</a:t>
            </a:r>
            <a:r>
              <a:rPr lang="en-US" dirty="0" smtClean="0"/>
              <a:t> </a:t>
            </a:r>
            <a:r>
              <a:rPr lang="en-US" dirty="0" err="1" smtClean="0"/>
              <a:t>tạo</a:t>
            </a:r>
            <a:r>
              <a:rPr lang="en-US" dirty="0" smtClean="0"/>
              <a:t> </a:t>
            </a:r>
            <a:r>
              <a:rPr lang="en-US" dirty="0" err="1" smtClean="0"/>
              <a:t>ra</a:t>
            </a:r>
            <a:r>
              <a:rPr lang="vi-VN" dirty="0" smtClean="0"/>
              <a:t> </a:t>
            </a:r>
            <a:r>
              <a:rPr lang="vi-VN" dirty="0"/>
              <a:t>vào cuối mỗi lần lặp của mô hình.</a:t>
            </a:r>
          </a:p>
          <a:p>
            <a:pPr lvl="1"/>
            <a:r>
              <a:rPr lang="en-US" dirty="0" smtClean="0"/>
              <a:t>M</a:t>
            </a:r>
            <a:r>
              <a:rPr lang="vi-VN" dirty="0" smtClean="0"/>
              <a:t>ô </a:t>
            </a:r>
            <a:r>
              <a:rPr lang="vi-VN" dirty="0"/>
              <a:t>hình này có thể review dần dần để đi đến yêu cầu cuối cùng.</a:t>
            </a:r>
          </a:p>
          <a:p>
            <a:pPr lvl="1"/>
            <a:endParaRPr lang="en-US" dirty="0"/>
          </a:p>
        </p:txBody>
      </p:sp>
    </p:spTree>
    <p:extLst>
      <p:ext uri="{BB962C8B-B14F-4D97-AF65-F5344CB8AC3E}">
        <p14:creationId xmlns:p14="http://schemas.microsoft.com/office/powerpoint/2010/main" val="15248388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Quy</a:t>
            </a:r>
            <a:r>
              <a:rPr lang="en-US" dirty="0" smtClean="0"/>
              <a:t> </a:t>
            </a:r>
            <a:r>
              <a:rPr lang="en-US" dirty="0" err="1" smtClean="0"/>
              <a:t>trình</a:t>
            </a:r>
            <a:r>
              <a:rPr lang="en-US" dirty="0" smtClean="0"/>
              <a:t> </a:t>
            </a:r>
            <a:r>
              <a:rPr lang="en-US" dirty="0" err="1" smtClean="0"/>
              <a:t>phát</a:t>
            </a:r>
            <a:r>
              <a:rPr lang="en-US" dirty="0" smtClean="0"/>
              <a:t> </a:t>
            </a:r>
            <a:r>
              <a:rPr lang="en-US" dirty="0" err="1" smtClean="0"/>
              <a:t>triển</a:t>
            </a:r>
            <a:r>
              <a:rPr lang="en-US" dirty="0" smtClean="0"/>
              <a:t> </a:t>
            </a:r>
            <a:r>
              <a:rPr lang="en-US" dirty="0" err="1" smtClean="0"/>
              <a:t>phần</a:t>
            </a:r>
            <a:r>
              <a:rPr lang="en-US" dirty="0" smtClean="0"/>
              <a:t> </a:t>
            </a:r>
            <a:r>
              <a:rPr lang="en-US" dirty="0" err="1" smtClean="0"/>
              <a:t>mềm</a:t>
            </a:r>
            <a:endParaRPr lang="en-US" dirty="0"/>
          </a:p>
        </p:txBody>
      </p:sp>
      <p:sp>
        <p:nvSpPr>
          <p:cNvPr id="3" name="Content Placeholder 2"/>
          <p:cNvSpPr>
            <a:spLocks noGrp="1"/>
          </p:cNvSpPr>
          <p:nvPr>
            <p:ph idx="1"/>
          </p:nvPr>
        </p:nvSpPr>
        <p:spPr/>
        <p:txBody>
          <a:bodyPr>
            <a:normAutofit/>
          </a:bodyPr>
          <a:lstStyle/>
          <a:p>
            <a:r>
              <a:rPr lang="en-US" dirty="0" err="1" smtClean="0"/>
              <a:t>Mô</a:t>
            </a:r>
            <a:r>
              <a:rPr lang="en-US" dirty="0" smtClean="0"/>
              <a:t> </a:t>
            </a:r>
            <a:r>
              <a:rPr lang="en-US" dirty="0" err="1" smtClean="0"/>
              <a:t>hình</a:t>
            </a:r>
            <a:r>
              <a:rPr lang="en-US" dirty="0" smtClean="0"/>
              <a:t> </a:t>
            </a:r>
            <a:r>
              <a:rPr lang="en-US" dirty="0" err="1" smtClean="0"/>
              <a:t>lặp</a:t>
            </a:r>
            <a:r>
              <a:rPr lang="en-US" dirty="0" smtClean="0"/>
              <a:t> </a:t>
            </a:r>
            <a:r>
              <a:rPr lang="en-US" dirty="0" err="1" smtClean="0"/>
              <a:t>áp</a:t>
            </a:r>
            <a:r>
              <a:rPr lang="en-US" dirty="0" smtClean="0"/>
              <a:t> </a:t>
            </a:r>
            <a:r>
              <a:rPr lang="en-US" dirty="0" err="1" smtClean="0"/>
              <a:t>dụng</a:t>
            </a:r>
            <a:r>
              <a:rPr lang="en-US" dirty="0" smtClean="0"/>
              <a:t> </a:t>
            </a:r>
            <a:r>
              <a:rPr lang="en-US" dirty="0" err="1" smtClean="0"/>
              <a:t>khi</a:t>
            </a:r>
            <a:r>
              <a:rPr lang="en-US" dirty="0" smtClean="0"/>
              <a:t>:</a:t>
            </a:r>
          </a:p>
          <a:p>
            <a:pPr lvl="1"/>
            <a:r>
              <a:rPr lang="vi-VN" dirty="0"/>
              <a:t>Yêu cầu chính phải được xác định; tuy nhiên, một số chức năng hoặc yêu cầu cải tiến có thể phát triển theo thời gian.</a:t>
            </a:r>
          </a:p>
          <a:p>
            <a:pPr lvl="1"/>
            <a:r>
              <a:rPr lang="vi-VN" dirty="0"/>
              <a:t>Một công nghệ mới đang được sử dụng và đang được học tập bởi nhóm phát triển trong khi làm việc trong dự án.</a:t>
            </a:r>
          </a:p>
          <a:p>
            <a:pPr lvl="1"/>
            <a:r>
              <a:rPr lang="vi-VN" dirty="0"/>
              <a:t>Phù hợp cho các dự án lớn và nhiệm vụ quan trọng.</a:t>
            </a:r>
          </a:p>
          <a:p>
            <a:pPr lvl="1"/>
            <a:endParaRPr lang="en-US" dirty="0"/>
          </a:p>
        </p:txBody>
      </p:sp>
    </p:spTree>
    <p:extLst>
      <p:ext uri="{BB962C8B-B14F-4D97-AF65-F5344CB8AC3E}">
        <p14:creationId xmlns:p14="http://schemas.microsoft.com/office/powerpoint/2010/main" val="33328435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Quy</a:t>
            </a:r>
            <a:r>
              <a:rPr lang="en-US" dirty="0" smtClean="0"/>
              <a:t> </a:t>
            </a:r>
            <a:r>
              <a:rPr lang="en-US" dirty="0" err="1" smtClean="0"/>
              <a:t>trình</a:t>
            </a:r>
            <a:r>
              <a:rPr lang="en-US" dirty="0" smtClean="0"/>
              <a:t> </a:t>
            </a:r>
            <a:r>
              <a:rPr lang="en-US" dirty="0" err="1" smtClean="0"/>
              <a:t>phát</a:t>
            </a:r>
            <a:r>
              <a:rPr lang="en-US" dirty="0" smtClean="0"/>
              <a:t> </a:t>
            </a:r>
            <a:r>
              <a:rPr lang="en-US" dirty="0" err="1" smtClean="0"/>
              <a:t>triển</a:t>
            </a:r>
            <a:r>
              <a:rPr lang="en-US" dirty="0" smtClean="0"/>
              <a:t> </a:t>
            </a:r>
            <a:r>
              <a:rPr lang="en-US" dirty="0" err="1" smtClean="0"/>
              <a:t>phần</a:t>
            </a:r>
            <a:r>
              <a:rPr lang="en-US" dirty="0" smtClean="0"/>
              <a:t> </a:t>
            </a:r>
            <a:r>
              <a:rPr lang="en-US" dirty="0" err="1" smtClean="0"/>
              <a:t>mềm</a:t>
            </a:r>
            <a:endParaRPr lang="en-US" dirty="0"/>
          </a:p>
        </p:txBody>
      </p:sp>
      <p:sp>
        <p:nvSpPr>
          <p:cNvPr id="3" name="Content Placeholder 2"/>
          <p:cNvSpPr>
            <a:spLocks noGrp="1"/>
          </p:cNvSpPr>
          <p:nvPr>
            <p:ph idx="1"/>
          </p:nvPr>
        </p:nvSpPr>
        <p:spPr/>
        <p:txBody>
          <a:bodyPr>
            <a:normAutofit fontScale="92500" lnSpcReduction="20000"/>
          </a:bodyPr>
          <a:lstStyle/>
          <a:p>
            <a:r>
              <a:rPr lang="en-US" dirty="0" err="1" smtClean="0"/>
              <a:t>Ưu</a:t>
            </a:r>
            <a:r>
              <a:rPr lang="en-US" dirty="0" smtClean="0"/>
              <a:t> </a:t>
            </a:r>
            <a:r>
              <a:rPr lang="en-US" dirty="0" err="1" smtClean="0"/>
              <a:t>điểm</a:t>
            </a:r>
            <a:r>
              <a:rPr lang="en-US" dirty="0" smtClean="0"/>
              <a:t> </a:t>
            </a:r>
            <a:r>
              <a:rPr lang="en-US" dirty="0" err="1" smtClean="0"/>
              <a:t>của</a:t>
            </a:r>
            <a:r>
              <a:rPr lang="en-US" dirty="0" smtClean="0"/>
              <a:t> </a:t>
            </a:r>
            <a:r>
              <a:rPr lang="en-US" dirty="0" err="1" smtClean="0"/>
              <a:t>mô</a:t>
            </a:r>
            <a:r>
              <a:rPr lang="en-US" dirty="0" smtClean="0"/>
              <a:t> </a:t>
            </a:r>
            <a:r>
              <a:rPr lang="en-US" dirty="0" err="1" smtClean="0"/>
              <a:t>hình</a:t>
            </a:r>
            <a:r>
              <a:rPr lang="en-US" dirty="0" smtClean="0"/>
              <a:t> </a:t>
            </a:r>
            <a:r>
              <a:rPr lang="en-US" dirty="0" err="1" smtClean="0"/>
              <a:t>lặp</a:t>
            </a:r>
            <a:endParaRPr lang="en-US" dirty="0" smtClean="0"/>
          </a:p>
          <a:p>
            <a:pPr lvl="1"/>
            <a:r>
              <a:rPr lang="vi-VN" dirty="0"/>
              <a:t>Xây dựng và hoàn thiện các bước sản phẩm theo từng bước.</a:t>
            </a:r>
          </a:p>
          <a:p>
            <a:pPr lvl="1"/>
            <a:r>
              <a:rPr lang="vi-VN" dirty="0"/>
              <a:t>Thời gian làm tài liệu sẽ ít hơn so với thời gian thiết kế.</a:t>
            </a:r>
          </a:p>
          <a:p>
            <a:pPr lvl="1"/>
            <a:r>
              <a:rPr lang="vi-VN" dirty="0"/>
              <a:t>Một số chức năng làm việc có thể được phát triển nhanh chóng và sớm trong vòng đời.</a:t>
            </a:r>
          </a:p>
          <a:p>
            <a:pPr lvl="1"/>
            <a:r>
              <a:rPr lang="vi-VN" dirty="0"/>
              <a:t>Ít tốn kém hơn khi thay đổ phạm vi, yêu cầu.</a:t>
            </a:r>
          </a:p>
          <a:p>
            <a:pPr lvl="1"/>
            <a:r>
              <a:rPr lang="vi-VN" dirty="0"/>
              <a:t>Dễ quản lý rủi ro.</a:t>
            </a:r>
          </a:p>
          <a:p>
            <a:pPr lvl="1"/>
            <a:r>
              <a:rPr lang="vi-VN" dirty="0"/>
              <a:t>Trong suốt vòng đời, phần mềm được sản xuất sớm để tạo điều kiện cho khách hàng đánh giá và phản hồi.</a:t>
            </a:r>
          </a:p>
          <a:p>
            <a:endParaRPr lang="en-US" dirty="0"/>
          </a:p>
        </p:txBody>
      </p:sp>
    </p:spTree>
    <p:extLst>
      <p:ext uri="{BB962C8B-B14F-4D97-AF65-F5344CB8AC3E}">
        <p14:creationId xmlns:p14="http://schemas.microsoft.com/office/powerpoint/2010/main" val="8481135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Quy</a:t>
            </a:r>
            <a:r>
              <a:rPr lang="en-US" dirty="0" smtClean="0"/>
              <a:t> </a:t>
            </a:r>
            <a:r>
              <a:rPr lang="en-US" dirty="0" err="1" smtClean="0"/>
              <a:t>trình</a:t>
            </a:r>
            <a:r>
              <a:rPr lang="en-US" dirty="0" smtClean="0"/>
              <a:t> </a:t>
            </a:r>
            <a:r>
              <a:rPr lang="en-US" dirty="0" err="1" smtClean="0"/>
              <a:t>phát</a:t>
            </a:r>
            <a:r>
              <a:rPr lang="en-US" dirty="0" smtClean="0"/>
              <a:t> </a:t>
            </a:r>
            <a:r>
              <a:rPr lang="en-US" dirty="0" err="1" smtClean="0"/>
              <a:t>triển</a:t>
            </a:r>
            <a:r>
              <a:rPr lang="en-US" dirty="0" smtClean="0"/>
              <a:t> </a:t>
            </a:r>
            <a:r>
              <a:rPr lang="en-US" dirty="0" err="1" smtClean="0"/>
              <a:t>phần</a:t>
            </a:r>
            <a:r>
              <a:rPr lang="en-US" dirty="0" smtClean="0"/>
              <a:t> </a:t>
            </a:r>
            <a:r>
              <a:rPr lang="en-US" dirty="0" err="1" smtClean="0"/>
              <a:t>mềm</a:t>
            </a:r>
            <a:endParaRPr lang="en-US" dirty="0"/>
          </a:p>
        </p:txBody>
      </p:sp>
      <p:sp>
        <p:nvSpPr>
          <p:cNvPr id="3" name="Content Placeholder 2"/>
          <p:cNvSpPr>
            <a:spLocks noGrp="1"/>
          </p:cNvSpPr>
          <p:nvPr>
            <p:ph idx="1"/>
          </p:nvPr>
        </p:nvSpPr>
        <p:spPr/>
        <p:txBody>
          <a:bodyPr/>
          <a:lstStyle/>
          <a:p>
            <a:r>
              <a:rPr lang="en-US" dirty="0" err="1" smtClean="0"/>
              <a:t>Nhược</a:t>
            </a:r>
            <a:r>
              <a:rPr lang="en-US" dirty="0" smtClean="0"/>
              <a:t> </a:t>
            </a:r>
            <a:r>
              <a:rPr lang="en-US" dirty="0" err="1" smtClean="0"/>
              <a:t>điểm</a:t>
            </a:r>
            <a:r>
              <a:rPr lang="en-US" dirty="0" smtClean="0"/>
              <a:t> </a:t>
            </a:r>
            <a:r>
              <a:rPr lang="en-US" dirty="0" err="1" smtClean="0"/>
              <a:t>của</a:t>
            </a:r>
            <a:r>
              <a:rPr lang="en-US" dirty="0" smtClean="0"/>
              <a:t> </a:t>
            </a:r>
            <a:r>
              <a:rPr lang="en-US" dirty="0" err="1" smtClean="0"/>
              <a:t>mô</a:t>
            </a:r>
            <a:r>
              <a:rPr lang="en-US" dirty="0" smtClean="0"/>
              <a:t> </a:t>
            </a:r>
            <a:r>
              <a:rPr lang="en-US" dirty="0" err="1" smtClean="0"/>
              <a:t>hình</a:t>
            </a:r>
            <a:r>
              <a:rPr lang="en-US" dirty="0" smtClean="0"/>
              <a:t> </a:t>
            </a:r>
            <a:r>
              <a:rPr lang="en-US" dirty="0" err="1" smtClean="0"/>
              <a:t>lặp</a:t>
            </a:r>
            <a:endParaRPr lang="en-US" dirty="0" smtClean="0"/>
          </a:p>
          <a:p>
            <a:pPr lvl="1"/>
            <a:r>
              <a:rPr lang="vi-VN" dirty="0"/>
              <a:t>Yếu cầu tài nguyên nhiều.</a:t>
            </a:r>
          </a:p>
          <a:p>
            <a:pPr lvl="1"/>
            <a:r>
              <a:rPr lang="vi-VN" dirty="0"/>
              <a:t>Các vấn đề về thiết kế hoặc kiến trúc hệ thống có thể phát sinh bất cứ lúc nào.</a:t>
            </a:r>
          </a:p>
          <a:p>
            <a:pPr lvl="1"/>
            <a:r>
              <a:rPr lang="vi-VN" dirty="0"/>
              <a:t>Yêu cầu quản lý phức tạp hơn.</a:t>
            </a:r>
          </a:p>
          <a:p>
            <a:pPr lvl="1"/>
            <a:r>
              <a:rPr lang="vi-VN" dirty="0"/>
              <a:t>Tiến độ của dự án phụ thuộc nhiều vào giai đoạn phân tích rủi ro.</a:t>
            </a:r>
          </a:p>
          <a:p>
            <a:pPr lvl="1"/>
            <a:endParaRPr lang="en-US" dirty="0"/>
          </a:p>
        </p:txBody>
      </p:sp>
    </p:spTree>
    <p:extLst>
      <p:ext uri="{BB962C8B-B14F-4D97-AF65-F5344CB8AC3E}">
        <p14:creationId xmlns:p14="http://schemas.microsoft.com/office/powerpoint/2010/main" val="1254862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Quy</a:t>
            </a:r>
            <a:r>
              <a:rPr lang="en-US" dirty="0" smtClean="0"/>
              <a:t> </a:t>
            </a:r>
            <a:r>
              <a:rPr lang="en-US" dirty="0" err="1" smtClean="0"/>
              <a:t>trình</a:t>
            </a:r>
            <a:r>
              <a:rPr lang="en-US" dirty="0" smtClean="0"/>
              <a:t> </a:t>
            </a:r>
            <a:r>
              <a:rPr lang="en-US" dirty="0" err="1" smtClean="0"/>
              <a:t>phát</a:t>
            </a:r>
            <a:r>
              <a:rPr lang="en-US" dirty="0" smtClean="0"/>
              <a:t> </a:t>
            </a:r>
            <a:r>
              <a:rPr lang="en-US" dirty="0" err="1" smtClean="0"/>
              <a:t>triển</a:t>
            </a:r>
            <a:r>
              <a:rPr lang="en-US" dirty="0" smtClean="0"/>
              <a:t> </a:t>
            </a:r>
            <a:r>
              <a:rPr lang="en-US" dirty="0" err="1" smtClean="0"/>
              <a:t>phần</a:t>
            </a:r>
            <a:r>
              <a:rPr lang="en-US" dirty="0" smtClean="0"/>
              <a:t> </a:t>
            </a:r>
            <a:r>
              <a:rPr lang="en-US" dirty="0" err="1" smtClean="0"/>
              <a:t>mềm</a:t>
            </a:r>
            <a:endParaRPr lang="en-US" dirty="0"/>
          </a:p>
        </p:txBody>
      </p:sp>
      <p:pic>
        <p:nvPicPr>
          <p:cNvPr id="4" name="Picture 5"/>
          <p:cNvPicPr>
            <a:picLocks noChangeAspect="1" noChangeArrowheads="1"/>
          </p:cNvPicPr>
          <p:nvPr/>
        </p:nvPicPr>
        <p:blipFill>
          <a:blip r:embed="rId2" cstate="print"/>
          <a:srcRect/>
          <a:stretch>
            <a:fillRect/>
          </a:stretch>
        </p:blipFill>
        <p:spPr bwMode="auto">
          <a:xfrm>
            <a:off x="7162800" y="-1"/>
            <a:ext cx="1981199" cy="1371601"/>
          </a:xfrm>
          <a:prstGeom prst="rect">
            <a:avLst/>
          </a:prstGeom>
          <a:noFill/>
          <a:ln w="9525" cap="flat" cmpd="sng">
            <a:noFill/>
            <a:prstDash val="solid"/>
            <a:miter lim="800000"/>
            <a:headEnd/>
            <a:tailEnd/>
          </a:ln>
        </p:spPr>
      </p:pic>
      <p:sp>
        <p:nvSpPr>
          <p:cNvPr id="5" name="Date Placeholder 3"/>
          <p:cNvSpPr>
            <a:spLocks noGrp="1"/>
          </p:cNvSpPr>
          <p:nvPr>
            <p:ph type="dt" sz="half" idx="4294967295"/>
          </p:nvPr>
        </p:nvSpPr>
        <p:spPr>
          <a:xfrm>
            <a:off x="457200" y="6356350"/>
            <a:ext cx="2133600" cy="365125"/>
          </a:xfrm>
          <a:prstGeom prst="rect">
            <a:avLst/>
          </a:prstGeom>
        </p:spPr>
        <p:txBody>
          <a:bodyPr vert="horz" lIns="91440" tIns="45720" rIns="91440" bIns="45720" rtlCol="0" anchor="ctr"/>
          <a:lstStyle>
            <a:lvl1pPr algn="l">
              <a:defRPr sz="1200">
                <a:solidFill>
                  <a:srgbClr val="0000FF"/>
                </a:solidFill>
              </a:defRPr>
            </a:lvl1pPr>
          </a:lstStyle>
          <a:p>
            <a:fld id="{C9A62315-523A-4E76-A53F-63211F5AB666}" type="datetimeFigureOut">
              <a:rPr lang="en-US" smtClean="0"/>
              <a:pPr/>
              <a:t>8/29/2023</a:t>
            </a:fld>
            <a:endParaRPr lang="en-US" dirty="0"/>
          </a:p>
        </p:txBody>
      </p:sp>
      <p:sp>
        <p:nvSpPr>
          <p:cNvPr id="6" name="Footer Placeholder 4"/>
          <p:cNvSpPr>
            <a:spLocks noGrp="1"/>
          </p:cNvSpPr>
          <p:nvPr>
            <p:ph type="ftr" sz="quarter" idx="4294967295"/>
          </p:nvPr>
        </p:nvSpPr>
        <p:spPr>
          <a:xfrm>
            <a:off x="3124200" y="6356350"/>
            <a:ext cx="2895600" cy="365125"/>
          </a:xfrm>
          <a:prstGeom prst="rect">
            <a:avLst/>
          </a:prstGeom>
        </p:spPr>
        <p:txBody>
          <a:bodyPr vert="horz" lIns="91440" tIns="45720" rIns="91440" bIns="45720" rtlCol="0" anchor="ctr"/>
          <a:lstStyle>
            <a:lvl1pPr algn="ctr">
              <a:defRPr sz="1200">
                <a:solidFill>
                  <a:srgbClr val="0000FF"/>
                </a:solidFill>
              </a:defRPr>
            </a:lvl1pPr>
          </a:lstStyle>
          <a:p>
            <a:r>
              <a:rPr lang="en-US" smtClean="0"/>
              <a:t>Software testing</a:t>
            </a:r>
            <a:endParaRPr lang="en-US" dirty="0"/>
          </a:p>
        </p:txBody>
      </p:sp>
      <p:sp>
        <p:nvSpPr>
          <p:cNvPr id="7" name="Slide Number Placeholder 5"/>
          <p:cNvSpPr>
            <a:spLocks noGrp="1"/>
          </p:cNvSpPr>
          <p:nvPr>
            <p:ph type="sldNum" sz="quarter" idx="4294967295"/>
          </p:nvPr>
        </p:nvSpPr>
        <p:spPr>
          <a:xfrm>
            <a:off x="6553200" y="6356350"/>
            <a:ext cx="2133600" cy="365125"/>
          </a:xfrm>
          <a:prstGeom prst="rect">
            <a:avLst/>
          </a:prstGeom>
        </p:spPr>
        <p:txBody>
          <a:bodyPr vert="horz" lIns="91440" tIns="45720" rIns="91440" bIns="45720" rtlCol="0" anchor="ctr"/>
          <a:lstStyle>
            <a:lvl1pPr algn="r">
              <a:defRPr sz="1200">
                <a:solidFill>
                  <a:srgbClr val="0000FF"/>
                </a:solidFill>
              </a:defRPr>
            </a:lvl1pPr>
          </a:lstStyle>
          <a:p>
            <a:fld id="{8015A9A5-FDED-4E35-A21F-AB2CE43FC06E}" type="slidenum">
              <a:rPr lang="en-US" smtClean="0"/>
              <a:pPr/>
              <a:t>25</a:t>
            </a:fld>
            <a:endParaRPr lang="en-US" dirty="0"/>
          </a:p>
        </p:txBody>
      </p:sp>
      <p:pic>
        <p:nvPicPr>
          <p:cNvPr id="46083" name="Picture 3"/>
          <p:cNvPicPr>
            <a:picLocks noChangeAspect="1" noChangeArrowheads="1"/>
          </p:cNvPicPr>
          <p:nvPr/>
        </p:nvPicPr>
        <p:blipFill>
          <a:blip r:embed="rId3" cstate="print"/>
          <a:srcRect/>
          <a:stretch>
            <a:fillRect/>
          </a:stretch>
        </p:blipFill>
        <p:spPr bwMode="auto">
          <a:xfrm>
            <a:off x="838200" y="1371600"/>
            <a:ext cx="7620000" cy="495487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Quy</a:t>
            </a:r>
            <a:r>
              <a:rPr lang="en-US" dirty="0" smtClean="0"/>
              <a:t> </a:t>
            </a:r>
            <a:r>
              <a:rPr lang="en-US" dirty="0" err="1" smtClean="0"/>
              <a:t>trình</a:t>
            </a:r>
            <a:r>
              <a:rPr lang="en-US" dirty="0" smtClean="0"/>
              <a:t> </a:t>
            </a:r>
            <a:r>
              <a:rPr lang="en-US" dirty="0" err="1" smtClean="0"/>
              <a:t>phát</a:t>
            </a:r>
            <a:r>
              <a:rPr lang="en-US" dirty="0" smtClean="0"/>
              <a:t> </a:t>
            </a:r>
            <a:r>
              <a:rPr lang="en-US" dirty="0" err="1" smtClean="0"/>
              <a:t>triển</a:t>
            </a:r>
            <a:r>
              <a:rPr lang="en-US" dirty="0" smtClean="0"/>
              <a:t> </a:t>
            </a:r>
            <a:r>
              <a:rPr lang="en-US" dirty="0" err="1" smtClean="0"/>
              <a:t>phần</a:t>
            </a:r>
            <a:r>
              <a:rPr lang="en-US" dirty="0" smtClean="0"/>
              <a:t> m</a:t>
            </a:r>
            <a:endParaRPr lang="en-US" dirty="0"/>
          </a:p>
        </p:txBody>
      </p:sp>
      <p:sp>
        <p:nvSpPr>
          <p:cNvPr id="3" name="Content Placeholder 2"/>
          <p:cNvSpPr>
            <a:spLocks noGrp="1"/>
          </p:cNvSpPr>
          <p:nvPr>
            <p:ph idx="1"/>
          </p:nvPr>
        </p:nvSpPr>
        <p:spPr/>
        <p:txBody>
          <a:bodyPr/>
          <a:lstStyle/>
          <a:p>
            <a:r>
              <a:rPr lang="en-US" dirty="0" err="1" smtClean="0"/>
              <a:t>Mô</a:t>
            </a:r>
            <a:r>
              <a:rPr lang="en-US" dirty="0" smtClean="0"/>
              <a:t> </a:t>
            </a:r>
            <a:r>
              <a:rPr lang="en-US" dirty="0" err="1" smtClean="0"/>
              <a:t>hình</a:t>
            </a:r>
            <a:r>
              <a:rPr lang="en-US" dirty="0" smtClean="0"/>
              <a:t> Agile-Scrum</a:t>
            </a:r>
          </a:p>
          <a:p>
            <a:pPr lvl="1"/>
            <a:r>
              <a:rPr lang="en-US" dirty="0" err="1" smtClean="0"/>
              <a:t>Áp</a:t>
            </a:r>
            <a:r>
              <a:rPr lang="en-US" dirty="0" smtClean="0"/>
              <a:t> </a:t>
            </a:r>
            <a:r>
              <a:rPr lang="en-US" dirty="0" err="1" smtClean="0"/>
              <a:t>dụng</a:t>
            </a:r>
            <a:r>
              <a:rPr lang="en-US" dirty="0" smtClean="0"/>
              <a:t> </a:t>
            </a:r>
            <a:r>
              <a:rPr lang="en-US" dirty="0" err="1" smtClean="0"/>
              <a:t>trong</a:t>
            </a:r>
            <a:r>
              <a:rPr lang="en-US" dirty="0" smtClean="0"/>
              <a:t> </a:t>
            </a:r>
            <a:r>
              <a:rPr lang="en-US" dirty="0" err="1" smtClean="0"/>
              <a:t>nhiều</a:t>
            </a:r>
            <a:r>
              <a:rPr lang="en-US" dirty="0" smtClean="0"/>
              <a:t> </a:t>
            </a:r>
            <a:r>
              <a:rPr lang="en-US" dirty="0" err="1" smtClean="0"/>
              <a:t>loại</a:t>
            </a:r>
            <a:r>
              <a:rPr lang="en-US" dirty="0" smtClean="0"/>
              <a:t> </a:t>
            </a:r>
            <a:r>
              <a:rPr lang="en-US" dirty="0" err="1" smtClean="0"/>
              <a:t>dự</a:t>
            </a:r>
            <a:r>
              <a:rPr lang="en-US" dirty="0" smtClean="0"/>
              <a:t> </a:t>
            </a:r>
            <a:r>
              <a:rPr lang="en-US" dirty="0" err="1" smtClean="0"/>
              <a:t>án</a:t>
            </a:r>
            <a:r>
              <a:rPr lang="en-US" dirty="0" smtClean="0"/>
              <a:t> </a:t>
            </a:r>
            <a:r>
              <a:rPr lang="en-US" dirty="0" err="1" smtClean="0"/>
              <a:t>khác</a:t>
            </a:r>
            <a:r>
              <a:rPr lang="en-US" dirty="0" smtClean="0"/>
              <a:t> </a:t>
            </a:r>
            <a:r>
              <a:rPr lang="en-US" dirty="0" err="1" smtClean="0"/>
              <a:t>nhau</a:t>
            </a:r>
            <a:r>
              <a:rPr lang="en-US" dirty="0"/>
              <a:t> </a:t>
            </a:r>
            <a:r>
              <a:rPr lang="en-US" dirty="0" err="1" smtClean="0"/>
              <a:t>như</a:t>
            </a:r>
            <a:r>
              <a:rPr lang="en-US" dirty="0" smtClean="0"/>
              <a:t> </a:t>
            </a:r>
            <a:r>
              <a:rPr lang="en-US" dirty="0" err="1" smtClean="0"/>
              <a:t>Xây</a:t>
            </a:r>
            <a:r>
              <a:rPr lang="en-US" dirty="0" smtClean="0"/>
              <a:t> </a:t>
            </a:r>
            <a:r>
              <a:rPr lang="en-US" dirty="0" err="1" smtClean="0"/>
              <a:t>dựng</a:t>
            </a:r>
            <a:r>
              <a:rPr lang="en-US" dirty="0" smtClean="0"/>
              <a:t>, </a:t>
            </a:r>
            <a:r>
              <a:rPr lang="en-US" dirty="0" err="1" smtClean="0"/>
              <a:t>tài</a:t>
            </a:r>
            <a:r>
              <a:rPr lang="en-US" dirty="0" smtClean="0"/>
              <a:t> </a:t>
            </a:r>
            <a:r>
              <a:rPr lang="en-US" dirty="0" err="1" smtClean="0"/>
              <a:t>chính</a:t>
            </a:r>
            <a:r>
              <a:rPr lang="en-US" dirty="0" smtClean="0"/>
              <a:t>…</a:t>
            </a:r>
          </a:p>
          <a:p>
            <a:pPr lvl="1"/>
            <a:r>
              <a:rPr lang="en-US" dirty="0" smtClean="0"/>
              <a:t>Agile </a:t>
            </a:r>
            <a:r>
              <a:rPr lang="en-US" dirty="0" err="1" smtClean="0"/>
              <a:t>là</a:t>
            </a:r>
            <a:r>
              <a:rPr lang="en-US" dirty="0" smtClean="0"/>
              <a:t> </a:t>
            </a:r>
            <a:r>
              <a:rPr lang="en-US" dirty="0" err="1" smtClean="0"/>
              <a:t>một</a:t>
            </a:r>
            <a:r>
              <a:rPr lang="en-US" dirty="0" smtClean="0"/>
              <a:t> </a:t>
            </a:r>
            <a:r>
              <a:rPr lang="en-US" dirty="0" err="1" smtClean="0"/>
              <a:t>phương</a:t>
            </a:r>
            <a:r>
              <a:rPr lang="en-US" dirty="0" smtClean="0"/>
              <a:t> </a:t>
            </a:r>
            <a:r>
              <a:rPr lang="en-US" dirty="0" err="1" smtClean="0"/>
              <a:t>pháp</a:t>
            </a:r>
            <a:r>
              <a:rPr lang="en-US" dirty="0" smtClean="0"/>
              <a:t> </a:t>
            </a:r>
            <a:r>
              <a:rPr lang="en-US" dirty="0" err="1" smtClean="0"/>
              <a:t>phát</a:t>
            </a:r>
            <a:r>
              <a:rPr lang="en-US" dirty="0" smtClean="0"/>
              <a:t> </a:t>
            </a:r>
            <a:r>
              <a:rPr lang="en-US" dirty="0" err="1" smtClean="0"/>
              <a:t>triển</a:t>
            </a:r>
            <a:r>
              <a:rPr lang="en-US" dirty="0" smtClean="0"/>
              <a:t> (</a:t>
            </a:r>
            <a:r>
              <a:rPr lang="en-US" dirty="0" err="1" smtClean="0"/>
              <a:t>phần</a:t>
            </a:r>
            <a:r>
              <a:rPr lang="en-US" dirty="0" smtClean="0"/>
              <a:t> </a:t>
            </a:r>
            <a:r>
              <a:rPr lang="en-US" dirty="0" err="1" smtClean="0"/>
              <a:t>mềm</a:t>
            </a:r>
            <a:r>
              <a:rPr lang="en-US" dirty="0" smtClean="0"/>
              <a:t>) </a:t>
            </a:r>
            <a:r>
              <a:rPr lang="en-US" dirty="0" err="1" smtClean="0"/>
              <a:t>linh</a:t>
            </a:r>
            <a:r>
              <a:rPr lang="en-US" dirty="0" smtClean="0"/>
              <a:t> </a:t>
            </a:r>
            <a:r>
              <a:rPr lang="en-US" dirty="0" err="1" smtClean="0"/>
              <a:t>hoạt</a:t>
            </a:r>
            <a:r>
              <a:rPr lang="en-US" dirty="0" smtClean="0"/>
              <a:t>. </a:t>
            </a:r>
            <a:r>
              <a:rPr lang="en-US" dirty="0" err="1" smtClean="0"/>
              <a:t>Nhằm</a:t>
            </a:r>
            <a:r>
              <a:rPr lang="en-US" dirty="0" smtClean="0"/>
              <a:t> </a:t>
            </a:r>
            <a:r>
              <a:rPr lang="en-US" dirty="0" err="1" smtClean="0"/>
              <a:t>mục</a:t>
            </a:r>
            <a:r>
              <a:rPr lang="en-US" dirty="0" smtClean="0"/>
              <a:t> </a:t>
            </a:r>
            <a:r>
              <a:rPr lang="en-US" dirty="0" err="1" smtClean="0"/>
              <a:t>đích</a:t>
            </a:r>
            <a:r>
              <a:rPr lang="en-US" dirty="0" smtClean="0"/>
              <a:t> </a:t>
            </a:r>
            <a:r>
              <a:rPr lang="en-US" dirty="0" err="1" smtClean="0"/>
              <a:t>đưa</a:t>
            </a:r>
            <a:r>
              <a:rPr lang="en-US" dirty="0" smtClean="0"/>
              <a:t> </a:t>
            </a:r>
            <a:r>
              <a:rPr lang="en-US" dirty="0" err="1" smtClean="0"/>
              <a:t>được</a:t>
            </a:r>
            <a:r>
              <a:rPr lang="en-US" dirty="0" smtClean="0"/>
              <a:t> </a:t>
            </a:r>
            <a:r>
              <a:rPr lang="en-US" dirty="0" err="1" smtClean="0"/>
              <a:t>sản</a:t>
            </a:r>
            <a:r>
              <a:rPr lang="en-US" dirty="0" smtClean="0"/>
              <a:t> </a:t>
            </a:r>
            <a:r>
              <a:rPr lang="en-US" dirty="0" err="1" smtClean="0"/>
              <a:t>phẩm</a:t>
            </a:r>
            <a:r>
              <a:rPr lang="en-US" dirty="0" smtClean="0"/>
              <a:t> </a:t>
            </a:r>
            <a:r>
              <a:rPr lang="en-US" dirty="0" err="1" smtClean="0"/>
              <a:t>đến</a:t>
            </a:r>
            <a:r>
              <a:rPr lang="en-US" dirty="0" smtClean="0"/>
              <a:t> </a:t>
            </a:r>
            <a:r>
              <a:rPr lang="en-US" dirty="0" err="1" smtClean="0"/>
              <a:t>tay</a:t>
            </a:r>
            <a:r>
              <a:rPr lang="en-US" dirty="0" smtClean="0"/>
              <a:t> </a:t>
            </a:r>
            <a:r>
              <a:rPr lang="en-US" dirty="0" err="1" smtClean="0"/>
              <a:t>người</a:t>
            </a:r>
            <a:r>
              <a:rPr lang="en-US" dirty="0" smtClean="0"/>
              <a:t> </a:t>
            </a:r>
            <a:r>
              <a:rPr lang="en-US" dirty="0" err="1" smtClean="0"/>
              <a:t>dùng</a:t>
            </a:r>
            <a:r>
              <a:rPr lang="en-US" dirty="0" smtClean="0"/>
              <a:t> </a:t>
            </a:r>
            <a:r>
              <a:rPr lang="en-US" dirty="0" err="1" smtClean="0"/>
              <a:t>càng</a:t>
            </a:r>
            <a:r>
              <a:rPr lang="en-US" dirty="0" smtClean="0"/>
              <a:t> </a:t>
            </a:r>
            <a:r>
              <a:rPr lang="en-US" dirty="0" err="1" smtClean="0"/>
              <a:t>nhanh</a:t>
            </a:r>
            <a:r>
              <a:rPr lang="en-US" dirty="0" smtClean="0"/>
              <a:t> </a:t>
            </a:r>
            <a:r>
              <a:rPr lang="en-US" dirty="0" err="1" smtClean="0"/>
              <a:t>càng</a:t>
            </a:r>
            <a:r>
              <a:rPr lang="en-US" dirty="0" smtClean="0"/>
              <a:t> </a:t>
            </a:r>
            <a:r>
              <a:rPr lang="en-US" dirty="0" err="1" smtClean="0"/>
              <a:t>tốt</a:t>
            </a:r>
            <a:r>
              <a:rPr lang="en-US" dirty="0" smtClean="0"/>
              <a:t>.</a:t>
            </a:r>
          </a:p>
          <a:p>
            <a:pPr lvl="1"/>
            <a:r>
              <a:rPr lang="en-US" dirty="0" err="1"/>
              <a:t>Phương</a:t>
            </a:r>
            <a:r>
              <a:rPr lang="en-US" dirty="0"/>
              <a:t> </a:t>
            </a:r>
            <a:r>
              <a:rPr lang="en-US" dirty="0" err="1"/>
              <a:t>pháp</a:t>
            </a:r>
            <a:r>
              <a:rPr lang="en-US" dirty="0"/>
              <a:t> Agile </a:t>
            </a:r>
            <a:r>
              <a:rPr lang="en-US" dirty="0" err="1"/>
              <a:t>thực</a:t>
            </a:r>
            <a:r>
              <a:rPr lang="en-US" dirty="0"/>
              <a:t> </a:t>
            </a:r>
            <a:r>
              <a:rPr lang="en-US" dirty="0" err="1"/>
              <a:t>hiện</a:t>
            </a:r>
            <a:r>
              <a:rPr lang="en-US" dirty="0"/>
              <a:t> </a:t>
            </a:r>
            <a:r>
              <a:rPr lang="en-US" dirty="0" err="1"/>
              <a:t>dự</a:t>
            </a:r>
            <a:r>
              <a:rPr lang="en-US" dirty="0"/>
              <a:t> </a:t>
            </a:r>
            <a:r>
              <a:rPr lang="en-US" dirty="0" err="1"/>
              <a:t>án</a:t>
            </a:r>
            <a:r>
              <a:rPr lang="en-US" dirty="0"/>
              <a:t> </a:t>
            </a:r>
            <a:r>
              <a:rPr lang="en-US" dirty="0" err="1"/>
              <a:t>dựa</a:t>
            </a:r>
            <a:r>
              <a:rPr lang="en-US" dirty="0"/>
              <a:t> </a:t>
            </a:r>
            <a:r>
              <a:rPr lang="en-US" dirty="0" err="1"/>
              <a:t>trên</a:t>
            </a:r>
            <a:r>
              <a:rPr lang="en-US" dirty="0"/>
              <a:t> </a:t>
            </a:r>
            <a:r>
              <a:rPr lang="en-US" dirty="0" err="1"/>
              <a:t>một</a:t>
            </a:r>
            <a:r>
              <a:rPr lang="en-US" dirty="0"/>
              <a:t> </a:t>
            </a:r>
            <a:r>
              <a:rPr lang="en-US" dirty="0" err="1"/>
              <a:t>quy</a:t>
            </a:r>
            <a:r>
              <a:rPr lang="en-US" dirty="0"/>
              <a:t> </a:t>
            </a:r>
            <a:r>
              <a:rPr lang="en-US" dirty="0" err="1"/>
              <a:t>trình</a:t>
            </a:r>
            <a:r>
              <a:rPr lang="en-US" dirty="0"/>
              <a:t> </a:t>
            </a:r>
            <a:r>
              <a:rPr lang="en-US" dirty="0" err="1"/>
              <a:t>lặp</a:t>
            </a:r>
            <a:r>
              <a:rPr lang="en-US" dirty="0"/>
              <a:t> </a:t>
            </a:r>
            <a:r>
              <a:rPr lang="en-US" dirty="0" err="1"/>
              <a:t>đi</a:t>
            </a:r>
            <a:r>
              <a:rPr lang="en-US" dirty="0"/>
              <a:t> </a:t>
            </a:r>
            <a:r>
              <a:rPr lang="en-US" dirty="0" err="1"/>
              <a:t>lặp</a:t>
            </a:r>
            <a:r>
              <a:rPr lang="en-US" dirty="0"/>
              <a:t> </a:t>
            </a:r>
            <a:r>
              <a:rPr lang="en-US" dirty="0" err="1"/>
              <a:t>lại</a:t>
            </a:r>
            <a:r>
              <a:rPr lang="en-US" dirty="0"/>
              <a:t> </a:t>
            </a:r>
            <a:r>
              <a:rPr lang="en-US" dirty="0" err="1"/>
              <a:t>trong</a:t>
            </a:r>
            <a:r>
              <a:rPr lang="en-US" dirty="0"/>
              <a:t> </a:t>
            </a:r>
            <a:r>
              <a:rPr lang="en-US" dirty="0" err="1"/>
              <a:t>đó</a:t>
            </a:r>
            <a:r>
              <a:rPr lang="en-US" dirty="0"/>
              <a:t> </a:t>
            </a:r>
            <a:r>
              <a:rPr lang="en-US" dirty="0" err="1"/>
              <a:t>các</a:t>
            </a:r>
            <a:r>
              <a:rPr lang="en-US" dirty="0"/>
              <a:t> </a:t>
            </a:r>
            <a:r>
              <a:rPr lang="en-US" dirty="0" err="1"/>
              <a:t>yêu</a:t>
            </a:r>
            <a:r>
              <a:rPr lang="en-US" dirty="0"/>
              <a:t> </a:t>
            </a:r>
            <a:r>
              <a:rPr lang="en-US" dirty="0" err="1"/>
              <a:t>cầu</a:t>
            </a:r>
            <a:r>
              <a:rPr lang="en-US" dirty="0"/>
              <a:t> </a:t>
            </a:r>
            <a:r>
              <a:rPr lang="en-US" dirty="0" err="1"/>
              <a:t>và</a:t>
            </a:r>
            <a:r>
              <a:rPr lang="en-US" dirty="0"/>
              <a:t> </a:t>
            </a:r>
            <a:r>
              <a:rPr lang="en-US" dirty="0" err="1"/>
              <a:t>giải</a:t>
            </a:r>
            <a:r>
              <a:rPr lang="en-US" dirty="0"/>
              <a:t> </a:t>
            </a:r>
            <a:r>
              <a:rPr lang="en-US" dirty="0" err="1"/>
              <a:t>pháp</a:t>
            </a:r>
            <a:r>
              <a:rPr lang="en-US" dirty="0"/>
              <a:t> </a:t>
            </a:r>
            <a:r>
              <a:rPr lang="en-US" dirty="0" err="1"/>
              <a:t>phát</a:t>
            </a:r>
            <a:r>
              <a:rPr lang="en-US" dirty="0"/>
              <a:t> </a:t>
            </a:r>
            <a:r>
              <a:rPr lang="en-US" dirty="0" err="1"/>
              <a:t>triển</a:t>
            </a:r>
            <a:r>
              <a:rPr lang="en-US" dirty="0"/>
              <a:t> </a:t>
            </a:r>
            <a:r>
              <a:rPr lang="en-US" dirty="0" err="1"/>
              <a:t>là</a:t>
            </a:r>
            <a:r>
              <a:rPr lang="en-US" dirty="0"/>
              <a:t> </a:t>
            </a:r>
            <a:r>
              <a:rPr lang="en-US" dirty="0" err="1"/>
              <a:t>kết</a:t>
            </a:r>
            <a:r>
              <a:rPr lang="en-US" dirty="0"/>
              <a:t> </a:t>
            </a:r>
            <a:r>
              <a:rPr lang="en-US" dirty="0" err="1"/>
              <a:t>quả</a:t>
            </a:r>
            <a:r>
              <a:rPr lang="en-US" dirty="0"/>
              <a:t> </a:t>
            </a:r>
            <a:r>
              <a:rPr lang="en-US" dirty="0" err="1"/>
              <a:t>của</a:t>
            </a:r>
            <a:r>
              <a:rPr lang="en-US" dirty="0"/>
              <a:t> </a:t>
            </a:r>
            <a:r>
              <a:rPr lang="en-US" dirty="0" err="1"/>
              <a:t>sự</a:t>
            </a:r>
            <a:r>
              <a:rPr lang="en-US" dirty="0"/>
              <a:t> </a:t>
            </a:r>
            <a:r>
              <a:rPr lang="en-US" dirty="0" err="1"/>
              <a:t>tham</a:t>
            </a:r>
            <a:r>
              <a:rPr lang="en-US" dirty="0"/>
              <a:t> </a:t>
            </a:r>
            <a:r>
              <a:rPr lang="en-US" dirty="0" err="1"/>
              <a:t>gia</a:t>
            </a:r>
            <a:r>
              <a:rPr lang="en-US" dirty="0"/>
              <a:t> </a:t>
            </a:r>
            <a:r>
              <a:rPr lang="en-US" dirty="0" err="1"/>
              <a:t>phối</a:t>
            </a:r>
            <a:r>
              <a:rPr lang="en-US" dirty="0"/>
              <a:t> </a:t>
            </a:r>
            <a:r>
              <a:rPr lang="en-US" dirty="0" err="1"/>
              <a:t>hợp</a:t>
            </a:r>
            <a:r>
              <a:rPr lang="en-US" dirty="0"/>
              <a:t> </a:t>
            </a:r>
            <a:r>
              <a:rPr lang="en-US" dirty="0" err="1"/>
              <a:t>giữa</a:t>
            </a:r>
            <a:r>
              <a:rPr lang="en-US" dirty="0"/>
              <a:t> </a:t>
            </a:r>
            <a:r>
              <a:rPr lang="en-US" dirty="0" err="1"/>
              <a:t>các</a:t>
            </a:r>
            <a:r>
              <a:rPr lang="en-US" dirty="0"/>
              <a:t> </a:t>
            </a:r>
            <a:r>
              <a:rPr lang="en-US" dirty="0" err="1"/>
              <a:t>bên</a:t>
            </a:r>
            <a:r>
              <a:rPr lang="en-US" dirty="0"/>
              <a:t> </a:t>
            </a:r>
            <a:r>
              <a:rPr lang="en-US" dirty="0" err="1"/>
              <a:t>liên</a:t>
            </a:r>
            <a:r>
              <a:rPr lang="en-US" dirty="0"/>
              <a:t> </a:t>
            </a:r>
            <a:r>
              <a:rPr lang="en-US" dirty="0" err="1" smtClean="0"/>
              <a:t>quan</a:t>
            </a:r>
            <a:r>
              <a:rPr lang="en-US" dirty="0" smtClean="0"/>
              <a:t>.</a:t>
            </a:r>
          </a:p>
          <a:p>
            <a:pPr lvl="1"/>
            <a:endParaRPr lang="en-US" dirty="0"/>
          </a:p>
        </p:txBody>
      </p:sp>
    </p:spTree>
    <p:extLst>
      <p:ext uri="{BB962C8B-B14F-4D97-AF65-F5344CB8AC3E}">
        <p14:creationId xmlns:p14="http://schemas.microsoft.com/office/powerpoint/2010/main" val="38502192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Quy</a:t>
            </a:r>
            <a:r>
              <a:rPr lang="en-US" dirty="0" smtClean="0"/>
              <a:t> </a:t>
            </a:r>
            <a:r>
              <a:rPr lang="en-US" dirty="0" err="1" smtClean="0"/>
              <a:t>trình</a:t>
            </a:r>
            <a:r>
              <a:rPr lang="en-US" dirty="0" smtClean="0"/>
              <a:t> </a:t>
            </a:r>
            <a:r>
              <a:rPr lang="en-US" dirty="0" err="1" smtClean="0"/>
              <a:t>phát</a:t>
            </a:r>
            <a:r>
              <a:rPr lang="en-US" dirty="0" smtClean="0"/>
              <a:t> </a:t>
            </a:r>
            <a:r>
              <a:rPr lang="en-US" dirty="0" err="1" smtClean="0"/>
              <a:t>triển</a:t>
            </a:r>
            <a:r>
              <a:rPr lang="en-US" dirty="0" smtClean="0"/>
              <a:t> </a:t>
            </a:r>
            <a:r>
              <a:rPr lang="en-US" dirty="0" err="1" smtClean="0"/>
              <a:t>phần</a:t>
            </a:r>
            <a:r>
              <a:rPr lang="en-US" dirty="0" smtClean="0"/>
              <a:t> </a:t>
            </a:r>
            <a:r>
              <a:rPr lang="en-US" dirty="0" err="1" smtClean="0"/>
              <a:t>mềm</a:t>
            </a:r>
            <a:endParaRPr lang="en-US" dirty="0"/>
          </a:p>
        </p:txBody>
      </p:sp>
      <p:pic>
        <p:nvPicPr>
          <p:cNvPr id="4" name="Picture 5"/>
          <p:cNvPicPr>
            <a:picLocks noChangeAspect="1" noChangeArrowheads="1"/>
          </p:cNvPicPr>
          <p:nvPr/>
        </p:nvPicPr>
        <p:blipFill>
          <a:blip r:embed="rId2" cstate="print"/>
          <a:srcRect/>
          <a:stretch>
            <a:fillRect/>
          </a:stretch>
        </p:blipFill>
        <p:spPr bwMode="auto">
          <a:xfrm>
            <a:off x="7162800" y="-1"/>
            <a:ext cx="1981199" cy="1371601"/>
          </a:xfrm>
          <a:prstGeom prst="rect">
            <a:avLst/>
          </a:prstGeom>
          <a:noFill/>
          <a:ln w="9525" cap="flat" cmpd="sng">
            <a:noFill/>
            <a:prstDash val="solid"/>
            <a:miter lim="800000"/>
            <a:headEnd/>
            <a:tailEnd/>
          </a:ln>
        </p:spPr>
      </p:pic>
      <p:sp>
        <p:nvSpPr>
          <p:cNvPr id="5" name="Date Placeholder 3"/>
          <p:cNvSpPr>
            <a:spLocks noGrp="1"/>
          </p:cNvSpPr>
          <p:nvPr>
            <p:ph type="dt" sz="half" idx="4294967295"/>
          </p:nvPr>
        </p:nvSpPr>
        <p:spPr>
          <a:xfrm>
            <a:off x="457200" y="6356350"/>
            <a:ext cx="2133600" cy="365125"/>
          </a:xfrm>
          <a:prstGeom prst="rect">
            <a:avLst/>
          </a:prstGeom>
        </p:spPr>
        <p:txBody>
          <a:bodyPr vert="horz" lIns="91440" tIns="45720" rIns="91440" bIns="45720" rtlCol="0" anchor="ctr"/>
          <a:lstStyle>
            <a:lvl1pPr algn="l">
              <a:defRPr sz="1200">
                <a:solidFill>
                  <a:srgbClr val="0000FF"/>
                </a:solidFill>
              </a:defRPr>
            </a:lvl1pPr>
          </a:lstStyle>
          <a:p>
            <a:fld id="{C9A62315-523A-4E76-A53F-63211F5AB666}" type="datetimeFigureOut">
              <a:rPr lang="en-US" smtClean="0"/>
              <a:pPr/>
              <a:t>8/29/2023</a:t>
            </a:fld>
            <a:endParaRPr lang="en-US" dirty="0"/>
          </a:p>
        </p:txBody>
      </p:sp>
      <p:sp>
        <p:nvSpPr>
          <p:cNvPr id="6" name="Footer Placeholder 4"/>
          <p:cNvSpPr>
            <a:spLocks noGrp="1"/>
          </p:cNvSpPr>
          <p:nvPr>
            <p:ph type="ftr" sz="quarter" idx="4294967295"/>
          </p:nvPr>
        </p:nvSpPr>
        <p:spPr>
          <a:xfrm>
            <a:off x="3124200" y="6356350"/>
            <a:ext cx="2895600" cy="365125"/>
          </a:xfrm>
          <a:prstGeom prst="rect">
            <a:avLst/>
          </a:prstGeom>
        </p:spPr>
        <p:txBody>
          <a:bodyPr vert="horz" lIns="91440" tIns="45720" rIns="91440" bIns="45720" rtlCol="0" anchor="ctr"/>
          <a:lstStyle>
            <a:lvl1pPr algn="ctr">
              <a:defRPr sz="1200">
                <a:solidFill>
                  <a:srgbClr val="0000FF"/>
                </a:solidFill>
              </a:defRPr>
            </a:lvl1pPr>
          </a:lstStyle>
          <a:p>
            <a:r>
              <a:rPr lang="en-US" smtClean="0"/>
              <a:t>Software testing</a:t>
            </a:r>
            <a:endParaRPr lang="en-US" dirty="0"/>
          </a:p>
        </p:txBody>
      </p:sp>
      <p:sp>
        <p:nvSpPr>
          <p:cNvPr id="7" name="Slide Number Placeholder 5"/>
          <p:cNvSpPr>
            <a:spLocks noGrp="1"/>
          </p:cNvSpPr>
          <p:nvPr>
            <p:ph type="sldNum" sz="quarter" idx="4294967295"/>
          </p:nvPr>
        </p:nvSpPr>
        <p:spPr>
          <a:xfrm>
            <a:off x="6553200" y="6356350"/>
            <a:ext cx="2133600" cy="365125"/>
          </a:xfrm>
          <a:prstGeom prst="rect">
            <a:avLst/>
          </a:prstGeom>
        </p:spPr>
        <p:txBody>
          <a:bodyPr vert="horz" lIns="91440" tIns="45720" rIns="91440" bIns="45720" rtlCol="0" anchor="ctr"/>
          <a:lstStyle>
            <a:lvl1pPr algn="r">
              <a:defRPr sz="1200">
                <a:solidFill>
                  <a:srgbClr val="0000FF"/>
                </a:solidFill>
              </a:defRPr>
            </a:lvl1pPr>
          </a:lstStyle>
          <a:p>
            <a:fld id="{8015A9A5-FDED-4E35-A21F-AB2CE43FC06E}" type="slidenum">
              <a:rPr lang="en-US" smtClean="0"/>
              <a:pPr/>
              <a:t>27</a:t>
            </a:fld>
            <a:endParaRPr lang="en-US" dirty="0"/>
          </a:p>
        </p:txBody>
      </p:sp>
      <p:pic>
        <p:nvPicPr>
          <p:cNvPr id="46082" name="Picture 2"/>
          <p:cNvPicPr>
            <a:picLocks noChangeAspect="1" noChangeArrowheads="1"/>
          </p:cNvPicPr>
          <p:nvPr/>
        </p:nvPicPr>
        <p:blipFill>
          <a:blip r:embed="rId3" cstate="print"/>
          <a:srcRect/>
          <a:stretch>
            <a:fillRect/>
          </a:stretch>
        </p:blipFill>
        <p:spPr bwMode="auto">
          <a:xfrm>
            <a:off x="762000" y="1600200"/>
            <a:ext cx="7620000" cy="441959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Quy</a:t>
            </a:r>
            <a:r>
              <a:rPr lang="en-US" dirty="0" smtClean="0"/>
              <a:t> </a:t>
            </a:r>
            <a:r>
              <a:rPr lang="en-US" dirty="0" err="1" smtClean="0"/>
              <a:t>trình</a:t>
            </a:r>
            <a:r>
              <a:rPr lang="en-US" dirty="0" smtClean="0"/>
              <a:t> </a:t>
            </a:r>
            <a:r>
              <a:rPr lang="en-US" dirty="0" err="1" smtClean="0"/>
              <a:t>phát</a:t>
            </a:r>
            <a:r>
              <a:rPr lang="en-US" dirty="0" smtClean="0"/>
              <a:t> </a:t>
            </a:r>
            <a:r>
              <a:rPr lang="en-US" dirty="0" err="1" smtClean="0"/>
              <a:t>triển</a:t>
            </a:r>
            <a:r>
              <a:rPr lang="en-US" dirty="0" smtClean="0"/>
              <a:t> </a:t>
            </a:r>
            <a:r>
              <a:rPr lang="en-US" dirty="0" err="1" smtClean="0"/>
              <a:t>phần</a:t>
            </a:r>
            <a:r>
              <a:rPr lang="en-US" dirty="0" smtClean="0"/>
              <a:t> m</a:t>
            </a:r>
            <a:endParaRPr lang="en-US" dirty="0"/>
          </a:p>
        </p:txBody>
      </p:sp>
      <p:sp>
        <p:nvSpPr>
          <p:cNvPr id="3" name="Content Placeholder 2"/>
          <p:cNvSpPr>
            <a:spLocks noGrp="1"/>
          </p:cNvSpPr>
          <p:nvPr>
            <p:ph idx="1"/>
          </p:nvPr>
        </p:nvSpPr>
        <p:spPr/>
        <p:txBody>
          <a:bodyPr>
            <a:normAutofit fontScale="92500" lnSpcReduction="10000"/>
          </a:bodyPr>
          <a:lstStyle/>
          <a:p>
            <a:r>
              <a:rPr lang="en-US" dirty="0" err="1" smtClean="0"/>
              <a:t>Bốn</a:t>
            </a:r>
            <a:r>
              <a:rPr lang="en-US" dirty="0" smtClean="0"/>
              <a:t> </a:t>
            </a:r>
            <a:r>
              <a:rPr lang="en-US" dirty="0" err="1" smtClean="0"/>
              <a:t>giá</a:t>
            </a:r>
            <a:r>
              <a:rPr lang="en-US" dirty="0" smtClean="0"/>
              <a:t> </a:t>
            </a:r>
            <a:r>
              <a:rPr lang="en-US" dirty="0" err="1" smtClean="0"/>
              <a:t>trị</a:t>
            </a:r>
            <a:r>
              <a:rPr lang="en-US" dirty="0" smtClean="0"/>
              <a:t> </a:t>
            </a:r>
            <a:r>
              <a:rPr lang="en-US" dirty="0" err="1" smtClean="0"/>
              <a:t>cốt</a:t>
            </a:r>
            <a:r>
              <a:rPr lang="en-US" dirty="0" smtClean="0"/>
              <a:t> </a:t>
            </a:r>
            <a:r>
              <a:rPr lang="en-US" dirty="0" err="1" smtClean="0"/>
              <a:t>lõi</a:t>
            </a:r>
            <a:r>
              <a:rPr lang="en-US" dirty="0" smtClean="0"/>
              <a:t> </a:t>
            </a:r>
            <a:r>
              <a:rPr lang="en-US" dirty="0" err="1" smtClean="0"/>
              <a:t>của</a:t>
            </a:r>
            <a:r>
              <a:rPr lang="en-US" dirty="0" smtClean="0"/>
              <a:t> Agile:</a:t>
            </a:r>
          </a:p>
          <a:p>
            <a:pPr lvl="1"/>
            <a:r>
              <a:rPr lang="en-US" b="1" dirty="0" err="1"/>
              <a:t>Cá</a:t>
            </a:r>
            <a:r>
              <a:rPr lang="en-US" b="1" dirty="0"/>
              <a:t> </a:t>
            </a:r>
            <a:r>
              <a:rPr lang="en-US" b="1" dirty="0" err="1"/>
              <a:t>nhân</a:t>
            </a:r>
            <a:r>
              <a:rPr lang="en-US" b="1" dirty="0"/>
              <a:t> </a:t>
            </a:r>
            <a:r>
              <a:rPr lang="en-US" b="1" dirty="0" err="1"/>
              <a:t>và</a:t>
            </a:r>
            <a:r>
              <a:rPr lang="en-US" b="1" dirty="0"/>
              <a:t> </a:t>
            </a:r>
            <a:r>
              <a:rPr lang="en-US" b="1" dirty="0" err="1"/>
              <a:t>sự</a:t>
            </a:r>
            <a:r>
              <a:rPr lang="en-US" b="1" dirty="0"/>
              <a:t> </a:t>
            </a:r>
            <a:r>
              <a:rPr lang="en-US" b="1" dirty="0" err="1"/>
              <a:t>tương</a:t>
            </a:r>
            <a:r>
              <a:rPr lang="en-US" b="1" dirty="0"/>
              <a:t> </a:t>
            </a:r>
            <a:r>
              <a:rPr lang="en-US" b="1" dirty="0" err="1"/>
              <a:t>tác</a:t>
            </a:r>
            <a:r>
              <a:rPr lang="en-US" b="1" dirty="0"/>
              <a:t> </a:t>
            </a:r>
            <a:r>
              <a:rPr lang="en-US" b="1" dirty="0" err="1"/>
              <a:t>quan</a:t>
            </a:r>
            <a:r>
              <a:rPr lang="en-US" b="1" dirty="0"/>
              <a:t> </a:t>
            </a:r>
            <a:r>
              <a:rPr lang="en-US" b="1" dirty="0" err="1"/>
              <a:t>trọng</a:t>
            </a:r>
            <a:r>
              <a:rPr lang="en-US" b="1" dirty="0"/>
              <a:t> </a:t>
            </a:r>
            <a:r>
              <a:rPr lang="en-US" b="1" dirty="0" err="1"/>
              <a:t>hơn</a:t>
            </a:r>
            <a:r>
              <a:rPr lang="en-US" b="1" dirty="0"/>
              <a:t> </a:t>
            </a:r>
            <a:r>
              <a:rPr lang="en-US" b="1" dirty="0" err="1"/>
              <a:t>các</a:t>
            </a:r>
            <a:r>
              <a:rPr lang="en-US" b="1" dirty="0"/>
              <a:t> </a:t>
            </a:r>
            <a:r>
              <a:rPr lang="en-US" b="1" dirty="0" err="1"/>
              <a:t>quy</a:t>
            </a:r>
            <a:r>
              <a:rPr lang="en-US" b="1" dirty="0"/>
              <a:t> </a:t>
            </a:r>
            <a:r>
              <a:rPr lang="en-US" b="1" dirty="0" err="1"/>
              <a:t>trình</a:t>
            </a:r>
            <a:r>
              <a:rPr lang="en-US" b="1" dirty="0"/>
              <a:t> </a:t>
            </a:r>
            <a:r>
              <a:rPr lang="en-US" b="1" dirty="0" err="1"/>
              <a:t>và</a:t>
            </a:r>
            <a:r>
              <a:rPr lang="en-US" b="1" dirty="0"/>
              <a:t> </a:t>
            </a:r>
            <a:r>
              <a:rPr lang="en-US" b="1" dirty="0" err="1"/>
              <a:t>công</a:t>
            </a:r>
            <a:r>
              <a:rPr lang="en-US" b="1" dirty="0"/>
              <a:t> </a:t>
            </a:r>
            <a:r>
              <a:rPr lang="en-US" b="1" dirty="0" err="1"/>
              <a:t>cụ</a:t>
            </a:r>
            <a:r>
              <a:rPr lang="en-US" dirty="0"/>
              <a:t>: </a:t>
            </a:r>
            <a:r>
              <a:rPr lang="en-US" dirty="0" err="1"/>
              <a:t>Khi</a:t>
            </a:r>
            <a:r>
              <a:rPr lang="en-US" dirty="0"/>
              <a:t> </a:t>
            </a:r>
            <a:r>
              <a:rPr lang="en-US" dirty="0" err="1"/>
              <a:t>phát</a:t>
            </a:r>
            <a:r>
              <a:rPr lang="en-US" dirty="0"/>
              <a:t> </a:t>
            </a:r>
            <a:r>
              <a:rPr lang="en-US" dirty="0" err="1"/>
              <a:t>triển</a:t>
            </a:r>
            <a:r>
              <a:rPr lang="en-US" dirty="0"/>
              <a:t> </a:t>
            </a:r>
            <a:r>
              <a:rPr lang="en-US" dirty="0" err="1"/>
              <a:t>phần</a:t>
            </a:r>
            <a:r>
              <a:rPr lang="en-US" dirty="0"/>
              <a:t> </a:t>
            </a:r>
            <a:r>
              <a:rPr lang="en-US" dirty="0" err="1"/>
              <a:t>mềm</a:t>
            </a:r>
            <a:r>
              <a:rPr lang="en-US" dirty="0"/>
              <a:t> </a:t>
            </a:r>
            <a:r>
              <a:rPr lang="en-US" dirty="0" err="1"/>
              <a:t>theo</a:t>
            </a:r>
            <a:r>
              <a:rPr lang="en-US" dirty="0"/>
              <a:t> </a:t>
            </a:r>
            <a:r>
              <a:rPr lang="en-US" dirty="0" err="1"/>
              <a:t>phương</a:t>
            </a:r>
            <a:r>
              <a:rPr lang="en-US" dirty="0"/>
              <a:t> </a:t>
            </a:r>
            <a:r>
              <a:rPr lang="en-US" dirty="0" err="1"/>
              <a:t>pháp</a:t>
            </a:r>
            <a:r>
              <a:rPr lang="en-US" dirty="0"/>
              <a:t> Agile </a:t>
            </a:r>
            <a:r>
              <a:rPr lang="en-US" dirty="0" err="1" smtClean="0"/>
              <a:t>thì</a:t>
            </a:r>
            <a:r>
              <a:rPr lang="en-US" dirty="0" smtClean="0"/>
              <a:t> </a:t>
            </a:r>
            <a:r>
              <a:rPr lang="en-US" dirty="0" err="1"/>
              <a:t>yếu</a:t>
            </a:r>
            <a:r>
              <a:rPr lang="en-US" dirty="0"/>
              <a:t> </a:t>
            </a:r>
            <a:r>
              <a:rPr lang="en-US" dirty="0" err="1"/>
              <a:t>tố</a:t>
            </a:r>
            <a:r>
              <a:rPr lang="en-US" dirty="0"/>
              <a:t> con </a:t>
            </a:r>
            <a:r>
              <a:rPr lang="en-US" dirty="0" err="1"/>
              <a:t>người</a:t>
            </a:r>
            <a:r>
              <a:rPr lang="en-US" dirty="0"/>
              <a:t> </a:t>
            </a:r>
            <a:r>
              <a:rPr lang="en-US" dirty="0" err="1"/>
              <a:t>là</a:t>
            </a:r>
            <a:r>
              <a:rPr lang="en-US" dirty="0"/>
              <a:t> </a:t>
            </a:r>
            <a:r>
              <a:rPr lang="en-US" dirty="0" err="1"/>
              <a:t>yếu</a:t>
            </a:r>
            <a:r>
              <a:rPr lang="en-US" dirty="0"/>
              <a:t> </a:t>
            </a:r>
            <a:r>
              <a:rPr lang="en-US" dirty="0" err="1"/>
              <a:t>tố</a:t>
            </a:r>
            <a:r>
              <a:rPr lang="en-US" dirty="0"/>
              <a:t> </a:t>
            </a:r>
            <a:r>
              <a:rPr lang="en-US" dirty="0" err="1"/>
              <a:t>quan</a:t>
            </a:r>
            <a:r>
              <a:rPr lang="en-US" dirty="0"/>
              <a:t> </a:t>
            </a:r>
            <a:r>
              <a:rPr lang="en-US" dirty="0" err="1"/>
              <a:t>trọng</a:t>
            </a:r>
            <a:r>
              <a:rPr lang="en-US" dirty="0"/>
              <a:t>, </a:t>
            </a:r>
            <a:r>
              <a:rPr lang="en-US" dirty="0" err="1"/>
              <a:t>chính</a:t>
            </a:r>
            <a:r>
              <a:rPr lang="en-US" dirty="0"/>
              <a:t> con </a:t>
            </a:r>
            <a:r>
              <a:rPr lang="en-US" dirty="0" err="1"/>
              <a:t>người</a:t>
            </a:r>
            <a:r>
              <a:rPr lang="en-US" dirty="0"/>
              <a:t> </a:t>
            </a:r>
            <a:r>
              <a:rPr lang="en-US" dirty="0" err="1"/>
              <a:t>mới</a:t>
            </a:r>
            <a:r>
              <a:rPr lang="en-US" dirty="0"/>
              <a:t> </a:t>
            </a:r>
            <a:r>
              <a:rPr lang="en-US" dirty="0" err="1"/>
              <a:t>là</a:t>
            </a:r>
            <a:r>
              <a:rPr lang="en-US" dirty="0"/>
              <a:t> </a:t>
            </a:r>
            <a:r>
              <a:rPr lang="en-US" dirty="0" err="1"/>
              <a:t>nhân</a:t>
            </a:r>
            <a:r>
              <a:rPr lang="en-US" dirty="0"/>
              <a:t> </a:t>
            </a:r>
            <a:r>
              <a:rPr lang="en-US" dirty="0" err="1"/>
              <a:t>tố</a:t>
            </a:r>
            <a:r>
              <a:rPr lang="en-US" dirty="0"/>
              <a:t> </a:t>
            </a:r>
            <a:r>
              <a:rPr lang="en-US" dirty="0" err="1"/>
              <a:t>tạo</a:t>
            </a:r>
            <a:r>
              <a:rPr lang="en-US" dirty="0"/>
              <a:t> </a:t>
            </a:r>
            <a:r>
              <a:rPr lang="en-US" dirty="0" err="1"/>
              <a:t>nên</a:t>
            </a:r>
            <a:r>
              <a:rPr lang="en-US" dirty="0"/>
              <a:t> </a:t>
            </a:r>
            <a:r>
              <a:rPr lang="en-US" dirty="0" err="1"/>
              <a:t>sự</a:t>
            </a:r>
            <a:r>
              <a:rPr lang="en-US" dirty="0"/>
              <a:t> </a:t>
            </a:r>
            <a:r>
              <a:rPr lang="en-US" dirty="0" err="1"/>
              <a:t>thành</a:t>
            </a:r>
            <a:r>
              <a:rPr lang="en-US" dirty="0"/>
              <a:t> </a:t>
            </a:r>
            <a:r>
              <a:rPr lang="en-US" dirty="0" err="1"/>
              <a:t>công</a:t>
            </a:r>
            <a:r>
              <a:rPr lang="en-US" dirty="0"/>
              <a:t> </a:t>
            </a:r>
            <a:r>
              <a:rPr lang="en-US" dirty="0" err="1"/>
              <a:t>cho</a:t>
            </a:r>
            <a:r>
              <a:rPr lang="en-US" dirty="0"/>
              <a:t> </a:t>
            </a:r>
            <a:r>
              <a:rPr lang="en-US" dirty="0" err="1"/>
              <a:t>dự</a:t>
            </a:r>
            <a:r>
              <a:rPr lang="en-US" dirty="0"/>
              <a:t> </a:t>
            </a:r>
            <a:r>
              <a:rPr lang="en-US" dirty="0" err="1"/>
              <a:t>án</a:t>
            </a:r>
            <a:r>
              <a:rPr lang="en-US" dirty="0"/>
              <a:t>.</a:t>
            </a:r>
          </a:p>
          <a:p>
            <a:pPr lvl="1"/>
            <a:r>
              <a:rPr lang="en-US" b="1" dirty="0" err="1"/>
              <a:t>Sản</a:t>
            </a:r>
            <a:r>
              <a:rPr lang="en-US" b="1" dirty="0"/>
              <a:t> </a:t>
            </a:r>
            <a:r>
              <a:rPr lang="en-US" b="1" dirty="0" err="1"/>
              <a:t>phẩm</a:t>
            </a:r>
            <a:r>
              <a:rPr lang="en-US" b="1" dirty="0"/>
              <a:t> </a:t>
            </a:r>
            <a:r>
              <a:rPr lang="en-US" b="1" dirty="0" err="1"/>
              <a:t>tốt</a:t>
            </a:r>
            <a:r>
              <a:rPr lang="en-US" b="1" dirty="0"/>
              <a:t> </a:t>
            </a:r>
            <a:r>
              <a:rPr lang="en-US" b="1" dirty="0" err="1"/>
              <a:t>thì</a:t>
            </a:r>
            <a:r>
              <a:rPr lang="en-US" b="1" dirty="0"/>
              <a:t> </a:t>
            </a:r>
            <a:r>
              <a:rPr lang="en-US" b="1" dirty="0" err="1"/>
              <a:t>hơn</a:t>
            </a:r>
            <a:r>
              <a:rPr lang="en-US" b="1" dirty="0"/>
              <a:t> </a:t>
            </a:r>
            <a:r>
              <a:rPr lang="en-US" b="1" dirty="0" err="1"/>
              <a:t>là</a:t>
            </a:r>
            <a:r>
              <a:rPr lang="en-US" b="1" dirty="0"/>
              <a:t> </a:t>
            </a:r>
            <a:r>
              <a:rPr lang="en-US" b="1" dirty="0" err="1"/>
              <a:t>tài</a:t>
            </a:r>
            <a:r>
              <a:rPr lang="en-US" b="1" dirty="0"/>
              <a:t> </a:t>
            </a:r>
            <a:r>
              <a:rPr lang="en-US" b="1" dirty="0" err="1"/>
              <a:t>liệu</a:t>
            </a:r>
            <a:r>
              <a:rPr lang="en-US" b="1" dirty="0"/>
              <a:t> </a:t>
            </a:r>
            <a:r>
              <a:rPr lang="en-US" b="1" dirty="0" err="1"/>
              <a:t>đầy</a:t>
            </a:r>
            <a:r>
              <a:rPr lang="en-US" b="1" dirty="0"/>
              <a:t> </a:t>
            </a:r>
            <a:r>
              <a:rPr lang="en-US" b="1" dirty="0" err="1"/>
              <a:t>đủ</a:t>
            </a:r>
            <a:r>
              <a:rPr lang="en-US" dirty="0"/>
              <a:t>: Theo </a:t>
            </a:r>
            <a:r>
              <a:rPr lang="en-US" dirty="0" err="1"/>
              <a:t>phương</a:t>
            </a:r>
            <a:r>
              <a:rPr lang="en-US" dirty="0"/>
              <a:t> </a:t>
            </a:r>
            <a:r>
              <a:rPr lang="en-US" dirty="0" err="1"/>
              <a:t>pháp</a:t>
            </a:r>
            <a:r>
              <a:rPr lang="en-US" dirty="0"/>
              <a:t> Agile </a:t>
            </a:r>
            <a:r>
              <a:rPr lang="en-US" dirty="0" err="1"/>
              <a:t>thì</a:t>
            </a:r>
            <a:r>
              <a:rPr lang="en-US" dirty="0"/>
              <a:t> </a:t>
            </a:r>
            <a:r>
              <a:rPr lang="en-US" dirty="0" err="1"/>
              <a:t>việc</a:t>
            </a:r>
            <a:r>
              <a:rPr lang="en-US" dirty="0"/>
              <a:t> </a:t>
            </a:r>
            <a:r>
              <a:rPr lang="en-US" dirty="0" err="1"/>
              <a:t>tập</a:t>
            </a:r>
            <a:r>
              <a:rPr lang="en-US" dirty="0"/>
              <a:t> </a:t>
            </a:r>
            <a:r>
              <a:rPr lang="en-US" dirty="0" err="1"/>
              <a:t>trung</a:t>
            </a:r>
            <a:r>
              <a:rPr lang="en-US" dirty="0"/>
              <a:t> </a:t>
            </a:r>
            <a:r>
              <a:rPr lang="en-US" dirty="0" err="1"/>
              <a:t>thời</a:t>
            </a:r>
            <a:r>
              <a:rPr lang="en-US" dirty="0"/>
              <a:t> </a:t>
            </a:r>
            <a:r>
              <a:rPr lang="en-US" dirty="0" err="1"/>
              <a:t>gian</a:t>
            </a:r>
            <a:r>
              <a:rPr lang="en-US" dirty="0"/>
              <a:t> </a:t>
            </a:r>
            <a:r>
              <a:rPr lang="en-US" dirty="0" err="1"/>
              <a:t>để</a:t>
            </a:r>
            <a:r>
              <a:rPr lang="en-US" dirty="0"/>
              <a:t> </a:t>
            </a:r>
            <a:r>
              <a:rPr lang="en-US" dirty="0" err="1"/>
              <a:t>xây</a:t>
            </a:r>
            <a:r>
              <a:rPr lang="en-US" dirty="0"/>
              <a:t> </a:t>
            </a:r>
            <a:r>
              <a:rPr lang="en-US" dirty="0" err="1"/>
              <a:t>dựng</a:t>
            </a:r>
            <a:r>
              <a:rPr lang="en-US" dirty="0"/>
              <a:t> </a:t>
            </a:r>
            <a:r>
              <a:rPr lang="en-US" dirty="0" err="1"/>
              <a:t>sản</a:t>
            </a:r>
            <a:r>
              <a:rPr lang="en-US" dirty="0"/>
              <a:t> </a:t>
            </a:r>
            <a:r>
              <a:rPr lang="en-US" dirty="0" err="1"/>
              <a:t>phẩm</a:t>
            </a:r>
            <a:r>
              <a:rPr lang="en-US" dirty="0"/>
              <a:t> </a:t>
            </a:r>
            <a:r>
              <a:rPr lang="en-US" dirty="0" err="1"/>
              <a:t>đáp</a:t>
            </a:r>
            <a:r>
              <a:rPr lang="en-US" dirty="0"/>
              <a:t> </a:t>
            </a:r>
            <a:r>
              <a:rPr lang="en-US" dirty="0" err="1"/>
              <a:t>ứng</a:t>
            </a:r>
            <a:r>
              <a:rPr lang="en-US" dirty="0"/>
              <a:t> </a:t>
            </a:r>
            <a:r>
              <a:rPr lang="en-US" dirty="0" err="1"/>
              <a:t>đúng</a:t>
            </a:r>
            <a:r>
              <a:rPr lang="en-US" dirty="0"/>
              <a:t> </a:t>
            </a:r>
            <a:r>
              <a:rPr lang="en-US" dirty="0" err="1"/>
              <a:t>yêu</a:t>
            </a:r>
            <a:r>
              <a:rPr lang="en-US" dirty="0"/>
              <a:t> </a:t>
            </a:r>
            <a:r>
              <a:rPr lang="en-US" dirty="0" err="1"/>
              <a:t>cầu</a:t>
            </a:r>
            <a:r>
              <a:rPr lang="en-US" dirty="0"/>
              <a:t> </a:t>
            </a:r>
            <a:r>
              <a:rPr lang="en-US" dirty="0" err="1"/>
              <a:t>của</a:t>
            </a:r>
            <a:r>
              <a:rPr lang="en-US" dirty="0"/>
              <a:t> </a:t>
            </a:r>
            <a:r>
              <a:rPr lang="en-US" dirty="0" err="1"/>
              <a:t>khách</a:t>
            </a:r>
            <a:r>
              <a:rPr lang="en-US" dirty="0"/>
              <a:t> </a:t>
            </a:r>
            <a:r>
              <a:rPr lang="en-US" dirty="0" err="1"/>
              <a:t>hàng</a:t>
            </a:r>
            <a:r>
              <a:rPr lang="en-US" dirty="0"/>
              <a:t>.</a:t>
            </a:r>
          </a:p>
          <a:p>
            <a:pPr lvl="1"/>
            <a:r>
              <a:rPr lang="en-US" dirty="0" err="1"/>
              <a:t>Cộng</a:t>
            </a:r>
            <a:r>
              <a:rPr lang="en-US" dirty="0"/>
              <a:t> </a:t>
            </a:r>
            <a:r>
              <a:rPr lang="en-US" dirty="0" err="1"/>
              <a:t>tác</a:t>
            </a:r>
            <a:r>
              <a:rPr lang="en-US" dirty="0"/>
              <a:t> </a:t>
            </a:r>
            <a:r>
              <a:rPr lang="en-US" dirty="0" err="1"/>
              <a:t>với</a:t>
            </a:r>
            <a:r>
              <a:rPr lang="en-US" dirty="0"/>
              <a:t> </a:t>
            </a:r>
            <a:r>
              <a:rPr lang="en-US" dirty="0" err="1"/>
              <a:t>khách</a:t>
            </a:r>
            <a:r>
              <a:rPr lang="en-US" dirty="0"/>
              <a:t> </a:t>
            </a:r>
            <a:r>
              <a:rPr lang="en-US" dirty="0" err="1"/>
              <a:t>hàng</a:t>
            </a:r>
            <a:r>
              <a:rPr lang="en-US" dirty="0"/>
              <a:t> </a:t>
            </a:r>
            <a:r>
              <a:rPr lang="en-US" dirty="0" err="1"/>
              <a:t>quan</a:t>
            </a:r>
            <a:r>
              <a:rPr lang="en-US" dirty="0"/>
              <a:t> </a:t>
            </a:r>
            <a:r>
              <a:rPr lang="en-US" dirty="0" err="1"/>
              <a:t>trọng</a:t>
            </a:r>
            <a:r>
              <a:rPr lang="en-US" dirty="0"/>
              <a:t> </a:t>
            </a:r>
            <a:r>
              <a:rPr lang="en-US" dirty="0" err="1"/>
              <a:t>hơn</a:t>
            </a:r>
            <a:r>
              <a:rPr lang="en-US" dirty="0"/>
              <a:t> </a:t>
            </a:r>
            <a:r>
              <a:rPr lang="en-US" dirty="0" err="1"/>
              <a:t>đàm</a:t>
            </a:r>
            <a:r>
              <a:rPr lang="en-US" dirty="0"/>
              <a:t> </a:t>
            </a:r>
            <a:r>
              <a:rPr lang="en-US" dirty="0" err="1"/>
              <a:t>phán</a:t>
            </a:r>
            <a:r>
              <a:rPr lang="en-US" dirty="0"/>
              <a:t> </a:t>
            </a:r>
            <a:r>
              <a:rPr lang="en-US" dirty="0" err="1"/>
              <a:t>hợp</a:t>
            </a:r>
            <a:r>
              <a:rPr lang="en-US" dirty="0"/>
              <a:t> </a:t>
            </a:r>
            <a:r>
              <a:rPr lang="en-US" dirty="0" err="1"/>
              <a:t>đồng</a:t>
            </a:r>
            <a:r>
              <a:rPr lang="en-US" dirty="0"/>
              <a:t>.</a:t>
            </a:r>
          </a:p>
          <a:p>
            <a:pPr lvl="1"/>
            <a:r>
              <a:rPr lang="en-US" dirty="0" err="1"/>
              <a:t>Phản</a:t>
            </a:r>
            <a:r>
              <a:rPr lang="en-US" dirty="0"/>
              <a:t> </a:t>
            </a:r>
            <a:r>
              <a:rPr lang="en-US" dirty="0" err="1"/>
              <a:t>hồi</a:t>
            </a:r>
            <a:r>
              <a:rPr lang="en-US" dirty="0"/>
              <a:t> </a:t>
            </a:r>
            <a:r>
              <a:rPr lang="en-US" dirty="0" err="1"/>
              <a:t>thay</a:t>
            </a:r>
            <a:r>
              <a:rPr lang="en-US" dirty="0"/>
              <a:t> </a:t>
            </a:r>
            <a:r>
              <a:rPr lang="en-US" dirty="0" err="1"/>
              <a:t>đổi</a:t>
            </a:r>
            <a:r>
              <a:rPr lang="en-US" dirty="0"/>
              <a:t> </a:t>
            </a:r>
            <a:r>
              <a:rPr lang="en-US" dirty="0" err="1"/>
              <a:t>hơn</a:t>
            </a:r>
            <a:r>
              <a:rPr lang="en-US" dirty="0"/>
              <a:t> </a:t>
            </a:r>
            <a:r>
              <a:rPr lang="en-US" dirty="0" err="1"/>
              <a:t>là</a:t>
            </a:r>
            <a:r>
              <a:rPr lang="en-US" dirty="0"/>
              <a:t> </a:t>
            </a:r>
            <a:r>
              <a:rPr lang="en-US" dirty="0" err="1"/>
              <a:t>bám</a:t>
            </a:r>
            <a:r>
              <a:rPr lang="en-US" dirty="0"/>
              <a:t> </a:t>
            </a:r>
            <a:r>
              <a:rPr lang="en-US" dirty="0" err="1"/>
              <a:t>sát</a:t>
            </a:r>
            <a:r>
              <a:rPr lang="en-US" dirty="0"/>
              <a:t> </a:t>
            </a:r>
            <a:r>
              <a:rPr lang="en-US" dirty="0" err="1"/>
              <a:t>kế</a:t>
            </a:r>
            <a:r>
              <a:rPr lang="en-US" dirty="0"/>
              <a:t> </a:t>
            </a:r>
            <a:r>
              <a:rPr lang="en-US" dirty="0" err="1"/>
              <a:t>hoạch</a:t>
            </a:r>
            <a:r>
              <a:rPr lang="en-US" dirty="0"/>
              <a:t>.</a:t>
            </a:r>
            <a:endParaRPr lang="en-US" dirty="0" smtClean="0"/>
          </a:p>
          <a:p>
            <a:pPr lvl="1"/>
            <a:endParaRPr lang="en-US" dirty="0"/>
          </a:p>
        </p:txBody>
      </p:sp>
    </p:spTree>
    <p:extLst>
      <p:ext uri="{BB962C8B-B14F-4D97-AF65-F5344CB8AC3E}">
        <p14:creationId xmlns:p14="http://schemas.microsoft.com/office/powerpoint/2010/main" val="12793287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Scrum </a:t>
            </a:r>
            <a:r>
              <a:rPr lang="en-US" dirty="0" err="1"/>
              <a:t>là</a:t>
            </a:r>
            <a:r>
              <a:rPr lang="en-US" dirty="0"/>
              <a:t> </a:t>
            </a:r>
            <a:r>
              <a:rPr lang="en-US" dirty="0" err="1"/>
              <a:t>một</a:t>
            </a:r>
            <a:r>
              <a:rPr lang="en-US" dirty="0"/>
              <a:t> Framework </a:t>
            </a:r>
            <a:r>
              <a:rPr lang="en-US" dirty="0" err="1"/>
              <a:t>của</a:t>
            </a:r>
            <a:r>
              <a:rPr lang="en-US" dirty="0"/>
              <a:t> </a:t>
            </a:r>
            <a:r>
              <a:rPr lang="en-US" dirty="0" err="1"/>
              <a:t>phương</a:t>
            </a:r>
            <a:r>
              <a:rPr lang="en-US" dirty="0"/>
              <a:t> </a:t>
            </a:r>
            <a:r>
              <a:rPr lang="en-US" dirty="0" err="1"/>
              <a:t>pháp</a:t>
            </a:r>
            <a:r>
              <a:rPr lang="en-US" dirty="0"/>
              <a:t> </a:t>
            </a:r>
            <a:r>
              <a:rPr lang="en-US" dirty="0" smtClean="0"/>
              <a:t>Agile:</a:t>
            </a:r>
          </a:p>
          <a:p>
            <a:pPr lvl="1"/>
            <a:r>
              <a:rPr lang="en-US" dirty="0" err="1" smtClean="0"/>
              <a:t>Cung</a:t>
            </a:r>
            <a:r>
              <a:rPr lang="en-US" dirty="0" smtClean="0"/>
              <a:t> </a:t>
            </a:r>
            <a:r>
              <a:rPr lang="en-US" dirty="0" err="1"/>
              <a:t>cấp</a:t>
            </a:r>
            <a:r>
              <a:rPr lang="en-US" dirty="0"/>
              <a:t> </a:t>
            </a:r>
            <a:r>
              <a:rPr lang="en-US" dirty="0" err="1"/>
              <a:t>sự</a:t>
            </a:r>
            <a:r>
              <a:rPr lang="en-US" dirty="0"/>
              <a:t> </a:t>
            </a:r>
            <a:r>
              <a:rPr lang="en-US" dirty="0" err="1"/>
              <a:t>linh</a:t>
            </a:r>
            <a:r>
              <a:rPr lang="en-US" dirty="0"/>
              <a:t> </a:t>
            </a:r>
            <a:r>
              <a:rPr lang="en-US" dirty="0" err="1"/>
              <a:t>hoạt</a:t>
            </a:r>
            <a:r>
              <a:rPr lang="en-US" dirty="0"/>
              <a:t> </a:t>
            </a:r>
            <a:r>
              <a:rPr lang="en-US" dirty="0" err="1"/>
              <a:t>để</a:t>
            </a:r>
            <a:r>
              <a:rPr lang="en-US" dirty="0"/>
              <a:t> </a:t>
            </a:r>
            <a:r>
              <a:rPr lang="en-US" dirty="0" err="1"/>
              <a:t>kiểm</a:t>
            </a:r>
            <a:r>
              <a:rPr lang="en-US" dirty="0"/>
              <a:t> </a:t>
            </a:r>
            <a:r>
              <a:rPr lang="en-US" dirty="0" err="1"/>
              <a:t>soát</a:t>
            </a:r>
            <a:r>
              <a:rPr lang="en-US" dirty="0"/>
              <a:t> </a:t>
            </a:r>
            <a:r>
              <a:rPr lang="en-US" dirty="0" err="1"/>
              <a:t>và</a:t>
            </a:r>
            <a:r>
              <a:rPr lang="en-US" dirty="0"/>
              <a:t> </a:t>
            </a:r>
            <a:r>
              <a:rPr lang="en-US" dirty="0" err="1"/>
              <a:t>quản</a:t>
            </a:r>
            <a:r>
              <a:rPr lang="en-US" dirty="0"/>
              <a:t> </a:t>
            </a:r>
            <a:r>
              <a:rPr lang="en-US" dirty="0" err="1"/>
              <a:t>lý</a:t>
            </a:r>
            <a:r>
              <a:rPr lang="en-US" dirty="0"/>
              <a:t> </a:t>
            </a:r>
            <a:r>
              <a:rPr lang="en-US" dirty="0" err="1"/>
              <a:t>các</a:t>
            </a:r>
            <a:r>
              <a:rPr lang="en-US" dirty="0"/>
              <a:t> </a:t>
            </a:r>
            <a:r>
              <a:rPr lang="en-US" dirty="0" err="1"/>
              <a:t>yêu</a:t>
            </a:r>
            <a:r>
              <a:rPr lang="en-US" dirty="0"/>
              <a:t> </a:t>
            </a:r>
            <a:r>
              <a:rPr lang="en-US" dirty="0" err="1"/>
              <a:t>cầu</a:t>
            </a:r>
            <a:r>
              <a:rPr lang="en-US" dirty="0"/>
              <a:t> </a:t>
            </a:r>
            <a:r>
              <a:rPr lang="en-US" dirty="0" err="1"/>
              <a:t>cũng</a:t>
            </a:r>
            <a:r>
              <a:rPr lang="en-US" dirty="0"/>
              <a:t> </a:t>
            </a:r>
            <a:r>
              <a:rPr lang="en-US" dirty="0" err="1"/>
              <a:t>như</a:t>
            </a:r>
            <a:r>
              <a:rPr lang="en-US" dirty="0"/>
              <a:t> </a:t>
            </a:r>
            <a:r>
              <a:rPr lang="en-US" dirty="0" err="1"/>
              <a:t>sự</a:t>
            </a:r>
            <a:r>
              <a:rPr lang="en-US" dirty="0"/>
              <a:t> </a:t>
            </a:r>
            <a:r>
              <a:rPr lang="en-US" dirty="0" err="1"/>
              <a:t>phát</a:t>
            </a:r>
            <a:r>
              <a:rPr lang="en-US" dirty="0"/>
              <a:t> </a:t>
            </a:r>
            <a:r>
              <a:rPr lang="en-US" dirty="0" err="1"/>
              <a:t>triển</a:t>
            </a:r>
            <a:r>
              <a:rPr lang="en-US" dirty="0"/>
              <a:t> </a:t>
            </a:r>
            <a:r>
              <a:rPr lang="en-US" dirty="0" err="1"/>
              <a:t>của</a:t>
            </a:r>
            <a:r>
              <a:rPr lang="en-US" dirty="0"/>
              <a:t> </a:t>
            </a:r>
            <a:r>
              <a:rPr lang="en-US" dirty="0" err="1"/>
              <a:t>phần</a:t>
            </a:r>
            <a:r>
              <a:rPr lang="en-US" dirty="0"/>
              <a:t> </a:t>
            </a:r>
            <a:r>
              <a:rPr lang="en-US" dirty="0" err="1"/>
              <a:t>mềm</a:t>
            </a:r>
            <a:r>
              <a:rPr lang="en-US" dirty="0" smtClean="0"/>
              <a:t>.</a:t>
            </a:r>
          </a:p>
          <a:p>
            <a:pPr lvl="1"/>
            <a:r>
              <a:rPr lang="en-US" dirty="0" smtClean="0"/>
              <a:t> </a:t>
            </a:r>
            <a:r>
              <a:rPr lang="en-US" dirty="0" err="1"/>
              <a:t>Trong</a:t>
            </a:r>
            <a:r>
              <a:rPr lang="en-US" dirty="0"/>
              <a:t> Scrum, </a:t>
            </a:r>
            <a:r>
              <a:rPr lang="en-US" dirty="0" err="1"/>
              <a:t>công</a:t>
            </a:r>
            <a:r>
              <a:rPr lang="en-US" dirty="0"/>
              <a:t> </a:t>
            </a:r>
            <a:r>
              <a:rPr lang="en-US" dirty="0" err="1"/>
              <a:t>việc</a:t>
            </a:r>
            <a:r>
              <a:rPr lang="en-US" dirty="0"/>
              <a:t> </a:t>
            </a:r>
            <a:r>
              <a:rPr lang="en-US" dirty="0" err="1"/>
              <a:t>được</a:t>
            </a:r>
            <a:r>
              <a:rPr lang="en-US" dirty="0"/>
              <a:t> </a:t>
            </a:r>
            <a:r>
              <a:rPr lang="en-US" dirty="0" err="1"/>
              <a:t>thực</a:t>
            </a:r>
            <a:r>
              <a:rPr lang="en-US" dirty="0"/>
              <a:t> </a:t>
            </a:r>
            <a:r>
              <a:rPr lang="en-US" dirty="0" err="1"/>
              <a:t>hiện</a:t>
            </a:r>
            <a:r>
              <a:rPr lang="en-US" dirty="0"/>
              <a:t> </a:t>
            </a:r>
            <a:r>
              <a:rPr lang="en-US" dirty="0" err="1"/>
              <a:t>bởi</a:t>
            </a:r>
            <a:r>
              <a:rPr lang="en-US" dirty="0"/>
              <a:t> </a:t>
            </a:r>
            <a:r>
              <a:rPr lang="en-US" dirty="0" err="1"/>
              <a:t>Nhóm</a:t>
            </a:r>
            <a:r>
              <a:rPr lang="en-US" dirty="0"/>
              <a:t> Scrum </a:t>
            </a:r>
            <a:r>
              <a:rPr lang="en-US" dirty="0" err="1"/>
              <a:t>thông</a:t>
            </a:r>
            <a:r>
              <a:rPr lang="en-US" dirty="0"/>
              <a:t> qua </a:t>
            </a:r>
            <a:r>
              <a:rPr lang="en-US" dirty="0" err="1"/>
              <a:t>từng</a:t>
            </a:r>
            <a:r>
              <a:rPr lang="en-US" dirty="0"/>
              <a:t> </a:t>
            </a:r>
            <a:r>
              <a:rPr lang="en-US" dirty="0" err="1"/>
              <a:t>phân</a:t>
            </a:r>
            <a:r>
              <a:rPr lang="en-US" dirty="0"/>
              <a:t> </a:t>
            </a:r>
            <a:r>
              <a:rPr lang="en-US" dirty="0" err="1"/>
              <a:t>đoạn</a:t>
            </a:r>
            <a:r>
              <a:rPr lang="en-US" dirty="0"/>
              <a:t> </a:t>
            </a:r>
            <a:r>
              <a:rPr lang="en-US" dirty="0" err="1"/>
              <a:t>lặp</a:t>
            </a:r>
            <a:r>
              <a:rPr lang="en-US" dirty="0"/>
              <a:t> </a:t>
            </a:r>
            <a:r>
              <a:rPr lang="en-US" dirty="0" err="1"/>
              <a:t>liên</a:t>
            </a:r>
            <a:r>
              <a:rPr lang="en-US" dirty="0"/>
              <a:t> </a:t>
            </a:r>
            <a:r>
              <a:rPr lang="en-US" dirty="0" err="1"/>
              <a:t>tiếp</a:t>
            </a:r>
            <a:r>
              <a:rPr lang="en-US" dirty="0"/>
              <a:t> </a:t>
            </a:r>
            <a:r>
              <a:rPr lang="en-US" dirty="0" err="1"/>
              <a:t>nhau</a:t>
            </a:r>
            <a:r>
              <a:rPr lang="en-US" dirty="0"/>
              <a:t> </a:t>
            </a:r>
            <a:r>
              <a:rPr lang="en-US" dirty="0" err="1"/>
              <a:t>được</a:t>
            </a:r>
            <a:r>
              <a:rPr lang="en-US" dirty="0"/>
              <a:t> </a:t>
            </a:r>
            <a:r>
              <a:rPr lang="en-US" dirty="0" err="1"/>
              <a:t>gọi</a:t>
            </a:r>
            <a:r>
              <a:rPr lang="en-US" dirty="0"/>
              <a:t> </a:t>
            </a:r>
            <a:r>
              <a:rPr lang="en-US" dirty="0" err="1"/>
              <a:t>là</a:t>
            </a:r>
            <a:r>
              <a:rPr lang="en-US" dirty="0"/>
              <a:t> Sprint</a:t>
            </a:r>
          </a:p>
        </p:txBody>
      </p:sp>
    </p:spTree>
    <p:extLst>
      <p:ext uri="{BB962C8B-B14F-4D97-AF65-F5344CB8AC3E}">
        <p14:creationId xmlns:p14="http://schemas.microsoft.com/office/powerpoint/2010/main" val="268032940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Nội</a:t>
            </a:r>
            <a:r>
              <a:rPr lang="en-US" dirty="0" smtClean="0"/>
              <a:t> dung</a:t>
            </a:r>
            <a:endParaRPr lang="en-US" dirty="0"/>
          </a:p>
        </p:txBody>
      </p:sp>
      <p:sp>
        <p:nvSpPr>
          <p:cNvPr id="3" name="Content Placeholder 2"/>
          <p:cNvSpPr>
            <a:spLocks noGrp="1"/>
          </p:cNvSpPr>
          <p:nvPr>
            <p:ph idx="1"/>
          </p:nvPr>
        </p:nvSpPr>
        <p:spPr>
          <a:xfrm>
            <a:off x="457200" y="1371600"/>
            <a:ext cx="8305800" cy="4754563"/>
          </a:xfrm>
        </p:spPr>
        <p:txBody>
          <a:bodyPr>
            <a:normAutofit lnSpcReduction="10000"/>
          </a:bodyPr>
          <a:lstStyle/>
          <a:p>
            <a:pPr algn="just"/>
            <a:r>
              <a:rPr lang="en-US" dirty="0" err="1" smtClean="0"/>
              <a:t>Một</a:t>
            </a:r>
            <a:r>
              <a:rPr lang="en-US" dirty="0" smtClean="0"/>
              <a:t> </a:t>
            </a:r>
            <a:r>
              <a:rPr lang="en-US" dirty="0" err="1" smtClean="0"/>
              <a:t>số</a:t>
            </a:r>
            <a:r>
              <a:rPr lang="en-US" dirty="0" smtClean="0"/>
              <a:t> </a:t>
            </a:r>
            <a:r>
              <a:rPr lang="en-US" dirty="0" err="1" smtClean="0"/>
              <a:t>quy</a:t>
            </a:r>
            <a:r>
              <a:rPr lang="en-US" dirty="0" smtClean="0"/>
              <a:t> </a:t>
            </a:r>
            <a:r>
              <a:rPr lang="en-US" dirty="0" err="1" smtClean="0"/>
              <a:t>trình</a:t>
            </a:r>
            <a:r>
              <a:rPr lang="en-US" dirty="0" smtClean="0"/>
              <a:t> </a:t>
            </a:r>
            <a:r>
              <a:rPr lang="en-US" dirty="0" err="1" smtClean="0"/>
              <a:t>phát</a:t>
            </a:r>
            <a:r>
              <a:rPr lang="en-US" dirty="0" smtClean="0"/>
              <a:t> </a:t>
            </a:r>
            <a:r>
              <a:rPr lang="en-US" dirty="0" err="1" smtClean="0"/>
              <a:t>triển</a:t>
            </a:r>
            <a:r>
              <a:rPr lang="en-US" dirty="0" smtClean="0"/>
              <a:t> </a:t>
            </a:r>
            <a:r>
              <a:rPr lang="en-US" dirty="0" err="1" smtClean="0"/>
              <a:t>phần</a:t>
            </a:r>
            <a:r>
              <a:rPr lang="en-US" dirty="0" smtClean="0"/>
              <a:t> </a:t>
            </a:r>
            <a:r>
              <a:rPr lang="en-US" dirty="0" err="1" smtClean="0"/>
              <a:t>mềm</a:t>
            </a:r>
            <a:r>
              <a:rPr lang="en-US" dirty="0" smtClean="0"/>
              <a:t>.</a:t>
            </a:r>
          </a:p>
          <a:p>
            <a:pPr algn="just"/>
            <a:r>
              <a:rPr lang="en-US" dirty="0" err="1" smtClean="0"/>
              <a:t>Quy</a:t>
            </a:r>
            <a:r>
              <a:rPr lang="en-US" dirty="0" smtClean="0"/>
              <a:t> </a:t>
            </a:r>
            <a:r>
              <a:rPr lang="en-US" dirty="0" err="1" smtClean="0"/>
              <a:t>trình</a:t>
            </a:r>
            <a:r>
              <a:rPr lang="en-US" dirty="0" smtClean="0"/>
              <a:t> </a:t>
            </a:r>
            <a:r>
              <a:rPr lang="en-US" dirty="0" err="1" smtClean="0"/>
              <a:t>kiểm</a:t>
            </a:r>
            <a:r>
              <a:rPr lang="en-US" dirty="0" smtClean="0"/>
              <a:t> </a:t>
            </a:r>
            <a:r>
              <a:rPr lang="en-US" dirty="0" err="1" smtClean="0"/>
              <a:t>thử</a:t>
            </a:r>
            <a:r>
              <a:rPr lang="en-US" dirty="0" smtClean="0"/>
              <a:t> </a:t>
            </a:r>
            <a:r>
              <a:rPr lang="en-US" dirty="0" err="1" smtClean="0"/>
              <a:t>phần</a:t>
            </a:r>
            <a:r>
              <a:rPr lang="en-US" dirty="0" smtClean="0"/>
              <a:t> </a:t>
            </a:r>
            <a:r>
              <a:rPr lang="en-US" dirty="0" err="1" smtClean="0"/>
              <a:t>mềm</a:t>
            </a:r>
            <a:endParaRPr lang="en-US" dirty="0" smtClean="0"/>
          </a:p>
          <a:p>
            <a:pPr lvl="1" algn="just"/>
            <a:r>
              <a:rPr lang="en-US" dirty="0" err="1" smtClean="0"/>
              <a:t>Sơ</a:t>
            </a:r>
            <a:r>
              <a:rPr lang="en-US" dirty="0" smtClean="0"/>
              <a:t> </a:t>
            </a:r>
            <a:r>
              <a:rPr lang="en-US" dirty="0" err="1" smtClean="0"/>
              <a:t>đồ</a:t>
            </a:r>
            <a:r>
              <a:rPr lang="en-US" dirty="0" smtClean="0"/>
              <a:t> </a:t>
            </a:r>
            <a:r>
              <a:rPr lang="en-US" dirty="0" err="1" smtClean="0"/>
              <a:t>tổ</a:t>
            </a:r>
            <a:r>
              <a:rPr lang="en-US" dirty="0" smtClean="0"/>
              <a:t> </a:t>
            </a:r>
            <a:r>
              <a:rPr lang="en-US" dirty="0" err="1" smtClean="0"/>
              <a:t>chức</a:t>
            </a:r>
            <a:endParaRPr lang="en-US" dirty="0" smtClean="0"/>
          </a:p>
          <a:p>
            <a:pPr lvl="1" algn="just"/>
            <a:r>
              <a:rPr lang="en-US" dirty="0" err="1" smtClean="0"/>
              <a:t>Quy</a:t>
            </a:r>
            <a:r>
              <a:rPr lang="en-US" dirty="0" smtClean="0"/>
              <a:t> </a:t>
            </a:r>
            <a:r>
              <a:rPr lang="en-US" dirty="0" err="1" smtClean="0"/>
              <a:t>trình</a:t>
            </a:r>
            <a:endParaRPr lang="en-US" dirty="0" smtClean="0"/>
          </a:p>
          <a:p>
            <a:pPr lvl="1" algn="just"/>
            <a:r>
              <a:rPr lang="en-US" dirty="0" err="1" smtClean="0"/>
              <a:t>Các</a:t>
            </a:r>
            <a:r>
              <a:rPr lang="en-US" dirty="0" smtClean="0"/>
              <a:t> </a:t>
            </a:r>
            <a:r>
              <a:rPr lang="en-US" dirty="0" err="1" smtClean="0"/>
              <a:t>bước</a:t>
            </a:r>
            <a:r>
              <a:rPr lang="en-US" dirty="0" smtClean="0"/>
              <a:t> </a:t>
            </a:r>
            <a:r>
              <a:rPr lang="en-US" dirty="0" err="1" smtClean="0"/>
              <a:t>trong</a:t>
            </a:r>
            <a:r>
              <a:rPr lang="en-US" dirty="0" smtClean="0"/>
              <a:t> </a:t>
            </a:r>
            <a:r>
              <a:rPr lang="en-US" dirty="0" err="1" smtClean="0"/>
              <a:t>quy</a:t>
            </a:r>
            <a:r>
              <a:rPr lang="en-US" dirty="0" smtClean="0"/>
              <a:t> </a:t>
            </a:r>
            <a:r>
              <a:rPr lang="en-US" dirty="0" err="1" smtClean="0"/>
              <a:t>trình</a:t>
            </a:r>
            <a:r>
              <a:rPr lang="en-US" dirty="0" smtClean="0"/>
              <a:t> </a:t>
            </a:r>
            <a:r>
              <a:rPr lang="en-US" dirty="0" err="1" smtClean="0"/>
              <a:t>kiểm</a:t>
            </a:r>
            <a:r>
              <a:rPr lang="en-US" dirty="0" smtClean="0"/>
              <a:t> </a:t>
            </a:r>
            <a:r>
              <a:rPr lang="en-US" dirty="0" err="1" smtClean="0"/>
              <a:t>thử</a:t>
            </a:r>
            <a:endParaRPr lang="en-US" dirty="0" smtClean="0"/>
          </a:p>
          <a:p>
            <a:pPr lvl="2" algn="just"/>
            <a:r>
              <a:rPr lang="en-US" dirty="0" err="1" smtClean="0"/>
              <a:t>Lên</a:t>
            </a:r>
            <a:r>
              <a:rPr lang="en-US" dirty="0" smtClean="0"/>
              <a:t> </a:t>
            </a:r>
            <a:r>
              <a:rPr lang="en-US" dirty="0" err="1" smtClean="0"/>
              <a:t>kế</a:t>
            </a:r>
            <a:r>
              <a:rPr lang="en-US" dirty="0" smtClean="0"/>
              <a:t> </a:t>
            </a:r>
            <a:r>
              <a:rPr lang="en-US" dirty="0" err="1" smtClean="0"/>
              <a:t>hoạch</a:t>
            </a:r>
            <a:endParaRPr lang="en-US" dirty="0" smtClean="0"/>
          </a:p>
          <a:p>
            <a:pPr lvl="2" algn="just"/>
            <a:r>
              <a:rPr lang="en-US" dirty="0" err="1" smtClean="0"/>
              <a:t>Phân</a:t>
            </a:r>
            <a:r>
              <a:rPr lang="en-US" dirty="0" smtClean="0"/>
              <a:t> </a:t>
            </a:r>
            <a:r>
              <a:rPr lang="en-US" dirty="0" err="1" smtClean="0"/>
              <a:t>tích</a:t>
            </a:r>
            <a:endParaRPr lang="en-US" dirty="0" smtClean="0"/>
          </a:p>
          <a:p>
            <a:pPr lvl="2" algn="just"/>
            <a:r>
              <a:rPr lang="en-US" dirty="0" err="1" smtClean="0"/>
              <a:t>Thiết</a:t>
            </a:r>
            <a:r>
              <a:rPr lang="en-US" dirty="0" smtClean="0"/>
              <a:t> </a:t>
            </a:r>
            <a:r>
              <a:rPr lang="en-US" dirty="0" err="1" smtClean="0"/>
              <a:t>kế</a:t>
            </a:r>
            <a:endParaRPr lang="en-US" dirty="0" smtClean="0"/>
          </a:p>
          <a:p>
            <a:pPr lvl="2" algn="just"/>
            <a:r>
              <a:rPr lang="en-US" dirty="0" err="1" smtClean="0"/>
              <a:t>Thực</a:t>
            </a:r>
            <a:r>
              <a:rPr lang="en-US" dirty="0" smtClean="0"/>
              <a:t> </a:t>
            </a:r>
            <a:r>
              <a:rPr lang="en-US" dirty="0" err="1" smtClean="0"/>
              <a:t>thi</a:t>
            </a:r>
            <a:endParaRPr lang="en-US" dirty="0" smtClean="0"/>
          </a:p>
          <a:p>
            <a:pPr lvl="2" algn="just"/>
            <a:r>
              <a:rPr lang="en-US" dirty="0" err="1" smtClean="0"/>
              <a:t>Đánh</a:t>
            </a:r>
            <a:r>
              <a:rPr lang="en-US" dirty="0" smtClean="0"/>
              <a:t> </a:t>
            </a:r>
            <a:r>
              <a:rPr lang="en-US" dirty="0" err="1" smtClean="0"/>
              <a:t>giá</a:t>
            </a:r>
            <a:endParaRPr lang="en-US" dirty="0" smtClean="0"/>
          </a:p>
          <a:p>
            <a:pPr algn="just"/>
            <a:endParaRPr lang="en-US" dirty="0"/>
          </a:p>
        </p:txBody>
      </p:sp>
      <p:pic>
        <p:nvPicPr>
          <p:cNvPr id="4" name="Picture 5"/>
          <p:cNvPicPr>
            <a:picLocks noChangeAspect="1" noChangeArrowheads="1"/>
          </p:cNvPicPr>
          <p:nvPr/>
        </p:nvPicPr>
        <p:blipFill>
          <a:blip r:embed="rId2" cstate="print"/>
          <a:srcRect/>
          <a:stretch>
            <a:fillRect/>
          </a:stretch>
        </p:blipFill>
        <p:spPr bwMode="auto">
          <a:xfrm>
            <a:off x="7162800" y="-1"/>
            <a:ext cx="1981199" cy="1371601"/>
          </a:xfrm>
          <a:prstGeom prst="rect">
            <a:avLst/>
          </a:prstGeom>
          <a:noFill/>
          <a:ln w="9525" cap="flat" cmpd="sng">
            <a:noFill/>
            <a:prstDash val="solid"/>
            <a:miter lim="800000"/>
            <a:headEnd/>
            <a:tailEnd/>
          </a:ln>
        </p:spPr>
      </p:pic>
      <p:sp>
        <p:nvSpPr>
          <p:cNvPr id="5" name="Date Placeholder 3"/>
          <p:cNvSpPr>
            <a:spLocks noGrp="1"/>
          </p:cNvSpPr>
          <p:nvPr>
            <p:ph type="dt" sz="half" idx="4294967295"/>
          </p:nvPr>
        </p:nvSpPr>
        <p:spPr>
          <a:xfrm>
            <a:off x="457200" y="6356350"/>
            <a:ext cx="2133600" cy="365125"/>
          </a:xfrm>
          <a:prstGeom prst="rect">
            <a:avLst/>
          </a:prstGeom>
        </p:spPr>
        <p:txBody>
          <a:bodyPr vert="horz" lIns="91440" tIns="45720" rIns="91440" bIns="45720" rtlCol="0" anchor="ctr"/>
          <a:lstStyle>
            <a:lvl1pPr algn="l">
              <a:defRPr sz="1200">
                <a:solidFill>
                  <a:srgbClr val="0000FF"/>
                </a:solidFill>
              </a:defRPr>
            </a:lvl1pPr>
          </a:lstStyle>
          <a:p>
            <a:fld id="{C9A62315-523A-4E76-A53F-63211F5AB666}" type="datetimeFigureOut">
              <a:rPr lang="en-US" smtClean="0"/>
              <a:pPr/>
              <a:t>8/29/2023</a:t>
            </a:fld>
            <a:endParaRPr lang="en-US" dirty="0"/>
          </a:p>
        </p:txBody>
      </p:sp>
      <p:sp>
        <p:nvSpPr>
          <p:cNvPr id="6" name="Footer Placeholder 4"/>
          <p:cNvSpPr>
            <a:spLocks noGrp="1"/>
          </p:cNvSpPr>
          <p:nvPr>
            <p:ph type="ftr" sz="quarter" idx="4294967295"/>
          </p:nvPr>
        </p:nvSpPr>
        <p:spPr>
          <a:xfrm>
            <a:off x="3124200" y="6356350"/>
            <a:ext cx="2895600" cy="365125"/>
          </a:xfrm>
          <a:prstGeom prst="rect">
            <a:avLst/>
          </a:prstGeom>
        </p:spPr>
        <p:txBody>
          <a:bodyPr vert="horz" lIns="91440" tIns="45720" rIns="91440" bIns="45720" rtlCol="0" anchor="ctr"/>
          <a:lstStyle>
            <a:lvl1pPr algn="ctr">
              <a:defRPr sz="1200">
                <a:solidFill>
                  <a:srgbClr val="0000FF"/>
                </a:solidFill>
              </a:defRPr>
            </a:lvl1pPr>
          </a:lstStyle>
          <a:p>
            <a:r>
              <a:rPr lang="en-US" smtClean="0"/>
              <a:t>Software testing</a:t>
            </a:r>
            <a:endParaRPr lang="en-US" dirty="0"/>
          </a:p>
        </p:txBody>
      </p:sp>
      <p:sp>
        <p:nvSpPr>
          <p:cNvPr id="7" name="Slide Number Placeholder 5"/>
          <p:cNvSpPr>
            <a:spLocks noGrp="1"/>
          </p:cNvSpPr>
          <p:nvPr>
            <p:ph type="sldNum" sz="quarter" idx="4294967295"/>
          </p:nvPr>
        </p:nvSpPr>
        <p:spPr>
          <a:xfrm>
            <a:off x="6553200" y="6356350"/>
            <a:ext cx="2133600" cy="365125"/>
          </a:xfrm>
          <a:prstGeom prst="rect">
            <a:avLst/>
          </a:prstGeom>
        </p:spPr>
        <p:txBody>
          <a:bodyPr vert="horz" lIns="91440" tIns="45720" rIns="91440" bIns="45720" rtlCol="0" anchor="ctr"/>
          <a:lstStyle>
            <a:lvl1pPr algn="r">
              <a:defRPr sz="1200">
                <a:solidFill>
                  <a:srgbClr val="0000FF"/>
                </a:solidFill>
              </a:defRPr>
            </a:lvl1pPr>
          </a:lstStyle>
          <a:p>
            <a:fld id="{8015A9A5-FDED-4E35-A21F-AB2CE43FC06E}" type="slidenum">
              <a:rPr lang="en-US" smtClean="0"/>
              <a:pPr/>
              <a:t>3</a:t>
            </a:fld>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10000"/>
          </a:bodyPr>
          <a:lstStyle/>
          <a:p>
            <a:r>
              <a:rPr lang="en-US" dirty="0" err="1" smtClean="0"/>
              <a:t>Ưu</a:t>
            </a:r>
            <a:r>
              <a:rPr lang="en-US" dirty="0" smtClean="0"/>
              <a:t> </a:t>
            </a:r>
            <a:r>
              <a:rPr lang="en-US" dirty="0" err="1" smtClean="0"/>
              <a:t>điểm</a:t>
            </a:r>
            <a:r>
              <a:rPr lang="en-US" dirty="0" smtClean="0"/>
              <a:t> </a:t>
            </a:r>
            <a:r>
              <a:rPr lang="en-US" dirty="0" err="1" smtClean="0"/>
              <a:t>của</a:t>
            </a:r>
            <a:r>
              <a:rPr lang="en-US" dirty="0" smtClean="0"/>
              <a:t> </a:t>
            </a:r>
            <a:r>
              <a:rPr lang="en-US" dirty="0" err="1" smtClean="0"/>
              <a:t>mô</a:t>
            </a:r>
            <a:r>
              <a:rPr lang="en-US" dirty="0" smtClean="0"/>
              <a:t> </a:t>
            </a:r>
            <a:r>
              <a:rPr lang="en-US" dirty="0" err="1" smtClean="0"/>
              <a:t>hình</a:t>
            </a:r>
            <a:r>
              <a:rPr lang="en-US" dirty="0" smtClean="0"/>
              <a:t> Agile-Scrum</a:t>
            </a:r>
          </a:p>
          <a:p>
            <a:pPr lvl="1"/>
            <a:r>
              <a:rPr lang="en-US" dirty="0" err="1" smtClean="0"/>
              <a:t>Một</a:t>
            </a:r>
            <a:r>
              <a:rPr lang="en-US" dirty="0" smtClean="0"/>
              <a:t> </a:t>
            </a:r>
            <a:r>
              <a:rPr lang="en-US" dirty="0" err="1"/>
              <a:t>người</a:t>
            </a:r>
            <a:r>
              <a:rPr lang="en-US" dirty="0"/>
              <a:t> </a:t>
            </a:r>
            <a:r>
              <a:rPr lang="en-US" dirty="0" err="1"/>
              <a:t>có</a:t>
            </a:r>
            <a:r>
              <a:rPr lang="en-US" dirty="0"/>
              <a:t> </a:t>
            </a:r>
            <a:r>
              <a:rPr lang="en-US" dirty="0" err="1"/>
              <a:t>thể</a:t>
            </a:r>
            <a:r>
              <a:rPr lang="en-US" dirty="0"/>
              <a:t> </a:t>
            </a:r>
            <a:r>
              <a:rPr lang="en-US" dirty="0" err="1"/>
              <a:t>làm</a:t>
            </a:r>
            <a:r>
              <a:rPr lang="en-US" dirty="0"/>
              <a:t> </a:t>
            </a:r>
            <a:r>
              <a:rPr lang="en-US" dirty="0" err="1"/>
              <a:t>được</a:t>
            </a:r>
            <a:r>
              <a:rPr lang="en-US" dirty="0"/>
              <a:t> </a:t>
            </a:r>
            <a:r>
              <a:rPr lang="en-US" dirty="0" err="1"/>
              <a:t>nhiều</a:t>
            </a:r>
            <a:r>
              <a:rPr lang="en-US" dirty="0"/>
              <a:t> </a:t>
            </a:r>
            <a:r>
              <a:rPr lang="en-US" dirty="0" err="1"/>
              <a:t>việc</a:t>
            </a:r>
            <a:r>
              <a:rPr lang="en-US" dirty="0"/>
              <a:t> (</a:t>
            </a:r>
            <a:r>
              <a:rPr lang="en-US" dirty="0" err="1"/>
              <a:t>vừa</a:t>
            </a:r>
            <a:r>
              <a:rPr lang="en-US" dirty="0"/>
              <a:t> </a:t>
            </a:r>
            <a:r>
              <a:rPr lang="en-US" dirty="0" err="1"/>
              <a:t>đóng</a:t>
            </a:r>
            <a:r>
              <a:rPr lang="en-US" dirty="0"/>
              <a:t> </a:t>
            </a:r>
            <a:r>
              <a:rPr lang="en-US" dirty="0" err="1"/>
              <a:t>vai</a:t>
            </a:r>
            <a:r>
              <a:rPr lang="en-US" dirty="0"/>
              <a:t> </a:t>
            </a:r>
            <a:r>
              <a:rPr lang="en-US" dirty="0" err="1"/>
              <a:t>trò</a:t>
            </a:r>
            <a:r>
              <a:rPr lang="en-US" dirty="0"/>
              <a:t> </a:t>
            </a:r>
            <a:r>
              <a:rPr lang="en-US" dirty="0" err="1"/>
              <a:t>là</a:t>
            </a:r>
            <a:r>
              <a:rPr lang="en-US" dirty="0"/>
              <a:t> </a:t>
            </a:r>
            <a:r>
              <a:rPr lang="en-US" dirty="0" err="1"/>
              <a:t>lập</a:t>
            </a:r>
            <a:r>
              <a:rPr lang="en-US" dirty="0"/>
              <a:t> </a:t>
            </a:r>
            <a:r>
              <a:rPr lang="en-US" dirty="0" err="1"/>
              <a:t>trình</a:t>
            </a:r>
            <a:r>
              <a:rPr lang="en-US" dirty="0"/>
              <a:t>, </a:t>
            </a:r>
            <a:r>
              <a:rPr lang="en-US" dirty="0" err="1"/>
              <a:t>vừa</a:t>
            </a:r>
            <a:r>
              <a:rPr lang="en-US" dirty="0"/>
              <a:t> </a:t>
            </a:r>
            <a:r>
              <a:rPr lang="en-US" dirty="0" err="1"/>
              <a:t>kiểm</a:t>
            </a:r>
            <a:r>
              <a:rPr lang="en-US" dirty="0"/>
              <a:t> </a:t>
            </a:r>
            <a:r>
              <a:rPr lang="en-US" dirty="0" err="1"/>
              <a:t>thử</a:t>
            </a:r>
            <a:r>
              <a:rPr lang="en-US" dirty="0"/>
              <a:t>); </a:t>
            </a:r>
            <a:endParaRPr lang="en-US" dirty="0" smtClean="0"/>
          </a:p>
          <a:p>
            <a:pPr lvl="1"/>
            <a:r>
              <a:rPr lang="en-US" dirty="0" err="1" smtClean="0"/>
              <a:t>Có</a:t>
            </a:r>
            <a:r>
              <a:rPr lang="en-US" dirty="0" smtClean="0"/>
              <a:t> </a:t>
            </a:r>
            <a:r>
              <a:rPr lang="en-US" dirty="0" err="1"/>
              <a:t>thể</a:t>
            </a:r>
            <a:r>
              <a:rPr lang="en-US" dirty="0"/>
              <a:t> </a:t>
            </a:r>
            <a:r>
              <a:rPr lang="en-US" dirty="0" err="1"/>
              <a:t>phát</a:t>
            </a:r>
            <a:r>
              <a:rPr lang="en-US" dirty="0"/>
              <a:t> </a:t>
            </a:r>
            <a:r>
              <a:rPr lang="en-US" dirty="0" err="1"/>
              <a:t>hiện</a:t>
            </a:r>
            <a:r>
              <a:rPr lang="en-US" dirty="0"/>
              <a:t> </a:t>
            </a:r>
            <a:r>
              <a:rPr lang="en-US" dirty="0" err="1"/>
              <a:t>lỗi</a:t>
            </a:r>
            <a:r>
              <a:rPr lang="en-US" dirty="0"/>
              <a:t> </a:t>
            </a:r>
            <a:r>
              <a:rPr lang="en-US" dirty="0" err="1" smtClean="0"/>
              <a:t>sớm</a:t>
            </a:r>
            <a:r>
              <a:rPr lang="en-US" dirty="0" smtClean="0"/>
              <a:t>.</a:t>
            </a:r>
          </a:p>
          <a:p>
            <a:pPr lvl="1"/>
            <a:r>
              <a:rPr lang="en-US" dirty="0" err="1" smtClean="0"/>
              <a:t>Khách</a:t>
            </a:r>
            <a:r>
              <a:rPr lang="en-US" dirty="0" smtClean="0"/>
              <a:t> </a:t>
            </a:r>
            <a:r>
              <a:rPr lang="en-US" dirty="0" err="1"/>
              <a:t>hàng</a:t>
            </a:r>
            <a:r>
              <a:rPr lang="en-US" dirty="0"/>
              <a:t> </a:t>
            </a:r>
            <a:r>
              <a:rPr lang="en-US" dirty="0" err="1"/>
              <a:t>có</a:t>
            </a:r>
            <a:r>
              <a:rPr lang="en-US" dirty="0"/>
              <a:t> </a:t>
            </a:r>
            <a:r>
              <a:rPr lang="en-US" dirty="0" err="1"/>
              <a:t>thể</a:t>
            </a:r>
            <a:r>
              <a:rPr lang="en-US" dirty="0"/>
              <a:t> </a:t>
            </a:r>
            <a:r>
              <a:rPr lang="en-US" dirty="0" err="1"/>
              <a:t>sớm</a:t>
            </a:r>
            <a:r>
              <a:rPr lang="en-US" dirty="0"/>
              <a:t> </a:t>
            </a:r>
            <a:r>
              <a:rPr lang="en-US" dirty="0" err="1"/>
              <a:t>thấy</a:t>
            </a:r>
            <a:r>
              <a:rPr lang="en-US" dirty="0"/>
              <a:t> </a:t>
            </a:r>
            <a:r>
              <a:rPr lang="en-US" dirty="0" err="1"/>
              <a:t>được</a:t>
            </a:r>
            <a:r>
              <a:rPr lang="en-US" dirty="0"/>
              <a:t> </a:t>
            </a:r>
            <a:r>
              <a:rPr lang="en-US" dirty="0" err="1"/>
              <a:t>sản</a:t>
            </a:r>
            <a:r>
              <a:rPr lang="en-US" dirty="0"/>
              <a:t> </a:t>
            </a:r>
            <a:r>
              <a:rPr lang="en-US" dirty="0" err="1" smtClean="0"/>
              <a:t>phẩm</a:t>
            </a:r>
            <a:endParaRPr lang="en-US" dirty="0" smtClean="0"/>
          </a:p>
          <a:p>
            <a:pPr lvl="1"/>
            <a:r>
              <a:rPr lang="en-US" dirty="0" err="1" smtClean="0"/>
              <a:t>Có</a:t>
            </a:r>
            <a:r>
              <a:rPr lang="en-US" dirty="0" smtClean="0"/>
              <a:t> </a:t>
            </a:r>
            <a:r>
              <a:rPr lang="en-US" dirty="0" err="1" smtClean="0"/>
              <a:t>thể</a:t>
            </a:r>
            <a:r>
              <a:rPr lang="en-US" dirty="0" smtClean="0"/>
              <a:t> </a:t>
            </a:r>
            <a:r>
              <a:rPr lang="en-US" dirty="0" err="1" smtClean="0"/>
              <a:t>Áp</a:t>
            </a:r>
            <a:r>
              <a:rPr lang="en-US" dirty="0" smtClean="0"/>
              <a:t> </a:t>
            </a:r>
            <a:r>
              <a:rPr lang="en-US" dirty="0" err="1"/>
              <a:t>dụng</a:t>
            </a:r>
            <a:r>
              <a:rPr lang="en-US" dirty="0"/>
              <a:t> </a:t>
            </a:r>
            <a:r>
              <a:rPr lang="en-US" dirty="0" err="1"/>
              <a:t>cho</a:t>
            </a:r>
            <a:r>
              <a:rPr lang="en-US" dirty="0"/>
              <a:t> </a:t>
            </a:r>
            <a:r>
              <a:rPr lang="en-US" dirty="0" err="1"/>
              <a:t>những</a:t>
            </a:r>
            <a:r>
              <a:rPr lang="en-US" dirty="0"/>
              <a:t> </a:t>
            </a:r>
            <a:r>
              <a:rPr lang="en-US" dirty="0" err="1"/>
              <a:t>dự</a:t>
            </a:r>
            <a:r>
              <a:rPr lang="en-US" dirty="0"/>
              <a:t> </a:t>
            </a:r>
            <a:r>
              <a:rPr lang="en-US" dirty="0" err="1"/>
              <a:t>án</a:t>
            </a:r>
            <a:r>
              <a:rPr lang="en-US" dirty="0"/>
              <a:t> </a:t>
            </a:r>
            <a:r>
              <a:rPr lang="en-US" dirty="0" err="1"/>
              <a:t>có</a:t>
            </a:r>
            <a:r>
              <a:rPr lang="en-US" dirty="0"/>
              <a:t> </a:t>
            </a:r>
            <a:r>
              <a:rPr lang="en-US" dirty="0" err="1"/>
              <a:t>yêu</a:t>
            </a:r>
            <a:r>
              <a:rPr lang="en-US" dirty="0"/>
              <a:t> </a:t>
            </a:r>
            <a:r>
              <a:rPr lang="en-US" dirty="0" err="1"/>
              <a:t>cầu</a:t>
            </a:r>
            <a:r>
              <a:rPr lang="en-US" dirty="0"/>
              <a:t> </a:t>
            </a:r>
            <a:r>
              <a:rPr lang="en-US" dirty="0" err="1"/>
              <a:t>khách</a:t>
            </a:r>
            <a:r>
              <a:rPr lang="en-US" dirty="0"/>
              <a:t> </a:t>
            </a:r>
            <a:r>
              <a:rPr lang="en-US" dirty="0" err="1"/>
              <a:t>hàng</a:t>
            </a:r>
            <a:r>
              <a:rPr lang="en-US" dirty="0"/>
              <a:t> </a:t>
            </a:r>
            <a:r>
              <a:rPr lang="en-US" dirty="0" err="1"/>
              <a:t>thay</a:t>
            </a:r>
            <a:r>
              <a:rPr lang="en-US" dirty="0"/>
              <a:t> </a:t>
            </a:r>
            <a:r>
              <a:rPr lang="en-US" dirty="0" err="1"/>
              <a:t>đổi</a:t>
            </a:r>
            <a:r>
              <a:rPr lang="en-US" dirty="0"/>
              <a:t> </a:t>
            </a:r>
            <a:r>
              <a:rPr lang="en-US" dirty="0" err="1"/>
              <a:t>và</a:t>
            </a:r>
            <a:r>
              <a:rPr lang="en-US" dirty="0"/>
              <a:t> </a:t>
            </a:r>
            <a:r>
              <a:rPr lang="en-US" dirty="0" err="1"/>
              <a:t>không</a:t>
            </a:r>
            <a:r>
              <a:rPr lang="en-US" dirty="0"/>
              <a:t> </a:t>
            </a:r>
            <a:r>
              <a:rPr lang="en-US" dirty="0" err="1"/>
              <a:t>rõ</a:t>
            </a:r>
            <a:r>
              <a:rPr lang="en-US" dirty="0"/>
              <a:t> </a:t>
            </a:r>
            <a:r>
              <a:rPr lang="en-US" dirty="0" err="1"/>
              <a:t>ràng</a:t>
            </a:r>
            <a:r>
              <a:rPr lang="en-US" dirty="0"/>
              <a:t> </a:t>
            </a:r>
            <a:r>
              <a:rPr lang="en-US" dirty="0" err="1"/>
              <a:t>từ</a:t>
            </a:r>
            <a:r>
              <a:rPr lang="en-US" dirty="0"/>
              <a:t> </a:t>
            </a:r>
            <a:r>
              <a:rPr lang="en-US" dirty="0" err="1"/>
              <a:t>đầu</a:t>
            </a:r>
            <a:r>
              <a:rPr lang="en-US" dirty="0"/>
              <a:t>.</a:t>
            </a:r>
          </a:p>
          <a:p>
            <a:r>
              <a:rPr lang="en-US" b="1" dirty="0" err="1"/>
              <a:t>Nhược</a:t>
            </a:r>
            <a:r>
              <a:rPr lang="en-US" b="1" dirty="0"/>
              <a:t> </a:t>
            </a:r>
            <a:r>
              <a:rPr lang="en-US" b="1" dirty="0" err="1"/>
              <a:t>điểm</a:t>
            </a:r>
            <a:endParaRPr lang="en-US" dirty="0"/>
          </a:p>
          <a:p>
            <a:pPr lvl="1"/>
            <a:r>
              <a:rPr lang="en-US" dirty="0" err="1"/>
              <a:t>Doanh</a:t>
            </a:r>
            <a:r>
              <a:rPr lang="en-US" dirty="0"/>
              <a:t> </a:t>
            </a:r>
            <a:r>
              <a:rPr lang="en-US" dirty="0" err="1"/>
              <a:t>nghiệp</a:t>
            </a:r>
            <a:r>
              <a:rPr lang="en-US" dirty="0"/>
              <a:t> </a:t>
            </a:r>
            <a:r>
              <a:rPr lang="en-US" dirty="0" err="1" smtClean="0"/>
              <a:t>phải</a:t>
            </a:r>
            <a:r>
              <a:rPr lang="en-US" dirty="0" smtClean="0"/>
              <a:t> </a:t>
            </a:r>
            <a:r>
              <a:rPr lang="en-US" dirty="0" err="1"/>
              <a:t>có</a:t>
            </a:r>
            <a:r>
              <a:rPr lang="en-US" dirty="0"/>
              <a:t> </a:t>
            </a:r>
            <a:r>
              <a:rPr lang="en-US" dirty="0" err="1"/>
              <a:t>đội</a:t>
            </a:r>
            <a:r>
              <a:rPr lang="en-US" dirty="0"/>
              <a:t> </a:t>
            </a:r>
            <a:r>
              <a:rPr lang="en-US" dirty="0" err="1"/>
              <a:t>ngũ</a:t>
            </a:r>
            <a:r>
              <a:rPr lang="en-US" dirty="0"/>
              <a:t> </a:t>
            </a:r>
            <a:r>
              <a:rPr lang="en-US" dirty="0" err="1"/>
              <a:t>nhân</a:t>
            </a:r>
            <a:r>
              <a:rPr lang="en-US" dirty="0"/>
              <a:t> </a:t>
            </a:r>
            <a:r>
              <a:rPr lang="en-US" dirty="0" err="1"/>
              <a:t>sự</a:t>
            </a:r>
            <a:r>
              <a:rPr lang="en-US" dirty="0"/>
              <a:t> </a:t>
            </a:r>
            <a:r>
              <a:rPr lang="en-US" dirty="0" err="1"/>
              <a:t>hiểu</a:t>
            </a:r>
            <a:r>
              <a:rPr lang="en-US" dirty="0"/>
              <a:t> </a:t>
            </a:r>
            <a:r>
              <a:rPr lang="en-US" dirty="0" err="1"/>
              <a:t>biết</a:t>
            </a:r>
            <a:r>
              <a:rPr lang="en-US" dirty="0"/>
              <a:t> </a:t>
            </a:r>
            <a:r>
              <a:rPr lang="en-US" dirty="0" err="1"/>
              <a:t>về</a:t>
            </a:r>
            <a:r>
              <a:rPr lang="en-US" dirty="0"/>
              <a:t> Agile, </a:t>
            </a:r>
            <a:r>
              <a:rPr lang="en-US" dirty="0" err="1"/>
              <a:t>đủ</a:t>
            </a:r>
            <a:r>
              <a:rPr lang="en-US" dirty="0"/>
              <a:t> </a:t>
            </a:r>
            <a:r>
              <a:rPr lang="en-US" dirty="0" err="1"/>
              <a:t>trình</a:t>
            </a:r>
            <a:r>
              <a:rPr lang="en-US" dirty="0"/>
              <a:t> </a:t>
            </a:r>
            <a:r>
              <a:rPr lang="en-US" dirty="0" err="1"/>
              <a:t>độ</a:t>
            </a:r>
            <a:r>
              <a:rPr lang="en-US" dirty="0"/>
              <a:t> </a:t>
            </a:r>
            <a:r>
              <a:rPr lang="en-US" dirty="0" err="1"/>
              <a:t>kỹ</a:t>
            </a:r>
            <a:r>
              <a:rPr lang="en-US" dirty="0"/>
              <a:t> </a:t>
            </a:r>
            <a:r>
              <a:rPr lang="en-US" dirty="0" err="1"/>
              <a:t>năng</a:t>
            </a:r>
            <a:r>
              <a:rPr lang="en-US" dirty="0"/>
              <a:t> </a:t>
            </a:r>
            <a:r>
              <a:rPr lang="en-US" dirty="0" err="1"/>
              <a:t>nhất</a:t>
            </a:r>
            <a:r>
              <a:rPr lang="en-US" dirty="0"/>
              <a:t> </a:t>
            </a:r>
            <a:r>
              <a:rPr lang="en-US" dirty="0" err="1"/>
              <a:t>định</a:t>
            </a:r>
            <a:r>
              <a:rPr lang="en-US" dirty="0"/>
              <a:t> </a:t>
            </a:r>
            <a:r>
              <a:rPr lang="en-US" dirty="0" err="1"/>
              <a:t>để</a:t>
            </a:r>
            <a:r>
              <a:rPr lang="en-US" dirty="0"/>
              <a:t> </a:t>
            </a:r>
            <a:r>
              <a:rPr lang="en-US" dirty="0" err="1"/>
              <a:t>sử</a:t>
            </a:r>
            <a:r>
              <a:rPr lang="en-US" dirty="0"/>
              <a:t> </a:t>
            </a:r>
            <a:r>
              <a:rPr lang="en-US" dirty="0" err="1"/>
              <a:t>dụng</a:t>
            </a:r>
            <a:r>
              <a:rPr lang="en-US" dirty="0"/>
              <a:t> Scrum; </a:t>
            </a:r>
            <a:endParaRPr lang="en-US" dirty="0" smtClean="0"/>
          </a:p>
          <a:p>
            <a:pPr lvl="1"/>
            <a:r>
              <a:rPr lang="en-US" dirty="0" err="1" smtClean="0"/>
              <a:t>Vì</a:t>
            </a:r>
            <a:r>
              <a:rPr lang="en-US" dirty="0" smtClean="0"/>
              <a:t> </a:t>
            </a:r>
            <a:r>
              <a:rPr lang="en-US" dirty="0" err="1"/>
              <a:t>luôn</a:t>
            </a:r>
            <a:r>
              <a:rPr lang="en-US" dirty="0"/>
              <a:t> </a:t>
            </a:r>
            <a:r>
              <a:rPr lang="en-US" dirty="0" err="1"/>
              <a:t>lắng</a:t>
            </a:r>
            <a:r>
              <a:rPr lang="en-US" dirty="0"/>
              <a:t> </a:t>
            </a:r>
            <a:r>
              <a:rPr lang="en-US" dirty="0" err="1"/>
              <a:t>nghe</a:t>
            </a:r>
            <a:r>
              <a:rPr lang="en-US" dirty="0"/>
              <a:t> </a:t>
            </a:r>
            <a:r>
              <a:rPr lang="en-US" dirty="0" err="1"/>
              <a:t>các</a:t>
            </a:r>
            <a:r>
              <a:rPr lang="en-US" dirty="0"/>
              <a:t> ý </a:t>
            </a:r>
            <a:r>
              <a:rPr lang="en-US" dirty="0" err="1"/>
              <a:t>kiến</a:t>
            </a:r>
            <a:r>
              <a:rPr lang="en-US" dirty="0"/>
              <a:t> </a:t>
            </a:r>
            <a:r>
              <a:rPr lang="en-US" dirty="0" err="1"/>
              <a:t>thay</a:t>
            </a:r>
            <a:r>
              <a:rPr lang="en-US" dirty="0"/>
              <a:t> </a:t>
            </a:r>
            <a:r>
              <a:rPr lang="en-US" dirty="0" err="1"/>
              <a:t>đổi</a:t>
            </a:r>
            <a:r>
              <a:rPr lang="en-US" dirty="0"/>
              <a:t> </a:t>
            </a:r>
            <a:r>
              <a:rPr lang="en-US" dirty="0" err="1"/>
              <a:t>của</a:t>
            </a:r>
            <a:r>
              <a:rPr lang="en-US" dirty="0"/>
              <a:t> </a:t>
            </a:r>
            <a:r>
              <a:rPr lang="en-US" dirty="0" err="1"/>
              <a:t>Khách</a:t>
            </a:r>
            <a:r>
              <a:rPr lang="en-US" dirty="0"/>
              <a:t> </a:t>
            </a:r>
            <a:r>
              <a:rPr lang="en-US" dirty="0" err="1"/>
              <a:t>hàng</a:t>
            </a:r>
            <a:r>
              <a:rPr lang="en-US" dirty="0"/>
              <a:t> </a:t>
            </a:r>
            <a:r>
              <a:rPr lang="en-US" dirty="0" err="1"/>
              <a:t>nên</a:t>
            </a:r>
            <a:r>
              <a:rPr lang="en-US" dirty="0"/>
              <a:t> </a:t>
            </a:r>
            <a:r>
              <a:rPr lang="en-US" dirty="0" err="1"/>
              <a:t>dễ</a:t>
            </a:r>
            <a:r>
              <a:rPr lang="en-US" dirty="0"/>
              <a:t> </a:t>
            </a:r>
            <a:r>
              <a:rPr lang="en-US" dirty="0" err="1"/>
              <a:t>bị</a:t>
            </a:r>
            <a:r>
              <a:rPr lang="en-US" dirty="0"/>
              <a:t> </a:t>
            </a:r>
            <a:r>
              <a:rPr lang="en-US" dirty="0" err="1"/>
              <a:t>thiếu</a:t>
            </a:r>
            <a:r>
              <a:rPr lang="en-US" dirty="0"/>
              <a:t> </a:t>
            </a:r>
            <a:r>
              <a:rPr lang="en-US" dirty="0" err="1"/>
              <a:t>thời</a:t>
            </a:r>
            <a:r>
              <a:rPr lang="en-US" dirty="0"/>
              <a:t> </a:t>
            </a:r>
            <a:r>
              <a:rPr lang="en-US" dirty="0" err="1"/>
              <a:t>gian</a:t>
            </a:r>
            <a:r>
              <a:rPr lang="en-US" dirty="0"/>
              <a:t> </a:t>
            </a:r>
            <a:r>
              <a:rPr lang="en-US" dirty="0" err="1"/>
              <a:t>và</a:t>
            </a:r>
            <a:r>
              <a:rPr lang="en-US" dirty="0"/>
              <a:t> </a:t>
            </a:r>
            <a:r>
              <a:rPr lang="en-US" dirty="0" err="1"/>
              <a:t>ngân</a:t>
            </a:r>
            <a:r>
              <a:rPr lang="en-US" dirty="0"/>
              <a:t> </a:t>
            </a:r>
            <a:r>
              <a:rPr lang="en-US" dirty="0" err="1"/>
              <a:t>sách</a:t>
            </a:r>
            <a:r>
              <a:rPr lang="en-US" dirty="0"/>
              <a:t>…</a:t>
            </a:r>
          </a:p>
          <a:p>
            <a:endParaRPr lang="en-US" dirty="0"/>
          </a:p>
        </p:txBody>
      </p:sp>
    </p:spTree>
    <p:extLst>
      <p:ext uri="{BB962C8B-B14F-4D97-AF65-F5344CB8AC3E}">
        <p14:creationId xmlns:p14="http://schemas.microsoft.com/office/powerpoint/2010/main" val="97248190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latin typeface="Tahoma (Headings)"/>
              </a:rPr>
              <a:t>KIỂM THỬ PHẦN MỀM</a:t>
            </a:r>
            <a:endParaRPr lang="en-US" dirty="0">
              <a:latin typeface="Tahoma (Headings)"/>
            </a:endParaRPr>
          </a:p>
        </p:txBody>
      </p:sp>
      <p:sp>
        <p:nvSpPr>
          <p:cNvPr id="3" name="Subtitle 2"/>
          <p:cNvSpPr>
            <a:spLocks noGrp="1"/>
          </p:cNvSpPr>
          <p:nvPr>
            <p:ph type="subTitle" idx="1"/>
          </p:nvPr>
        </p:nvSpPr>
        <p:spPr>
          <a:xfrm>
            <a:off x="1066800" y="3886200"/>
            <a:ext cx="7086600" cy="1752600"/>
          </a:xfrm>
        </p:spPr>
        <p:txBody>
          <a:bodyPr/>
          <a:lstStyle/>
          <a:p>
            <a:r>
              <a:rPr lang="en-US" dirty="0" err="1" smtClean="0"/>
              <a:t>Quy</a:t>
            </a:r>
            <a:r>
              <a:rPr lang="en-US" dirty="0" smtClean="0"/>
              <a:t> </a:t>
            </a:r>
            <a:r>
              <a:rPr lang="en-US" dirty="0" err="1" smtClean="0"/>
              <a:t>trình</a:t>
            </a:r>
            <a:r>
              <a:rPr lang="en-US" dirty="0" smtClean="0"/>
              <a:t> </a:t>
            </a:r>
            <a:r>
              <a:rPr lang="en-US" dirty="0" err="1" smtClean="0"/>
              <a:t>kiểm</a:t>
            </a:r>
            <a:r>
              <a:rPr lang="en-US" dirty="0" smtClean="0"/>
              <a:t> </a:t>
            </a:r>
            <a:r>
              <a:rPr lang="en-US" dirty="0" err="1" smtClean="0"/>
              <a:t>thử</a:t>
            </a:r>
            <a:r>
              <a:rPr lang="en-US" dirty="0" smtClean="0"/>
              <a:t> </a:t>
            </a:r>
            <a:r>
              <a:rPr lang="en-US" dirty="0" err="1" smtClean="0"/>
              <a:t>phần</a:t>
            </a:r>
            <a:r>
              <a:rPr lang="en-US" dirty="0" smtClean="0"/>
              <a:t> </a:t>
            </a:r>
            <a:r>
              <a:rPr lang="en-US" dirty="0" err="1" smtClean="0"/>
              <a:t>mềm</a:t>
            </a:r>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5"/>
          <p:cNvPicPr>
            <a:picLocks noChangeAspect="1" noChangeArrowheads="1"/>
          </p:cNvPicPr>
          <p:nvPr/>
        </p:nvPicPr>
        <p:blipFill>
          <a:blip r:embed="rId2" cstate="print"/>
          <a:srcRect/>
          <a:stretch>
            <a:fillRect/>
          </a:stretch>
        </p:blipFill>
        <p:spPr bwMode="auto">
          <a:xfrm>
            <a:off x="7162800" y="-1"/>
            <a:ext cx="1981199" cy="1371601"/>
          </a:xfrm>
          <a:prstGeom prst="rect">
            <a:avLst/>
          </a:prstGeom>
          <a:noFill/>
          <a:ln w="9525" cap="flat" cmpd="sng">
            <a:noFill/>
            <a:prstDash val="solid"/>
            <a:miter lim="800000"/>
            <a:headEnd/>
            <a:tailEnd/>
          </a:ln>
        </p:spPr>
      </p:pic>
      <p:sp>
        <p:nvSpPr>
          <p:cNvPr id="2" name="Title 1"/>
          <p:cNvSpPr>
            <a:spLocks noGrp="1"/>
          </p:cNvSpPr>
          <p:nvPr>
            <p:ph type="title"/>
          </p:nvPr>
        </p:nvSpPr>
        <p:spPr/>
        <p:txBody>
          <a:bodyPr/>
          <a:lstStyle/>
          <a:p>
            <a:r>
              <a:rPr lang="en-US" dirty="0" err="1" smtClean="0"/>
              <a:t>Sơ</a:t>
            </a:r>
            <a:r>
              <a:rPr lang="en-US" dirty="0" smtClean="0"/>
              <a:t> </a:t>
            </a:r>
            <a:r>
              <a:rPr lang="en-US" dirty="0" err="1" smtClean="0"/>
              <a:t>đồ</a:t>
            </a:r>
            <a:r>
              <a:rPr lang="en-US" dirty="0" smtClean="0"/>
              <a:t> </a:t>
            </a:r>
            <a:r>
              <a:rPr lang="en-US" dirty="0" err="1" smtClean="0"/>
              <a:t>tổ</a:t>
            </a:r>
            <a:r>
              <a:rPr lang="en-US" dirty="0" smtClean="0"/>
              <a:t> </a:t>
            </a:r>
            <a:r>
              <a:rPr lang="en-US" dirty="0" err="1" smtClean="0"/>
              <a:t>chức</a:t>
            </a:r>
            <a:r>
              <a:rPr lang="en-US" dirty="0" smtClean="0"/>
              <a:t> </a:t>
            </a:r>
            <a:r>
              <a:rPr lang="en-US" dirty="0" err="1" smtClean="0"/>
              <a:t>của</a:t>
            </a:r>
            <a:r>
              <a:rPr lang="en-US" dirty="0" smtClean="0"/>
              <a:t> </a:t>
            </a:r>
            <a:r>
              <a:rPr lang="en-US" dirty="0" err="1" smtClean="0"/>
              <a:t>kiểm</a:t>
            </a:r>
            <a:r>
              <a:rPr lang="en-US" dirty="0" smtClean="0"/>
              <a:t> </a:t>
            </a:r>
            <a:r>
              <a:rPr lang="en-US" dirty="0" err="1" smtClean="0"/>
              <a:t>thử</a:t>
            </a:r>
            <a:endParaRPr lang="en-US" dirty="0"/>
          </a:p>
        </p:txBody>
      </p:sp>
      <p:sp>
        <p:nvSpPr>
          <p:cNvPr id="5" name="Date Placeholder 3"/>
          <p:cNvSpPr>
            <a:spLocks noGrp="1"/>
          </p:cNvSpPr>
          <p:nvPr>
            <p:ph type="dt" sz="half" idx="4294967295"/>
          </p:nvPr>
        </p:nvSpPr>
        <p:spPr>
          <a:xfrm>
            <a:off x="457200" y="6356350"/>
            <a:ext cx="2133600" cy="365125"/>
          </a:xfrm>
          <a:prstGeom prst="rect">
            <a:avLst/>
          </a:prstGeom>
        </p:spPr>
        <p:txBody>
          <a:bodyPr vert="horz" lIns="91440" tIns="45720" rIns="91440" bIns="45720" rtlCol="0" anchor="ctr"/>
          <a:lstStyle>
            <a:lvl1pPr algn="l">
              <a:defRPr sz="1200">
                <a:solidFill>
                  <a:srgbClr val="0000FF"/>
                </a:solidFill>
              </a:defRPr>
            </a:lvl1pPr>
          </a:lstStyle>
          <a:p>
            <a:fld id="{C9A62315-523A-4E76-A53F-63211F5AB666}" type="datetimeFigureOut">
              <a:rPr lang="en-US" smtClean="0"/>
              <a:pPr/>
              <a:t>8/29/2023</a:t>
            </a:fld>
            <a:endParaRPr lang="en-US" dirty="0"/>
          </a:p>
        </p:txBody>
      </p:sp>
      <p:sp>
        <p:nvSpPr>
          <p:cNvPr id="6" name="Footer Placeholder 4"/>
          <p:cNvSpPr>
            <a:spLocks noGrp="1"/>
          </p:cNvSpPr>
          <p:nvPr>
            <p:ph type="ftr" sz="quarter" idx="4294967295"/>
          </p:nvPr>
        </p:nvSpPr>
        <p:spPr>
          <a:xfrm>
            <a:off x="3124200" y="6356350"/>
            <a:ext cx="2895600" cy="365125"/>
          </a:xfrm>
          <a:prstGeom prst="rect">
            <a:avLst/>
          </a:prstGeom>
        </p:spPr>
        <p:txBody>
          <a:bodyPr vert="horz" lIns="91440" tIns="45720" rIns="91440" bIns="45720" rtlCol="0" anchor="ctr"/>
          <a:lstStyle>
            <a:lvl1pPr algn="ctr">
              <a:defRPr sz="1200">
                <a:solidFill>
                  <a:srgbClr val="0000FF"/>
                </a:solidFill>
              </a:defRPr>
            </a:lvl1pPr>
          </a:lstStyle>
          <a:p>
            <a:r>
              <a:rPr lang="en-US" smtClean="0"/>
              <a:t>Software testing</a:t>
            </a:r>
            <a:endParaRPr lang="en-US" dirty="0"/>
          </a:p>
        </p:txBody>
      </p:sp>
      <p:sp>
        <p:nvSpPr>
          <p:cNvPr id="7" name="Slide Number Placeholder 5"/>
          <p:cNvSpPr>
            <a:spLocks noGrp="1"/>
          </p:cNvSpPr>
          <p:nvPr>
            <p:ph type="sldNum" sz="quarter" idx="4294967295"/>
          </p:nvPr>
        </p:nvSpPr>
        <p:spPr>
          <a:xfrm>
            <a:off x="6553200" y="6356350"/>
            <a:ext cx="2133600" cy="365125"/>
          </a:xfrm>
          <a:prstGeom prst="rect">
            <a:avLst/>
          </a:prstGeom>
        </p:spPr>
        <p:txBody>
          <a:bodyPr vert="horz" lIns="91440" tIns="45720" rIns="91440" bIns="45720" rtlCol="0" anchor="ctr"/>
          <a:lstStyle>
            <a:lvl1pPr algn="r">
              <a:defRPr sz="1200">
                <a:solidFill>
                  <a:srgbClr val="0000FF"/>
                </a:solidFill>
              </a:defRPr>
            </a:lvl1pPr>
          </a:lstStyle>
          <a:p>
            <a:fld id="{8015A9A5-FDED-4E35-A21F-AB2CE43FC06E}" type="slidenum">
              <a:rPr lang="en-US" smtClean="0"/>
              <a:pPr/>
              <a:t>32</a:t>
            </a:fld>
            <a:endParaRPr lang="en-US" dirty="0"/>
          </a:p>
        </p:txBody>
      </p:sp>
      <p:pic>
        <p:nvPicPr>
          <p:cNvPr id="47106" name="Picture 2"/>
          <p:cNvPicPr>
            <a:picLocks noChangeAspect="1" noChangeArrowheads="1"/>
          </p:cNvPicPr>
          <p:nvPr/>
        </p:nvPicPr>
        <p:blipFill>
          <a:blip r:embed="rId3" cstate="print"/>
          <a:srcRect/>
          <a:stretch>
            <a:fillRect/>
          </a:stretch>
        </p:blipFill>
        <p:spPr bwMode="auto">
          <a:xfrm>
            <a:off x="609600" y="2133600"/>
            <a:ext cx="8160152" cy="3429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5"/>
          <p:cNvPicPr>
            <a:picLocks noChangeAspect="1" noChangeArrowheads="1"/>
          </p:cNvPicPr>
          <p:nvPr/>
        </p:nvPicPr>
        <p:blipFill>
          <a:blip r:embed="rId2" cstate="print"/>
          <a:srcRect/>
          <a:stretch>
            <a:fillRect/>
          </a:stretch>
        </p:blipFill>
        <p:spPr bwMode="auto">
          <a:xfrm>
            <a:off x="7162800" y="-1"/>
            <a:ext cx="1981199" cy="1371601"/>
          </a:xfrm>
          <a:prstGeom prst="rect">
            <a:avLst/>
          </a:prstGeom>
          <a:noFill/>
          <a:ln w="9525" cap="flat" cmpd="sng">
            <a:noFill/>
            <a:prstDash val="solid"/>
            <a:miter lim="800000"/>
            <a:headEnd/>
            <a:tailEnd/>
          </a:ln>
        </p:spPr>
      </p:pic>
      <p:sp>
        <p:nvSpPr>
          <p:cNvPr id="2" name="Title 1"/>
          <p:cNvSpPr>
            <a:spLocks noGrp="1"/>
          </p:cNvSpPr>
          <p:nvPr>
            <p:ph type="title"/>
          </p:nvPr>
        </p:nvSpPr>
        <p:spPr/>
        <p:txBody>
          <a:bodyPr/>
          <a:lstStyle/>
          <a:p>
            <a:r>
              <a:rPr lang="en-US" dirty="0" err="1" smtClean="0"/>
              <a:t>Quy</a:t>
            </a:r>
            <a:r>
              <a:rPr lang="en-US" dirty="0" smtClean="0"/>
              <a:t> </a:t>
            </a:r>
            <a:r>
              <a:rPr lang="en-US" dirty="0" err="1" smtClean="0"/>
              <a:t>trình</a:t>
            </a:r>
            <a:r>
              <a:rPr lang="en-US" dirty="0" smtClean="0"/>
              <a:t> </a:t>
            </a:r>
            <a:r>
              <a:rPr lang="en-US" dirty="0" err="1" smtClean="0"/>
              <a:t>chung</a:t>
            </a:r>
            <a:r>
              <a:rPr lang="en-US" dirty="0" smtClean="0"/>
              <a:t> </a:t>
            </a:r>
            <a:r>
              <a:rPr lang="en-US" dirty="0" err="1" smtClean="0"/>
              <a:t>của</a:t>
            </a:r>
            <a:r>
              <a:rPr lang="en-US" dirty="0" smtClean="0"/>
              <a:t> </a:t>
            </a:r>
            <a:r>
              <a:rPr lang="en-US" dirty="0" err="1" smtClean="0"/>
              <a:t>kiểm</a:t>
            </a:r>
            <a:r>
              <a:rPr lang="en-US" dirty="0" smtClean="0"/>
              <a:t> </a:t>
            </a:r>
            <a:r>
              <a:rPr lang="en-US" dirty="0" err="1" smtClean="0"/>
              <a:t>thử</a:t>
            </a:r>
            <a:r>
              <a:rPr lang="en-US" dirty="0" smtClean="0"/>
              <a:t> </a:t>
            </a:r>
            <a:r>
              <a:rPr lang="en-US" dirty="0" err="1" smtClean="0"/>
              <a:t>phần</a:t>
            </a:r>
            <a:r>
              <a:rPr lang="en-US" dirty="0" smtClean="0"/>
              <a:t> </a:t>
            </a:r>
            <a:r>
              <a:rPr lang="en-US" dirty="0" err="1" smtClean="0"/>
              <a:t>mềm</a:t>
            </a:r>
            <a:endParaRPr lang="en-US" dirty="0"/>
          </a:p>
        </p:txBody>
      </p:sp>
      <p:sp>
        <p:nvSpPr>
          <p:cNvPr id="5" name="Date Placeholder 3"/>
          <p:cNvSpPr>
            <a:spLocks noGrp="1"/>
          </p:cNvSpPr>
          <p:nvPr>
            <p:ph type="dt" sz="half" idx="4294967295"/>
          </p:nvPr>
        </p:nvSpPr>
        <p:spPr>
          <a:xfrm>
            <a:off x="457200" y="6356350"/>
            <a:ext cx="2133600" cy="365125"/>
          </a:xfrm>
          <a:prstGeom prst="rect">
            <a:avLst/>
          </a:prstGeom>
        </p:spPr>
        <p:txBody>
          <a:bodyPr vert="horz" lIns="91440" tIns="45720" rIns="91440" bIns="45720" rtlCol="0" anchor="ctr"/>
          <a:lstStyle>
            <a:lvl1pPr algn="l">
              <a:defRPr sz="1200">
                <a:solidFill>
                  <a:srgbClr val="0000FF"/>
                </a:solidFill>
              </a:defRPr>
            </a:lvl1pPr>
          </a:lstStyle>
          <a:p>
            <a:fld id="{C9A62315-523A-4E76-A53F-63211F5AB666}" type="datetimeFigureOut">
              <a:rPr lang="en-US" smtClean="0"/>
              <a:pPr/>
              <a:t>8/29/2023</a:t>
            </a:fld>
            <a:endParaRPr lang="en-US" dirty="0"/>
          </a:p>
        </p:txBody>
      </p:sp>
      <p:sp>
        <p:nvSpPr>
          <p:cNvPr id="6" name="Footer Placeholder 4"/>
          <p:cNvSpPr>
            <a:spLocks noGrp="1"/>
          </p:cNvSpPr>
          <p:nvPr>
            <p:ph type="ftr" sz="quarter" idx="4294967295"/>
          </p:nvPr>
        </p:nvSpPr>
        <p:spPr>
          <a:xfrm>
            <a:off x="3124200" y="6356350"/>
            <a:ext cx="2895600" cy="365125"/>
          </a:xfrm>
          <a:prstGeom prst="rect">
            <a:avLst/>
          </a:prstGeom>
        </p:spPr>
        <p:txBody>
          <a:bodyPr vert="horz" lIns="91440" tIns="45720" rIns="91440" bIns="45720" rtlCol="0" anchor="ctr"/>
          <a:lstStyle>
            <a:lvl1pPr algn="ctr">
              <a:defRPr sz="1200">
                <a:solidFill>
                  <a:srgbClr val="0000FF"/>
                </a:solidFill>
              </a:defRPr>
            </a:lvl1pPr>
          </a:lstStyle>
          <a:p>
            <a:r>
              <a:rPr lang="en-US" smtClean="0"/>
              <a:t>Software testing</a:t>
            </a:r>
            <a:endParaRPr lang="en-US" dirty="0"/>
          </a:p>
        </p:txBody>
      </p:sp>
      <p:sp>
        <p:nvSpPr>
          <p:cNvPr id="7" name="Slide Number Placeholder 5"/>
          <p:cNvSpPr>
            <a:spLocks noGrp="1"/>
          </p:cNvSpPr>
          <p:nvPr>
            <p:ph type="sldNum" sz="quarter" idx="4294967295"/>
          </p:nvPr>
        </p:nvSpPr>
        <p:spPr>
          <a:xfrm>
            <a:off x="6553200" y="6356350"/>
            <a:ext cx="2133600" cy="365125"/>
          </a:xfrm>
          <a:prstGeom prst="rect">
            <a:avLst/>
          </a:prstGeom>
        </p:spPr>
        <p:txBody>
          <a:bodyPr vert="horz" lIns="91440" tIns="45720" rIns="91440" bIns="45720" rtlCol="0" anchor="ctr"/>
          <a:lstStyle>
            <a:lvl1pPr algn="r">
              <a:defRPr sz="1200">
                <a:solidFill>
                  <a:srgbClr val="0000FF"/>
                </a:solidFill>
              </a:defRPr>
            </a:lvl1pPr>
          </a:lstStyle>
          <a:p>
            <a:fld id="{8015A9A5-FDED-4E35-A21F-AB2CE43FC06E}" type="slidenum">
              <a:rPr lang="en-US" smtClean="0"/>
              <a:pPr/>
              <a:t>33</a:t>
            </a:fld>
            <a:endParaRPr lang="en-US" dirty="0"/>
          </a:p>
        </p:txBody>
      </p:sp>
      <p:pic>
        <p:nvPicPr>
          <p:cNvPr id="26625" name="Picture 1"/>
          <p:cNvPicPr>
            <a:picLocks noChangeAspect="1" noChangeArrowheads="1"/>
          </p:cNvPicPr>
          <p:nvPr/>
        </p:nvPicPr>
        <p:blipFill>
          <a:blip r:embed="rId3" cstate="print"/>
          <a:srcRect/>
          <a:stretch>
            <a:fillRect/>
          </a:stretch>
        </p:blipFill>
        <p:spPr bwMode="auto">
          <a:xfrm>
            <a:off x="533400" y="1447800"/>
            <a:ext cx="8077200" cy="4876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analysis and planning</a:t>
            </a:r>
            <a:endParaRPr lang="en-US" dirty="0"/>
          </a:p>
        </p:txBody>
      </p:sp>
      <p:pic>
        <p:nvPicPr>
          <p:cNvPr id="4" name="Picture 5"/>
          <p:cNvPicPr>
            <a:picLocks noChangeAspect="1" noChangeArrowheads="1"/>
          </p:cNvPicPr>
          <p:nvPr/>
        </p:nvPicPr>
        <p:blipFill>
          <a:blip r:embed="rId2" cstate="print"/>
          <a:srcRect/>
          <a:stretch>
            <a:fillRect/>
          </a:stretch>
        </p:blipFill>
        <p:spPr bwMode="auto">
          <a:xfrm>
            <a:off x="7162800" y="-1"/>
            <a:ext cx="1981199" cy="1371601"/>
          </a:xfrm>
          <a:prstGeom prst="rect">
            <a:avLst/>
          </a:prstGeom>
          <a:noFill/>
          <a:ln w="9525" cap="flat" cmpd="sng">
            <a:noFill/>
            <a:prstDash val="solid"/>
            <a:miter lim="800000"/>
            <a:headEnd/>
            <a:tailEnd/>
          </a:ln>
        </p:spPr>
      </p:pic>
      <p:sp>
        <p:nvSpPr>
          <p:cNvPr id="5" name="Date Placeholder 3"/>
          <p:cNvSpPr>
            <a:spLocks noGrp="1"/>
          </p:cNvSpPr>
          <p:nvPr>
            <p:ph type="dt" sz="half" idx="4294967295"/>
          </p:nvPr>
        </p:nvSpPr>
        <p:spPr>
          <a:xfrm>
            <a:off x="457200" y="6356350"/>
            <a:ext cx="2133600" cy="365125"/>
          </a:xfrm>
          <a:prstGeom prst="rect">
            <a:avLst/>
          </a:prstGeom>
        </p:spPr>
        <p:txBody>
          <a:bodyPr vert="horz" lIns="91440" tIns="45720" rIns="91440" bIns="45720" rtlCol="0" anchor="ctr"/>
          <a:lstStyle>
            <a:lvl1pPr algn="l">
              <a:defRPr sz="1200">
                <a:solidFill>
                  <a:srgbClr val="0000FF"/>
                </a:solidFill>
              </a:defRPr>
            </a:lvl1pPr>
          </a:lstStyle>
          <a:p>
            <a:fld id="{C9A62315-523A-4E76-A53F-63211F5AB666}" type="datetimeFigureOut">
              <a:rPr lang="en-US" smtClean="0"/>
              <a:pPr/>
              <a:t>8/29/2023</a:t>
            </a:fld>
            <a:endParaRPr lang="en-US" dirty="0"/>
          </a:p>
        </p:txBody>
      </p:sp>
      <p:sp>
        <p:nvSpPr>
          <p:cNvPr id="6" name="Footer Placeholder 4"/>
          <p:cNvSpPr>
            <a:spLocks noGrp="1"/>
          </p:cNvSpPr>
          <p:nvPr>
            <p:ph type="ftr" sz="quarter" idx="4294967295"/>
          </p:nvPr>
        </p:nvSpPr>
        <p:spPr>
          <a:xfrm>
            <a:off x="3124200" y="6356350"/>
            <a:ext cx="2895600" cy="365125"/>
          </a:xfrm>
          <a:prstGeom prst="rect">
            <a:avLst/>
          </a:prstGeom>
        </p:spPr>
        <p:txBody>
          <a:bodyPr vert="horz" lIns="91440" tIns="45720" rIns="91440" bIns="45720" rtlCol="0" anchor="ctr"/>
          <a:lstStyle>
            <a:lvl1pPr algn="ctr">
              <a:defRPr sz="1200">
                <a:solidFill>
                  <a:srgbClr val="0000FF"/>
                </a:solidFill>
              </a:defRPr>
            </a:lvl1pPr>
          </a:lstStyle>
          <a:p>
            <a:r>
              <a:rPr lang="en-US" smtClean="0"/>
              <a:t>Software testing</a:t>
            </a:r>
            <a:endParaRPr lang="en-US" dirty="0"/>
          </a:p>
        </p:txBody>
      </p:sp>
      <p:sp>
        <p:nvSpPr>
          <p:cNvPr id="7" name="Slide Number Placeholder 5"/>
          <p:cNvSpPr>
            <a:spLocks noGrp="1"/>
          </p:cNvSpPr>
          <p:nvPr>
            <p:ph type="sldNum" sz="quarter" idx="4294967295"/>
          </p:nvPr>
        </p:nvSpPr>
        <p:spPr>
          <a:xfrm>
            <a:off x="6553200" y="6356350"/>
            <a:ext cx="2133600" cy="365125"/>
          </a:xfrm>
          <a:prstGeom prst="rect">
            <a:avLst/>
          </a:prstGeom>
        </p:spPr>
        <p:txBody>
          <a:bodyPr vert="horz" lIns="91440" tIns="45720" rIns="91440" bIns="45720" rtlCol="0" anchor="ctr"/>
          <a:lstStyle>
            <a:lvl1pPr algn="r">
              <a:defRPr sz="1200">
                <a:solidFill>
                  <a:srgbClr val="0000FF"/>
                </a:solidFill>
              </a:defRPr>
            </a:lvl1pPr>
          </a:lstStyle>
          <a:p>
            <a:fld id="{8015A9A5-FDED-4E35-A21F-AB2CE43FC06E}" type="slidenum">
              <a:rPr lang="en-US" smtClean="0"/>
              <a:pPr/>
              <a:t>34</a:t>
            </a:fld>
            <a:endParaRPr lang="en-US" dirty="0"/>
          </a:p>
        </p:txBody>
      </p:sp>
      <p:pic>
        <p:nvPicPr>
          <p:cNvPr id="25602" name="Picture 2" descr="http://api.ning.com/files/I1XvdcA2U1ggzNAqCqYYNkx4QzIRC4-ZUcTE-BBg7QhffCuIMPWbrUrTjUnJRj9appkww1PhqBMrLmjYglzH5g__/TestPlanTemplate.jpeg"/>
          <p:cNvPicPr>
            <a:picLocks noChangeAspect="1" noChangeArrowheads="1"/>
          </p:cNvPicPr>
          <p:nvPr/>
        </p:nvPicPr>
        <p:blipFill>
          <a:blip r:embed="rId3" cstate="print"/>
          <a:srcRect/>
          <a:stretch>
            <a:fillRect/>
          </a:stretch>
        </p:blipFill>
        <p:spPr bwMode="auto">
          <a:xfrm>
            <a:off x="533400" y="1371600"/>
            <a:ext cx="7467600" cy="4895850"/>
          </a:xfrm>
          <a:prstGeom prst="rect">
            <a:avLst/>
          </a:prstGeom>
          <a:noFill/>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planning</a:t>
            </a:r>
            <a:endParaRPr lang="en-US" dirty="0"/>
          </a:p>
        </p:txBody>
      </p:sp>
      <p:pic>
        <p:nvPicPr>
          <p:cNvPr id="4" name="Picture 5"/>
          <p:cNvPicPr>
            <a:picLocks noChangeAspect="1" noChangeArrowheads="1"/>
          </p:cNvPicPr>
          <p:nvPr/>
        </p:nvPicPr>
        <p:blipFill>
          <a:blip r:embed="rId2" cstate="print"/>
          <a:srcRect/>
          <a:stretch>
            <a:fillRect/>
          </a:stretch>
        </p:blipFill>
        <p:spPr bwMode="auto">
          <a:xfrm>
            <a:off x="7162800" y="-1"/>
            <a:ext cx="1981199" cy="1371601"/>
          </a:xfrm>
          <a:prstGeom prst="rect">
            <a:avLst/>
          </a:prstGeom>
          <a:noFill/>
          <a:ln w="9525" cap="flat" cmpd="sng">
            <a:noFill/>
            <a:prstDash val="solid"/>
            <a:miter lim="800000"/>
            <a:headEnd/>
            <a:tailEnd/>
          </a:ln>
        </p:spPr>
      </p:pic>
      <p:sp>
        <p:nvSpPr>
          <p:cNvPr id="5" name="Date Placeholder 3"/>
          <p:cNvSpPr>
            <a:spLocks noGrp="1"/>
          </p:cNvSpPr>
          <p:nvPr>
            <p:ph type="dt" sz="half" idx="4294967295"/>
          </p:nvPr>
        </p:nvSpPr>
        <p:spPr>
          <a:xfrm>
            <a:off x="457200" y="6356350"/>
            <a:ext cx="2133600" cy="365125"/>
          </a:xfrm>
          <a:prstGeom prst="rect">
            <a:avLst/>
          </a:prstGeom>
        </p:spPr>
        <p:txBody>
          <a:bodyPr vert="horz" lIns="91440" tIns="45720" rIns="91440" bIns="45720" rtlCol="0" anchor="ctr"/>
          <a:lstStyle>
            <a:lvl1pPr algn="l">
              <a:defRPr sz="1200">
                <a:solidFill>
                  <a:srgbClr val="0000FF"/>
                </a:solidFill>
              </a:defRPr>
            </a:lvl1pPr>
          </a:lstStyle>
          <a:p>
            <a:fld id="{C9A62315-523A-4E76-A53F-63211F5AB666}" type="datetimeFigureOut">
              <a:rPr lang="en-US" smtClean="0"/>
              <a:pPr/>
              <a:t>8/29/2023</a:t>
            </a:fld>
            <a:endParaRPr lang="en-US" dirty="0"/>
          </a:p>
        </p:txBody>
      </p:sp>
      <p:sp>
        <p:nvSpPr>
          <p:cNvPr id="6" name="Footer Placeholder 4"/>
          <p:cNvSpPr>
            <a:spLocks noGrp="1"/>
          </p:cNvSpPr>
          <p:nvPr>
            <p:ph type="ftr" sz="quarter" idx="4294967295"/>
          </p:nvPr>
        </p:nvSpPr>
        <p:spPr>
          <a:xfrm>
            <a:off x="3124200" y="6356350"/>
            <a:ext cx="2895600" cy="365125"/>
          </a:xfrm>
          <a:prstGeom prst="rect">
            <a:avLst/>
          </a:prstGeom>
        </p:spPr>
        <p:txBody>
          <a:bodyPr vert="horz" lIns="91440" tIns="45720" rIns="91440" bIns="45720" rtlCol="0" anchor="ctr"/>
          <a:lstStyle>
            <a:lvl1pPr algn="ctr">
              <a:defRPr sz="1200">
                <a:solidFill>
                  <a:srgbClr val="0000FF"/>
                </a:solidFill>
              </a:defRPr>
            </a:lvl1pPr>
          </a:lstStyle>
          <a:p>
            <a:r>
              <a:rPr lang="en-US" smtClean="0"/>
              <a:t>Software testing</a:t>
            </a:r>
            <a:endParaRPr lang="en-US" dirty="0"/>
          </a:p>
        </p:txBody>
      </p:sp>
      <p:sp>
        <p:nvSpPr>
          <p:cNvPr id="7" name="Slide Number Placeholder 5"/>
          <p:cNvSpPr>
            <a:spLocks noGrp="1"/>
          </p:cNvSpPr>
          <p:nvPr>
            <p:ph type="sldNum" sz="quarter" idx="4294967295"/>
          </p:nvPr>
        </p:nvSpPr>
        <p:spPr>
          <a:xfrm>
            <a:off x="6553200" y="6356350"/>
            <a:ext cx="2133600" cy="365125"/>
          </a:xfrm>
          <a:prstGeom prst="rect">
            <a:avLst/>
          </a:prstGeom>
        </p:spPr>
        <p:txBody>
          <a:bodyPr vert="horz" lIns="91440" tIns="45720" rIns="91440" bIns="45720" rtlCol="0" anchor="ctr"/>
          <a:lstStyle>
            <a:lvl1pPr algn="r">
              <a:defRPr sz="1200">
                <a:solidFill>
                  <a:srgbClr val="0000FF"/>
                </a:solidFill>
              </a:defRPr>
            </a:lvl1pPr>
          </a:lstStyle>
          <a:p>
            <a:fld id="{8015A9A5-FDED-4E35-A21F-AB2CE43FC06E}" type="slidenum">
              <a:rPr lang="en-US" smtClean="0"/>
              <a:pPr/>
              <a:t>35</a:t>
            </a:fld>
            <a:endParaRPr lang="en-US" dirty="0"/>
          </a:p>
        </p:txBody>
      </p:sp>
      <p:sp>
        <p:nvSpPr>
          <p:cNvPr id="11" name="Content Placeholder 2"/>
          <p:cNvSpPr>
            <a:spLocks noGrp="1"/>
          </p:cNvSpPr>
          <p:nvPr>
            <p:ph idx="1"/>
          </p:nvPr>
        </p:nvSpPr>
        <p:spPr>
          <a:xfrm>
            <a:off x="457200" y="1371600"/>
            <a:ext cx="8305800" cy="4754563"/>
          </a:xfrm>
        </p:spPr>
        <p:txBody>
          <a:bodyPr>
            <a:normAutofit/>
          </a:bodyPr>
          <a:lstStyle/>
          <a:p>
            <a:pPr algn="just"/>
            <a:r>
              <a:rPr lang="en-US" sz="2600" dirty="0" err="1" smtClean="0"/>
              <a:t>Nhận</a:t>
            </a:r>
            <a:r>
              <a:rPr lang="en-US" sz="2600" dirty="0" smtClean="0"/>
              <a:t> </a:t>
            </a:r>
            <a:r>
              <a:rPr lang="en-US" sz="2600" dirty="0" err="1" smtClean="0"/>
              <a:t>dạng</a:t>
            </a:r>
            <a:r>
              <a:rPr lang="en-US" sz="2600" dirty="0" smtClean="0"/>
              <a:t> </a:t>
            </a:r>
            <a:r>
              <a:rPr lang="en-US" sz="2600" dirty="0" err="1" smtClean="0"/>
              <a:t>các</a:t>
            </a:r>
            <a:r>
              <a:rPr lang="en-US" sz="2600" dirty="0" smtClean="0"/>
              <a:t> </a:t>
            </a:r>
            <a:r>
              <a:rPr lang="en-US" sz="2600" dirty="0" err="1" smtClean="0"/>
              <a:t>chiến</a:t>
            </a:r>
            <a:r>
              <a:rPr lang="en-US" sz="2600" dirty="0" smtClean="0"/>
              <a:t> </a:t>
            </a:r>
            <a:r>
              <a:rPr lang="en-US" sz="2600" dirty="0" err="1" smtClean="0"/>
              <a:t>lược</a:t>
            </a:r>
            <a:r>
              <a:rPr lang="en-US" sz="2600" dirty="0" smtClean="0"/>
              <a:t> </a:t>
            </a:r>
            <a:r>
              <a:rPr lang="en-US" sz="2600" dirty="0" err="1" smtClean="0"/>
              <a:t>được</a:t>
            </a:r>
            <a:r>
              <a:rPr lang="en-US" sz="2600" dirty="0" smtClean="0"/>
              <a:t> </a:t>
            </a:r>
            <a:r>
              <a:rPr lang="en-US" sz="2600" dirty="0" err="1" smtClean="0"/>
              <a:t>dùng</a:t>
            </a:r>
            <a:r>
              <a:rPr lang="en-US" sz="2600" dirty="0" smtClean="0"/>
              <a:t> </a:t>
            </a:r>
            <a:r>
              <a:rPr lang="en-US" sz="2600" dirty="0" err="1" smtClean="0"/>
              <a:t>để</a:t>
            </a:r>
            <a:r>
              <a:rPr lang="en-US" sz="2600" dirty="0" smtClean="0"/>
              <a:t> </a:t>
            </a:r>
            <a:r>
              <a:rPr lang="en-US" sz="2600" dirty="0" err="1" smtClean="0"/>
              <a:t>kiểm</a:t>
            </a:r>
            <a:r>
              <a:rPr lang="en-US" sz="2600" dirty="0" smtClean="0"/>
              <a:t> </a:t>
            </a:r>
            <a:r>
              <a:rPr lang="en-US" sz="2600" dirty="0" err="1" smtClean="0"/>
              <a:t>thử</a:t>
            </a:r>
            <a:r>
              <a:rPr lang="en-US" sz="2600" dirty="0" smtClean="0"/>
              <a:t> </a:t>
            </a:r>
            <a:r>
              <a:rPr lang="en-US" sz="2600" dirty="0" err="1" smtClean="0"/>
              <a:t>nhằm</a:t>
            </a:r>
            <a:r>
              <a:rPr lang="en-US" sz="2600" dirty="0" smtClean="0"/>
              <a:t> </a:t>
            </a:r>
            <a:r>
              <a:rPr lang="en-US" sz="2600" dirty="0" err="1" smtClean="0"/>
              <a:t>đảm</a:t>
            </a:r>
            <a:r>
              <a:rPr lang="en-US" sz="2600" dirty="0" smtClean="0"/>
              <a:t> </a:t>
            </a:r>
            <a:r>
              <a:rPr lang="en-US" sz="2600" dirty="0" err="1" smtClean="0"/>
              <a:t>bảo</a:t>
            </a:r>
            <a:r>
              <a:rPr lang="en-US" sz="2600" dirty="0" smtClean="0"/>
              <a:t> </a:t>
            </a:r>
            <a:r>
              <a:rPr lang="en-US" sz="2600" dirty="0" err="1" smtClean="0"/>
              <a:t>rằng</a:t>
            </a:r>
            <a:r>
              <a:rPr lang="en-US" sz="2600" dirty="0" smtClean="0"/>
              <a:t> </a:t>
            </a:r>
            <a:r>
              <a:rPr lang="en-US" sz="2600" dirty="0" err="1" smtClean="0"/>
              <a:t>sản</a:t>
            </a:r>
            <a:r>
              <a:rPr lang="en-US" sz="2600" dirty="0" smtClean="0"/>
              <a:t> </a:t>
            </a:r>
            <a:r>
              <a:rPr lang="en-US" sz="2600" dirty="0" err="1" smtClean="0"/>
              <a:t>phẩm</a:t>
            </a:r>
            <a:r>
              <a:rPr lang="en-US" sz="2600" dirty="0" smtClean="0"/>
              <a:t> </a:t>
            </a:r>
            <a:r>
              <a:rPr lang="en-US" sz="2600" dirty="0" err="1" smtClean="0"/>
              <a:t>thỏa</a:t>
            </a:r>
            <a:r>
              <a:rPr lang="en-US" sz="2600" dirty="0" smtClean="0"/>
              <a:t> </a:t>
            </a:r>
            <a:r>
              <a:rPr lang="en-US" sz="2600" dirty="0" err="1" smtClean="0"/>
              <a:t>mãn</a:t>
            </a:r>
            <a:r>
              <a:rPr lang="en-US" sz="2600" dirty="0" smtClean="0"/>
              <a:t> ₫</a:t>
            </a:r>
            <a:r>
              <a:rPr lang="en-US" sz="2600" dirty="0" err="1" smtClean="0"/>
              <a:t>ặc</a:t>
            </a:r>
            <a:r>
              <a:rPr lang="en-US" sz="2600" dirty="0" smtClean="0"/>
              <a:t> </a:t>
            </a:r>
            <a:r>
              <a:rPr lang="en-US" sz="2600" dirty="0" err="1" smtClean="0"/>
              <a:t>tả</a:t>
            </a:r>
            <a:r>
              <a:rPr lang="en-US" sz="2600" dirty="0" smtClean="0"/>
              <a:t> </a:t>
            </a:r>
            <a:r>
              <a:rPr lang="en-US" sz="2600" dirty="0" err="1" smtClean="0"/>
              <a:t>thiết</a:t>
            </a:r>
            <a:r>
              <a:rPr lang="en-US" sz="2600" dirty="0" smtClean="0"/>
              <a:t> </a:t>
            </a:r>
            <a:r>
              <a:rPr lang="en-US" sz="2600" dirty="0" err="1" smtClean="0"/>
              <a:t>kế</a:t>
            </a:r>
            <a:r>
              <a:rPr lang="en-US" sz="2600" dirty="0" smtClean="0"/>
              <a:t> </a:t>
            </a:r>
            <a:r>
              <a:rPr lang="en-US" sz="2600" dirty="0" err="1" smtClean="0"/>
              <a:t>phần</a:t>
            </a:r>
            <a:r>
              <a:rPr lang="en-US" sz="2600" dirty="0" smtClean="0"/>
              <a:t> </a:t>
            </a:r>
            <a:r>
              <a:rPr lang="en-US" sz="2600" dirty="0" err="1" smtClean="0"/>
              <a:t>mềm</a:t>
            </a:r>
            <a:r>
              <a:rPr lang="en-US" sz="2600" dirty="0" smtClean="0"/>
              <a:t> </a:t>
            </a:r>
            <a:r>
              <a:rPr lang="en-US" sz="2600" dirty="0" err="1" smtClean="0"/>
              <a:t>và</a:t>
            </a:r>
            <a:r>
              <a:rPr lang="en-US" sz="2600" dirty="0" smtClean="0"/>
              <a:t> </a:t>
            </a:r>
            <a:r>
              <a:rPr lang="en-US" sz="2600" dirty="0" err="1" smtClean="0"/>
              <a:t>các</a:t>
            </a:r>
            <a:r>
              <a:rPr lang="en-US" sz="2600" dirty="0" smtClean="0"/>
              <a:t> </a:t>
            </a:r>
            <a:r>
              <a:rPr lang="en-US" sz="2600" dirty="0" err="1" smtClean="0"/>
              <a:t>yêu</a:t>
            </a:r>
            <a:r>
              <a:rPr lang="en-US" sz="2600" dirty="0" smtClean="0"/>
              <a:t> </a:t>
            </a:r>
            <a:r>
              <a:rPr lang="en-US" sz="2600" dirty="0" err="1" smtClean="0"/>
              <a:t>cầu</a:t>
            </a:r>
            <a:r>
              <a:rPr lang="en-US" sz="2600" dirty="0" smtClean="0"/>
              <a:t> </a:t>
            </a:r>
            <a:r>
              <a:rPr lang="en-US" sz="2600" dirty="0" err="1" smtClean="0"/>
              <a:t>khác</a:t>
            </a:r>
            <a:r>
              <a:rPr lang="en-US" sz="2600" dirty="0" smtClean="0"/>
              <a:t> </a:t>
            </a:r>
            <a:r>
              <a:rPr lang="en-US" sz="2600" dirty="0" err="1" smtClean="0"/>
              <a:t>về</a:t>
            </a:r>
            <a:r>
              <a:rPr lang="en-US" sz="2600" dirty="0" smtClean="0"/>
              <a:t> </a:t>
            </a:r>
            <a:r>
              <a:rPr lang="en-US" sz="2600" dirty="0" err="1" smtClean="0"/>
              <a:t>phần</a:t>
            </a:r>
            <a:r>
              <a:rPr lang="en-US" sz="2600" dirty="0" smtClean="0"/>
              <a:t> </a:t>
            </a:r>
            <a:r>
              <a:rPr lang="en-US" sz="2600" dirty="0" err="1" smtClean="0"/>
              <a:t>mềm</a:t>
            </a:r>
            <a:r>
              <a:rPr lang="en-US" sz="2600" dirty="0" smtClean="0"/>
              <a:t>.</a:t>
            </a:r>
          </a:p>
          <a:p>
            <a:pPr algn="just"/>
            <a:r>
              <a:rPr lang="en-US" sz="2600" dirty="0" err="1" smtClean="0"/>
              <a:t>Định</a:t>
            </a:r>
            <a:r>
              <a:rPr lang="en-US" sz="2600" dirty="0" smtClean="0"/>
              <a:t> </a:t>
            </a:r>
            <a:r>
              <a:rPr lang="en-US" sz="2600" dirty="0" err="1" smtClean="0"/>
              <a:t>nghĩa</a:t>
            </a:r>
            <a:r>
              <a:rPr lang="en-US" sz="2600" dirty="0" smtClean="0"/>
              <a:t> </a:t>
            </a:r>
            <a:r>
              <a:rPr lang="en-US" sz="2600" dirty="0" err="1" smtClean="0"/>
              <a:t>các</a:t>
            </a:r>
            <a:r>
              <a:rPr lang="en-US" sz="2600" dirty="0" smtClean="0"/>
              <a:t> </a:t>
            </a:r>
            <a:r>
              <a:rPr lang="en-US" sz="2600" dirty="0" err="1" smtClean="0"/>
              <a:t>mục</a:t>
            </a:r>
            <a:r>
              <a:rPr lang="en-US" sz="2600" dirty="0" smtClean="0"/>
              <a:t> </a:t>
            </a:r>
            <a:r>
              <a:rPr lang="en-US" sz="2600" dirty="0" err="1" smtClean="0"/>
              <a:t>tiêu</a:t>
            </a:r>
            <a:r>
              <a:rPr lang="en-US" sz="2600" dirty="0" smtClean="0"/>
              <a:t> </a:t>
            </a:r>
            <a:r>
              <a:rPr lang="en-US" sz="2600" dirty="0" err="1" smtClean="0"/>
              <a:t>và</a:t>
            </a:r>
            <a:r>
              <a:rPr lang="en-US" sz="2600" dirty="0" smtClean="0"/>
              <a:t> </a:t>
            </a:r>
            <a:r>
              <a:rPr lang="en-US" sz="2600" dirty="0" err="1" smtClean="0"/>
              <a:t>phạm</a:t>
            </a:r>
            <a:r>
              <a:rPr lang="en-US" sz="2600" dirty="0" smtClean="0"/>
              <a:t> vi </a:t>
            </a:r>
            <a:r>
              <a:rPr lang="en-US" sz="2600" dirty="0" err="1" smtClean="0"/>
              <a:t>của</a:t>
            </a:r>
            <a:r>
              <a:rPr lang="en-US" sz="2600" dirty="0" smtClean="0"/>
              <a:t> </a:t>
            </a:r>
            <a:r>
              <a:rPr lang="en-US" sz="2600" dirty="0" err="1" smtClean="0"/>
              <a:t>nỗ</a:t>
            </a:r>
            <a:r>
              <a:rPr lang="en-US" sz="2600" dirty="0" smtClean="0"/>
              <a:t> </a:t>
            </a:r>
            <a:r>
              <a:rPr lang="en-US" sz="2600" dirty="0" err="1" smtClean="0"/>
              <a:t>lực</a:t>
            </a:r>
            <a:r>
              <a:rPr lang="en-US" sz="2600" dirty="0" smtClean="0"/>
              <a:t> </a:t>
            </a:r>
            <a:r>
              <a:rPr lang="en-US" sz="2600" dirty="0" err="1" smtClean="0"/>
              <a:t>kiểm</a:t>
            </a:r>
            <a:r>
              <a:rPr lang="en-US" sz="2600" dirty="0" smtClean="0"/>
              <a:t> </a:t>
            </a:r>
            <a:r>
              <a:rPr lang="en-US" sz="2600" dirty="0" err="1" smtClean="0"/>
              <a:t>thử</a:t>
            </a:r>
            <a:r>
              <a:rPr lang="en-US" sz="2600" dirty="0" smtClean="0"/>
              <a:t>.</a:t>
            </a:r>
          </a:p>
          <a:p>
            <a:pPr algn="just"/>
            <a:r>
              <a:rPr lang="en-US" sz="2600" dirty="0" err="1" smtClean="0"/>
              <a:t>Nhận</a:t>
            </a:r>
            <a:r>
              <a:rPr lang="en-US" sz="2600" dirty="0" smtClean="0"/>
              <a:t> </a:t>
            </a:r>
            <a:r>
              <a:rPr lang="en-US" sz="2600" dirty="0" err="1" smtClean="0"/>
              <a:t>dạng</a:t>
            </a:r>
            <a:r>
              <a:rPr lang="en-US" sz="2600" dirty="0" smtClean="0"/>
              <a:t> </a:t>
            </a:r>
            <a:r>
              <a:rPr lang="en-US" sz="2600" dirty="0" err="1" smtClean="0"/>
              <a:t>phần</a:t>
            </a:r>
            <a:r>
              <a:rPr lang="en-US" sz="2600" dirty="0" smtClean="0"/>
              <a:t> </a:t>
            </a:r>
            <a:r>
              <a:rPr lang="en-US" sz="2600" dirty="0" err="1" smtClean="0"/>
              <a:t>cứng</a:t>
            </a:r>
            <a:r>
              <a:rPr lang="en-US" sz="2600" dirty="0" smtClean="0"/>
              <a:t>, </a:t>
            </a:r>
            <a:r>
              <a:rPr lang="en-US" sz="2600" dirty="0" err="1" smtClean="0"/>
              <a:t>phần</a:t>
            </a:r>
            <a:r>
              <a:rPr lang="en-US" sz="2600" dirty="0" smtClean="0"/>
              <a:t> </a:t>
            </a:r>
            <a:r>
              <a:rPr lang="en-US" sz="2600" dirty="0" err="1" smtClean="0"/>
              <a:t>mềm</a:t>
            </a:r>
            <a:r>
              <a:rPr lang="en-US" sz="2600" dirty="0" smtClean="0"/>
              <a:t> </a:t>
            </a:r>
            <a:r>
              <a:rPr lang="en-US" sz="2600" dirty="0" err="1" smtClean="0"/>
              <a:t>và</a:t>
            </a:r>
            <a:r>
              <a:rPr lang="en-US" sz="2600" dirty="0" smtClean="0"/>
              <a:t> </a:t>
            </a:r>
            <a:r>
              <a:rPr lang="en-US" sz="2600" dirty="0" err="1" smtClean="0"/>
              <a:t>các</a:t>
            </a:r>
            <a:r>
              <a:rPr lang="en-US" sz="2600" dirty="0" smtClean="0"/>
              <a:t> </a:t>
            </a:r>
            <a:r>
              <a:rPr lang="en-US" sz="2600" dirty="0" err="1" smtClean="0"/>
              <a:t>tiện</a:t>
            </a:r>
            <a:r>
              <a:rPr lang="en-US" sz="2600" dirty="0" smtClean="0"/>
              <a:t> </a:t>
            </a:r>
            <a:r>
              <a:rPr lang="en-US" sz="2600" dirty="0" err="1" smtClean="0"/>
              <a:t>ích</a:t>
            </a:r>
            <a:r>
              <a:rPr lang="en-US" sz="2600" dirty="0" smtClean="0"/>
              <a:t> </a:t>
            </a:r>
            <a:r>
              <a:rPr lang="en-US" sz="2600" dirty="0" err="1" smtClean="0"/>
              <a:t>cần</a:t>
            </a:r>
            <a:r>
              <a:rPr lang="en-US" sz="2600" dirty="0" smtClean="0"/>
              <a:t> </a:t>
            </a:r>
            <a:r>
              <a:rPr lang="en-US" sz="2600" dirty="0" err="1" smtClean="0"/>
              <a:t>cho</a:t>
            </a:r>
            <a:r>
              <a:rPr lang="en-US" sz="2600" dirty="0" smtClean="0"/>
              <a:t> </a:t>
            </a:r>
            <a:r>
              <a:rPr lang="en-US" sz="2600" dirty="0" err="1" smtClean="0"/>
              <a:t>kiểm</a:t>
            </a:r>
            <a:r>
              <a:rPr lang="en-US" sz="2600" dirty="0" smtClean="0"/>
              <a:t> </a:t>
            </a:r>
            <a:r>
              <a:rPr lang="en-US" sz="2600" dirty="0" err="1" smtClean="0"/>
              <a:t>thử</a:t>
            </a:r>
            <a:r>
              <a:rPr lang="en-US" sz="2600" dirty="0" smtClean="0"/>
              <a:t>.</a:t>
            </a:r>
          </a:p>
          <a:p>
            <a:pPr algn="just"/>
            <a:r>
              <a:rPr lang="en-US" sz="2600" dirty="0" err="1" smtClean="0"/>
              <a:t>Nhận</a:t>
            </a:r>
            <a:r>
              <a:rPr lang="en-US" sz="2600" dirty="0" smtClean="0"/>
              <a:t> </a:t>
            </a:r>
            <a:r>
              <a:rPr lang="en-US" sz="2600" dirty="0" err="1" smtClean="0"/>
              <a:t>dạng</a:t>
            </a:r>
            <a:r>
              <a:rPr lang="en-US" sz="2600" dirty="0" smtClean="0"/>
              <a:t> </a:t>
            </a:r>
            <a:r>
              <a:rPr lang="en-US" sz="2600" dirty="0" err="1" smtClean="0"/>
              <a:t>các</a:t>
            </a:r>
            <a:r>
              <a:rPr lang="en-US" sz="2600" dirty="0" smtClean="0"/>
              <a:t> </a:t>
            </a:r>
            <a:r>
              <a:rPr lang="en-US" sz="2600" dirty="0" err="1" smtClean="0"/>
              <a:t>tính</a:t>
            </a:r>
            <a:r>
              <a:rPr lang="en-US" sz="2600" dirty="0" smtClean="0"/>
              <a:t> </a:t>
            </a:r>
            <a:r>
              <a:rPr lang="en-US" sz="2600" dirty="0" err="1" smtClean="0"/>
              <a:t>chất</a:t>
            </a:r>
            <a:r>
              <a:rPr lang="en-US" sz="2600" dirty="0" smtClean="0"/>
              <a:t> </a:t>
            </a:r>
            <a:r>
              <a:rPr lang="en-US" sz="2600" dirty="0" err="1" smtClean="0"/>
              <a:t>và</a:t>
            </a:r>
            <a:r>
              <a:rPr lang="en-US" sz="2600" dirty="0" smtClean="0"/>
              <a:t> </a:t>
            </a:r>
            <a:r>
              <a:rPr lang="en-US" sz="2600" dirty="0" err="1" smtClean="0"/>
              <a:t>chức</a:t>
            </a:r>
            <a:r>
              <a:rPr lang="en-US" sz="2600" dirty="0" smtClean="0"/>
              <a:t> </a:t>
            </a:r>
            <a:r>
              <a:rPr lang="en-US" sz="2600" dirty="0" err="1" smtClean="0"/>
              <a:t>năng</a:t>
            </a:r>
            <a:r>
              <a:rPr lang="en-US" sz="2600" dirty="0" smtClean="0"/>
              <a:t> </a:t>
            </a:r>
            <a:r>
              <a:rPr lang="en-US" sz="2600" dirty="0" err="1" smtClean="0"/>
              <a:t>sẽ</a:t>
            </a:r>
            <a:r>
              <a:rPr lang="en-US" sz="2600" dirty="0" smtClean="0"/>
              <a:t> </a:t>
            </a:r>
            <a:r>
              <a:rPr lang="en-US" sz="2600" dirty="0" err="1" smtClean="0"/>
              <a:t>được</a:t>
            </a:r>
            <a:r>
              <a:rPr lang="en-US" sz="2600" dirty="0" smtClean="0"/>
              <a:t> </a:t>
            </a:r>
            <a:r>
              <a:rPr lang="en-US" sz="2600" dirty="0" err="1" smtClean="0"/>
              <a:t>kiểm</a:t>
            </a:r>
            <a:r>
              <a:rPr lang="en-US" sz="2600" dirty="0" smtClean="0"/>
              <a:t> </a:t>
            </a:r>
            <a:r>
              <a:rPr lang="en-US" sz="2600" dirty="0" err="1" smtClean="0"/>
              <a:t>thử</a:t>
            </a:r>
            <a:endParaRPr lang="en-US" sz="2600" dirty="0" smtClean="0"/>
          </a:p>
          <a:p>
            <a:pPr algn="just"/>
            <a:r>
              <a:rPr lang="en-US" sz="2600" dirty="0" err="1" smtClean="0"/>
              <a:t>Xác</a:t>
            </a:r>
            <a:r>
              <a:rPr lang="en-US" sz="2600" dirty="0" smtClean="0"/>
              <a:t> </a:t>
            </a:r>
            <a:r>
              <a:rPr lang="en-US" sz="2600" dirty="0" err="1" smtClean="0"/>
              <a:t>định</a:t>
            </a:r>
            <a:r>
              <a:rPr lang="en-US" sz="2600" dirty="0" smtClean="0"/>
              <a:t> </a:t>
            </a:r>
            <a:r>
              <a:rPr lang="en-US" sz="2600" dirty="0" err="1" smtClean="0"/>
              <a:t>các</a:t>
            </a:r>
            <a:r>
              <a:rPr lang="en-US" sz="2600" dirty="0" smtClean="0"/>
              <a:t> </a:t>
            </a:r>
            <a:r>
              <a:rPr lang="en-US" sz="2600" dirty="0" err="1" smtClean="0"/>
              <a:t>hệ</a:t>
            </a:r>
            <a:r>
              <a:rPr lang="en-US" sz="2600" dirty="0" smtClean="0"/>
              <a:t> </a:t>
            </a:r>
            <a:r>
              <a:rPr lang="en-US" sz="2600" dirty="0" err="1" smtClean="0"/>
              <a:t>số</a:t>
            </a:r>
            <a:r>
              <a:rPr lang="en-US" sz="2600" dirty="0" smtClean="0"/>
              <a:t> </a:t>
            </a:r>
            <a:r>
              <a:rPr lang="en-US" sz="2600" dirty="0" err="1" smtClean="0"/>
              <a:t>rủi</a:t>
            </a:r>
            <a:r>
              <a:rPr lang="en-US" sz="2600" dirty="0" smtClean="0"/>
              <a:t> </a:t>
            </a:r>
            <a:r>
              <a:rPr lang="en-US" sz="2600" dirty="0" err="1" smtClean="0"/>
              <a:t>ro</a:t>
            </a:r>
            <a:r>
              <a:rPr lang="en-US" sz="2600" dirty="0" smtClean="0"/>
              <a:t> </a:t>
            </a:r>
            <a:r>
              <a:rPr lang="en-US" sz="2600" dirty="0" err="1" smtClean="0"/>
              <a:t>gây</a:t>
            </a:r>
            <a:r>
              <a:rPr lang="en-US" sz="2600" dirty="0" smtClean="0"/>
              <a:t> </a:t>
            </a:r>
            <a:r>
              <a:rPr lang="en-US" sz="2600" dirty="0" err="1" smtClean="0"/>
              <a:t>nguy</a:t>
            </a:r>
            <a:r>
              <a:rPr lang="en-US" sz="2600" dirty="0" smtClean="0"/>
              <a:t> </a:t>
            </a:r>
            <a:r>
              <a:rPr lang="en-US" sz="2600" dirty="0" err="1" smtClean="0"/>
              <a:t>hại</a:t>
            </a:r>
            <a:r>
              <a:rPr lang="en-US" sz="2600" dirty="0" smtClean="0"/>
              <a:t> </a:t>
            </a:r>
            <a:r>
              <a:rPr lang="en-US" sz="2600" dirty="0" err="1" smtClean="0"/>
              <a:t>cho</a:t>
            </a:r>
            <a:r>
              <a:rPr lang="en-US" sz="2600" dirty="0" smtClean="0"/>
              <a:t> </a:t>
            </a:r>
            <a:r>
              <a:rPr lang="en-US" sz="2600" dirty="0" err="1" smtClean="0"/>
              <a:t>việc</a:t>
            </a:r>
            <a:r>
              <a:rPr lang="en-US" sz="2600" dirty="0" smtClean="0"/>
              <a:t> </a:t>
            </a:r>
            <a:r>
              <a:rPr lang="en-US" sz="2600" dirty="0" err="1" smtClean="0"/>
              <a:t>kiểm</a:t>
            </a:r>
            <a:r>
              <a:rPr lang="en-US" sz="2600" dirty="0" smtClean="0"/>
              <a:t> </a:t>
            </a:r>
            <a:r>
              <a:rPr lang="en-US" sz="2600" dirty="0" err="1" smtClean="0"/>
              <a:t>thử</a:t>
            </a:r>
            <a:r>
              <a:rPr lang="en-US" sz="2600" dirty="0" smtClean="0"/>
              <a:t>.</a:t>
            </a:r>
          </a:p>
          <a:p>
            <a:pPr algn="just"/>
            <a:r>
              <a:rPr lang="en-US" sz="2600" dirty="0" err="1" smtClean="0"/>
              <a:t>Lập</a:t>
            </a:r>
            <a:r>
              <a:rPr lang="en-US" sz="2600" dirty="0" smtClean="0"/>
              <a:t> </a:t>
            </a:r>
            <a:r>
              <a:rPr lang="en-US" sz="2600" dirty="0" err="1" smtClean="0"/>
              <a:t>lịch</a:t>
            </a:r>
            <a:r>
              <a:rPr lang="en-US" sz="2600" dirty="0" smtClean="0"/>
              <a:t> </a:t>
            </a:r>
            <a:r>
              <a:rPr lang="en-US" sz="2600" dirty="0" err="1" smtClean="0"/>
              <a:t>kiểm</a:t>
            </a:r>
            <a:r>
              <a:rPr lang="en-US" sz="2600" dirty="0" smtClean="0"/>
              <a:t> </a:t>
            </a:r>
            <a:r>
              <a:rPr lang="en-US" sz="2600" dirty="0" err="1" smtClean="0"/>
              <a:t>thử</a:t>
            </a:r>
            <a:r>
              <a:rPr lang="en-US" sz="2600" dirty="0" smtClean="0"/>
              <a:t> </a:t>
            </a:r>
            <a:r>
              <a:rPr lang="en-US" sz="2600" dirty="0" err="1" smtClean="0"/>
              <a:t>và</a:t>
            </a:r>
            <a:r>
              <a:rPr lang="en-US" sz="2600" dirty="0" smtClean="0"/>
              <a:t> </a:t>
            </a:r>
            <a:r>
              <a:rPr lang="en-US" sz="2600" dirty="0" err="1" smtClean="0"/>
              <a:t>phân</a:t>
            </a:r>
            <a:r>
              <a:rPr lang="en-US" sz="2600" dirty="0" smtClean="0"/>
              <a:t> </a:t>
            </a:r>
            <a:r>
              <a:rPr lang="en-US" sz="2600" dirty="0" err="1" smtClean="0"/>
              <a:t>phối</a:t>
            </a:r>
            <a:r>
              <a:rPr lang="en-US" sz="2600" dirty="0" smtClean="0"/>
              <a:t> </a:t>
            </a:r>
            <a:r>
              <a:rPr lang="en-US" sz="2600" dirty="0" err="1" smtClean="0"/>
              <a:t>công</a:t>
            </a:r>
            <a:r>
              <a:rPr lang="en-US" sz="2600" dirty="0" smtClean="0"/>
              <a:t> </a:t>
            </a:r>
            <a:r>
              <a:rPr lang="en-US" sz="2600" dirty="0" err="1" smtClean="0"/>
              <a:t>việc</a:t>
            </a:r>
            <a:r>
              <a:rPr lang="en-US" sz="2600" dirty="0" smtClean="0"/>
              <a:t> </a:t>
            </a:r>
            <a:r>
              <a:rPr lang="en-US" sz="2600" dirty="0" err="1" smtClean="0"/>
              <a:t>cho</a:t>
            </a:r>
            <a:r>
              <a:rPr lang="en-US" sz="2600" dirty="0" smtClean="0"/>
              <a:t> </a:t>
            </a:r>
            <a:r>
              <a:rPr lang="en-US" sz="2600" dirty="0" err="1" smtClean="0"/>
              <a:t>mỗi</a:t>
            </a:r>
            <a:r>
              <a:rPr lang="en-US" sz="2600" dirty="0" smtClean="0"/>
              <a:t> </a:t>
            </a:r>
            <a:r>
              <a:rPr lang="en-US" sz="2600" dirty="0" err="1" smtClean="0"/>
              <a:t>thành</a:t>
            </a:r>
            <a:r>
              <a:rPr lang="en-US" sz="2600" dirty="0" smtClean="0"/>
              <a:t> </a:t>
            </a:r>
            <a:r>
              <a:rPr lang="en-US" sz="2600" dirty="0" err="1" smtClean="0"/>
              <a:t>viên</a:t>
            </a:r>
            <a:r>
              <a:rPr lang="en-US" sz="2600" dirty="0" smtClean="0"/>
              <a:t> </a:t>
            </a:r>
            <a:r>
              <a:rPr lang="en-US" sz="2600" dirty="0" err="1" smtClean="0"/>
              <a:t>tham</a:t>
            </a:r>
            <a:r>
              <a:rPr lang="en-US" sz="2600" dirty="0" smtClean="0"/>
              <a:t> </a:t>
            </a:r>
            <a:r>
              <a:rPr lang="en-US" sz="2600" dirty="0" err="1" smtClean="0"/>
              <a:t>gia</a:t>
            </a:r>
            <a:r>
              <a:rPr lang="en-US" sz="2600" dirty="0" smtClean="0"/>
              <a:t>.</a:t>
            </a:r>
            <a:endParaRPr lang="en-US" sz="2600"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planning</a:t>
            </a:r>
            <a:endParaRPr lang="en-US" dirty="0"/>
          </a:p>
        </p:txBody>
      </p:sp>
      <p:sp>
        <p:nvSpPr>
          <p:cNvPr id="3" name="Content Placeholder 2"/>
          <p:cNvSpPr>
            <a:spLocks noGrp="1"/>
          </p:cNvSpPr>
          <p:nvPr>
            <p:ph idx="1"/>
          </p:nvPr>
        </p:nvSpPr>
        <p:spPr>
          <a:xfrm>
            <a:off x="457200" y="1371600"/>
            <a:ext cx="4419600" cy="4754563"/>
          </a:xfrm>
        </p:spPr>
        <p:txBody>
          <a:bodyPr>
            <a:normAutofit/>
          </a:bodyPr>
          <a:lstStyle/>
          <a:p>
            <a:r>
              <a:rPr lang="en-US" sz="2800" dirty="0" smtClean="0"/>
              <a:t>B1: </a:t>
            </a:r>
            <a:r>
              <a:rPr lang="en-US" sz="2800" dirty="0" err="1" smtClean="0"/>
              <a:t>Phân</a:t>
            </a:r>
            <a:r>
              <a:rPr lang="en-US" sz="2800" dirty="0" smtClean="0"/>
              <a:t> </a:t>
            </a:r>
            <a:r>
              <a:rPr lang="en-US" sz="2800" dirty="0" err="1" smtClean="0"/>
              <a:t>tích</a:t>
            </a:r>
            <a:r>
              <a:rPr lang="en-US" sz="2800" dirty="0" smtClean="0"/>
              <a:t> </a:t>
            </a:r>
            <a:r>
              <a:rPr lang="en-US" sz="2800" dirty="0" err="1" smtClean="0"/>
              <a:t>sản</a:t>
            </a:r>
            <a:r>
              <a:rPr lang="en-US" sz="2800" dirty="0" smtClean="0"/>
              <a:t> </a:t>
            </a:r>
            <a:r>
              <a:rPr lang="en-US" sz="2800" dirty="0" err="1" smtClean="0"/>
              <a:t>phẩm</a:t>
            </a:r>
            <a:endParaRPr lang="en-US" sz="2800" dirty="0" smtClean="0"/>
          </a:p>
          <a:p>
            <a:pPr lvl="1"/>
            <a:r>
              <a:rPr lang="en-US" sz="2400" dirty="0" smtClean="0"/>
              <a:t>Ai </a:t>
            </a:r>
            <a:r>
              <a:rPr lang="en-US" sz="2400" dirty="0" err="1" smtClean="0"/>
              <a:t>sẽ</a:t>
            </a:r>
            <a:r>
              <a:rPr lang="en-US" sz="2400" dirty="0" smtClean="0"/>
              <a:t> </a:t>
            </a:r>
            <a:r>
              <a:rPr lang="en-US" sz="2400" dirty="0" err="1" smtClean="0"/>
              <a:t>sử</a:t>
            </a:r>
            <a:r>
              <a:rPr lang="en-US" sz="2400" dirty="0" smtClean="0"/>
              <a:t> </a:t>
            </a:r>
            <a:r>
              <a:rPr lang="en-US" sz="2400" dirty="0" err="1" smtClean="0"/>
              <a:t>dụng</a:t>
            </a:r>
            <a:r>
              <a:rPr lang="en-US" sz="2400" dirty="0" smtClean="0"/>
              <a:t> </a:t>
            </a:r>
            <a:r>
              <a:rPr lang="en-US" sz="2400" dirty="0" err="1" smtClean="0"/>
              <a:t>sản</a:t>
            </a:r>
            <a:r>
              <a:rPr lang="en-US" sz="2400" dirty="0" smtClean="0"/>
              <a:t> </a:t>
            </a:r>
            <a:r>
              <a:rPr lang="en-US" sz="2400" dirty="0" err="1" smtClean="0"/>
              <a:t>phẩm</a:t>
            </a:r>
            <a:r>
              <a:rPr lang="en-US" sz="2400" dirty="0" smtClean="0"/>
              <a:t> </a:t>
            </a:r>
            <a:r>
              <a:rPr lang="en-US" sz="2400" dirty="0" err="1" smtClean="0"/>
              <a:t>này</a:t>
            </a:r>
            <a:endParaRPr lang="en-US" sz="2400" dirty="0" smtClean="0"/>
          </a:p>
          <a:p>
            <a:pPr lvl="1"/>
            <a:r>
              <a:rPr lang="en-US" sz="2400" dirty="0" err="1" smtClean="0"/>
              <a:t>Nó</a:t>
            </a:r>
            <a:r>
              <a:rPr lang="en-US" sz="2400" dirty="0" smtClean="0"/>
              <a:t> </a:t>
            </a:r>
            <a:r>
              <a:rPr lang="en-US" sz="2400" dirty="0" err="1" smtClean="0"/>
              <a:t>dùng</a:t>
            </a:r>
            <a:r>
              <a:rPr lang="en-US" sz="2400" dirty="0" smtClean="0"/>
              <a:t> </a:t>
            </a:r>
            <a:r>
              <a:rPr lang="en-US" sz="2400" dirty="0" err="1" smtClean="0"/>
              <a:t>để</a:t>
            </a:r>
            <a:r>
              <a:rPr lang="en-US" sz="2400" dirty="0" smtClean="0"/>
              <a:t> </a:t>
            </a:r>
            <a:r>
              <a:rPr lang="en-US" sz="2400" dirty="0" err="1" smtClean="0"/>
              <a:t>làm</a:t>
            </a:r>
            <a:r>
              <a:rPr lang="en-US" sz="2400" dirty="0" smtClean="0"/>
              <a:t> </a:t>
            </a:r>
            <a:r>
              <a:rPr lang="en-US" sz="2400" dirty="0" err="1" smtClean="0"/>
              <a:t>gì</a:t>
            </a:r>
            <a:r>
              <a:rPr lang="en-US" sz="2400" dirty="0" smtClean="0"/>
              <a:t>?</a:t>
            </a:r>
          </a:p>
          <a:p>
            <a:pPr lvl="1"/>
            <a:r>
              <a:rPr lang="en-US" sz="2400" dirty="0" err="1" smtClean="0"/>
              <a:t>Nó</a:t>
            </a:r>
            <a:r>
              <a:rPr lang="en-US" sz="2400" dirty="0" smtClean="0"/>
              <a:t> </a:t>
            </a:r>
            <a:r>
              <a:rPr lang="en-US" sz="2400" dirty="0" err="1" smtClean="0"/>
              <a:t>làm</a:t>
            </a:r>
            <a:r>
              <a:rPr lang="en-US" sz="2400" dirty="0" smtClean="0"/>
              <a:t> </a:t>
            </a:r>
            <a:r>
              <a:rPr lang="en-US" sz="2400" dirty="0" err="1" smtClean="0"/>
              <a:t>việc</a:t>
            </a:r>
            <a:r>
              <a:rPr lang="en-US" sz="2400" dirty="0" smtClean="0"/>
              <a:t> </a:t>
            </a:r>
            <a:r>
              <a:rPr lang="en-US" sz="2400" dirty="0" err="1" smtClean="0"/>
              <a:t>như</a:t>
            </a:r>
            <a:r>
              <a:rPr lang="en-US" sz="2400" dirty="0" smtClean="0"/>
              <a:t> </a:t>
            </a:r>
            <a:r>
              <a:rPr lang="en-US" sz="2400" dirty="0" err="1" smtClean="0"/>
              <a:t>thế</a:t>
            </a:r>
            <a:r>
              <a:rPr lang="en-US" sz="2400" dirty="0" smtClean="0"/>
              <a:t> </a:t>
            </a:r>
            <a:r>
              <a:rPr lang="en-US" sz="2400" dirty="0" err="1" smtClean="0"/>
              <a:t>nào</a:t>
            </a:r>
            <a:r>
              <a:rPr lang="en-US" sz="2400" dirty="0" smtClean="0"/>
              <a:t>?</a:t>
            </a:r>
          </a:p>
          <a:p>
            <a:pPr lvl="1"/>
            <a:r>
              <a:rPr lang="en-US" sz="2400" dirty="0" err="1" smtClean="0"/>
              <a:t>Phần</a:t>
            </a:r>
            <a:r>
              <a:rPr lang="en-US" sz="2400" dirty="0" smtClean="0"/>
              <a:t> </a:t>
            </a:r>
            <a:r>
              <a:rPr lang="en-US" sz="2400" dirty="0" err="1" smtClean="0"/>
              <a:t>cứng</a:t>
            </a:r>
            <a:r>
              <a:rPr lang="en-US" sz="2400" dirty="0" smtClean="0"/>
              <a:t>/</a:t>
            </a:r>
            <a:r>
              <a:rPr lang="en-US" sz="2400" dirty="0" err="1" smtClean="0"/>
              <a:t>phần</a:t>
            </a:r>
            <a:r>
              <a:rPr lang="en-US" sz="2400" dirty="0" smtClean="0"/>
              <a:t> </a:t>
            </a:r>
            <a:r>
              <a:rPr lang="en-US" sz="2400" dirty="0" err="1" smtClean="0"/>
              <a:t>mềm</a:t>
            </a:r>
            <a:r>
              <a:rPr lang="en-US" sz="2400" dirty="0" smtClean="0"/>
              <a:t> </a:t>
            </a:r>
            <a:r>
              <a:rPr lang="en-US" sz="2400" dirty="0" err="1" smtClean="0"/>
              <a:t>sản</a:t>
            </a:r>
            <a:r>
              <a:rPr lang="en-US" sz="2400" dirty="0" smtClean="0"/>
              <a:t> </a:t>
            </a:r>
            <a:r>
              <a:rPr lang="en-US" sz="2400" dirty="0" err="1" smtClean="0"/>
              <a:t>phẩm</a:t>
            </a:r>
            <a:r>
              <a:rPr lang="en-US" sz="2400" dirty="0" smtClean="0"/>
              <a:t> </a:t>
            </a:r>
            <a:r>
              <a:rPr lang="en-US" sz="2400" dirty="0" err="1" smtClean="0"/>
              <a:t>sử</a:t>
            </a:r>
            <a:r>
              <a:rPr lang="en-US" sz="2400" dirty="0" smtClean="0"/>
              <a:t> </a:t>
            </a:r>
            <a:r>
              <a:rPr lang="en-US" sz="2400" dirty="0" err="1" smtClean="0"/>
              <a:t>dụng</a:t>
            </a:r>
            <a:r>
              <a:rPr lang="en-US" sz="2400" dirty="0" smtClean="0"/>
              <a:t> </a:t>
            </a:r>
            <a:r>
              <a:rPr lang="en-US" sz="2400" dirty="0" err="1" smtClean="0"/>
              <a:t>là</a:t>
            </a:r>
            <a:r>
              <a:rPr lang="en-US" sz="2400" dirty="0" smtClean="0"/>
              <a:t> </a:t>
            </a:r>
            <a:r>
              <a:rPr lang="en-US" sz="2400" dirty="0" err="1" smtClean="0"/>
              <a:t>gì</a:t>
            </a:r>
            <a:r>
              <a:rPr lang="en-US" sz="2400" dirty="0" smtClean="0"/>
              <a:t>?</a:t>
            </a:r>
            <a:endParaRPr lang="en-US" sz="2400" dirty="0"/>
          </a:p>
        </p:txBody>
      </p:sp>
      <p:pic>
        <p:nvPicPr>
          <p:cNvPr id="4" name="Picture 3"/>
          <p:cNvPicPr>
            <a:picLocks noChangeAspect="1"/>
          </p:cNvPicPr>
          <p:nvPr/>
        </p:nvPicPr>
        <p:blipFill>
          <a:blip r:embed="rId2"/>
          <a:stretch>
            <a:fillRect/>
          </a:stretch>
        </p:blipFill>
        <p:spPr>
          <a:xfrm>
            <a:off x="4800600" y="2590800"/>
            <a:ext cx="4343400" cy="2973112"/>
          </a:xfrm>
          <a:prstGeom prst="rect">
            <a:avLst/>
          </a:prstGeom>
        </p:spPr>
      </p:pic>
    </p:spTree>
    <p:extLst>
      <p:ext uri="{BB962C8B-B14F-4D97-AF65-F5344CB8AC3E}">
        <p14:creationId xmlns:p14="http://schemas.microsoft.com/office/powerpoint/2010/main" val="366719867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Planning</a:t>
            </a:r>
            <a:endParaRPr lang="en-US" dirty="0"/>
          </a:p>
        </p:txBody>
      </p:sp>
      <p:sp>
        <p:nvSpPr>
          <p:cNvPr id="3" name="Content Placeholder 2"/>
          <p:cNvSpPr>
            <a:spLocks noGrp="1"/>
          </p:cNvSpPr>
          <p:nvPr>
            <p:ph idx="1"/>
          </p:nvPr>
        </p:nvSpPr>
        <p:spPr/>
        <p:txBody>
          <a:bodyPr>
            <a:normAutofit/>
          </a:bodyPr>
          <a:lstStyle/>
          <a:p>
            <a:r>
              <a:rPr lang="en-US" dirty="0" smtClean="0"/>
              <a:t>B2: </a:t>
            </a:r>
            <a:r>
              <a:rPr lang="en-US" dirty="0" err="1" smtClean="0"/>
              <a:t>Xây</a:t>
            </a:r>
            <a:r>
              <a:rPr lang="en-US" dirty="0" smtClean="0"/>
              <a:t> </a:t>
            </a:r>
            <a:r>
              <a:rPr lang="en-US" dirty="0" err="1" smtClean="0"/>
              <a:t>dựng</a:t>
            </a:r>
            <a:r>
              <a:rPr lang="en-US" dirty="0" smtClean="0"/>
              <a:t> </a:t>
            </a:r>
            <a:r>
              <a:rPr lang="en-US" dirty="0" err="1" smtClean="0"/>
              <a:t>chiến</a:t>
            </a:r>
            <a:r>
              <a:rPr lang="en-US" dirty="0" smtClean="0"/>
              <a:t> </a:t>
            </a:r>
            <a:r>
              <a:rPr lang="en-US" dirty="0" err="1" smtClean="0"/>
              <a:t>lược</a:t>
            </a:r>
            <a:r>
              <a:rPr lang="en-US" dirty="0" smtClean="0"/>
              <a:t> </a:t>
            </a:r>
            <a:r>
              <a:rPr lang="en-US" dirty="0" err="1" smtClean="0"/>
              <a:t>kiểm</a:t>
            </a:r>
            <a:r>
              <a:rPr lang="en-US" dirty="0" smtClean="0"/>
              <a:t> </a:t>
            </a:r>
            <a:r>
              <a:rPr lang="en-US" dirty="0" err="1" smtClean="0"/>
              <a:t>thử</a:t>
            </a:r>
            <a:endParaRPr lang="en-US" dirty="0" smtClean="0"/>
          </a:p>
          <a:p>
            <a:pPr lvl="1"/>
            <a:r>
              <a:rPr lang="en-US" dirty="0" smtClean="0"/>
              <a:t>2.1 </a:t>
            </a:r>
            <a:r>
              <a:rPr lang="en-US" dirty="0" err="1" smtClean="0"/>
              <a:t>Định</a:t>
            </a:r>
            <a:r>
              <a:rPr lang="en-US" dirty="0" smtClean="0"/>
              <a:t> </a:t>
            </a:r>
            <a:r>
              <a:rPr lang="en-US" dirty="0" err="1"/>
              <a:t>nghĩa</a:t>
            </a:r>
            <a:r>
              <a:rPr lang="en-US" dirty="0"/>
              <a:t> </a:t>
            </a:r>
            <a:r>
              <a:rPr lang="en-US" dirty="0" err="1"/>
              <a:t>phạm</a:t>
            </a:r>
            <a:r>
              <a:rPr lang="en-US" dirty="0"/>
              <a:t> vi </a:t>
            </a:r>
            <a:r>
              <a:rPr lang="en-US" dirty="0" err="1"/>
              <a:t>của</a:t>
            </a:r>
            <a:r>
              <a:rPr lang="en-US" dirty="0"/>
              <a:t> </a:t>
            </a:r>
            <a:r>
              <a:rPr lang="en-US" dirty="0" err="1"/>
              <a:t>kiểm</a:t>
            </a:r>
            <a:r>
              <a:rPr lang="en-US" dirty="0"/>
              <a:t> </a:t>
            </a:r>
            <a:r>
              <a:rPr lang="en-US" dirty="0" err="1" smtClean="0"/>
              <a:t>thử</a:t>
            </a:r>
            <a:r>
              <a:rPr lang="en-US" dirty="0" smtClean="0"/>
              <a:t>: </a:t>
            </a:r>
            <a:r>
              <a:rPr lang="en-US" dirty="0" err="1" smtClean="0"/>
              <a:t>Những</a:t>
            </a:r>
            <a:r>
              <a:rPr lang="en-US" dirty="0" smtClean="0"/>
              <a:t> </a:t>
            </a:r>
            <a:r>
              <a:rPr lang="en-US" dirty="0" err="1" smtClean="0"/>
              <a:t>thành</a:t>
            </a:r>
            <a:r>
              <a:rPr lang="en-US" dirty="0" smtClean="0"/>
              <a:t> </a:t>
            </a:r>
            <a:r>
              <a:rPr lang="en-US" dirty="0" err="1" smtClean="0"/>
              <a:t>phần</a:t>
            </a:r>
            <a:r>
              <a:rPr lang="en-US" dirty="0" smtClean="0"/>
              <a:t> </a:t>
            </a:r>
            <a:r>
              <a:rPr lang="en-US" dirty="0" err="1" smtClean="0"/>
              <a:t>nào</a:t>
            </a:r>
            <a:r>
              <a:rPr lang="en-US" dirty="0" smtClean="0"/>
              <a:t> </a:t>
            </a:r>
            <a:r>
              <a:rPr lang="en-US" dirty="0" err="1" smtClean="0"/>
              <a:t>cần</a:t>
            </a:r>
            <a:r>
              <a:rPr lang="en-US" dirty="0" smtClean="0"/>
              <a:t> Test, </a:t>
            </a:r>
            <a:r>
              <a:rPr lang="en-US" dirty="0" err="1" smtClean="0"/>
              <a:t>những</a:t>
            </a:r>
            <a:r>
              <a:rPr lang="en-US" dirty="0" smtClean="0"/>
              <a:t> </a:t>
            </a:r>
            <a:r>
              <a:rPr lang="en-US" dirty="0" err="1" smtClean="0"/>
              <a:t>thành</a:t>
            </a:r>
            <a:r>
              <a:rPr lang="en-US" dirty="0" smtClean="0"/>
              <a:t> </a:t>
            </a:r>
            <a:r>
              <a:rPr lang="en-US" dirty="0" err="1" smtClean="0"/>
              <a:t>phần</a:t>
            </a:r>
            <a:r>
              <a:rPr lang="en-US" dirty="0" smtClean="0"/>
              <a:t> </a:t>
            </a:r>
            <a:r>
              <a:rPr lang="en-US" dirty="0" err="1" smtClean="0"/>
              <a:t>nào</a:t>
            </a:r>
            <a:r>
              <a:rPr lang="en-US" dirty="0" smtClean="0"/>
              <a:t> </a:t>
            </a:r>
            <a:r>
              <a:rPr lang="en-US" dirty="0" err="1" smtClean="0"/>
              <a:t>không</a:t>
            </a:r>
            <a:r>
              <a:rPr lang="en-US" dirty="0" smtClean="0"/>
              <a:t> </a:t>
            </a:r>
            <a:r>
              <a:rPr lang="en-US" dirty="0" err="1" smtClean="0"/>
              <a:t>cần</a:t>
            </a:r>
            <a:r>
              <a:rPr lang="en-US" dirty="0" smtClean="0"/>
              <a:t> Test.</a:t>
            </a:r>
          </a:p>
          <a:p>
            <a:pPr lvl="1"/>
            <a:r>
              <a:rPr lang="vi-VN" dirty="0"/>
              <a:t>Để xác định scope, bạn phải :</a:t>
            </a:r>
          </a:p>
          <a:p>
            <a:pPr lvl="2"/>
            <a:r>
              <a:rPr lang="vi-VN" dirty="0" smtClean="0"/>
              <a:t>Nắm </a:t>
            </a:r>
            <a:r>
              <a:rPr lang="vi-VN" dirty="0"/>
              <a:t>được yêu cầu chính xác của khách </a:t>
            </a:r>
            <a:r>
              <a:rPr lang="vi-VN" dirty="0" smtClean="0"/>
              <a:t>hàng</a:t>
            </a:r>
            <a:endParaRPr lang="vi-VN" dirty="0"/>
          </a:p>
          <a:p>
            <a:pPr lvl="2"/>
            <a:r>
              <a:rPr lang="vi-VN" dirty="0" smtClean="0"/>
              <a:t>Ngân </a:t>
            </a:r>
            <a:r>
              <a:rPr lang="vi-VN" dirty="0"/>
              <a:t>sách dự </a:t>
            </a:r>
            <a:r>
              <a:rPr lang="vi-VN" dirty="0" smtClean="0"/>
              <a:t>án</a:t>
            </a:r>
            <a:endParaRPr lang="vi-VN" dirty="0"/>
          </a:p>
          <a:p>
            <a:pPr lvl="2"/>
            <a:r>
              <a:rPr lang="vi-VN" dirty="0" smtClean="0"/>
              <a:t>Đặc </a:t>
            </a:r>
            <a:r>
              <a:rPr lang="vi-VN" dirty="0"/>
              <a:t>điểm kỹ thuật sản </a:t>
            </a:r>
            <a:r>
              <a:rPr lang="vi-VN" dirty="0" smtClean="0"/>
              <a:t>phẩm</a:t>
            </a:r>
            <a:endParaRPr lang="vi-VN" dirty="0"/>
          </a:p>
          <a:p>
            <a:pPr lvl="2"/>
            <a:r>
              <a:rPr lang="vi-VN" dirty="0" smtClean="0"/>
              <a:t>Kỹ </a:t>
            </a:r>
            <a:r>
              <a:rPr lang="vi-VN" dirty="0"/>
              <a:t>năng &amp; trình độ của nhóm kiểm thử của </a:t>
            </a:r>
            <a:r>
              <a:rPr lang="vi-VN" dirty="0" smtClean="0"/>
              <a:t>bạn</a:t>
            </a:r>
            <a:endParaRPr lang="vi-VN" dirty="0"/>
          </a:p>
          <a:p>
            <a:pPr lvl="2"/>
            <a:endParaRPr lang="en-US" dirty="0" smtClean="0"/>
          </a:p>
          <a:p>
            <a:pPr lvl="1"/>
            <a:endParaRPr lang="en-US" dirty="0" smtClean="0"/>
          </a:p>
          <a:p>
            <a:pPr lvl="1"/>
            <a:endParaRPr lang="en-US" dirty="0"/>
          </a:p>
        </p:txBody>
      </p:sp>
    </p:spTree>
    <p:extLst>
      <p:ext uri="{BB962C8B-B14F-4D97-AF65-F5344CB8AC3E}">
        <p14:creationId xmlns:p14="http://schemas.microsoft.com/office/powerpoint/2010/main" val="164272049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Planning</a:t>
            </a:r>
            <a:endParaRPr lang="en-US" dirty="0"/>
          </a:p>
        </p:txBody>
      </p:sp>
      <p:sp>
        <p:nvSpPr>
          <p:cNvPr id="3" name="Content Placeholder 2"/>
          <p:cNvSpPr>
            <a:spLocks noGrp="1"/>
          </p:cNvSpPr>
          <p:nvPr>
            <p:ph idx="1"/>
          </p:nvPr>
        </p:nvSpPr>
        <p:spPr/>
        <p:txBody>
          <a:bodyPr>
            <a:normAutofit/>
          </a:bodyPr>
          <a:lstStyle/>
          <a:p>
            <a:r>
              <a:rPr lang="en-US" dirty="0" smtClean="0"/>
              <a:t>B2: </a:t>
            </a:r>
            <a:r>
              <a:rPr lang="en-US" dirty="0" err="1" smtClean="0"/>
              <a:t>Xây</a:t>
            </a:r>
            <a:r>
              <a:rPr lang="en-US" dirty="0" smtClean="0"/>
              <a:t> </a:t>
            </a:r>
            <a:r>
              <a:rPr lang="en-US" dirty="0" err="1" smtClean="0"/>
              <a:t>dựng</a:t>
            </a:r>
            <a:r>
              <a:rPr lang="en-US" dirty="0" smtClean="0"/>
              <a:t> </a:t>
            </a:r>
            <a:r>
              <a:rPr lang="en-US" dirty="0" err="1" smtClean="0"/>
              <a:t>chiến</a:t>
            </a:r>
            <a:r>
              <a:rPr lang="en-US" dirty="0" smtClean="0"/>
              <a:t> </a:t>
            </a:r>
            <a:r>
              <a:rPr lang="en-US" dirty="0" err="1" smtClean="0"/>
              <a:t>lược</a:t>
            </a:r>
            <a:r>
              <a:rPr lang="en-US" dirty="0" smtClean="0"/>
              <a:t> </a:t>
            </a:r>
            <a:r>
              <a:rPr lang="en-US" dirty="0" err="1" smtClean="0"/>
              <a:t>kiểm</a:t>
            </a:r>
            <a:r>
              <a:rPr lang="en-US" dirty="0" smtClean="0"/>
              <a:t> </a:t>
            </a:r>
            <a:r>
              <a:rPr lang="en-US" dirty="0" err="1" smtClean="0"/>
              <a:t>thử</a:t>
            </a:r>
            <a:endParaRPr lang="en-US" dirty="0" smtClean="0"/>
          </a:p>
          <a:p>
            <a:pPr lvl="1"/>
            <a:r>
              <a:rPr lang="en-US" dirty="0" smtClean="0"/>
              <a:t>2.2 </a:t>
            </a:r>
            <a:r>
              <a:rPr lang="en-US" dirty="0" err="1" smtClean="0"/>
              <a:t>Xác</a:t>
            </a:r>
            <a:r>
              <a:rPr lang="en-US" dirty="0" smtClean="0"/>
              <a:t> </a:t>
            </a:r>
            <a:r>
              <a:rPr lang="en-US" dirty="0" err="1" smtClean="0"/>
              <a:t>định</a:t>
            </a:r>
            <a:r>
              <a:rPr lang="en-US" dirty="0" smtClean="0"/>
              <a:t> </a:t>
            </a:r>
            <a:r>
              <a:rPr lang="en-US" dirty="0" err="1" smtClean="0"/>
              <a:t>loại</a:t>
            </a:r>
            <a:r>
              <a:rPr lang="en-US" dirty="0" smtClean="0"/>
              <a:t> </a:t>
            </a:r>
            <a:r>
              <a:rPr lang="en-US" dirty="0" err="1" smtClean="0"/>
              <a:t>kiểm</a:t>
            </a:r>
            <a:r>
              <a:rPr lang="en-US" dirty="0" smtClean="0"/>
              <a:t> </a:t>
            </a:r>
            <a:r>
              <a:rPr lang="en-US" dirty="0" err="1" smtClean="0"/>
              <a:t>thử</a:t>
            </a:r>
            <a:r>
              <a:rPr lang="en-US" dirty="0" smtClean="0"/>
              <a:t>.</a:t>
            </a:r>
          </a:p>
          <a:p>
            <a:pPr marL="457200" lvl="1" indent="0">
              <a:buNone/>
            </a:pPr>
            <a:endParaRPr lang="en-US" dirty="0"/>
          </a:p>
        </p:txBody>
      </p:sp>
      <p:pic>
        <p:nvPicPr>
          <p:cNvPr id="4" name="Picture 3"/>
          <p:cNvPicPr>
            <a:picLocks noChangeAspect="1"/>
          </p:cNvPicPr>
          <p:nvPr/>
        </p:nvPicPr>
        <p:blipFill>
          <a:blip r:embed="rId2"/>
          <a:stretch>
            <a:fillRect/>
          </a:stretch>
        </p:blipFill>
        <p:spPr>
          <a:xfrm>
            <a:off x="1219200" y="2407031"/>
            <a:ext cx="5934293" cy="4014788"/>
          </a:xfrm>
          <a:prstGeom prst="rect">
            <a:avLst/>
          </a:prstGeom>
        </p:spPr>
      </p:pic>
    </p:spTree>
    <p:extLst>
      <p:ext uri="{BB962C8B-B14F-4D97-AF65-F5344CB8AC3E}">
        <p14:creationId xmlns:p14="http://schemas.microsoft.com/office/powerpoint/2010/main" val="306526942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Planning</a:t>
            </a:r>
            <a:endParaRPr lang="en-US" dirty="0"/>
          </a:p>
        </p:txBody>
      </p:sp>
      <p:sp>
        <p:nvSpPr>
          <p:cNvPr id="3" name="Content Placeholder 2"/>
          <p:cNvSpPr>
            <a:spLocks noGrp="1"/>
          </p:cNvSpPr>
          <p:nvPr>
            <p:ph idx="1"/>
          </p:nvPr>
        </p:nvSpPr>
        <p:spPr/>
        <p:txBody>
          <a:bodyPr>
            <a:normAutofit/>
          </a:bodyPr>
          <a:lstStyle/>
          <a:p>
            <a:r>
              <a:rPr lang="en-US" dirty="0" smtClean="0"/>
              <a:t>B2: </a:t>
            </a:r>
            <a:r>
              <a:rPr lang="en-US" dirty="0" err="1" smtClean="0"/>
              <a:t>Xây</a:t>
            </a:r>
            <a:r>
              <a:rPr lang="en-US" dirty="0" smtClean="0"/>
              <a:t> </a:t>
            </a:r>
            <a:r>
              <a:rPr lang="en-US" dirty="0" err="1" smtClean="0"/>
              <a:t>dựng</a:t>
            </a:r>
            <a:r>
              <a:rPr lang="en-US" dirty="0" smtClean="0"/>
              <a:t> </a:t>
            </a:r>
            <a:r>
              <a:rPr lang="en-US" dirty="0" err="1" smtClean="0"/>
              <a:t>chiến</a:t>
            </a:r>
            <a:r>
              <a:rPr lang="en-US" dirty="0" smtClean="0"/>
              <a:t> </a:t>
            </a:r>
            <a:r>
              <a:rPr lang="en-US" dirty="0" err="1" smtClean="0"/>
              <a:t>lược</a:t>
            </a:r>
            <a:r>
              <a:rPr lang="en-US" dirty="0" smtClean="0"/>
              <a:t> </a:t>
            </a:r>
            <a:r>
              <a:rPr lang="en-US" dirty="0" err="1" smtClean="0"/>
              <a:t>kiểm</a:t>
            </a:r>
            <a:r>
              <a:rPr lang="en-US" dirty="0" smtClean="0"/>
              <a:t> </a:t>
            </a:r>
            <a:r>
              <a:rPr lang="en-US" dirty="0" err="1" smtClean="0"/>
              <a:t>thử</a:t>
            </a:r>
            <a:endParaRPr lang="en-US" dirty="0" smtClean="0"/>
          </a:p>
          <a:p>
            <a:pPr lvl="1"/>
            <a:r>
              <a:rPr lang="en-US" dirty="0" smtClean="0"/>
              <a:t>2.3: </a:t>
            </a:r>
            <a:r>
              <a:rPr lang="vi-VN" sz="2400" i="1" dirty="0"/>
              <a:t>Tạo và lưu trữ tài liệu về Risk &amp; Issues</a:t>
            </a:r>
            <a:endParaRPr lang="en-US" dirty="0" smtClean="0"/>
          </a:p>
          <a:p>
            <a:pPr lvl="1"/>
            <a:endParaRPr lang="en-US" dirty="0" smtClean="0"/>
          </a:p>
          <a:p>
            <a:pPr lvl="1"/>
            <a:endParaRPr lang="en-US" dirty="0"/>
          </a:p>
        </p:txBody>
      </p:sp>
      <p:pic>
        <p:nvPicPr>
          <p:cNvPr id="4" name="Picture 3"/>
          <p:cNvPicPr>
            <a:picLocks noChangeAspect="1"/>
          </p:cNvPicPr>
          <p:nvPr/>
        </p:nvPicPr>
        <p:blipFill>
          <a:blip r:embed="rId2"/>
          <a:stretch>
            <a:fillRect/>
          </a:stretch>
        </p:blipFill>
        <p:spPr>
          <a:xfrm>
            <a:off x="1524000" y="2438400"/>
            <a:ext cx="5521061" cy="4124325"/>
          </a:xfrm>
          <a:prstGeom prst="rect">
            <a:avLst/>
          </a:prstGeom>
        </p:spPr>
      </p:pic>
    </p:spTree>
    <p:extLst>
      <p:ext uri="{BB962C8B-B14F-4D97-AF65-F5344CB8AC3E}">
        <p14:creationId xmlns:p14="http://schemas.microsoft.com/office/powerpoint/2010/main" val="38119173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latin typeface="Tahoma (Headings)"/>
              </a:rPr>
              <a:t>PHÁT TRIỂN PHẦN MỀM</a:t>
            </a:r>
            <a:endParaRPr lang="en-US" dirty="0">
              <a:latin typeface="Tahoma (Headings)"/>
            </a:endParaRPr>
          </a:p>
        </p:txBody>
      </p:sp>
      <p:sp>
        <p:nvSpPr>
          <p:cNvPr id="3" name="Subtitle 2"/>
          <p:cNvSpPr>
            <a:spLocks noGrp="1"/>
          </p:cNvSpPr>
          <p:nvPr>
            <p:ph type="subTitle" idx="1"/>
          </p:nvPr>
        </p:nvSpPr>
        <p:spPr>
          <a:xfrm>
            <a:off x="1219200" y="3886200"/>
            <a:ext cx="6858000" cy="1752600"/>
          </a:xfrm>
        </p:spPr>
        <p:txBody>
          <a:bodyPr/>
          <a:lstStyle/>
          <a:p>
            <a:r>
              <a:rPr lang="en-US" dirty="0" err="1" smtClean="0"/>
              <a:t>Một</a:t>
            </a:r>
            <a:r>
              <a:rPr lang="en-US" dirty="0" smtClean="0"/>
              <a:t> </a:t>
            </a:r>
            <a:r>
              <a:rPr lang="en-US" dirty="0" err="1" smtClean="0"/>
              <a:t>số</a:t>
            </a:r>
            <a:r>
              <a:rPr lang="en-US" dirty="0" smtClean="0"/>
              <a:t> </a:t>
            </a:r>
            <a:r>
              <a:rPr lang="en-US" dirty="0" err="1" smtClean="0"/>
              <a:t>quy</a:t>
            </a:r>
            <a:r>
              <a:rPr lang="en-US" dirty="0" smtClean="0"/>
              <a:t> </a:t>
            </a:r>
            <a:r>
              <a:rPr lang="en-US" dirty="0" err="1" smtClean="0"/>
              <a:t>trình</a:t>
            </a:r>
            <a:r>
              <a:rPr lang="en-US" dirty="0" smtClean="0"/>
              <a:t> </a:t>
            </a:r>
            <a:r>
              <a:rPr lang="en-US" dirty="0" err="1" smtClean="0"/>
              <a:t>phát</a:t>
            </a:r>
            <a:r>
              <a:rPr lang="en-US" dirty="0" smtClean="0"/>
              <a:t> </a:t>
            </a:r>
            <a:r>
              <a:rPr lang="en-US" dirty="0" err="1" smtClean="0"/>
              <a:t>triển</a:t>
            </a:r>
            <a:r>
              <a:rPr lang="en-US" dirty="0" smtClean="0"/>
              <a:t> </a:t>
            </a:r>
            <a:r>
              <a:rPr lang="en-US" dirty="0" err="1" smtClean="0"/>
              <a:t>phần</a:t>
            </a:r>
            <a:r>
              <a:rPr lang="en-US" dirty="0" smtClean="0"/>
              <a:t> </a:t>
            </a:r>
            <a:r>
              <a:rPr lang="en-US" dirty="0" err="1" smtClean="0"/>
              <a:t>mềm</a:t>
            </a:r>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Planning</a:t>
            </a:r>
            <a:endParaRPr lang="en-US" dirty="0"/>
          </a:p>
        </p:txBody>
      </p:sp>
      <p:sp>
        <p:nvSpPr>
          <p:cNvPr id="3" name="Content Placeholder 2"/>
          <p:cNvSpPr>
            <a:spLocks noGrp="1"/>
          </p:cNvSpPr>
          <p:nvPr>
            <p:ph idx="1"/>
          </p:nvPr>
        </p:nvSpPr>
        <p:spPr/>
        <p:txBody>
          <a:bodyPr>
            <a:normAutofit/>
          </a:bodyPr>
          <a:lstStyle/>
          <a:p>
            <a:r>
              <a:rPr lang="en-US" dirty="0" smtClean="0"/>
              <a:t>B2: </a:t>
            </a:r>
            <a:r>
              <a:rPr lang="en-US" dirty="0" err="1" smtClean="0"/>
              <a:t>Xây</a:t>
            </a:r>
            <a:r>
              <a:rPr lang="en-US" dirty="0" smtClean="0"/>
              <a:t> </a:t>
            </a:r>
            <a:r>
              <a:rPr lang="en-US" dirty="0" err="1" smtClean="0"/>
              <a:t>dựng</a:t>
            </a:r>
            <a:r>
              <a:rPr lang="en-US" dirty="0" smtClean="0"/>
              <a:t> </a:t>
            </a:r>
            <a:r>
              <a:rPr lang="en-US" dirty="0" err="1" smtClean="0"/>
              <a:t>chiến</a:t>
            </a:r>
            <a:r>
              <a:rPr lang="en-US" dirty="0" smtClean="0"/>
              <a:t> </a:t>
            </a:r>
            <a:r>
              <a:rPr lang="en-US" dirty="0" err="1" smtClean="0"/>
              <a:t>lược</a:t>
            </a:r>
            <a:r>
              <a:rPr lang="en-US" dirty="0" smtClean="0"/>
              <a:t> </a:t>
            </a:r>
            <a:r>
              <a:rPr lang="en-US" dirty="0" err="1" smtClean="0"/>
              <a:t>kiểm</a:t>
            </a:r>
            <a:r>
              <a:rPr lang="en-US" dirty="0" smtClean="0"/>
              <a:t> </a:t>
            </a:r>
            <a:r>
              <a:rPr lang="en-US" dirty="0" err="1" smtClean="0"/>
              <a:t>thử</a:t>
            </a:r>
            <a:endParaRPr lang="en-US" dirty="0" smtClean="0"/>
          </a:p>
          <a:p>
            <a:pPr lvl="1"/>
            <a:r>
              <a:rPr lang="en-US" dirty="0" smtClean="0"/>
              <a:t>2.4: </a:t>
            </a:r>
            <a:r>
              <a:rPr lang="en-US" dirty="0" err="1" smtClean="0"/>
              <a:t>Xác</a:t>
            </a:r>
            <a:r>
              <a:rPr lang="en-US" dirty="0" smtClean="0"/>
              <a:t> </a:t>
            </a:r>
            <a:r>
              <a:rPr lang="en-US" dirty="0" err="1" smtClean="0"/>
              <a:t>định</a:t>
            </a:r>
            <a:r>
              <a:rPr lang="en-US" dirty="0" smtClean="0"/>
              <a:t> </a:t>
            </a:r>
            <a:r>
              <a:rPr lang="en-US" dirty="0" err="1" smtClean="0"/>
              <a:t>ai</a:t>
            </a:r>
            <a:r>
              <a:rPr lang="en-US" dirty="0" smtClean="0"/>
              <a:t> </a:t>
            </a:r>
            <a:r>
              <a:rPr lang="en-US" dirty="0" err="1" smtClean="0"/>
              <a:t>sẽ</a:t>
            </a:r>
            <a:r>
              <a:rPr lang="en-US" dirty="0" smtClean="0"/>
              <a:t> </a:t>
            </a:r>
            <a:r>
              <a:rPr lang="en-US" dirty="0" err="1" smtClean="0"/>
              <a:t>là</a:t>
            </a:r>
            <a:r>
              <a:rPr lang="en-US" dirty="0" smtClean="0"/>
              <a:t> </a:t>
            </a:r>
            <a:r>
              <a:rPr lang="en-US" dirty="0" err="1" smtClean="0"/>
              <a:t>người</a:t>
            </a:r>
            <a:r>
              <a:rPr lang="en-US" dirty="0" smtClean="0"/>
              <a:t> Test </a:t>
            </a:r>
            <a:r>
              <a:rPr lang="en-US" dirty="0" err="1" smtClean="0"/>
              <a:t>và</a:t>
            </a:r>
            <a:r>
              <a:rPr lang="en-US" dirty="0" smtClean="0"/>
              <a:t> </a:t>
            </a:r>
            <a:r>
              <a:rPr lang="en-US" dirty="0" err="1" smtClean="0"/>
              <a:t>khi</a:t>
            </a:r>
            <a:r>
              <a:rPr lang="en-US" dirty="0" smtClean="0"/>
              <a:t> </a:t>
            </a:r>
            <a:r>
              <a:rPr lang="en-US" dirty="0" err="1" smtClean="0"/>
              <a:t>nào</a:t>
            </a:r>
            <a:r>
              <a:rPr lang="en-US" dirty="0" smtClean="0"/>
              <a:t> </a:t>
            </a:r>
            <a:r>
              <a:rPr lang="en-US" dirty="0" err="1" smtClean="0"/>
              <a:t>thì</a:t>
            </a:r>
            <a:r>
              <a:rPr lang="en-US" dirty="0" smtClean="0"/>
              <a:t> </a:t>
            </a:r>
            <a:r>
              <a:rPr lang="en-US" dirty="0" err="1" smtClean="0"/>
              <a:t>sẵn</a:t>
            </a:r>
            <a:r>
              <a:rPr lang="en-US" dirty="0" smtClean="0"/>
              <a:t> </a:t>
            </a:r>
            <a:r>
              <a:rPr lang="en-US" dirty="0" err="1" smtClean="0"/>
              <a:t>sàng</a:t>
            </a:r>
            <a:r>
              <a:rPr lang="en-US" dirty="0" smtClean="0"/>
              <a:t> Test</a:t>
            </a:r>
          </a:p>
          <a:p>
            <a:pPr lvl="1"/>
            <a:endParaRPr lang="en-US" dirty="0" smtClean="0"/>
          </a:p>
          <a:p>
            <a:pPr lvl="1"/>
            <a:endParaRPr lang="en-US" dirty="0"/>
          </a:p>
        </p:txBody>
      </p:sp>
      <p:pic>
        <p:nvPicPr>
          <p:cNvPr id="5" name="Picture 4"/>
          <p:cNvPicPr>
            <a:picLocks noChangeAspect="1"/>
          </p:cNvPicPr>
          <p:nvPr/>
        </p:nvPicPr>
        <p:blipFill>
          <a:blip r:embed="rId2"/>
          <a:stretch>
            <a:fillRect/>
          </a:stretch>
        </p:blipFill>
        <p:spPr>
          <a:xfrm>
            <a:off x="690562" y="3581400"/>
            <a:ext cx="7762875" cy="1552575"/>
          </a:xfrm>
          <a:prstGeom prst="rect">
            <a:avLst/>
          </a:prstGeom>
        </p:spPr>
      </p:pic>
    </p:spTree>
    <p:extLst>
      <p:ext uri="{BB962C8B-B14F-4D97-AF65-F5344CB8AC3E}">
        <p14:creationId xmlns:p14="http://schemas.microsoft.com/office/powerpoint/2010/main" val="246353739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Planning</a:t>
            </a:r>
            <a:endParaRPr lang="en-US" dirty="0"/>
          </a:p>
        </p:txBody>
      </p:sp>
      <p:sp>
        <p:nvSpPr>
          <p:cNvPr id="3" name="Content Placeholder 2"/>
          <p:cNvSpPr>
            <a:spLocks noGrp="1"/>
          </p:cNvSpPr>
          <p:nvPr>
            <p:ph idx="1"/>
          </p:nvPr>
        </p:nvSpPr>
        <p:spPr/>
        <p:txBody>
          <a:bodyPr/>
          <a:lstStyle/>
          <a:p>
            <a:r>
              <a:rPr lang="en-US" sz="3600" dirty="0" smtClean="0"/>
              <a:t>B3: </a:t>
            </a:r>
            <a:r>
              <a:rPr lang="en-US" sz="3600" dirty="0" err="1" smtClean="0"/>
              <a:t>Xác</a:t>
            </a:r>
            <a:r>
              <a:rPr lang="en-US" sz="3600" dirty="0" smtClean="0"/>
              <a:t> </a:t>
            </a:r>
            <a:r>
              <a:rPr lang="en-US" sz="3600" dirty="0" err="1" smtClean="0"/>
              <a:t>định</a:t>
            </a:r>
            <a:r>
              <a:rPr lang="en-US" sz="3600" dirty="0" smtClean="0"/>
              <a:t> </a:t>
            </a:r>
            <a:r>
              <a:rPr lang="en-US" sz="3600" dirty="0" err="1" smtClean="0"/>
              <a:t>mục</a:t>
            </a:r>
            <a:r>
              <a:rPr lang="en-US" sz="3600" dirty="0" smtClean="0"/>
              <a:t> </a:t>
            </a:r>
            <a:r>
              <a:rPr lang="en-US" sz="3600" dirty="0" err="1" smtClean="0"/>
              <a:t>tiêu</a:t>
            </a:r>
            <a:r>
              <a:rPr lang="en-US" sz="3600" dirty="0" smtClean="0"/>
              <a:t> </a:t>
            </a:r>
            <a:r>
              <a:rPr lang="en-US" sz="3600" dirty="0" err="1" smtClean="0"/>
              <a:t>kiểm</a:t>
            </a:r>
            <a:r>
              <a:rPr lang="en-US" sz="3600" dirty="0" smtClean="0"/>
              <a:t> </a:t>
            </a:r>
            <a:r>
              <a:rPr lang="en-US" sz="3600" dirty="0" err="1" smtClean="0"/>
              <a:t>thử</a:t>
            </a:r>
            <a:r>
              <a:rPr lang="en-US" sz="3600" dirty="0" smtClean="0"/>
              <a:t>. </a:t>
            </a:r>
            <a:r>
              <a:rPr lang="vi-VN" dirty="0" smtClean="0"/>
              <a:t>Để </a:t>
            </a:r>
            <a:r>
              <a:rPr lang="vi-VN" dirty="0"/>
              <a:t>xác định</a:t>
            </a:r>
            <a:r>
              <a:rPr lang="vi-VN" sz="3600" dirty="0"/>
              <a:t> </a:t>
            </a:r>
            <a:r>
              <a:rPr lang="en-US" sz="3600" dirty="0" err="1" smtClean="0"/>
              <a:t>mục</a:t>
            </a:r>
            <a:r>
              <a:rPr lang="en-US" sz="3600" dirty="0" smtClean="0"/>
              <a:t> </a:t>
            </a:r>
            <a:r>
              <a:rPr lang="en-US" sz="3600" dirty="0" err="1" smtClean="0"/>
              <a:t>tiêu</a:t>
            </a:r>
            <a:r>
              <a:rPr lang="en-US" sz="3600" dirty="0" smtClean="0"/>
              <a:t> </a:t>
            </a:r>
            <a:r>
              <a:rPr lang="en-US" sz="3600" dirty="0" err="1" smtClean="0"/>
              <a:t>kiểm</a:t>
            </a:r>
            <a:r>
              <a:rPr lang="en-US" sz="3600" dirty="0" smtClean="0"/>
              <a:t> </a:t>
            </a:r>
            <a:r>
              <a:rPr lang="en-US" sz="3600" dirty="0" err="1" smtClean="0"/>
              <a:t>thử</a:t>
            </a:r>
            <a:r>
              <a:rPr lang="vi-VN" dirty="0" smtClean="0"/>
              <a:t>:</a:t>
            </a:r>
            <a:endParaRPr lang="vi-VN" dirty="0"/>
          </a:p>
          <a:p>
            <a:pPr lvl="1"/>
            <a:r>
              <a:rPr lang="vi-VN" dirty="0"/>
              <a:t>Liệt kê tất cả các tính năng phần mềm (functionality, performance, GUI…) có thể cần kiểm thử.</a:t>
            </a:r>
          </a:p>
          <a:p>
            <a:pPr lvl="1"/>
            <a:r>
              <a:rPr lang="vi-VN" dirty="0"/>
              <a:t>Xác định mục tiêu hoặc mục đích của kiểm thử dựa trên các tính năng trên</a:t>
            </a:r>
          </a:p>
          <a:p>
            <a:pPr lvl="1"/>
            <a:endParaRPr lang="en-US" dirty="0" smtClean="0"/>
          </a:p>
          <a:p>
            <a:endParaRPr lang="en-US" dirty="0"/>
          </a:p>
        </p:txBody>
      </p:sp>
    </p:spTree>
    <p:extLst>
      <p:ext uri="{BB962C8B-B14F-4D97-AF65-F5344CB8AC3E}">
        <p14:creationId xmlns:p14="http://schemas.microsoft.com/office/powerpoint/2010/main" val="343222597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457200" y="5715000"/>
            <a:ext cx="8229600" cy="411163"/>
          </a:xfrm>
        </p:spPr>
        <p:txBody>
          <a:bodyPr>
            <a:normAutofit fontScale="77500" lnSpcReduction="20000"/>
          </a:bodyPr>
          <a:lstStyle/>
          <a:p>
            <a:pPr marL="0" indent="0" algn="ctr">
              <a:buNone/>
            </a:pPr>
            <a:r>
              <a:rPr lang="en-US" dirty="0" err="1" smtClean="0"/>
              <a:t>Các</a:t>
            </a:r>
            <a:r>
              <a:rPr lang="en-US" dirty="0" smtClean="0"/>
              <a:t> </a:t>
            </a:r>
            <a:r>
              <a:rPr lang="en-US" dirty="0" err="1" smtClean="0"/>
              <a:t>tính</a:t>
            </a:r>
            <a:r>
              <a:rPr lang="en-US" dirty="0" smtClean="0"/>
              <a:t> </a:t>
            </a:r>
            <a:r>
              <a:rPr lang="en-US" dirty="0" err="1" smtClean="0"/>
              <a:t>năng</a:t>
            </a:r>
            <a:r>
              <a:rPr lang="en-US" dirty="0" smtClean="0"/>
              <a:t> </a:t>
            </a:r>
            <a:r>
              <a:rPr lang="en-US" dirty="0" err="1" smtClean="0"/>
              <a:t>của</a:t>
            </a:r>
            <a:r>
              <a:rPr lang="en-US" dirty="0" smtClean="0"/>
              <a:t> Guru99Bank</a:t>
            </a:r>
            <a:endParaRPr lang="en-US" dirty="0"/>
          </a:p>
        </p:txBody>
      </p:sp>
      <p:pic>
        <p:nvPicPr>
          <p:cNvPr id="5" name="Picture 4"/>
          <p:cNvPicPr>
            <a:picLocks noChangeAspect="1"/>
          </p:cNvPicPr>
          <p:nvPr/>
        </p:nvPicPr>
        <p:blipFill>
          <a:blip r:embed="rId2"/>
          <a:stretch>
            <a:fillRect/>
          </a:stretch>
        </p:blipFill>
        <p:spPr>
          <a:xfrm>
            <a:off x="902493" y="1066801"/>
            <a:ext cx="7479507" cy="4571999"/>
          </a:xfrm>
          <a:prstGeom prst="rect">
            <a:avLst/>
          </a:prstGeom>
        </p:spPr>
      </p:pic>
    </p:spTree>
    <p:extLst>
      <p:ext uri="{BB962C8B-B14F-4D97-AF65-F5344CB8AC3E}">
        <p14:creationId xmlns:p14="http://schemas.microsoft.com/office/powerpoint/2010/main" val="313821830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Planning</a:t>
            </a:r>
            <a:endParaRPr lang="en-US" dirty="0"/>
          </a:p>
        </p:txBody>
      </p:sp>
      <p:sp>
        <p:nvSpPr>
          <p:cNvPr id="3" name="Content Placeholder 2"/>
          <p:cNvSpPr>
            <a:spLocks noGrp="1"/>
          </p:cNvSpPr>
          <p:nvPr>
            <p:ph idx="1"/>
          </p:nvPr>
        </p:nvSpPr>
        <p:spPr/>
        <p:txBody>
          <a:bodyPr/>
          <a:lstStyle/>
          <a:p>
            <a:r>
              <a:rPr lang="en-US" dirty="0" smtClean="0"/>
              <a:t>B4: </a:t>
            </a:r>
            <a:r>
              <a:rPr lang="en-US" dirty="0" err="1" smtClean="0"/>
              <a:t>Xác</a:t>
            </a:r>
            <a:r>
              <a:rPr lang="en-US" dirty="0" smtClean="0"/>
              <a:t> </a:t>
            </a:r>
            <a:r>
              <a:rPr lang="en-US" dirty="0" err="1" smtClean="0"/>
              <a:t>định</a:t>
            </a:r>
            <a:r>
              <a:rPr lang="en-US" dirty="0" smtClean="0"/>
              <a:t> </a:t>
            </a:r>
            <a:r>
              <a:rPr lang="en-US" dirty="0" err="1" smtClean="0"/>
              <a:t>tiêu</a:t>
            </a:r>
            <a:r>
              <a:rPr lang="en-US" dirty="0" smtClean="0"/>
              <a:t> </a:t>
            </a:r>
            <a:r>
              <a:rPr lang="en-US" dirty="0" err="1" smtClean="0"/>
              <a:t>chí</a:t>
            </a:r>
            <a:r>
              <a:rPr lang="en-US" dirty="0" smtClean="0"/>
              <a:t> </a:t>
            </a:r>
            <a:r>
              <a:rPr lang="en-US" dirty="0" err="1" smtClean="0"/>
              <a:t>kiểm</a:t>
            </a:r>
            <a:r>
              <a:rPr lang="en-US" dirty="0" smtClean="0"/>
              <a:t> </a:t>
            </a:r>
            <a:r>
              <a:rPr lang="en-US" dirty="0" err="1" smtClean="0"/>
              <a:t>thử</a:t>
            </a:r>
            <a:r>
              <a:rPr lang="en-US" dirty="0" smtClean="0"/>
              <a:t>: </a:t>
            </a:r>
            <a:r>
              <a:rPr lang="en-US" dirty="0" err="1" smtClean="0"/>
              <a:t>tiêu</a:t>
            </a:r>
            <a:r>
              <a:rPr lang="en-US" dirty="0" smtClean="0"/>
              <a:t> </a:t>
            </a:r>
            <a:r>
              <a:rPr lang="en-US" dirty="0" err="1" smtClean="0"/>
              <a:t>chí</a:t>
            </a:r>
            <a:r>
              <a:rPr lang="en-US" dirty="0" smtClean="0"/>
              <a:t> </a:t>
            </a:r>
            <a:r>
              <a:rPr lang="en-US" dirty="0" err="1" smtClean="0"/>
              <a:t>thực</a:t>
            </a:r>
            <a:r>
              <a:rPr lang="en-US" dirty="0" smtClean="0"/>
              <a:t> </a:t>
            </a:r>
            <a:r>
              <a:rPr lang="en-US" dirty="0" err="1" smtClean="0"/>
              <a:t>hiện</a:t>
            </a:r>
            <a:r>
              <a:rPr lang="en-US" dirty="0" smtClean="0"/>
              <a:t>, </a:t>
            </a:r>
            <a:r>
              <a:rPr lang="en-US" dirty="0" err="1" smtClean="0"/>
              <a:t>đình</a:t>
            </a:r>
            <a:r>
              <a:rPr lang="en-US" dirty="0" smtClean="0"/>
              <a:t> </a:t>
            </a:r>
            <a:r>
              <a:rPr lang="en-US" dirty="0" err="1" smtClean="0"/>
              <a:t>chỉ</a:t>
            </a:r>
            <a:r>
              <a:rPr lang="en-US" dirty="0" smtClean="0"/>
              <a:t>, </a:t>
            </a:r>
            <a:r>
              <a:rPr lang="en-US" dirty="0" err="1" smtClean="0"/>
              <a:t>kết</a:t>
            </a:r>
            <a:r>
              <a:rPr lang="en-US" dirty="0" smtClean="0"/>
              <a:t> </a:t>
            </a:r>
            <a:r>
              <a:rPr lang="en-US" dirty="0" err="1" smtClean="0"/>
              <a:t>thúc</a:t>
            </a:r>
            <a:r>
              <a:rPr lang="en-US" dirty="0" smtClean="0"/>
              <a:t> </a:t>
            </a:r>
            <a:r>
              <a:rPr lang="en-US" dirty="0" err="1" smtClean="0"/>
              <a:t>kiểm</a:t>
            </a:r>
            <a:r>
              <a:rPr lang="en-US" dirty="0" smtClean="0"/>
              <a:t> </a:t>
            </a:r>
            <a:r>
              <a:rPr lang="en-US" dirty="0" err="1" smtClean="0"/>
              <a:t>thử</a:t>
            </a:r>
            <a:r>
              <a:rPr lang="en-US" dirty="0" smtClean="0"/>
              <a:t>.</a:t>
            </a:r>
          </a:p>
          <a:p>
            <a:r>
              <a:rPr lang="en-US" dirty="0" smtClean="0"/>
              <a:t>B5: </a:t>
            </a:r>
            <a:r>
              <a:rPr lang="en-US" dirty="0" err="1" smtClean="0"/>
              <a:t>Hoạch</a:t>
            </a:r>
            <a:r>
              <a:rPr lang="en-US" dirty="0" smtClean="0"/>
              <a:t> </a:t>
            </a:r>
            <a:r>
              <a:rPr lang="en-US" dirty="0" err="1" smtClean="0"/>
              <a:t>định</a:t>
            </a:r>
            <a:r>
              <a:rPr lang="en-US" dirty="0" smtClean="0"/>
              <a:t> </a:t>
            </a:r>
            <a:r>
              <a:rPr lang="en-US" dirty="0" err="1" smtClean="0"/>
              <a:t>nguồn</a:t>
            </a:r>
            <a:r>
              <a:rPr lang="en-US" dirty="0" smtClean="0"/>
              <a:t> </a:t>
            </a:r>
            <a:r>
              <a:rPr lang="en-US" dirty="0" err="1" smtClean="0"/>
              <a:t>lực</a:t>
            </a:r>
            <a:r>
              <a:rPr lang="en-US" dirty="0" smtClean="0"/>
              <a:t>: Con </a:t>
            </a:r>
            <a:r>
              <a:rPr lang="en-US" dirty="0" err="1" smtClean="0"/>
              <a:t>người</a:t>
            </a:r>
            <a:r>
              <a:rPr lang="en-US" dirty="0" smtClean="0"/>
              <a:t> </a:t>
            </a:r>
            <a:r>
              <a:rPr lang="en-US" dirty="0" err="1" smtClean="0"/>
              <a:t>và</a:t>
            </a:r>
            <a:r>
              <a:rPr lang="en-US" dirty="0" smtClean="0"/>
              <a:t> </a:t>
            </a:r>
            <a:r>
              <a:rPr lang="en-US" dirty="0" err="1" smtClean="0"/>
              <a:t>hệ</a:t>
            </a:r>
            <a:r>
              <a:rPr lang="en-US" dirty="0" smtClean="0"/>
              <a:t> </a:t>
            </a:r>
            <a:r>
              <a:rPr lang="en-US" dirty="0" err="1" smtClean="0"/>
              <a:t>thống</a:t>
            </a:r>
            <a:r>
              <a:rPr lang="en-US" dirty="0" smtClean="0"/>
              <a:t>.</a:t>
            </a:r>
          </a:p>
          <a:p>
            <a:r>
              <a:rPr lang="en-US" dirty="0" smtClean="0"/>
              <a:t>B6: </a:t>
            </a:r>
            <a:r>
              <a:rPr lang="en-US" dirty="0" err="1" smtClean="0"/>
              <a:t>Kế</a:t>
            </a:r>
            <a:r>
              <a:rPr lang="en-US" dirty="0" smtClean="0"/>
              <a:t> </a:t>
            </a:r>
            <a:r>
              <a:rPr lang="en-US" dirty="0" err="1" smtClean="0"/>
              <a:t>hoạch</a:t>
            </a:r>
            <a:r>
              <a:rPr lang="en-US" dirty="0" smtClean="0"/>
              <a:t> </a:t>
            </a:r>
            <a:r>
              <a:rPr lang="en-US" dirty="0" err="1" smtClean="0"/>
              <a:t>môi</a:t>
            </a:r>
            <a:r>
              <a:rPr lang="en-US" dirty="0" smtClean="0"/>
              <a:t> </a:t>
            </a:r>
            <a:r>
              <a:rPr lang="en-US" dirty="0" err="1" smtClean="0"/>
              <a:t>trường</a:t>
            </a:r>
            <a:r>
              <a:rPr lang="en-US" dirty="0" smtClean="0"/>
              <a:t> </a:t>
            </a:r>
            <a:r>
              <a:rPr lang="en-US" dirty="0" err="1" smtClean="0"/>
              <a:t>kiểm</a:t>
            </a:r>
            <a:r>
              <a:rPr lang="en-US" dirty="0" smtClean="0"/>
              <a:t> </a:t>
            </a:r>
            <a:r>
              <a:rPr lang="en-US" dirty="0" err="1" smtClean="0"/>
              <a:t>thử</a:t>
            </a:r>
            <a:endParaRPr lang="en-US" dirty="0" smtClean="0"/>
          </a:p>
          <a:p>
            <a:pPr marL="0" indent="0">
              <a:buNone/>
            </a:pPr>
            <a:endParaRPr lang="en-US" dirty="0"/>
          </a:p>
        </p:txBody>
      </p:sp>
    </p:spTree>
    <p:extLst>
      <p:ext uri="{BB962C8B-B14F-4D97-AF65-F5344CB8AC3E}">
        <p14:creationId xmlns:p14="http://schemas.microsoft.com/office/powerpoint/2010/main" val="358253994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Planning</a:t>
            </a:r>
            <a:endParaRPr lang="en-US" dirty="0"/>
          </a:p>
        </p:txBody>
      </p:sp>
      <p:sp>
        <p:nvSpPr>
          <p:cNvPr id="3" name="Content Placeholder 2"/>
          <p:cNvSpPr>
            <a:spLocks noGrp="1"/>
          </p:cNvSpPr>
          <p:nvPr>
            <p:ph idx="1"/>
          </p:nvPr>
        </p:nvSpPr>
        <p:spPr>
          <a:xfrm>
            <a:off x="457200" y="1371600"/>
            <a:ext cx="8229600" cy="5105400"/>
          </a:xfrm>
        </p:spPr>
        <p:txBody>
          <a:bodyPr>
            <a:normAutofit/>
          </a:bodyPr>
          <a:lstStyle/>
          <a:p>
            <a:r>
              <a:rPr lang="en-US" dirty="0" smtClean="0"/>
              <a:t>B7: </a:t>
            </a:r>
            <a:r>
              <a:rPr lang="en-US" dirty="0" err="1" smtClean="0"/>
              <a:t>Xây</a:t>
            </a:r>
            <a:r>
              <a:rPr lang="en-US" dirty="0" smtClean="0"/>
              <a:t> </a:t>
            </a:r>
            <a:r>
              <a:rPr lang="en-US" dirty="0" err="1" smtClean="0"/>
              <a:t>dựng</a:t>
            </a:r>
            <a:r>
              <a:rPr lang="en-US" dirty="0" smtClean="0"/>
              <a:t> </a:t>
            </a:r>
            <a:r>
              <a:rPr lang="en-US" dirty="0" err="1" smtClean="0"/>
              <a:t>lịch</a:t>
            </a:r>
            <a:r>
              <a:rPr lang="en-US" dirty="0" smtClean="0"/>
              <a:t> </a:t>
            </a:r>
            <a:r>
              <a:rPr lang="en-US" dirty="0" err="1" smtClean="0"/>
              <a:t>trình</a:t>
            </a:r>
            <a:endParaRPr lang="en-US" dirty="0" smtClean="0"/>
          </a:p>
          <a:p>
            <a:endParaRPr lang="en-US" dirty="0"/>
          </a:p>
          <a:p>
            <a:endParaRPr lang="en-US" dirty="0" smtClean="0"/>
          </a:p>
          <a:p>
            <a:pPr marL="0" indent="0">
              <a:buNone/>
            </a:pPr>
            <a:endParaRPr lang="en-US" dirty="0" smtClean="0"/>
          </a:p>
          <a:p>
            <a:endParaRPr lang="en-US" dirty="0" smtClean="0"/>
          </a:p>
          <a:p>
            <a:endParaRPr lang="en-US" dirty="0"/>
          </a:p>
          <a:p>
            <a:r>
              <a:rPr lang="en-US" sz="2800" dirty="0" smtClean="0"/>
              <a:t>B8: </a:t>
            </a:r>
            <a:r>
              <a:rPr lang="en-US" sz="2800" dirty="0" err="1" smtClean="0"/>
              <a:t>Xác</a:t>
            </a:r>
            <a:r>
              <a:rPr lang="en-US" sz="2800" dirty="0" smtClean="0"/>
              <a:t> </a:t>
            </a:r>
            <a:r>
              <a:rPr lang="en-US" sz="2800" dirty="0" err="1" smtClean="0"/>
              <a:t>định</a:t>
            </a:r>
            <a:r>
              <a:rPr lang="en-US" sz="2800" dirty="0" smtClean="0"/>
              <a:t> deliver </a:t>
            </a:r>
            <a:r>
              <a:rPr lang="en-US" sz="2800" dirty="0" err="1" smtClean="0"/>
              <a:t>sản</a:t>
            </a:r>
            <a:r>
              <a:rPr lang="en-US" sz="2800" dirty="0" smtClean="0"/>
              <a:t> </a:t>
            </a:r>
            <a:r>
              <a:rPr lang="en-US" sz="2800" dirty="0" err="1" smtClean="0"/>
              <a:t>phẩm</a:t>
            </a:r>
            <a:r>
              <a:rPr lang="en-US" sz="2800" dirty="0" smtClean="0"/>
              <a:t> </a:t>
            </a:r>
            <a:r>
              <a:rPr lang="en-US" sz="2800" dirty="0" err="1" smtClean="0"/>
              <a:t>được</a:t>
            </a:r>
            <a:r>
              <a:rPr lang="en-US" sz="2800" dirty="0" smtClean="0"/>
              <a:t> </a:t>
            </a:r>
            <a:r>
              <a:rPr lang="en-US" sz="2800" dirty="0" err="1" smtClean="0"/>
              <a:t>thử</a:t>
            </a:r>
            <a:r>
              <a:rPr lang="en-US" sz="2800" dirty="0" smtClean="0"/>
              <a:t> </a:t>
            </a:r>
            <a:r>
              <a:rPr lang="en-US" sz="2800" dirty="0" err="1" smtClean="0"/>
              <a:t>kiểm</a:t>
            </a:r>
            <a:r>
              <a:rPr lang="en-US" sz="2800" dirty="0" smtClean="0"/>
              <a:t>:</a:t>
            </a:r>
            <a:r>
              <a:rPr lang="en-US" sz="2400" dirty="0" smtClean="0"/>
              <a:t> </a:t>
            </a:r>
            <a:r>
              <a:rPr lang="vi-VN" sz="2400" dirty="0"/>
              <a:t>danh sách tất cả các tài liệu, tool và các thành phần khác phải được phát triển và duy trì để hỗ trợ effort kiểm thử</a:t>
            </a:r>
            <a:r>
              <a:rPr lang="en-US" sz="2400" dirty="0" smtClean="0"/>
              <a:t> </a:t>
            </a:r>
          </a:p>
          <a:p>
            <a:endParaRPr lang="en-US" dirty="0"/>
          </a:p>
        </p:txBody>
      </p:sp>
      <p:pic>
        <p:nvPicPr>
          <p:cNvPr id="6" name="Picture 5"/>
          <p:cNvPicPr>
            <a:picLocks noChangeAspect="1"/>
          </p:cNvPicPr>
          <p:nvPr/>
        </p:nvPicPr>
        <p:blipFill>
          <a:blip r:embed="rId2"/>
          <a:stretch>
            <a:fillRect/>
          </a:stretch>
        </p:blipFill>
        <p:spPr>
          <a:xfrm>
            <a:off x="1066800" y="2133600"/>
            <a:ext cx="5881687" cy="2592923"/>
          </a:xfrm>
          <a:prstGeom prst="rect">
            <a:avLst/>
          </a:prstGeom>
        </p:spPr>
      </p:pic>
    </p:spTree>
    <p:extLst>
      <p:ext uri="{BB962C8B-B14F-4D97-AF65-F5344CB8AC3E}">
        <p14:creationId xmlns:p14="http://schemas.microsoft.com/office/powerpoint/2010/main" val="303074747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5" name="Picture 4"/>
          <p:cNvPicPr>
            <a:picLocks noChangeAspect="1"/>
          </p:cNvPicPr>
          <p:nvPr/>
        </p:nvPicPr>
        <p:blipFill>
          <a:blip r:embed="rId2"/>
          <a:stretch>
            <a:fillRect/>
          </a:stretch>
        </p:blipFill>
        <p:spPr>
          <a:xfrm>
            <a:off x="576072" y="1371600"/>
            <a:ext cx="5367528" cy="5029200"/>
          </a:xfrm>
          <a:prstGeom prst="rect">
            <a:avLst/>
          </a:prstGeom>
        </p:spPr>
      </p:pic>
    </p:spTree>
    <p:extLst>
      <p:ext uri="{BB962C8B-B14F-4D97-AF65-F5344CB8AC3E}">
        <p14:creationId xmlns:p14="http://schemas.microsoft.com/office/powerpoint/2010/main" val="220973008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Design</a:t>
            </a:r>
            <a:endParaRPr lang="en-US" dirty="0"/>
          </a:p>
        </p:txBody>
      </p:sp>
      <p:sp>
        <p:nvSpPr>
          <p:cNvPr id="3" name="Content Placeholder 2"/>
          <p:cNvSpPr>
            <a:spLocks noGrp="1"/>
          </p:cNvSpPr>
          <p:nvPr>
            <p:ph idx="1"/>
          </p:nvPr>
        </p:nvSpPr>
        <p:spPr/>
        <p:txBody>
          <a:bodyPr>
            <a:normAutofit lnSpcReduction="10000"/>
          </a:bodyPr>
          <a:lstStyle/>
          <a:p>
            <a:r>
              <a:rPr lang="en-US" dirty="0" err="1" smtClean="0"/>
              <a:t>Đầu</a:t>
            </a:r>
            <a:r>
              <a:rPr lang="en-US" dirty="0" smtClean="0"/>
              <a:t> </a:t>
            </a:r>
            <a:r>
              <a:rPr lang="en-US" dirty="0" err="1" smtClean="0"/>
              <a:t>vào</a:t>
            </a:r>
            <a:r>
              <a:rPr lang="en-US" dirty="0" smtClean="0"/>
              <a:t>: </a:t>
            </a:r>
            <a:r>
              <a:rPr lang="vi-VN" dirty="0"/>
              <a:t>Tài liệu mô tả schedule của đội test cũng như các task cần làm trong dự án</a:t>
            </a:r>
            <a:r>
              <a:rPr lang="vi-VN" dirty="0" smtClean="0"/>
              <a:t>.</a:t>
            </a:r>
            <a:r>
              <a:rPr lang="en-US" dirty="0" smtClean="0"/>
              <a:t> (</a:t>
            </a:r>
            <a:r>
              <a:rPr lang="en-US" dirty="0" err="1" smtClean="0"/>
              <a:t>tài</a:t>
            </a:r>
            <a:r>
              <a:rPr lang="en-US" dirty="0" smtClean="0"/>
              <a:t> </a:t>
            </a:r>
            <a:r>
              <a:rPr lang="en-US" dirty="0" err="1" smtClean="0"/>
              <a:t>liệu</a:t>
            </a:r>
            <a:r>
              <a:rPr lang="en-US" dirty="0" smtClean="0"/>
              <a:t> Test planning)</a:t>
            </a:r>
          </a:p>
          <a:p>
            <a:r>
              <a:rPr lang="vi-VN" dirty="0" smtClean="0"/>
              <a:t>Test </a:t>
            </a:r>
            <a:r>
              <a:rPr lang="vi-VN" dirty="0"/>
              <a:t>design là tài liệu phác thảo những </a:t>
            </a:r>
            <a:r>
              <a:rPr lang="en-US" dirty="0" err="1" smtClean="0"/>
              <a:t>trường</a:t>
            </a:r>
            <a:r>
              <a:rPr lang="en-US" dirty="0" smtClean="0"/>
              <a:t> </a:t>
            </a:r>
            <a:r>
              <a:rPr lang="en-US" dirty="0" err="1" smtClean="0"/>
              <a:t>hợp</a:t>
            </a:r>
            <a:r>
              <a:rPr lang="en-US" dirty="0" smtClean="0"/>
              <a:t> </a:t>
            </a:r>
            <a:r>
              <a:rPr lang="vi-VN" dirty="0" smtClean="0"/>
              <a:t>cần </a:t>
            </a:r>
            <a:r>
              <a:rPr lang="en-US" dirty="0" err="1" smtClean="0"/>
              <a:t>kiểm</a:t>
            </a:r>
            <a:r>
              <a:rPr lang="en-US" dirty="0" smtClean="0"/>
              <a:t> </a:t>
            </a:r>
            <a:r>
              <a:rPr lang="en-US" dirty="0" err="1" smtClean="0"/>
              <a:t>thử</a:t>
            </a:r>
            <a:r>
              <a:rPr lang="vi-VN" dirty="0" smtClean="0"/>
              <a:t>. </a:t>
            </a:r>
            <a:r>
              <a:rPr lang="vi-VN" dirty="0"/>
              <a:t>Hiểu một cách đơn giản thì nó là dạng rút gọn của test case. Test design có một số đặc điểm sau:</a:t>
            </a:r>
          </a:p>
          <a:p>
            <a:pPr lvl="1"/>
            <a:r>
              <a:rPr lang="vi-VN" dirty="0"/>
              <a:t>Thể hiện rõ quan điểm test, những case cần có để cover Spec.</a:t>
            </a:r>
          </a:p>
          <a:p>
            <a:pPr lvl="1"/>
            <a:r>
              <a:rPr lang="vi-VN" dirty="0"/>
              <a:t>Ngắn gọn, dễ hiểu.</a:t>
            </a:r>
          </a:p>
          <a:p>
            <a:endParaRPr lang="en-US" dirty="0"/>
          </a:p>
        </p:txBody>
      </p:sp>
    </p:spTree>
    <p:extLst>
      <p:ext uri="{BB962C8B-B14F-4D97-AF65-F5344CB8AC3E}">
        <p14:creationId xmlns:p14="http://schemas.microsoft.com/office/powerpoint/2010/main" val="84656002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design</a:t>
            </a:r>
            <a:endParaRPr lang="en-US" dirty="0"/>
          </a:p>
        </p:txBody>
      </p:sp>
      <p:pic>
        <p:nvPicPr>
          <p:cNvPr id="4" name="Picture 5"/>
          <p:cNvPicPr>
            <a:picLocks noChangeAspect="1" noChangeArrowheads="1"/>
          </p:cNvPicPr>
          <p:nvPr/>
        </p:nvPicPr>
        <p:blipFill>
          <a:blip r:embed="rId2" cstate="print"/>
          <a:srcRect/>
          <a:stretch>
            <a:fillRect/>
          </a:stretch>
        </p:blipFill>
        <p:spPr bwMode="auto">
          <a:xfrm>
            <a:off x="7162800" y="-1"/>
            <a:ext cx="1981199" cy="1371601"/>
          </a:xfrm>
          <a:prstGeom prst="rect">
            <a:avLst/>
          </a:prstGeom>
          <a:noFill/>
          <a:ln w="9525" cap="flat" cmpd="sng">
            <a:noFill/>
            <a:prstDash val="solid"/>
            <a:miter lim="800000"/>
            <a:headEnd/>
            <a:tailEnd/>
          </a:ln>
        </p:spPr>
      </p:pic>
      <p:sp>
        <p:nvSpPr>
          <p:cNvPr id="5" name="Date Placeholder 3"/>
          <p:cNvSpPr>
            <a:spLocks noGrp="1"/>
          </p:cNvSpPr>
          <p:nvPr>
            <p:ph type="dt" sz="half" idx="4294967295"/>
          </p:nvPr>
        </p:nvSpPr>
        <p:spPr>
          <a:xfrm>
            <a:off x="457200" y="6356350"/>
            <a:ext cx="2133600" cy="365125"/>
          </a:xfrm>
          <a:prstGeom prst="rect">
            <a:avLst/>
          </a:prstGeom>
        </p:spPr>
        <p:txBody>
          <a:bodyPr vert="horz" lIns="91440" tIns="45720" rIns="91440" bIns="45720" rtlCol="0" anchor="ctr"/>
          <a:lstStyle>
            <a:lvl1pPr algn="l">
              <a:defRPr sz="1200">
                <a:solidFill>
                  <a:srgbClr val="0000FF"/>
                </a:solidFill>
              </a:defRPr>
            </a:lvl1pPr>
          </a:lstStyle>
          <a:p>
            <a:fld id="{C9A62315-523A-4E76-A53F-63211F5AB666}" type="datetimeFigureOut">
              <a:rPr lang="en-US" smtClean="0"/>
              <a:pPr/>
              <a:t>8/29/2023</a:t>
            </a:fld>
            <a:endParaRPr lang="en-US" dirty="0"/>
          </a:p>
        </p:txBody>
      </p:sp>
      <p:sp>
        <p:nvSpPr>
          <p:cNvPr id="6" name="Footer Placeholder 4"/>
          <p:cNvSpPr>
            <a:spLocks noGrp="1"/>
          </p:cNvSpPr>
          <p:nvPr>
            <p:ph type="ftr" sz="quarter" idx="4294967295"/>
          </p:nvPr>
        </p:nvSpPr>
        <p:spPr>
          <a:xfrm>
            <a:off x="3124200" y="6356350"/>
            <a:ext cx="2895600" cy="365125"/>
          </a:xfrm>
          <a:prstGeom prst="rect">
            <a:avLst/>
          </a:prstGeom>
        </p:spPr>
        <p:txBody>
          <a:bodyPr vert="horz" lIns="91440" tIns="45720" rIns="91440" bIns="45720" rtlCol="0" anchor="ctr"/>
          <a:lstStyle>
            <a:lvl1pPr algn="ctr">
              <a:defRPr sz="1200">
                <a:solidFill>
                  <a:srgbClr val="0000FF"/>
                </a:solidFill>
              </a:defRPr>
            </a:lvl1pPr>
          </a:lstStyle>
          <a:p>
            <a:r>
              <a:rPr lang="en-US" smtClean="0"/>
              <a:t>Software testing</a:t>
            </a:r>
            <a:endParaRPr lang="en-US" dirty="0"/>
          </a:p>
        </p:txBody>
      </p:sp>
      <p:sp>
        <p:nvSpPr>
          <p:cNvPr id="7" name="Slide Number Placeholder 5"/>
          <p:cNvSpPr>
            <a:spLocks noGrp="1"/>
          </p:cNvSpPr>
          <p:nvPr>
            <p:ph type="sldNum" sz="quarter" idx="4294967295"/>
          </p:nvPr>
        </p:nvSpPr>
        <p:spPr>
          <a:xfrm>
            <a:off x="6553200" y="6356350"/>
            <a:ext cx="2133600" cy="365125"/>
          </a:xfrm>
          <a:prstGeom prst="rect">
            <a:avLst/>
          </a:prstGeom>
        </p:spPr>
        <p:txBody>
          <a:bodyPr vert="horz" lIns="91440" tIns="45720" rIns="91440" bIns="45720" rtlCol="0" anchor="ctr"/>
          <a:lstStyle>
            <a:lvl1pPr algn="r">
              <a:defRPr sz="1200">
                <a:solidFill>
                  <a:srgbClr val="0000FF"/>
                </a:solidFill>
              </a:defRPr>
            </a:lvl1pPr>
          </a:lstStyle>
          <a:p>
            <a:fld id="{8015A9A5-FDED-4E35-A21F-AB2CE43FC06E}" type="slidenum">
              <a:rPr lang="en-US" smtClean="0"/>
              <a:pPr/>
              <a:t>47</a:t>
            </a:fld>
            <a:endParaRPr lang="en-US" dirty="0"/>
          </a:p>
        </p:txBody>
      </p:sp>
      <p:pic>
        <p:nvPicPr>
          <p:cNvPr id="50177" name="Picture 1"/>
          <p:cNvPicPr>
            <a:picLocks noChangeAspect="1" noChangeArrowheads="1"/>
          </p:cNvPicPr>
          <p:nvPr/>
        </p:nvPicPr>
        <p:blipFill>
          <a:blip r:embed="rId3" cstate="print"/>
          <a:srcRect/>
          <a:stretch>
            <a:fillRect/>
          </a:stretch>
        </p:blipFill>
        <p:spPr bwMode="auto">
          <a:xfrm>
            <a:off x="381000" y="1524000"/>
            <a:ext cx="8353425" cy="1162050"/>
          </a:xfrm>
          <a:prstGeom prst="rect">
            <a:avLst/>
          </a:prstGeom>
          <a:noFill/>
          <a:ln w="9525">
            <a:noFill/>
            <a:miter lim="800000"/>
            <a:headEnd/>
            <a:tailEnd/>
          </a:ln>
        </p:spPr>
      </p:pic>
      <p:pic>
        <p:nvPicPr>
          <p:cNvPr id="2050" name="Picture 2" descr="https://mavericassurehawk.files.wordpress.com/2014/11/functional-and-non-functional-testing.jpg?w=428&amp;h=251"/>
          <p:cNvPicPr>
            <a:picLocks noChangeAspect="1" noChangeArrowheads="1"/>
          </p:cNvPicPr>
          <p:nvPr/>
        </p:nvPicPr>
        <p:blipFill>
          <a:blip r:embed="rId4" cstate="print"/>
          <a:srcRect/>
          <a:stretch>
            <a:fillRect/>
          </a:stretch>
        </p:blipFill>
        <p:spPr bwMode="auto">
          <a:xfrm>
            <a:off x="228600" y="2895600"/>
            <a:ext cx="6477000" cy="3200400"/>
          </a:xfrm>
          <a:prstGeom prst="rect">
            <a:avLst/>
          </a:prstGeom>
          <a:noFill/>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design</a:t>
            </a:r>
            <a:endParaRPr lang="en-US" dirty="0"/>
          </a:p>
        </p:txBody>
      </p:sp>
      <p:pic>
        <p:nvPicPr>
          <p:cNvPr id="4" name="Picture 5"/>
          <p:cNvPicPr>
            <a:picLocks noChangeAspect="1" noChangeArrowheads="1"/>
          </p:cNvPicPr>
          <p:nvPr/>
        </p:nvPicPr>
        <p:blipFill>
          <a:blip r:embed="rId2" cstate="print"/>
          <a:srcRect/>
          <a:stretch>
            <a:fillRect/>
          </a:stretch>
        </p:blipFill>
        <p:spPr bwMode="auto">
          <a:xfrm>
            <a:off x="7162800" y="-1"/>
            <a:ext cx="1981199" cy="1371601"/>
          </a:xfrm>
          <a:prstGeom prst="rect">
            <a:avLst/>
          </a:prstGeom>
          <a:noFill/>
          <a:ln w="9525" cap="flat" cmpd="sng">
            <a:noFill/>
            <a:prstDash val="solid"/>
            <a:miter lim="800000"/>
            <a:headEnd/>
            <a:tailEnd/>
          </a:ln>
        </p:spPr>
      </p:pic>
      <p:sp>
        <p:nvSpPr>
          <p:cNvPr id="5" name="Date Placeholder 3"/>
          <p:cNvSpPr>
            <a:spLocks noGrp="1"/>
          </p:cNvSpPr>
          <p:nvPr>
            <p:ph type="dt" sz="half" idx="4294967295"/>
          </p:nvPr>
        </p:nvSpPr>
        <p:spPr>
          <a:xfrm>
            <a:off x="457200" y="6356350"/>
            <a:ext cx="2133600" cy="365125"/>
          </a:xfrm>
          <a:prstGeom prst="rect">
            <a:avLst/>
          </a:prstGeom>
        </p:spPr>
        <p:txBody>
          <a:bodyPr vert="horz" lIns="91440" tIns="45720" rIns="91440" bIns="45720" rtlCol="0" anchor="ctr"/>
          <a:lstStyle>
            <a:lvl1pPr algn="l">
              <a:defRPr sz="1200">
                <a:solidFill>
                  <a:srgbClr val="0000FF"/>
                </a:solidFill>
              </a:defRPr>
            </a:lvl1pPr>
          </a:lstStyle>
          <a:p>
            <a:fld id="{C9A62315-523A-4E76-A53F-63211F5AB666}" type="datetimeFigureOut">
              <a:rPr lang="en-US" smtClean="0"/>
              <a:pPr/>
              <a:t>8/29/2023</a:t>
            </a:fld>
            <a:endParaRPr lang="en-US" dirty="0"/>
          </a:p>
        </p:txBody>
      </p:sp>
      <p:sp>
        <p:nvSpPr>
          <p:cNvPr id="6" name="Footer Placeholder 4"/>
          <p:cNvSpPr>
            <a:spLocks noGrp="1"/>
          </p:cNvSpPr>
          <p:nvPr>
            <p:ph type="ftr" sz="quarter" idx="4294967295"/>
          </p:nvPr>
        </p:nvSpPr>
        <p:spPr>
          <a:xfrm>
            <a:off x="3124200" y="6356350"/>
            <a:ext cx="2895600" cy="365125"/>
          </a:xfrm>
          <a:prstGeom prst="rect">
            <a:avLst/>
          </a:prstGeom>
        </p:spPr>
        <p:txBody>
          <a:bodyPr vert="horz" lIns="91440" tIns="45720" rIns="91440" bIns="45720" rtlCol="0" anchor="ctr"/>
          <a:lstStyle>
            <a:lvl1pPr algn="ctr">
              <a:defRPr sz="1200">
                <a:solidFill>
                  <a:srgbClr val="0000FF"/>
                </a:solidFill>
              </a:defRPr>
            </a:lvl1pPr>
          </a:lstStyle>
          <a:p>
            <a:r>
              <a:rPr lang="en-US" smtClean="0"/>
              <a:t>Software testing</a:t>
            </a:r>
            <a:endParaRPr lang="en-US" dirty="0"/>
          </a:p>
        </p:txBody>
      </p:sp>
      <p:sp>
        <p:nvSpPr>
          <p:cNvPr id="7" name="Slide Number Placeholder 5"/>
          <p:cNvSpPr>
            <a:spLocks noGrp="1"/>
          </p:cNvSpPr>
          <p:nvPr>
            <p:ph type="sldNum" sz="quarter" idx="4294967295"/>
          </p:nvPr>
        </p:nvSpPr>
        <p:spPr>
          <a:xfrm>
            <a:off x="6553200" y="6356350"/>
            <a:ext cx="2133600" cy="365125"/>
          </a:xfrm>
          <a:prstGeom prst="rect">
            <a:avLst/>
          </a:prstGeom>
        </p:spPr>
        <p:txBody>
          <a:bodyPr vert="horz" lIns="91440" tIns="45720" rIns="91440" bIns="45720" rtlCol="0" anchor="ctr"/>
          <a:lstStyle>
            <a:lvl1pPr algn="r">
              <a:defRPr sz="1200">
                <a:solidFill>
                  <a:srgbClr val="0000FF"/>
                </a:solidFill>
              </a:defRPr>
            </a:lvl1pPr>
          </a:lstStyle>
          <a:p>
            <a:fld id="{8015A9A5-FDED-4E35-A21F-AB2CE43FC06E}" type="slidenum">
              <a:rPr lang="en-US" smtClean="0"/>
              <a:pPr/>
              <a:t>48</a:t>
            </a:fld>
            <a:endParaRPr lang="en-US" dirty="0"/>
          </a:p>
        </p:txBody>
      </p:sp>
      <p:sp>
        <p:nvSpPr>
          <p:cNvPr id="11" name="Content Placeholder 2"/>
          <p:cNvSpPr>
            <a:spLocks noGrp="1"/>
          </p:cNvSpPr>
          <p:nvPr>
            <p:ph idx="1"/>
          </p:nvPr>
        </p:nvSpPr>
        <p:spPr>
          <a:xfrm>
            <a:off x="457200" y="1371600"/>
            <a:ext cx="8305800" cy="4754563"/>
          </a:xfrm>
        </p:spPr>
        <p:txBody>
          <a:bodyPr>
            <a:normAutofit/>
          </a:bodyPr>
          <a:lstStyle/>
          <a:p>
            <a:pPr algn="just"/>
            <a:r>
              <a:rPr lang="en-US" dirty="0" err="1" smtClean="0"/>
              <a:t>Các</a:t>
            </a:r>
            <a:r>
              <a:rPr lang="en-US" dirty="0" smtClean="0"/>
              <a:t> </a:t>
            </a:r>
            <a:r>
              <a:rPr lang="en-US" dirty="0" err="1" smtClean="0"/>
              <a:t>testcase</a:t>
            </a:r>
            <a:r>
              <a:rPr lang="en-US" dirty="0" smtClean="0"/>
              <a:t> </a:t>
            </a:r>
            <a:r>
              <a:rPr lang="en-US" dirty="0" err="1" smtClean="0"/>
              <a:t>cần</a:t>
            </a:r>
            <a:r>
              <a:rPr lang="en-US" dirty="0" smtClean="0"/>
              <a:t> </a:t>
            </a:r>
            <a:r>
              <a:rPr lang="en-US" dirty="0" err="1" smtClean="0"/>
              <a:t>bao</a:t>
            </a:r>
            <a:r>
              <a:rPr lang="en-US" dirty="0" smtClean="0"/>
              <a:t> </a:t>
            </a:r>
            <a:r>
              <a:rPr lang="en-US" dirty="0" err="1" smtClean="0"/>
              <a:t>phủ</a:t>
            </a:r>
            <a:r>
              <a:rPr lang="en-US" dirty="0" smtClean="0"/>
              <a:t> </a:t>
            </a:r>
            <a:r>
              <a:rPr lang="en-US" dirty="0" err="1" smtClean="0"/>
              <a:t>tất</a:t>
            </a:r>
            <a:r>
              <a:rPr lang="en-US" dirty="0" smtClean="0"/>
              <a:t> </a:t>
            </a:r>
            <a:r>
              <a:rPr lang="en-US" dirty="0" err="1" smtClean="0"/>
              <a:t>cả</a:t>
            </a:r>
            <a:r>
              <a:rPr lang="en-US" dirty="0" smtClean="0"/>
              <a:t> </a:t>
            </a:r>
            <a:r>
              <a:rPr lang="en-US" dirty="0" err="1" smtClean="0"/>
              <a:t>khía</a:t>
            </a:r>
            <a:r>
              <a:rPr lang="en-US" dirty="0" smtClean="0"/>
              <a:t> </a:t>
            </a:r>
            <a:r>
              <a:rPr lang="en-US" dirty="0" err="1" smtClean="0"/>
              <a:t>cạnh</a:t>
            </a:r>
            <a:r>
              <a:rPr lang="en-US" dirty="0" smtClean="0"/>
              <a:t> </a:t>
            </a:r>
            <a:r>
              <a:rPr lang="en-US" dirty="0" err="1" smtClean="0"/>
              <a:t>kiểm</a:t>
            </a:r>
            <a:r>
              <a:rPr lang="en-US" dirty="0" smtClean="0"/>
              <a:t> </a:t>
            </a:r>
            <a:r>
              <a:rPr lang="en-US" dirty="0" err="1" smtClean="0"/>
              <a:t>thử</a:t>
            </a:r>
            <a:r>
              <a:rPr lang="en-US" dirty="0" smtClean="0"/>
              <a:t> </a:t>
            </a:r>
            <a:r>
              <a:rPr lang="en-US" dirty="0" err="1" smtClean="0"/>
              <a:t>cho</a:t>
            </a:r>
            <a:r>
              <a:rPr lang="en-US" dirty="0" smtClean="0"/>
              <a:t> </a:t>
            </a:r>
            <a:r>
              <a:rPr lang="en-US" dirty="0" err="1" smtClean="0"/>
              <a:t>từng</a:t>
            </a:r>
            <a:r>
              <a:rPr lang="en-US" dirty="0" smtClean="0"/>
              <a:t> </a:t>
            </a:r>
            <a:r>
              <a:rPr lang="en-US" dirty="0" err="1" smtClean="0"/>
              <a:t>yêu</a:t>
            </a:r>
            <a:r>
              <a:rPr lang="en-US" dirty="0" smtClean="0"/>
              <a:t> </a:t>
            </a:r>
            <a:r>
              <a:rPr lang="en-US" dirty="0" err="1" smtClean="0"/>
              <a:t>cầu</a:t>
            </a:r>
            <a:r>
              <a:rPr lang="en-US" dirty="0" smtClean="0"/>
              <a:t> </a:t>
            </a:r>
            <a:r>
              <a:rPr lang="en-US" dirty="0" err="1" smtClean="0"/>
              <a:t>phần</a:t>
            </a:r>
            <a:r>
              <a:rPr lang="en-US" dirty="0" smtClean="0"/>
              <a:t> </a:t>
            </a:r>
            <a:r>
              <a:rPr lang="en-US" dirty="0" err="1" smtClean="0"/>
              <a:t>mềm</a:t>
            </a:r>
            <a:r>
              <a:rPr lang="en-US" dirty="0" smtClean="0"/>
              <a:t>.</a:t>
            </a:r>
          </a:p>
          <a:p>
            <a:pPr algn="just"/>
            <a:r>
              <a:rPr lang="en-US" dirty="0" err="1" smtClean="0"/>
              <a:t>Các</a:t>
            </a:r>
            <a:r>
              <a:rPr lang="en-US" dirty="0" smtClean="0"/>
              <a:t> </a:t>
            </a:r>
            <a:r>
              <a:rPr lang="en-US" dirty="0" err="1" smtClean="0"/>
              <a:t>testcase</a:t>
            </a:r>
            <a:r>
              <a:rPr lang="en-US" dirty="0" smtClean="0"/>
              <a:t> </a:t>
            </a:r>
            <a:r>
              <a:rPr lang="en-US" dirty="0" err="1" smtClean="0"/>
              <a:t>cần</a:t>
            </a:r>
            <a:r>
              <a:rPr lang="en-US" dirty="0" smtClean="0"/>
              <a:t> </a:t>
            </a:r>
            <a:r>
              <a:rPr lang="en-US" dirty="0" err="1" smtClean="0"/>
              <a:t>bao</a:t>
            </a:r>
            <a:r>
              <a:rPr lang="en-US" dirty="0" smtClean="0"/>
              <a:t> </a:t>
            </a:r>
            <a:r>
              <a:rPr lang="en-US" dirty="0" err="1" smtClean="0"/>
              <a:t>phủ</a:t>
            </a:r>
            <a:r>
              <a:rPr lang="en-US" dirty="0" smtClean="0"/>
              <a:t> </a:t>
            </a:r>
            <a:r>
              <a:rPr lang="en-US" dirty="0" err="1" smtClean="0"/>
              <a:t>tất</a:t>
            </a:r>
            <a:r>
              <a:rPr lang="en-US" dirty="0" smtClean="0"/>
              <a:t> </a:t>
            </a:r>
            <a:r>
              <a:rPr lang="en-US" dirty="0" err="1" smtClean="0"/>
              <a:t>cả</a:t>
            </a:r>
            <a:r>
              <a:rPr lang="en-US" dirty="0" smtClean="0"/>
              <a:t> </a:t>
            </a:r>
            <a:r>
              <a:rPr lang="en-US" dirty="0" err="1" smtClean="0"/>
              <a:t>yêu</a:t>
            </a:r>
            <a:r>
              <a:rPr lang="en-US" dirty="0" smtClean="0"/>
              <a:t> </a:t>
            </a:r>
            <a:r>
              <a:rPr lang="en-US" dirty="0" err="1" smtClean="0"/>
              <a:t>cầu</a:t>
            </a:r>
            <a:r>
              <a:rPr lang="en-US" dirty="0" smtClean="0"/>
              <a:t> </a:t>
            </a:r>
            <a:r>
              <a:rPr lang="en-US" dirty="0" err="1" smtClean="0"/>
              <a:t>trong</a:t>
            </a:r>
            <a:r>
              <a:rPr lang="en-US" dirty="0" smtClean="0"/>
              <a:t> </a:t>
            </a:r>
            <a:r>
              <a:rPr lang="en-US" dirty="0" err="1" smtClean="0"/>
              <a:t>các</a:t>
            </a:r>
            <a:r>
              <a:rPr lang="en-US" dirty="0" smtClean="0"/>
              <a:t> </a:t>
            </a:r>
            <a:r>
              <a:rPr lang="en-US" dirty="0" err="1" smtClean="0"/>
              <a:t>chiến</a:t>
            </a:r>
            <a:r>
              <a:rPr lang="en-US" dirty="0" smtClean="0"/>
              <a:t> </a:t>
            </a:r>
            <a:r>
              <a:rPr lang="en-US" dirty="0" err="1" smtClean="0"/>
              <a:t>lược</a:t>
            </a:r>
            <a:r>
              <a:rPr lang="en-US" dirty="0" smtClean="0"/>
              <a:t> </a:t>
            </a:r>
            <a:r>
              <a:rPr lang="en-US" dirty="0" err="1" smtClean="0"/>
              <a:t>kiểm</a:t>
            </a:r>
            <a:r>
              <a:rPr lang="en-US" dirty="0" smtClean="0"/>
              <a:t> </a:t>
            </a:r>
            <a:r>
              <a:rPr lang="en-US" dirty="0" err="1" smtClean="0"/>
              <a:t>thử</a:t>
            </a:r>
            <a:r>
              <a:rPr lang="en-US" dirty="0" smtClean="0"/>
              <a:t>.</a:t>
            </a:r>
            <a:endParaRPr lang="en-US" dirty="0" smtClean="0">
              <a:sym typeface="Wingdings" pitchFamily="2" charset="2"/>
            </a:endParaRPr>
          </a:p>
          <a:p>
            <a:pPr algn="just"/>
            <a:r>
              <a:rPr lang="en-US" dirty="0" err="1" smtClean="0"/>
              <a:t>Nếu</a:t>
            </a:r>
            <a:r>
              <a:rPr lang="en-US" dirty="0" smtClean="0"/>
              <a:t> </a:t>
            </a:r>
            <a:r>
              <a:rPr lang="en-US" dirty="0" err="1" smtClean="0"/>
              <a:t>cần</a:t>
            </a:r>
            <a:r>
              <a:rPr lang="en-US" dirty="0" smtClean="0"/>
              <a:t> </a:t>
            </a:r>
            <a:r>
              <a:rPr lang="en-US" dirty="0" err="1" smtClean="0"/>
              <a:t>kiểm</a:t>
            </a:r>
            <a:r>
              <a:rPr lang="en-US" dirty="0" smtClean="0"/>
              <a:t> </a:t>
            </a:r>
            <a:r>
              <a:rPr lang="en-US" dirty="0" err="1" smtClean="0"/>
              <a:t>thử</a:t>
            </a:r>
            <a:r>
              <a:rPr lang="en-US" dirty="0" smtClean="0"/>
              <a:t> </a:t>
            </a:r>
            <a:r>
              <a:rPr lang="en-US" dirty="0" err="1" smtClean="0"/>
              <a:t>tự</a:t>
            </a:r>
            <a:r>
              <a:rPr lang="en-US" dirty="0" smtClean="0"/>
              <a:t> </a:t>
            </a:r>
            <a:r>
              <a:rPr lang="en-US" dirty="0" err="1" smtClean="0"/>
              <a:t>động</a:t>
            </a:r>
            <a:r>
              <a:rPr lang="en-US" dirty="0" smtClean="0"/>
              <a:t>, Test Designer </a:t>
            </a:r>
            <a:r>
              <a:rPr lang="en-US" dirty="0" err="1" smtClean="0"/>
              <a:t>sẽ</a:t>
            </a:r>
            <a:r>
              <a:rPr lang="en-US" dirty="0" smtClean="0"/>
              <a:t> </a:t>
            </a:r>
            <a:r>
              <a:rPr lang="en-US" dirty="0" err="1" smtClean="0"/>
              <a:t>xây</a:t>
            </a:r>
            <a:r>
              <a:rPr lang="en-US" dirty="0" smtClean="0"/>
              <a:t> </a:t>
            </a:r>
            <a:r>
              <a:rPr lang="en-US" dirty="0" err="1" smtClean="0"/>
              <a:t>dựng</a:t>
            </a:r>
            <a:r>
              <a:rPr lang="en-US" dirty="0" smtClean="0"/>
              <a:t> </a:t>
            </a:r>
            <a:r>
              <a:rPr lang="en-US" dirty="0" err="1" smtClean="0"/>
              <a:t>các</a:t>
            </a:r>
            <a:r>
              <a:rPr lang="en-US" dirty="0" smtClean="0"/>
              <a:t> </a:t>
            </a:r>
            <a:r>
              <a:rPr lang="en-US" dirty="0" err="1" smtClean="0"/>
              <a:t>kịch</a:t>
            </a:r>
            <a:r>
              <a:rPr lang="en-US" dirty="0" smtClean="0"/>
              <a:t> </a:t>
            </a:r>
            <a:r>
              <a:rPr lang="en-US" dirty="0" err="1" smtClean="0"/>
              <a:t>bản</a:t>
            </a:r>
            <a:r>
              <a:rPr lang="en-US" dirty="0" smtClean="0"/>
              <a:t> </a:t>
            </a:r>
            <a:r>
              <a:rPr lang="en-US" dirty="0" err="1" smtClean="0"/>
              <a:t>dựa</a:t>
            </a:r>
            <a:r>
              <a:rPr lang="en-US" dirty="0" smtClean="0"/>
              <a:t> </a:t>
            </a:r>
            <a:r>
              <a:rPr lang="en-US" dirty="0" err="1" smtClean="0"/>
              <a:t>trên</a:t>
            </a:r>
            <a:r>
              <a:rPr lang="en-US" dirty="0" smtClean="0"/>
              <a:t> </a:t>
            </a:r>
            <a:r>
              <a:rPr lang="en-US" dirty="0" err="1" smtClean="0"/>
              <a:t>các</a:t>
            </a:r>
            <a:r>
              <a:rPr lang="en-US" dirty="0" smtClean="0"/>
              <a:t> Test case</a:t>
            </a:r>
            <a:endParaRPr lang="en-US"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Design</a:t>
            </a:r>
            <a:endParaRPr lang="en-US" dirty="0"/>
          </a:p>
        </p:txBody>
      </p:sp>
      <p:sp>
        <p:nvSpPr>
          <p:cNvPr id="3" name="Content Placeholder 2"/>
          <p:cNvSpPr>
            <a:spLocks noGrp="1"/>
          </p:cNvSpPr>
          <p:nvPr>
            <p:ph idx="1"/>
          </p:nvPr>
        </p:nvSpPr>
        <p:spPr>
          <a:xfrm>
            <a:off x="457200" y="1371601"/>
            <a:ext cx="8229600" cy="2362200"/>
          </a:xfrm>
        </p:spPr>
        <p:txBody>
          <a:bodyPr/>
          <a:lstStyle/>
          <a:p>
            <a:r>
              <a:rPr lang="en-US" dirty="0" err="1" smtClean="0"/>
              <a:t>Ví</a:t>
            </a:r>
            <a:r>
              <a:rPr lang="en-US" dirty="0" smtClean="0"/>
              <a:t> </a:t>
            </a:r>
            <a:r>
              <a:rPr lang="en-US" dirty="0" err="1" smtClean="0"/>
              <a:t>dụ</a:t>
            </a:r>
            <a:r>
              <a:rPr lang="en-US" dirty="0" smtClean="0"/>
              <a:t> </a:t>
            </a:r>
            <a:r>
              <a:rPr lang="en-US" dirty="0" err="1" smtClean="0"/>
              <a:t>cần</a:t>
            </a:r>
            <a:r>
              <a:rPr lang="en-US" dirty="0" smtClean="0"/>
              <a:t> test </a:t>
            </a:r>
            <a:r>
              <a:rPr lang="en-US" dirty="0" err="1" smtClean="0"/>
              <a:t>chức</a:t>
            </a:r>
            <a:r>
              <a:rPr lang="en-US" dirty="0" smtClean="0"/>
              <a:t> </a:t>
            </a:r>
            <a:r>
              <a:rPr lang="en-US" dirty="0" err="1" smtClean="0"/>
              <a:t>năng</a:t>
            </a:r>
            <a:r>
              <a:rPr lang="en-US" dirty="0" smtClean="0"/>
              <a:t> </a:t>
            </a:r>
            <a:r>
              <a:rPr lang="en-US" dirty="0" err="1" smtClean="0"/>
              <a:t>đăng</a:t>
            </a:r>
            <a:r>
              <a:rPr lang="en-US" dirty="0" smtClean="0"/>
              <a:t> </a:t>
            </a:r>
            <a:r>
              <a:rPr lang="en-US" dirty="0" err="1" smtClean="0"/>
              <a:t>nhập</a:t>
            </a:r>
            <a:r>
              <a:rPr lang="en-US" dirty="0" smtClean="0"/>
              <a:t> </a:t>
            </a:r>
            <a:r>
              <a:rPr lang="en-US" dirty="0" err="1" smtClean="0"/>
              <a:t>hệ</a:t>
            </a:r>
            <a:r>
              <a:rPr lang="en-US" dirty="0" smtClean="0"/>
              <a:t> </a:t>
            </a:r>
            <a:r>
              <a:rPr lang="en-US" dirty="0" err="1" smtClean="0"/>
              <a:t>thống</a:t>
            </a:r>
            <a:r>
              <a:rPr lang="en-US" dirty="0" smtClean="0"/>
              <a:t>. </a:t>
            </a:r>
            <a:r>
              <a:rPr lang="en-US" dirty="0" err="1" smtClean="0"/>
              <a:t>Biết</a:t>
            </a:r>
            <a:r>
              <a:rPr lang="en-US" dirty="0" smtClean="0"/>
              <a:t> </a:t>
            </a:r>
            <a:r>
              <a:rPr lang="vi-VN" dirty="0"/>
              <a:t> User admin/123 đã được đăng kí trong hệ thống. User "test/123" đã bị xóa logic.</a:t>
            </a:r>
            <a:endParaRPr lang="en-US" dirty="0"/>
          </a:p>
        </p:txBody>
      </p:sp>
      <p:pic>
        <p:nvPicPr>
          <p:cNvPr id="7" name="Picture 6"/>
          <p:cNvPicPr>
            <a:picLocks noChangeAspect="1"/>
          </p:cNvPicPr>
          <p:nvPr/>
        </p:nvPicPr>
        <p:blipFill>
          <a:blip r:embed="rId2"/>
          <a:stretch>
            <a:fillRect/>
          </a:stretch>
        </p:blipFill>
        <p:spPr>
          <a:xfrm>
            <a:off x="2514600" y="3429000"/>
            <a:ext cx="3571875" cy="2009775"/>
          </a:xfrm>
          <a:prstGeom prst="rect">
            <a:avLst/>
          </a:prstGeom>
        </p:spPr>
      </p:pic>
    </p:spTree>
    <p:extLst>
      <p:ext uri="{BB962C8B-B14F-4D97-AF65-F5344CB8AC3E}">
        <p14:creationId xmlns:p14="http://schemas.microsoft.com/office/powerpoint/2010/main" val="22638889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Quy</a:t>
            </a:r>
            <a:r>
              <a:rPr lang="en-US" dirty="0" smtClean="0"/>
              <a:t> </a:t>
            </a:r>
            <a:r>
              <a:rPr lang="en-US" dirty="0" err="1" smtClean="0"/>
              <a:t>trình</a:t>
            </a:r>
            <a:r>
              <a:rPr lang="en-US" dirty="0" smtClean="0"/>
              <a:t> </a:t>
            </a:r>
            <a:r>
              <a:rPr lang="en-US" dirty="0" err="1" smtClean="0"/>
              <a:t>phát</a:t>
            </a:r>
            <a:r>
              <a:rPr lang="en-US" dirty="0" smtClean="0"/>
              <a:t> </a:t>
            </a:r>
            <a:r>
              <a:rPr lang="en-US" dirty="0" err="1" smtClean="0"/>
              <a:t>triển</a:t>
            </a:r>
            <a:r>
              <a:rPr lang="en-US" dirty="0" smtClean="0"/>
              <a:t> </a:t>
            </a:r>
            <a:r>
              <a:rPr lang="en-US" dirty="0" err="1" smtClean="0"/>
              <a:t>phần</a:t>
            </a:r>
            <a:r>
              <a:rPr lang="en-US" dirty="0" smtClean="0"/>
              <a:t> </a:t>
            </a:r>
            <a:r>
              <a:rPr lang="en-US" dirty="0" err="1" smtClean="0"/>
              <a:t>mềm</a:t>
            </a:r>
            <a:endParaRPr lang="en-US" dirty="0"/>
          </a:p>
        </p:txBody>
      </p:sp>
      <p:pic>
        <p:nvPicPr>
          <p:cNvPr id="4" name="Picture 5"/>
          <p:cNvPicPr>
            <a:picLocks noChangeAspect="1" noChangeArrowheads="1"/>
          </p:cNvPicPr>
          <p:nvPr/>
        </p:nvPicPr>
        <p:blipFill>
          <a:blip r:embed="rId2" cstate="print"/>
          <a:srcRect/>
          <a:stretch>
            <a:fillRect/>
          </a:stretch>
        </p:blipFill>
        <p:spPr bwMode="auto">
          <a:xfrm>
            <a:off x="7162800" y="-1"/>
            <a:ext cx="1981199" cy="1371601"/>
          </a:xfrm>
          <a:prstGeom prst="rect">
            <a:avLst/>
          </a:prstGeom>
          <a:noFill/>
          <a:ln w="9525" cap="flat" cmpd="sng">
            <a:noFill/>
            <a:prstDash val="solid"/>
            <a:miter lim="800000"/>
            <a:headEnd/>
            <a:tailEnd/>
          </a:ln>
        </p:spPr>
      </p:pic>
      <p:sp>
        <p:nvSpPr>
          <p:cNvPr id="5" name="Date Placeholder 3"/>
          <p:cNvSpPr>
            <a:spLocks noGrp="1"/>
          </p:cNvSpPr>
          <p:nvPr>
            <p:ph type="dt" sz="half" idx="4294967295"/>
          </p:nvPr>
        </p:nvSpPr>
        <p:spPr>
          <a:xfrm>
            <a:off x="457200" y="6356350"/>
            <a:ext cx="2133600" cy="365125"/>
          </a:xfrm>
          <a:prstGeom prst="rect">
            <a:avLst/>
          </a:prstGeom>
        </p:spPr>
        <p:txBody>
          <a:bodyPr vert="horz" lIns="91440" tIns="45720" rIns="91440" bIns="45720" rtlCol="0" anchor="ctr"/>
          <a:lstStyle>
            <a:lvl1pPr algn="l">
              <a:defRPr sz="1200">
                <a:solidFill>
                  <a:srgbClr val="0000FF"/>
                </a:solidFill>
              </a:defRPr>
            </a:lvl1pPr>
          </a:lstStyle>
          <a:p>
            <a:fld id="{C9A62315-523A-4E76-A53F-63211F5AB666}" type="datetimeFigureOut">
              <a:rPr lang="en-US" smtClean="0"/>
              <a:pPr/>
              <a:t>8/29/2023</a:t>
            </a:fld>
            <a:endParaRPr lang="en-US" dirty="0"/>
          </a:p>
        </p:txBody>
      </p:sp>
      <p:sp>
        <p:nvSpPr>
          <p:cNvPr id="6" name="Footer Placeholder 4"/>
          <p:cNvSpPr>
            <a:spLocks noGrp="1"/>
          </p:cNvSpPr>
          <p:nvPr>
            <p:ph type="ftr" sz="quarter" idx="4294967295"/>
          </p:nvPr>
        </p:nvSpPr>
        <p:spPr>
          <a:xfrm>
            <a:off x="3124200" y="6356350"/>
            <a:ext cx="2895600" cy="365125"/>
          </a:xfrm>
          <a:prstGeom prst="rect">
            <a:avLst/>
          </a:prstGeom>
        </p:spPr>
        <p:txBody>
          <a:bodyPr vert="horz" lIns="91440" tIns="45720" rIns="91440" bIns="45720" rtlCol="0" anchor="ctr"/>
          <a:lstStyle>
            <a:lvl1pPr algn="ctr">
              <a:defRPr sz="1200">
                <a:solidFill>
                  <a:srgbClr val="0000FF"/>
                </a:solidFill>
              </a:defRPr>
            </a:lvl1pPr>
          </a:lstStyle>
          <a:p>
            <a:r>
              <a:rPr lang="en-US" smtClean="0"/>
              <a:t>Software testing</a:t>
            </a:r>
            <a:endParaRPr lang="en-US" dirty="0"/>
          </a:p>
        </p:txBody>
      </p:sp>
      <p:sp>
        <p:nvSpPr>
          <p:cNvPr id="7" name="Slide Number Placeholder 5"/>
          <p:cNvSpPr>
            <a:spLocks noGrp="1"/>
          </p:cNvSpPr>
          <p:nvPr>
            <p:ph type="sldNum" sz="quarter" idx="4294967295"/>
          </p:nvPr>
        </p:nvSpPr>
        <p:spPr>
          <a:xfrm>
            <a:off x="6553200" y="6356350"/>
            <a:ext cx="2133600" cy="365125"/>
          </a:xfrm>
          <a:prstGeom prst="rect">
            <a:avLst/>
          </a:prstGeom>
        </p:spPr>
        <p:txBody>
          <a:bodyPr vert="horz" lIns="91440" tIns="45720" rIns="91440" bIns="45720" rtlCol="0" anchor="ctr"/>
          <a:lstStyle>
            <a:lvl1pPr algn="r">
              <a:defRPr sz="1200">
                <a:solidFill>
                  <a:srgbClr val="0000FF"/>
                </a:solidFill>
              </a:defRPr>
            </a:lvl1pPr>
          </a:lstStyle>
          <a:p>
            <a:fld id="{8015A9A5-FDED-4E35-A21F-AB2CE43FC06E}" type="slidenum">
              <a:rPr lang="en-US" smtClean="0"/>
              <a:pPr/>
              <a:t>5</a:t>
            </a:fld>
            <a:endParaRPr lang="en-US" dirty="0"/>
          </a:p>
        </p:txBody>
      </p:sp>
      <p:pic>
        <p:nvPicPr>
          <p:cNvPr id="32770" name="Picture 2" descr="https://embeddedsystemsvvce.files.wordpress.com/2013/02/waterfall-copy1.jpg?w=395"/>
          <p:cNvPicPr>
            <a:picLocks noChangeAspect="1" noChangeArrowheads="1"/>
          </p:cNvPicPr>
          <p:nvPr/>
        </p:nvPicPr>
        <p:blipFill>
          <a:blip r:embed="rId3" cstate="print"/>
          <a:srcRect/>
          <a:stretch>
            <a:fillRect/>
          </a:stretch>
        </p:blipFill>
        <p:spPr bwMode="auto">
          <a:xfrm>
            <a:off x="914400" y="1600199"/>
            <a:ext cx="7467600" cy="4518371"/>
          </a:xfrm>
          <a:prstGeom prst="rect">
            <a:avLst/>
          </a:prstGeom>
          <a:noFill/>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0" y="76200"/>
            <a:ext cx="9144000" cy="6705600"/>
          </a:xfrm>
          <a:prstGeom prst="rect">
            <a:avLst/>
          </a:prstGeom>
        </p:spPr>
      </p:pic>
    </p:spTree>
    <p:extLst>
      <p:ext uri="{BB962C8B-B14F-4D97-AF65-F5344CB8AC3E}">
        <p14:creationId xmlns:p14="http://schemas.microsoft.com/office/powerpoint/2010/main" val="389210208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Design – </a:t>
            </a:r>
            <a:r>
              <a:rPr lang="en-US" dirty="0" err="1" smtClean="0"/>
              <a:t>Tạo</a:t>
            </a:r>
            <a:r>
              <a:rPr lang="en-US" dirty="0" smtClean="0"/>
              <a:t> test case</a:t>
            </a:r>
            <a:endParaRPr lang="en-US" dirty="0"/>
          </a:p>
        </p:txBody>
      </p:sp>
      <p:pic>
        <p:nvPicPr>
          <p:cNvPr id="4" name="Content Placeholder 3"/>
          <p:cNvPicPr>
            <a:picLocks noGrp="1" noChangeAspect="1"/>
          </p:cNvPicPr>
          <p:nvPr>
            <p:ph idx="1"/>
          </p:nvPr>
        </p:nvPicPr>
        <p:blipFill>
          <a:blip r:embed="rId2"/>
          <a:stretch>
            <a:fillRect/>
          </a:stretch>
        </p:blipFill>
        <p:spPr>
          <a:xfrm>
            <a:off x="457200" y="1582465"/>
            <a:ext cx="8305800" cy="4742135"/>
          </a:xfrm>
          <a:prstGeom prst="rect">
            <a:avLst/>
          </a:prstGeom>
        </p:spPr>
      </p:pic>
    </p:spTree>
    <p:extLst>
      <p:ext uri="{BB962C8B-B14F-4D97-AF65-F5344CB8AC3E}">
        <p14:creationId xmlns:p14="http://schemas.microsoft.com/office/powerpoint/2010/main" val="78479624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execution</a:t>
            </a:r>
            <a:endParaRPr lang="en-US" dirty="0"/>
          </a:p>
        </p:txBody>
      </p:sp>
      <p:pic>
        <p:nvPicPr>
          <p:cNvPr id="4" name="Picture 5"/>
          <p:cNvPicPr>
            <a:picLocks noChangeAspect="1" noChangeArrowheads="1"/>
          </p:cNvPicPr>
          <p:nvPr/>
        </p:nvPicPr>
        <p:blipFill>
          <a:blip r:embed="rId2" cstate="print"/>
          <a:srcRect/>
          <a:stretch>
            <a:fillRect/>
          </a:stretch>
        </p:blipFill>
        <p:spPr bwMode="auto">
          <a:xfrm>
            <a:off x="7162800" y="-1"/>
            <a:ext cx="1981199" cy="1371601"/>
          </a:xfrm>
          <a:prstGeom prst="rect">
            <a:avLst/>
          </a:prstGeom>
          <a:noFill/>
          <a:ln w="9525" cap="flat" cmpd="sng">
            <a:noFill/>
            <a:prstDash val="solid"/>
            <a:miter lim="800000"/>
            <a:headEnd/>
            <a:tailEnd/>
          </a:ln>
        </p:spPr>
      </p:pic>
      <p:sp>
        <p:nvSpPr>
          <p:cNvPr id="5" name="Date Placeholder 3"/>
          <p:cNvSpPr>
            <a:spLocks noGrp="1"/>
          </p:cNvSpPr>
          <p:nvPr>
            <p:ph type="dt" sz="half" idx="4294967295"/>
          </p:nvPr>
        </p:nvSpPr>
        <p:spPr>
          <a:xfrm>
            <a:off x="457200" y="6356350"/>
            <a:ext cx="2133600" cy="365125"/>
          </a:xfrm>
          <a:prstGeom prst="rect">
            <a:avLst/>
          </a:prstGeom>
        </p:spPr>
        <p:txBody>
          <a:bodyPr vert="horz" lIns="91440" tIns="45720" rIns="91440" bIns="45720" rtlCol="0" anchor="ctr"/>
          <a:lstStyle>
            <a:lvl1pPr algn="l">
              <a:defRPr sz="1200">
                <a:solidFill>
                  <a:srgbClr val="0000FF"/>
                </a:solidFill>
              </a:defRPr>
            </a:lvl1pPr>
          </a:lstStyle>
          <a:p>
            <a:fld id="{C9A62315-523A-4E76-A53F-63211F5AB666}" type="datetimeFigureOut">
              <a:rPr lang="en-US" smtClean="0"/>
              <a:pPr/>
              <a:t>8/29/2023</a:t>
            </a:fld>
            <a:endParaRPr lang="en-US" dirty="0"/>
          </a:p>
        </p:txBody>
      </p:sp>
      <p:sp>
        <p:nvSpPr>
          <p:cNvPr id="6" name="Footer Placeholder 4"/>
          <p:cNvSpPr>
            <a:spLocks noGrp="1"/>
          </p:cNvSpPr>
          <p:nvPr>
            <p:ph type="ftr" sz="quarter" idx="4294967295"/>
          </p:nvPr>
        </p:nvSpPr>
        <p:spPr>
          <a:xfrm>
            <a:off x="3124200" y="6356350"/>
            <a:ext cx="2895600" cy="365125"/>
          </a:xfrm>
          <a:prstGeom prst="rect">
            <a:avLst/>
          </a:prstGeom>
        </p:spPr>
        <p:txBody>
          <a:bodyPr vert="horz" lIns="91440" tIns="45720" rIns="91440" bIns="45720" rtlCol="0" anchor="ctr"/>
          <a:lstStyle>
            <a:lvl1pPr algn="ctr">
              <a:defRPr sz="1200">
                <a:solidFill>
                  <a:srgbClr val="0000FF"/>
                </a:solidFill>
              </a:defRPr>
            </a:lvl1pPr>
          </a:lstStyle>
          <a:p>
            <a:r>
              <a:rPr lang="en-US" smtClean="0"/>
              <a:t>Software testing</a:t>
            </a:r>
            <a:endParaRPr lang="en-US" dirty="0"/>
          </a:p>
        </p:txBody>
      </p:sp>
      <p:sp>
        <p:nvSpPr>
          <p:cNvPr id="7" name="Slide Number Placeholder 5"/>
          <p:cNvSpPr>
            <a:spLocks noGrp="1"/>
          </p:cNvSpPr>
          <p:nvPr>
            <p:ph type="sldNum" sz="quarter" idx="4294967295"/>
          </p:nvPr>
        </p:nvSpPr>
        <p:spPr>
          <a:xfrm>
            <a:off x="6553200" y="6356350"/>
            <a:ext cx="2133600" cy="365125"/>
          </a:xfrm>
          <a:prstGeom prst="rect">
            <a:avLst/>
          </a:prstGeom>
        </p:spPr>
        <p:txBody>
          <a:bodyPr vert="horz" lIns="91440" tIns="45720" rIns="91440" bIns="45720" rtlCol="0" anchor="ctr"/>
          <a:lstStyle>
            <a:lvl1pPr algn="r">
              <a:defRPr sz="1200">
                <a:solidFill>
                  <a:srgbClr val="0000FF"/>
                </a:solidFill>
              </a:defRPr>
            </a:lvl1pPr>
          </a:lstStyle>
          <a:p>
            <a:fld id="{8015A9A5-FDED-4E35-A21F-AB2CE43FC06E}" type="slidenum">
              <a:rPr lang="en-US" smtClean="0"/>
              <a:pPr/>
              <a:t>52</a:t>
            </a:fld>
            <a:endParaRPr lang="en-US" dirty="0"/>
          </a:p>
        </p:txBody>
      </p:sp>
      <p:pic>
        <p:nvPicPr>
          <p:cNvPr id="25602" name="Picture 2"/>
          <p:cNvPicPr>
            <a:picLocks noChangeAspect="1" noChangeArrowheads="1"/>
          </p:cNvPicPr>
          <p:nvPr/>
        </p:nvPicPr>
        <p:blipFill>
          <a:blip r:embed="rId3" cstate="print"/>
          <a:srcRect/>
          <a:stretch>
            <a:fillRect/>
          </a:stretch>
        </p:blipFill>
        <p:spPr bwMode="auto">
          <a:xfrm>
            <a:off x="609600" y="1371600"/>
            <a:ext cx="7848600" cy="4876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report</a:t>
            </a:r>
            <a:endParaRPr lang="en-US" dirty="0"/>
          </a:p>
        </p:txBody>
      </p:sp>
      <p:pic>
        <p:nvPicPr>
          <p:cNvPr id="4" name="Picture 5"/>
          <p:cNvPicPr>
            <a:picLocks noChangeAspect="1" noChangeArrowheads="1"/>
          </p:cNvPicPr>
          <p:nvPr/>
        </p:nvPicPr>
        <p:blipFill>
          <a:blip r:embed="rId2" cstate="print"/>
          <a:srcRect/>
          <a:stretch>
            <a:fillRect/>
          </a:stretch>
        </p:blipFill>
        <p:spPr bwMode="auto">
          <a:xfrm>
            <a:off x="7162800" y="-1"/>
            <a:ext cx="1981199" cy="1371601"/>
          </a:xfrm>
          <a:prstGeom prst="rect">
            <a:avLst/>
          </a:prstGeom>
          <a:noFill/>
          <a:ln w="9525" cap="flat" cmpd="sng">
            <a:noFill/>
            <a:prstDash val="solid"/>
            <a:miter lim="800000"/>
            <a:headEnd/>
            <a:tailEnd/>
          </a:ln>
        </p:spPr>
      </p:pic>
      <p:sp>
        <p:nvSpPr>
          <p:cNvPr id="5" name="Date Placeholder 3"/>
          <p:cNvSpPr>
            <a:spLocks noGrp="1"/>
          </p:cNvSpPr>
          <p:nvPr>
            <p:ph type="dt" sz="half" idx="4294967295"/>
          </p:nvPr>
        </p:nvSpPr>
        <p:spPr>
          <a:xfrm>
            <a:off x="457200" y="6356350"/>
            <a:ext cx="2133600" cy="365125"/>
          </a:xfrm>
          <a:prstGeom prst="rect">
            <a:avLst/>
          </a:prstGeom>
        </p:spPr>
        <p:txBody>
          <a:bodyPr vert="horz" lIns="91440" tIns="45720" rIns="91440" bIns="45720" rtlCol="0" anchor="ctr"/>
          <a:lstStyle>
            <a:lvl1pPr algn="l">
              <a:defRPr sz="1200">
                <a:solidFill>
                  <a:srgbClr val="0000FF"/>
                </a:solidFill>
              </a:defRPr>
            </a:lvl1pPr>
          </a:lstStyle>
          <a:p>
            <a:fld id="{C9A62315-523A-4E76-A53F-63211F5AB666}" type="datetimeFigureOut">
              <a:rPr lang="en-US" smtClean="0"/>
              <a:pPr/>
              <a:t>8/29/2023</a:t>
            </a:fld>
            <a:endParaRPr lang="en-US" dirty="0"/>
          </a:p>
        </p:txBody>
      </p:sp>
      <p:sp>
        <p:nvSpPr>
          <p:cNvPr id="6" name="Footer Placeholder 4"/>
          <p:cNvSpPr>
            <a:spLocks noGrp="1"/>
          </p:cNvSpPr>
          <p:nvPr>
            <p:ph type="ftr" sz="quarter" idx="4294967295"/>
          </p:nvPr>
        </p:nvSpPr>
        <p:spPr>
          <a:xfrm>
            <a:off x="3124200" y="6356350"/>
            <a:ext cx="2895600" cy="365125"/>
          </a:xfrm>
          <a:prstGeom prst="rect">
            <a:avLst/>
          </a:prstGeom>
        </p:spPr>
        <p:txBody>
          <a:bodyPr vert="horz" lIns="91440" tIns="45720" rIns="91440" bIns="45720" rtlCol="0" anchor="ctr"/>
          <a:lstStyle>
            <a:lvl1pPr algn="ctr">
              <a:defRPr sz="1200">
                <a:solidFill>
                  <a:srgbClr val="0000FF"/>
                </a:solidFill>
              </a:defRPr>
            </a:lvl1pPr>
          </a:lstStyle>
          <a:p>
            <a:r>
              <a:rPr lang="en-US" smtClean="0"/>
              <a:t>Software testing</a:t>
            </a:r>
            <a:endParaRPr lang="en-US" dirty="0"/>
          </a:p>
        </p:txBody>
      </p:sp>
      <p:sp>
        <p:nvSpPr>
          <p:cNvPr id="7" name="Slide Number Placeholder 5"/>
          <p:cNvSpPr>
            <a:spLocks noGrp="1"/>
          </p:cNvSpPr>
          <p:nvPr>
            <p:ph type="sldNum" sz="quarter" idx="4294967295"/>
          </p:nvPr>
        </p:nvSpPr>
        <p:spPr>
          <a:xfrm>
            <a:off x="6553200" y="6356350"/>
            <a:ext cx="2133600" cy="365125"/>
          </a:xfrm>
          <a:prstGeom prst="rect">
            <a:avLst/>
          </a:prstGeom>
        </p:spPr>
        <p:txBody>
          <a:bodyPr vert="horz" lIns="91440" tIns="45720" rIns="91440" bIns="45720" rtlCol="0" anchor="ctr"/>
          <a:lstStyle>
            <a:lvl1pPr algn="r">
              <a:defRPr sz="1200">
                <a:solidFill>
                  <a:srgbClr val="0000FF"/>
                </a:solidFill>
              </a:defRPr>
            </a:lvl1pPr>
          </a:lstStyle>
          <a:p>
            <a:fld id="{8015A9A5-FDED-4E35-A21F-AB2CE43FC06E}" type="slidenum">
              <a:rPr lang="en-US" smtClean="0"/>
              <a:pPr/>
              <a:t>53</a:t>
            </a:fld>
            <a:endParaRPr lang="en-US" dirty="0"/>
          </a:p>
        </p:txBody>
      </p:sp>
      <p:pic>
        <p:nvPicPr>
          <p:cNvPr id="26627" name="Picture 3"/>
          <p:cNvPicPr>
            <a:picLocks noChangeAspect="1" noChangeArrowheads="1"/>
          </p:cNvPicPr>
          <p:nvPr/>
        </p:nvPicPr>
        <p:blipFill>
          <a:blip r:embed="rId3" cstate="print"/>
          <a:srcRect/>
          <a:stretch>
            <a:fillRect/>
          </a:stretch>
        </p:blipFill>
        <p:spPr bwMode="auto">
          <a:xfrm>
            <a:off x="200462" y="1463675"/>
            <a:ext cx="8513770" cy="4800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Quy</a:t>
            </a:r>
            <a:r>
              <a:rPr lang="en-US" dirty="0" smtClean="0"/>
              <a:t> </a:t>
            </a:r>
            <a:r>
              <a:rPr lang="en-US" dirty="0" err="1" smtClean="0"/>
              <a:t>trình</a:t>
            </a:r>
            <a:r>
              <a:rPr lang="en-US" dirty="0" smtClean="0"/>
              <a:t> </a:t>
            </a:r>
            <a:r>
              <a:rPr lang="en-US" dirty="0" err="1" smtClean="0"/>
              <a:t>kiểm</a:t>
            </a:r>
            <a:r>
              <a:rPr lang="en-US" dirty="0" smtClean="0"/>
              <a:t> </a:t>
            </a:r>
            <a:r>
              <a:rPr lang="en-US" dirty="0" err="1" smtClean="0"/>
              <a:t>thử</a:t>
            </a:r>
            <a:r>
              <a:rPr lang="en-US" dirty="0" smtClean="0"/>
              <a:t> </a:t>
            </a:r>
            <a:r>
              <a:rPr lang="en-US" dirty="0" err="1" smtClean="0"/>
              <a:t>phần</a:t>
            </a:r>
            <a:r>
              <a:rPr lang="en-US" dirty="0" smtClean="0"/>
              <a:t> </a:t>
            </a:r>
            <a:r>
              <a:rPr lang="en-US" dirty="0" err="1" smtClean="0"/>
              <a:t>mềm</a:t>
            </a:r>
            <a:endParaRPr lang="en-US" dirty="0"/>
          </a:p>
        </p:txBody>
      </p:sp>
      <p:sp>
        <p:nvSpPr>
          <p:cNvPr id="5" name="Date Placeholder 3"/>
          <p:cNvSpPr>
            <a:spLocks noGrp="1"/>
          </p:cNvSpPr>
          <p:nvPr>
            <p:ph type="dt" sz="half" idx="4294967295"/>
          </p:nvPr>
        </p:nvSpPr>
        <p:spPr>
          <a:xfrm>
            <a:off x="457200" y="6356350"/>
            <a:ext cx="2133600" cy="365125"/>
          </a:xfrm>
          <a:prstGeom prst="rect">
            <a:avLst/>
          </a:prstGeom>
        </p:spPr>
        <p:txBody>
          <a:bodyPr vert="horz" lIns="91440" tIns="45720" rIns="91440" bIns="45720" rtlCol="0" anchor="ctr"/>
          <a:lstStyle>
            <a:lvl1pPr algn="l">
              <a:defRPr sz="1200">
                <a:solidFill>
                  <a:srgbClr val="0000FF"/>
                </a:solidFill>
              </a:defRPr>
            </a:lvl1pPr>
          </a:lstStyle>
          <a:p>
            <a:fld id="{C9A62315-523A-4E76-A53F-63211F5AB666}" type="datetimeFigureOut">
              <a:rPr lang="en-US" smtClean="0"/>
              <a:pPr/>
              <a:t>8/29/2023</a:t>
            </a:fld>
            <a:endParaRPr lang="en-US" dirty="0"/>
          </a:p>
        </p:txBody>
      </p:sp>
      <p:sp>
        <p:nvSpPr>
          <p:cNvPr id="6" name="Footer Placeholder 4"/>
          <p:cNvSpPr>
            <a:spLocks noGrp="1"/>
          </p:cNvSpPr>
          <p:nvPr>
            <p:ph type="ftr" sz="quarter" idx="4294967295"/>
          </p:nvPr>
        </p:nvSpPr>
        <p:spPr>
          <a:xfrm>
            <a:off x="3124200" y="6356350"/>
            <a:ext cx="2895600" cy="365125"/>
          </a:xfrm>
          <a:prstGeom prst="rect">
            <a:avLst/>
          </a:prstGeom>
        </p:spPr>
        <p:txBody>
          <a:bodyPr vert="horz" lIns="91440" tIns="45720" rIns="91440" bIns="45720" rtlCol="0" anchor="ctr"/>
          <a:lstStyle>
            <a:lvl1pPr algn="ctr">
              <a:defRPr sz="1200">
                <a:solidFill>
                  <a:srgbClr val="0000FF"/>
                </a:solidFill>
              </a:defRPr>
            </a:lvl1pPr>
          </a:lstStyle>
          <a:p>
            <a:r>
              <a:rPr lang="en-US" smtClean="0"/>
              <a:t>Software testing</a:t>
            </a:r>
            <a:endParaRPr lang="en-US" dirty="0"/>
          </a:p>
        </p:txBody>
      </p:sp>
      <p:sp>
        <p:nvSpPr>
          <p:cNvPr id="7" name="Slide Number Placeholder 5"/>
          <p:cNvSpPr>
            <a:spLocks noGrp="1"/>
          </p:cNvSpPr>
          <p:nvPr>
            <p:ph type="sldNum" sz="quarter" idx="4294967295"/>
          </p:nvPr>
        </p:nvSpPr>
        <p:spPr>
          <a:xfrm>
            <a:off x="6553200" y="6356350"/>
            <a:ext cx="2133600" cy="365125"/>
          </a:xfrm>
          <a:prstGeom prst="rect">
            <a:avLst/>
          </a:prstGeom>
        </p:spPr>
        <p:txBody>
          <a:bodyPr vert="horz" lIns="91440" tIns="45720" rIns="91440" bIns="45720" rtlCol="0" anchor="ctr"/>
          <a:lstStyle>
            <a:lvl1pPr algn="r">
              <a:defRPr sz="1200">
                <a:solidFill>
                  <a:srgbClr val="0000FF"/>
                </a:solidFill>
              </a:defRPr>
            </a:lvl1pPr>
          </a:lstStyle>
          <a:p>
            <a:fld id="{8015A9A5-FDED-4E35-A21F-AB2CE43FC06E}" type="slidenum">
              <a:rPr lang="en-US" smtClean="0"/>
              <a:pPr/>
              <a:t>54</a:t>
            </a:fld>
            <a:endParaRPr lang="en-US" dirty="0"/>
          </a:p>
        </p:txBody>
      </p:sp>
      <p:pic>
        <p:nvPicPr>
          <p:cNvPr id="9" name="Picture 2"/>
          <p:cNvPicPr>
            <a:picLocks noChangeAspect="1" noChangeArrowheads="1"/>
          </p:cNvPicPr>
          <p:nvPr/>
        </p:nvPicPr>
        <p:blipFill>
          <a:blip r:embed="rId2" cstate="print"/>
          <a:srcRect/>
          <a:stretch>
            <a:fillRect/>
          </a:stretch>
        </p:blipFill>
        <p:spPr bwMode="auto">
          <a:xfrm>
            <a:off x="762000" y="1371600"/>
            <a:ext cx="8153400" cy="4953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Quy</a:t>
            </a:r>
            <a:r>
              <a:rPr lang="en-US" dirty="0"/>
              <a:t> </a:t>
            </a:r>
            <a:r>
              <a:rPr lang="en-US" dirty="0" err="1"/>
              <a:t>trình</a:t>
            </a:r>
            <a:r>
              <a:rPr lang="en-US" dirty="0"/>
              <a:t> </a:t>
            </a:r>
            <a:r>
              <a:rPr lang="en-US" dirty="0" err="1"/>
              <a:t>phát</a:t>
            </a:r>
            <a:r>
              <a:rPr lang="en-US" dirty="0"/>
              <a:t> </a:t>
            </a:r>
            <a:r>
              <a:rPr lang="en-US" dirty="0" err="1"/>
              <a:t>triển</a:t>
            </a:r>
            <a:r>
              <a:rPr lang="en-US" dirty="0"/>
              <a:t> </a:t>
            </a:r>
            <a:r>
              <a:rPr lang="en-US" dirty="0" err="1"/>
              <a:t>phần</a:t>
            </a:r>
            <a:r>
              <a:rPr lang="en-US" dirty="0"/>
              <a:t> </a:t>
            </a:r>
            <a:r>
              <a:rPr lang="en-US" dirty="0" err="1"/>
              <a:t>mềm</a:t>
            </a:r>
            <a:endParaRPr lang="en-US" dirty="0"/>
          </a:p>
        </p:txBody>
      </p:sp>
      <p:sp>
        <p:nvSpPr>
          <p:cNvPr id="3" name="Content Placeholder 2"/>
          <p:cNvSpPr>
            <a:spLocks noGrp="1"/>
          </p:cNvSpPr>
          <p:nvPr>
            <p:ph idx="1"/>
          </p:nvPr>
        </p:nvSpPr>
        <p:spPr/>
        <p:txBody>
          <a:bodyPr>
            <a:normAutofit lnSpcReduction="10000"/>
          </a:bodyPr>
          <a:lstStyle/>
          <a:p>
            <a:r>
              <a:rPr lang="en-US" dirty="0" err="1" smtClean="0"/>
              <a:t>Mô</a:t>
            </a:r>
            <a:r>
              <a:rPr lang="en-US" dirty="0" smtClean="0"/>
              <a:t> </a:t>
            </a:r>
            <a:r>
              <a:rPr lang="en-US" dirty="0" err="1" smtClean="0"/>
              <a:t>hình</a:t>
            </a:r>
            <a:r>
              <a:rPr lang="en-US" dirty="0" smtClean="0"/>
              <a:t> </a:t>
            </a:r>
            <a:r>
              <a:rPr lang="en-US" dirty="0" err="1" smtClean="0"/>
              <a:t>thác</a:t>
            </a:r>
            <a:r>
              <a:rPr lang="en-US" dirty="0" smtClean="0"/>
              <a:t> </a:t>
            </a:r>
            <a:r>
              <a:rPr lang="en-US" dirty="0" err="1" smtClean="0"/>
              <a:t>nước</a:t>
            </a:r>
            <a:r>
              <a:rPr lang="en-US" dirty="0" smtClean="0"/>
              <a:t>:</a:t>
            </a:r>
          </a:p>
          <a:p>
            <a:pPr lvl="1"/>
            <a:r>
              <a:rPr lang="en-US" dirty="0" err="1" smtClean="0"/>
              <a:t>Giai</a:t>
            </a:r>
            <a:r>
              <a:rPr lang="en-US" dirty="0" smtClean="0"/>
              <a:t> </a:t>
            </a:r>
            <a:r>
              <a:rPr lang="en-US" dirty="0" err="1" smtClean="0"/>
              <a:t>đoạn</a:t>
            </a:r>
            <a:r>
              <a:rPr lang="en-US" dirty="0" smtClean="0"/>
              <a:t> 1: </a:t>
            </a:r>
            <a:r>
              <a:rPr lang="en-US" dirty="0" err="1" smtClean="0"/>
              <a:t>Phân</a:t>
            </a:r>
            <a:r>
              <a:rPr lang="en-US" dirty="0" smtClean="0"/>
              <a:t> </a:t>
            </a:r>
            <a:r>
              <a:rPr lang="en-US" dirty="0" err="1" smtClean="0"/>
              <a:t>tích</a:t>
            </a:r>
            <a:r>
              <a:rPr lang="en-US" dirty="0" smtClean="0"/>
              <a:t> </a:t>
            </a:r>
            <a:r>
              <a:rPr lang="en-US" dirty="0" err="1" smtClean="0"/>
              <a:t>yêu</a:t>
            </a:r>
            <a:r>
              <a:rPr lang="en-US" dirty="0" smtClean="0"/>
              <a:t> </a:t>
            </a:r>
            <a:r>
              <a:rPr lang="en-US" dirty="0" err="1" smtClean="0"/>
              <a:t>cầu</a:t>
            </a:r>
            <a:endParaRPr lang="en-US" dirty="0" smtClean="0"/>
          </a:p>
          <a:p>
            <a:pPr lvl="2"/>
            <a:r>
              <a:rPr lang="vi-VN" dirty="0" smtClean="0"/>
              <a:t>Nắm </a:t>
            </a:r>
            <a:r>
              <a:rPr lang="vi-VN" dirty="0"/>
              <a:t>được tất cả các yêu cầu. </a:t>
            </a:r>
            <a:endParaRPr lang="en-US" dirty="0" smtClean="0"/>
          </a:p>
          <a:p>
            <a:pPr lvl="2"/>
            <a:r>
              <a:rPr lang="vi-VN" dirty="0" smtClean="0"/>
              <a:t>Thảo </a:t>
            </a:r>
            <a:r>
              <a:rPr lang="vi-VN" dirty="0"/>
              <a:t>luận và hướng dẫn để hiểu các yêu cầu. </a:t>
            </a:r>
            <a:endParaRPr lang="en-US" dirty="0" smtClean="0"/>
          </a:p>
          <a:p>
            <a:pPr lvl="2"/>
            <a:r>
              <a:rPr lang="vi-VN" dirty="0" smtClean="0"/>
              <a:t>Thực </a:t>
            </a:r>
            <a:r>
              <a:rPr lang="vi-VN" dirty="0"/>
              <a:t>hiện thử nghiệm các yêu cầu để đảm bảo rằng các yêu cầu có thể kiểm chứng được hay không</a:t>
            </a:r>
            <a:r>
              <a:rPr lang="vi-VN" dirty="0" smtClean="0"/>
              <a:t>.</a:t>
            </a:r>
            <a:endParaRPr lang="en-US" dirty="0" smtClean="0"/>
          </a:p>
          <a:p>
            <a:pPr lvl="1"/>
            <a:r>
              <a:rPr lang="en-US" dirty="0" err="1" smtClean="0"/>
              <a:t>Giai</a:t>
            </a:r>
            <a:r>
              <a:rPr lang="en-US" dirty="0" smtClean="0"/>
              <a:t> </a:t>
            </a:r>
            <a:r>
              <a:rPr lang="en-US" dirty="0" err="1" smtClean="0"/>
              <a:t>đoạn</a:t>
            </a:r>
            <a:r>
              <a:rPr lang="en-US" dirty="0" smtClean="0"/>
              <a:t> 2: </a:t>
            </a:r>
            <a:r>
              <a:rPr lang="en-US" dirty="0" err="1" smtClean="0"/>
              <a:t>Thiết</a:t>
            </a:r>
            <a:r>
              <a:rPr lang="en-US" dirty="0" smtClean="0"/>
              <a:t> </a:t>
            </a:r>
            <a:r>
              <a:rPr lang="en-US" dirty="0" err="1" smtClean="0"/>
              <a:t>kế</a:t>
            </a:r>
            <a:r>
              <a:rPr lang="en-US" dirty="0" smtClean="0"/>
              <a:t> </a:t>
            </a:r>
            <a:r>
              <a:rPr lang="en-US" dirty="0" err="1" smtClean="0"/>
              <a:t>hệ</a:t>
            </a:r>
            <a:r>
              <a:rPr lang="en-US" dirty="0" smtClean="0"/>
              <a:t> </a:t>
            </a:r>
            <a:r>
              <a:rPr lang="en-US" dirty="0" err="1" smtClean="0"/>
              <a:t>thống</a:t>
            </a:r>
            <a:endParaRPr lang="en-US" dirty="0" smtClean="0"/>
          </a:p>
          <a:p>
            <a:pPr lvl="2"/>
            <a:r>
              <a:rPr lang="en-US" dirty="0" smtClean="0"/>
              <a:t>Theo </a:t>
            </a:r>
            <a:r>
              <a:rPr lang="en-US" dirty="0" err="1"/>
              <a:t>yêu</a:t>
            </a:r>
            <a:r>
              <a:rPr lang="en-US" dirty="0"/>
              <a:t> </a:t>
            </a:r>
            <a:r>
              <a:rPr lang="en-US" dirty="0" err="1"/>
              <a:t>cầu</a:t>
            </a:r>
            <a:r>
              <a:rPr lang="en-US" dirty="0"/>
              <a:t>, </a:t>
            </a:r>
            <a:r>
              <a:rPr lang="en-US" dirty="0" err="1"/>
              <a:t>tạo</a:t>
            </a:r>
            <a:r>
              <a:rPr lang="en-US" dirty="0"/>
              <a:t> </a:t>
            </a:r>
            <a:r>
              <a:rPr lang="en-US" dirty="0" err="1"/>
              <a:t>ra</a:t>
            </a:r>
            <a:r>
              <a:rPr lang="en-US" dirty="0"/>
              <a:t> </a:t>
            </a:r>
            <a:r>
              <a:rPr lang="en-US" dirty="0" err="1"/>
              <a:t>thiết</a:t>
            </a:r>
            <a:r>
              <a:rPr lang="en-US" dirty="0"/>
              <a:t> </a:t>
            </a:r>
            <a:r>
              <a:rPr lang="en-US" dirty="0" err="1"/>
              <a:t>kế</a:t>
            </a:r>
            <a:r>
              <a:rPr lang="en-US" dirty="0"/>
              <a:t> </a:t>
            </a:r>
          </a:p>
          <a:p>
            <a:pPr lvl="2"/>
            <a:r>
              <a:rPr lang="en-US" dirty="0" err="1" smtClean="0"/>
              <a:t>Thảo</a:t>
            </a:r>
            <a:r>
              <a:rPr lang="en-US" dirty="0" smtClean="0"/>
              <a:t> </a:t>
            </a:r>
            <a:r>
              <a:rPr lang="en-US" dirty="0" err="1"/>
              <a:t>luận</a:t>
            </a:r>
            <a:r>
              <a:rPr lang="en-US" dirty="0"/>
              <a:t> </a:t>
            </a:r>
            <a:r>
              <a:rPr lang="en-US" dirty="0" err="1"/>
              <a:t>về</a:t>
            </a:r>
            <a:r>
              <a:rPr lang="en-US" dirty="0"/>
              <a:t> </a:t>
            </a:r>
            <a:r>
              <a:rPr lang="en-US" dirty="0" err="1"/>
              <a:t>yêu</a:t>
            </a:r>
            <a:r>
              <a:rPr lang="en-US" dirty="0"/>
              <a:t> </a:t>
            </a:r>
            <a:r>
              <a:rPr lang="en-US" dirty="0" err="1"/>
              <a:t>cầu</a:t>
            </a:r>
            <a:r>
              <a:rPr lang="en-US" dirty="0"/>
              <a:t> </a:t>
            </a:r>
            <a:r>
              <a:rPr lang="en-US" dirty="0" err="1"/>
              <a:t>phần</a:t>
            </a:r>
            <a:r>
              <a:rPr lang="en-US" dirty="0"/>
              <a:t> </a:t>
            </a:r>
            <a:r>
              <a:rPr lang="en-US" dirty="0" err="1"/>
              <a:t>cứng</a:t>
            </a:r>
            <a:r>
              <a:rPr lang="en-US" dirty="0"/>
              <a:t> /</a:t>
            </a:r>
            <a:r>
              <a:rPr lang="en-US" dirty="0" err="1"/>
              <a:t>phần</a:t>
            </a:r>
            <a:r>
              <a:rPr lang="en-US" dirty="0"/>
              <a:t> </a:t>
            </a:r>
            <a:r>
              <a:rPr lang="en-US" dirty="0" err="1" smtClean="0"/>
              <a:t>mềm</a:t>
            </a:r>
            <a:r>
              <a:rPr lang="en-US" dirty="0" smtClean="0"/>
              <a:t>.</a:t>
            </a:r>
          </a:p>
          <a:p>
            <a:pPr lvl="2"/>
            <a:r>
              <a:rPr lang="en-US" dirty="0" err="1" smtClean="0"/>
              <a:t>Tài</a:t>
            </a:r>
            <a:r>
              <a:rPr lang="en-US" dirty="0" smtClean="0"/>
              <a:t> </a:t>
            </a:r>
            <a:r>
              <a:rPr lang="en-US" dirty="0" err="1"/>
              <a:t>liệu</a:t>
            </a:r>
            <a:r>
              <a:rPr lang="en-US" dirty="0"/>
              <a:t> </a:t>
            </a:r>
            <a:r>
              <a:rPr lang="en-US" dirty="0" err="1"/>
              <a:t>thiết</a:t>
            </a:r>
            <a:r>
              <a:rPr lang="en-US" dirty="0"/>
              <a:t> </a:t>
            </a:r>
            <a:r>
              <a:rPr lang="en-US" dirty="0" err="1"/>
              <a:t>kế</a:t>
            </a:r>
            <a:endParaRPr lang="en-US" dirty="0"/>
          </a:p>
        </p:txBody>
      </p:sp>
    </p:spTree>
    <p:extLst>
      <p:ext uri="{BB962C8B-B14F-4D97-AF65-F5344CB8AC3E}">
        <p14:creationId xmlns:p14="http://schemas.microsoft.com/office/powerpoint/2010/main" val="13420936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Quy</a:t>
            </a:r>
            <a:r>
              <a:rPr lang="en-US" dirty="0"/>
              <a:t> </a:t>
            </a:r>
            <a:r>
              <a:rPr lang="en-US" dirty="0" err="1"/>
              <a:t>trình</a:t>
            </a:r>
            <a:r>
              <a:rPr lang="en-US" dirty="0"/>
              <a:t> </a:t>
            </a:r>
            <a:r>
              <a:rPr lang="en-US" dirty="0" err="1"/>
              <a:t>phát</a:t>
            </a:r>
            <a:r>
              <a:rPr lang="en-US" dirty="0"/>
              <a:t> </a:t>
            </a:r>
            <a:r>
              <a:rPr lang="en-US" dirty="0" err="1"/>
              <a:t>triển</a:t>
            </a:r>
            <a:r>
              <a:rPr lang="en-US" dirty="0"/>
              <a:t> </a:t>
            </a:r>
            <a:r>
              <a:rPr lang="en-US" dirty="0" err="1"/>
              <a:t>phần</a:t>
            </a:r>
            <a:r>
              <a:rPr lang="en-US" dirty="0"/>
              <a:t> </a:t>
            </a:r>
            <a:r>
              <a:rPr lang="en-US" dirty="0" err="1"/>
              <a:t>mềm</a:t>
            </a:r>
            <a:endParaRPr lang="en-US" dirty="0"/>
          </a:p>
        </p:txBody>
      </p:sp>
      <p:sp>
        <p:nvSpPr>
          <p:cNvPr id="3" name="Content Placeholder 2"/>
          <p:cNvSpPr>
            <a:spLocks noGrp="1"/>
          </p:cNvSpPr>
          <p:nvPr>
            <p:ph idx="1"/>
          </p:nvPr>
        </p:nvSpPr>
        <p:spPr/>
        <p:txBody>
          <a:bodyPr>
            <a:normAutofit/>
          </a:bodyPr>
          <a:lstStyle/>
          <a:p>
            <a:r>
              <a:rPr lang="en-US" dirty="0" err="1" smtClean="0"/>
              <a:t>Mô</a:t>
            </a:r>
            <a:r>
              <a:rPr lang="en-US" dirty="0" smtClean="0"/>
              <a:t> </a:t>
            </a:r>
            <a:r>
              <a:rPr lang="en-US" dirty="0" err="1" smtClean="0"/>
              <a:t>hình</a:t>
            </a:r>
            <a:r>
              <a:rPr lang="en-US" dirty="0" smtClean="0"/>
              <a:t> </a:t>
            </a:r>
            <a:r>
              <a:rPr lang="en-US" dirty="0" err="1" smtClean="0"/>
              <a:t>thác</a:t>
            </a:r>
            <a:r>
              <a:rPr lang="en-US" dirty="0" smtClean="0"/>
              <a:t> </a:t>
            </a:r>
            <a:r>
              <a:rPr lang="en-US" dirty="0" err="1" smtClean="0"/>
              <a:t>nước</a:t>
            </a:r>
            <a:r>
              <a:rPr lang="en-US" dirty="0" smtClean="0"/>
              <a:t>:</a:t>
            </a:r>
          </a:p>
          <a:p>
            <a:pPr lvl="1"/>
            <a:r>
              <a:rPr lang="en-US" dirty="0" err="1" smtClean="0"/>
              <a:t>Giai</a:t>
            </a:r>
            <a:r>
              <a:rPr lang="en-US" dirty="0" smtClean="0"/>
              <a:t> </a:t>
            </a:r>
            <a:r>
              <a:rPr lang="en-US" dirty="0" err="1" smtClean="0"/>
              <a:t>đoạn</a:t>
            </a:r>
            <a:r>
              <a:rPr lang="en-US" dirty="0" smtClean="0"/>
              <a:t> 3: Coding (</a:t>
            </a:r>
            <a:r>
              <a:rPr lang="en-US" dirty="0" err="1" smtClean="0"/>
              <a:t>Xây</a:t>
            </a:r>
            <a:r>
              <a:rPr lang="en-US" dirty="0" smtClean="0"/>
              <a:t> </a:t>
            </a:r>
            <a:r>
              <a:rPr lang="en-US" dirty="0" err="1" smtClean="0"/>
              <a:t>dựng</a:t>
            </a:r>
            <a:r>
              <a:rPr lang="en-US" dirty="0" smtClean="0"/>
              <a:t>/</a:t>
            </a:r>
            <a:r>
              <a:rPr lang="en-US" dirty="0" err="1" smtClean="0"/>
              <a:t>viết</a:t>
            </a:r>
            <a:r>
              <a:rPr lang="en-US" dirty="0" smtClean="0"/>
              <a:t> </a:t>
            </a:r>
            <a:r>
              <a:rPr lang="en-US" dirty="0" err="1" smtClean="0"/>
              <a:t>chương</a:t>
            </a:r>
            <a:r>
              <a:rPr lang="en-US" dirty="0" smtClean="0"/>
              <a:t> </a:t>
            </a:r>
            <a:r>
              <a:rPr lang="en-US" dirty="0" err="1" smtClean="0"/>
              <a:t>trình</a:t>
            </a:r>
            <a:r>
              <a:rPr lang="en-US" dirty="0" smtClean="0"/>
              <a:t>)</a:t>
            </a:r>
          </a:p>
          <a:p>
            <a:pPr lvl="2"/>
            <a:r>
              <a:rPr lang="vi-VN" dirty="0" smtClean="0"/>
              <a:t>Theo </a:t>
            </a:r>
            <a:r>
              <a:rPr lang="vi-VN" dirty="0"/>
              <a:t>thiết kế tạo ra các chương trình / code </a:t>
            </a:r>
            <a:endParaRPr lang="en-US" dirty="0" smtClean="0"/>
          </a:p>
          <a:p>
            <a:pPr lvl="2"/>
            <a:r>
              <a:rPr lang="vi-VN" dirty="0" smtClean="0"/>
              <a:t>Tích </a:t>
            </a:r>
            <a:r>
              <a:rPr lang="vi-VN" dirty="0"/>
              <a:t>hợp code cho giai đoạn tiếp theo. </a:t>
            </a:r>
            <a:endParaRPr lang="en-US" dirty="0" smtClean="0"/>
          </a:p>
          <a:p>
            <a:pPr lvl="2"/>
            <a:r>
              <a:rPr lang="vi-VN" dirty="0" smtClean="0"/>
              <a:t>Unit testing</a:t>
            </a:r>
            <a:endParaRPr lang="en-US" dirty="0" smtClean="0"/>
          </a:p>
          <a:p>
            <a:pPr lvl="1"/>
            <a:r>
              <a:rPr lang="en-US" dirty="0" err="1" smtClean="0"/>
              <a:t>Giai</a:t>
            </a:r>
            <a:r>
              <a:rPr lang="en-US" dirty="0" smtClean="0"/>
              <a:t> </a:t>
            </a:r>
            <a:r>
              <a:rPr lang="en-US" dirty="0" err="1" smtClean="0"/>
              <a:t>đoạn</a:t>
            </a:r>
            <a:r>
              <a:rPr lang="en-US" dirty="0" smtClean="0"/>
              <a:t> 4: Testing (</a:t>
            </a:r>
            <a:r>
              <a:rPr lang="en-US" dirty="0" err="1" smtClean="0"/>
              <a:t>kiểm</a:t>
            </a:r>
            <a:r>
              <a:rPr lang="en-US" dirty="0" smtClean="0"/>
              <a:t> </a:t>
            </a:r>
            <a:r>
              <a:rPr lang="en-US" dirty="0" err="1" smtClean="0"/>
              <a:t>thử</a:t>
            </a:r>
            <a:r>
              <a:rPr lang="en-US" dirty="0" smtClean="0"/>
              <a:t> </a:t>
            </a:r>
            <a:r>
              <a:rPr lang="en-US" dirty="0" err="1" smtClean="0"/>
              <a:t>hệ</a:t>
            </a:r>
            <a:r>
              <a:rPr lang="en-US" dirty="0" smtClean="0"/>
              <a:t> </a:t>
            </a:r>
            <a:r>
              <a:rPr lang="en-US" dirty="0" err="1" smtClean="0"/>
              <a:t>thống</a:t>
            </a:r>
            <a:r>
              <a:rPr lang="en-US" dirty="0" smtClean="0"/>
              <a:t>)</a:t>
            </a:r>
          </a:p>
          <a:p>
            <a:pPr lvl="1"/>
            <a:r>
              <a:rPr lang="en-US" dirty="0" err="1" smtClean="0"/>
              <a:t>Giai</a:t>
            </a:r>
            <a:r>
              <a:rPr lang="en-US" dirty="0" smtClean="0"/>
              <a:t> </a:t>
            </a:r>
            <a:r>
              <a:rPr lang="en-US" dirty="0" err="1" smtClean="0"/>
              <a:t>đoạn</a:t>
            </a:r>
            <a:r>
              <a:rPr lang="en-US" dirty="0" smtClean="0"/>
              <a:t> 5: </a:t>
            </a:r>
            <a:r>
              <a:rPr lang="en-US" dirty="0" err="1" smtClean="0"/>
              <a:t>Triển</a:t>
            </a:r>
            <a:r>
              <a:rPr lang="en-US" dirty="0" smtClean="0"/>
              <a:t> </a:t>
            </a:r>
            <a:r>
              <a:rPr lang="en-US" dirty="0" err="1" smtClean="0"/>
              <a:t>khai</a:t>
            </a:r>
            <a:r>
              <a:rPr lang="en-US" dirty="0" smtClean="0"/>
              <a:t> </a:t>
            </a:r>
            <a:r>
              <a:rPr lang="en-US" dirty="0" err="1" smtClean="0"/>
              <a:t>và</a:t>
            </a:r>
            <a:r>
              <a:rPr lang="en-US" dirty="0" smtClean="0"/>
              <a:t> </a:t>
            </a:r>
            <a:r>
              <a:rPr lang="en-US" dirty="0" err="1" smtClean="0"/>
              <a:t>Bảo</a:t>
            </a:r>
            <a:r>
              <a:rPr lang="en-US" dirty="0" smtClean="0"/>
              <a:t> </a:t>
            </a:r>
            <a:r>
              <a:rPr lang="en-US" dirty="0" err="1" smtClean="0"/>
              <a:t>trì</a:t>
            </a:r>
            <a:r>
              <a:rPr lang="en-US" dirty="0" smtClean="0"/>
              <a:t> </a:t>
            </a:r>
            <a:r>
              <a:rPr lang="en-US" dirty="0" err="1" smtClean="0"/>
              <a:t>hệ</a:t>
            </a:r>
            <a:r>
              <a:rPr lang="en-US" dirty="0" smtClean="0"/>
              <a:t> </a:t>
            </a:r>
            <a:r>
              <a:rPr lang="en-US" dirty="0" err="1" smtClean="0"/>
              <a:t>thống</a:t>
            </a:r>
            <a:endParaRPr lang="en-US" dirty="0" smtClean="0"/>
          </a:p>
        </p:txBody>
      </p:sp>
    </p:spTree>
    <p:extLst>
      <p:ext uri="{BB962C8B-B14F-4D97-AF65-F5344CB8AC3E}">
        <p14:creationId xmlns:p14="http://schemas.microsoft.com/office/powerpoint/2010/main" val="40942544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Quy</a:t>
            </a:r>
            <a:r>
              <a:rPr lang="en-US" dirty="0"/>
              <a:t> </a:t>
            </a:r>
            <a:r>
              <a:rPr lang="en-US" dirty="0" err="1"/>
              <a:t>trình</a:t>
            </a:r>
            <a:r>
              <a:rPr lang="en-US" dirty="0"/>
              <a:t> </a:t>
            </a:r>
            <a:r>
              <a:rPr lang="en-US" dirty="0" err="1"/>
              <a:t>phát</a:t>
            </a:r>
            <a:r>
              <a:rPr lang="en-US" dirty="0"/>
              <a:t> </a:t>
            </a:r>
            <a:r>
              <a:rPr lang="en-US" dirty="0" err="1"/>
              <a:t>triển</a:t>
            </a:r>
            <a:r>
              <a:rPr lang="en-US" dirty="0"/>
              <a:t> </a:t>
            </a:r>
            <a:r>
              <a:rPr lang="en-US" dirty="0" err="1"/>
              <a:t>phần</a:t>
            </a:r>
            <a:r>
              <a:rPr lang="en-US" dirty="0"/>
              <a:t> </a:t>
            </a:r>
            <a:r>
              <a:rPr lang="en-US" dirty="0" err="1"/>
              <a:t>mềm</a:t>
            </a:r>
            <a:endParaRPr lang="en-US" dirty="0"/>
          </a:p>
        </p:txBody>
      </p:sp>
      <p:sp>
        <p:nvSpPr>
          <p:cNvPr id="3" name="Content Placeholder 2"/>
          <p:cNvSpPr>
            <a:spLocks noGrp="1"/>
          </p:cNvSpPr>
          <p:nvPr>
            <p:ph idx="1"/>
          </p:nvPr>
        </p:nvSpPr>
        <p:spPr/>
        <p:txBody>
          <a:bodyPr>
            <a:normAutofit lnSpcReduction="10000"/>
          </a:bodyPr>
          <a:lstStyle/>
          <a:p>
            <a:r>
              <a:rPr lang="en-US" dirty="0" err="1" smtClean="0"/>
              <a:t>Mô</a:t>
            </a:r>
            <a:r>
              <a:rPr lang="en-US" dirty="0" smtClean="0"/>
              <a:t> </a:t>
            </a:r>
            <a:r>
              <a:rPr lang="en-US" dirty="0" err="1" smtClean="0"/>
              <a:t>hình</a:t>
            </a:r>
            <a:r>
              <a:rPr lang="en-US" dirty="0" smtClean="0"/>
              <a:t> </a:t>
            </a:r>
            <a:r>
              <a:rPr lang="en-US" dirty="0" err="1" smtClean="0"/>
              <a:t>thác</a:t>
            </a:r>
            <a:r>
              <a:rPr lang="en-US" dirty="0" smtClean="0"/>
              <a:t> </a:t>
            </a:r>
            <a:r>
              <a:rPr lang="en-US" dirty="0" err="1" smtClean="0"/>
              <a:t>nước</a:t>
            </a:r>
            <a:r>
              <a:rPr lang="en-US" dirty="0" smtClean="0"/>
              <a:t> </a:t>
            </a:r>
            <a:r>
              <a:rPr lang="en-US" dirty="0" err="1" smtClean="0"/>
              <a:t>được</a:t>
            </a:r>
            <a:r>
              <a:rPr lang="en-US" dirty="0" smtClean="0"/>
              <a:t> </a:t>
            </a:r>
            <a:r>
              <a:rPr lang="en-US" dirty="0" err="1" smtClean="0"/>
              <a:t>sử</a:t>
            </a:r>
            <a:r>
              <a:rPr lang="en-US" dirty="0" smtClean="0"/>
              <a:t> </a:t>
            </a:r>
            <a:r>
              <a:rPr lang="en-US" dirty="0" err="1" smtClean="0"/>
              <a:t>dụng</a:t>
            </a:r>
            <a:r>
              <a:rPr lang="en-US" dirty="0" smtClean="0"/>
              <a:t> </a:t>
            </a:r>
            <a:r>
              <a:rPr lang="en-US" dirty="0" err="1" smtClean="0"/>
              <a:t>khi</a:t>
            </a:r>
            <a:r>
              <a:rPr lang="en-US" dirty="0" smtClean="0"/>
              <a:t>:</a:t>
            </a:r>
          </a:p>
          <a:p>
            <a:pPr lvl="1"/>
            <a:r>
              <a:rPr lang="vi-VN" dirty="0"/>
              <a:t>Yêu cầu ổn định và không thay đổi thường xuyên.</a:t>
            </a:r>
          </a:p>
          <a:p>
            <a:pPr lvl="1"/>
            <a:r>
              <a:rPr lang="vi-VN" dirty="0"/>
              <a:t>Một ứng dụng nhỏ.</a:t>
            </a:r>
          </a:p>
          <a:p>
            <a:pPr lvl="1"/>
            <a:r>
              <a:rPr lang="vi-VN" dirty="0"/>
              <a:t>Không có yêu cầu mà không hiểu hoặc không rõ ràng.</a:t>
            </a:r>
          </a:p>
          <a:p>
            <a:pPr lvl="1"/>
            <a:r>
              <a:rPr lang="vi-VN" dirty="0"/>
              <a:t>Môi trường ổn định</a:t>
            </a:r>
          </a:p>
          <a:p>
            <a:pPr lvl="1"/>
            <a:r>
              <a:rPr lang="vi-VN" dirty="0"/>
              <a:t>Các công cụ và công nghệ được sử dụng là ổn định</a:t>
            </a:r>
          </a:p>
          <a:p>
            <a:pPr lvl="1"/>
            <a:r>
              <a:rPr lang="vi-VN" dirty="0"/>
              <a:t>Nguồn lực được đào tạo và sẵn sàng.</a:t>
            </a:r>
          </a:p>
        </p:txBody>
      </p:sp>
    </p:spTree>
    <p:extLst>
      <p:ext uri="{BB962C8B-B14F-4D97-AF65-F5344CB8AC3E}">
        <p14:creationId xmlns:p14="http://schemas.microsoft.com/office/powerpoint/2010/main" val="20958650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Quy</a:t>
            </a:r>
            <a:r>
              <a:rPr lang="en-US" dirty="0"/>
              <a:t> </a:t>
            </a:r>
            <a:r>
              <a:rPr lang="en-US" dirty="0" err="1"/>
              <a:t>trình</a:t>
            </a:r>
            <a:r>
              <a:rPr lang="en-US" dirty="0"/>
              <a:t> </a:t>
            </a:r>
            <a:r>
              <a:rPr lang="en-US" dirty="0" err="1"/>
              <a:t>phát</a:t>
            </a:r>
            <a:r>
              <a:rPr lang="en-US" dirty="0"/>
              <a:t> </a:t>
            </a:r>
            <a:r>
              <a:rPr lang="en-US" dirty="0" err="1"/>
              <a:t>triển</a:t>
            </a:r>
            <a:r>
              <a:rPr lang="en-US" dirty="0"/>
              <a:t> </a:t>
            </a:r>
            <a:r>
              <a:rPr lang="en-US" dirty="0" err="1"/>
              <a:t>phần</a:t>
            </a:r>
            <a:r>
              <a:rPr lang="en-US" dirty="0"/>
              <a:t> </a:t>
            </a:r>
            <a:r>
              <a:rPr lang="en-US" dirty="0" err="1"/>
              <a:t>mềm</a:t>
            </a:r>
            <a:endParaRPr lang="en-US" dirty="0"/>
          </a:p>
        </p:txBody>
      </p:sp>
      <p:sp>
        <p:nvSpPr>
          <p:cNvPr id="3" name="Content Placeholder 2"/>
          <p:cNvSpPr>
            <a:spLocks noGrp="1"/>
          </p:cNvSpPr>
          <p:nvPr>
            <p:ph idx="1"/>
          </p:nvPr>
        </p:nvSpPr>
        <p:spPr/>
        <p:txBody>
          <a:bodyPr>
            <a:normAutofit fontScale="92500" lnSpcReduction="10000"/>
          </a:bodyPr>
          <a:lstStyle/>
          <a:p>
            <a:r>
              <a:rPr lang="en-US" dirty="0" err="1" smtClean="0"/>
              <a:t>Ưu</a:t>
            </a:r>
            <a:r>
              <a:rPr lang="en-US" dirty="0" smtClean="0"/>
              <a:t> </a:t>
            </a:r>
            <a:r>
              <a:rPr lang="en-US" dirty="0" err="1" smtClean="0"/>
              <a:t>điểm</a:t>
            </a:r>
            <a:r>
              <a:rPr lang="en-US" dirty="0" smtClean="0"/>
              <a:t> </a:t>
            </a:r>
            <a:r>
              <a:rPr lang="en-US" dirty="0" err="1" smtClean="0"/>
              <a:t>của</a:t>
            </a:r>
            <a:r>
              <a:rPr lang="en-US" dirty="0" smtClean="0"/>
              <a:t> </a:t>
            </a:r>
            <a:r>
              <a:rPr lang="en-US" dirty="0" err="1" smtClean="0"/>
              <a:t>mô</a:t>
            </a:r>
            <a:r>
              <a:rPr lang="en-US" dirty="0" smtClean="0"/>
              <a:t> </a:t>
            </a:r>
            <a:r>
              <a:rPr lang="en-US" dirty="0" err="1" smtClean="0"/>
              <a:t>hình</a:t>
            </a:r>
            <a:r>
              <a:rPr lang="en-US" dirty="0" smtClean="0"/>
              <a:t> </a:t>
            </a:r>
            <a:r>
              <a:rPr lang="en-US" dirty="0" err="1" smtClean="0"/>
              <a:t>thác</a:t>
            </a:r>
            <a:r>
              <a:rPr lang="en-US" dirty="0" smtClean="0"/>
              <a:t> </a:t>
            </a:r>
            <a:r>
              <a:rPr lang="en-US" dirty="0" err="1" smtClean="0"/>
              <a:t>nước</a:t>
            </a:r>
            <a:r>
              <a:rPr lang="en-US" dirty="0" smtClean="0"/>
              <a:t>:</a:t>
            </a:r>
          </a:p>
          <a:p>
            <a:pPr lvl="1"/>
            <a:r>
              <a:rPr lang="vi-VN" dirty="0"/>
              <a:t>Đơn giản, dễ hiểu và sử dụng.</a:t>
            </a:r>
          </a:p>
          <a:p>
            <a:pPr lvl="1"/>
            <a:r>
              <a:rPr lang="vi-VN" dirty="0"/>
              <a:t>Đối với các dự án nhỏ hơn, mô hình thác nước hoạt động tốt và mang lại kết quả phù hợp.</a:t>
            </a:r>
          </a:p>
          <a:p>
            <a:pPr lvl="1"/>
            <a:r>
              <a:rPr lang="vi-VN" dirty="0"/>
              <a:t>Vì các giai đoạn của mô hình thác nước cứng nhắc và chính xác, một pha được thực hiện một lần, nó rất dễ dàng để maintain.</a:t>
            </a:r>
          </a:p>
          <a:p>
            <a:pPr lvl="1"/>
            <a:r>
              <a:rPr lang="vi-VN" dirty="0"/>
              <a:t>Các tiêu chí đầu vào và đầu ra được xác định rõ ràng, do đó nó dễ dàng và có hệ thống để tiến hành chất lượng.</a:t>
            </a:r>
          </a:p>
          <a:p>
            <a:pPr lvl="1"/>
            <a:r>
              <a:rPr lang="vi-VN" dirty="0"/>
              <a:t>Kết quả được ghi chép tốt.</a:t>
            </a:r>
          </a:p>
          <a:p>
            <a:pPr lvl="1"/>
            <a:endParaRPr lang="vi-VN" dirty="0"/>
          </a:p>
        </p:txBody>
      </p:sp>
    </p:spTree>
    <p:extLst>
      <p:ext uri="{BB962C8B-B14F-4D97-AF65-F5344CB8AC3E}">
        <p14:creationId xmlns:p14="http://schemas.microsoft.com/office/powerpoint/2010/main" val="3977377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873</TotalTime>
  <Words>2382</Words>
  <Application>Microsoft Office PowerPoint</Application>
  <PresentationFormat>On-screen Show (4:3)</PresentationFormat>
  <Paragraphs>268</Paragraphs>
  <Slides>54</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54</vt:i4>
      </vt:variant>
    </vt:vector>
  </HeadingPairs>
  <TitlesOfParts>
    <vt:vector size="59" baseType="lpstr">
      <vt:lpstr>Arial</vt:lpstr>
      <vt:lpstr>Calibri</vt:lpstr>
      <vt:lpstr>Tahoma (Headings)</vt:lpstr>
      <vt:lpstr>Wingdings</vt:lpstr>
      <vt:lpstr>Office Theme</vt:lpstr>
      <vt:lpstr>SOFTWARE TESTING KIỂM THỬ PHẦN MỀM</vt:lpstr>
      <vt:lpstr>CHƯƠNG HAI</vt:lpstr>
      <vt:lpstr>Nội dung</vt:lpstr>
      <vt:lpstr>PHÁT TRIỂN PHẦN MỀM</vt:lpstr>
      <vt:lpstr>Quy trình phát triển phần mềm</vt:lpstr>
      <vt:lpstr>Quy trình phát triển phần mềm</vt:lpstr>
      <vt:lpstr>Quy trình phát triển phần mềm</vt:lpstr>
      <vt:lpstr>Quy trình phát triển phần mềm</vt:lpstr>
      <vt:lpstr>Quy trình phát triển phần mềm</vt:lpstr>
      <vt:lpstr>Quy trình phát triển phần mềm</vt:lpstr>
      <vt:lpstr>Quy trình phát triển phần mềm</vt:lpstr>
      <vt:lpstr>Quy trình phát triển phần mềm</vt:lpstr>
      <vt:lpstr>Quy trình phát triển phần mềm</vt:lpstr>
      <vt:lpstr>Quy trình phát triển phần mềm</vt:lpstr>
      <vt:lpstr>Quy trình phát triển phần mềm</vt:lpstr>
      <vt:lpstr>Quy trình phát triển phần mềm</vt:lpstr>
      <vt:lpstr>Quy trình phát triển phần mềm </vt:lpstr>
      <vt:lpstr>Quy trình phát triển phần mềm </vt:lpstr>
      <vt:lpstr>Quy trình phát triển phần mềm </vt:lpstr>
      <vt:lpstr>Quy trình phát triển phần mềm</vt:lpstr>
      <vt:lpstr>Quy trình phát triển phần mềm</vt:lpstr>
      <vt:lpstr>Quy trình phát triển phần mềm</vt:lpstr>
      <vt:lpstr>Quy trình phát triển phần mềm</vt:lpstr>
      <vt:lpstr>Quy trình phát triển phần mềm</vt:lpstr>
      <vt:lpstr>Quy trình phát triển phần mềm</vt:lpstr>
      <vt:lpstr>Quy trình phát triển phần m</vt:lpstr>
      <vt:lpstr>Quy trình phát triển phần mềm</vt:lpstr>
      <vt:lpstr>Quy trình phát triển phần m</vt:lpstr>
      <vt:lpstr>PowerPoint Presentation</vt:lpstr>
      <vt:lpstr>PowerPoint Presentation</vt:lpstr>
      <vt:lpstr>KIỂM THỬ PHẦN MỀM</vt:lpstr>
      <vt:lpstr>Sơ đồ tổ chức của kiểm thử</vt:lpstr>
      <vt:lpstr>Quy trình chung của kiểm thử phần mềm</vt:lpstr>
      <vt:lpstr>Test analysis and planning</vt:lpstr>
      <vt:lpstr>Test planning</vt:lpstr>
      <vt:lpstr>Test planning</vt:lpstr>
      <vt:lpstr>Test Planning</vt:lpstr>
      <vt:lpstr>Test Planning</vt:lpstr>
      <vt:lpstr>Test Planning</vt:lpstr>
      <vt:lpstr>Test Planning</vt:lpstr>
      <vt:lpstr>Test Planning</vt:lpstr>
      <vt:lpstr>PowerPoint Presentation</vt:lpstr>
      <vt:lpstr>Test Planning</vt:lpstr>
      <vt:lpstr>Test Planning</vt:lpstr>
      <vt:lpstr>PowerPoint Presentation</vt:lpstr>
      <vt:lpstr>Test Design</vt:lpstr>
      <vt:lpstr>Test design</vt:lpstr>
      <vt:lpstr>Test design</vt:lpstr>
      <vt:lpstr>Test Design</vt:lpstr>
      <vt:lpstr>PowerPoint Presentation</vt:lpstr>
      <vt:lpstr>Test Design – Tạo test case</vt:lpstr>
      <vt:lpstr>Test execution</vt:lpstr>
      <vt:lpstr>Test report</vt:lpstr>
      <vt:lpstr>Quy trình kiểm thử phần mềm</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NTTHuong</dc:creator>
  <cp:lastModifiedBy>DELL</cp:lastModifiedBy>
  <cp:revision>140</cp:revision>
  <dcterms:created xsi:type="dcterms:W3CDTF">2016-08-09T13:45:39Z</dcterms:created>
  <dcterms:modified xsi:type="dcterms:W3CDTF">2023-08-29T07:26:24Z</dcterms:modified>
</cp:coreProperties>
</file>