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1"/>
  </p:notesMasterIdLst>
  <p:sldIdLst>
    <p:sldId id="256" r:id="rId2"/>
    <p:sldId id="257" r:id="rId3"/>
    <p:sldId id="258" r:id="rId4"/>
    <p:sldId id="259" r:id="rId5"/>
    <p:sldId id="260" r:id="rId6"/>
    <p:sldId id="265"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400C3-7888-4365-9EFB-6CD0CA12095F}" type="datetimeFigureOut">
              <a:rPr lang="vi-VN" smtClean="0"/>
              <a:t>03/10/2016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4E9BE-F3DC-468A-94CE-73261D77882F}" type="slidenum">
              <a:rPr lang="vi-VN" smtClean="0"/>
              <a:t>‹#›</a:t>
            </a:fld>
            <a:endParaRPr lang="vi-VN"/>
          </a:p>
        </p:txBody>
      </p:sp>
    </p:spTree>
    <p:extLst>
      <p:ext uri="{BB962C8B-B14F-4D97-AF65-F5344CB8AC3E}">
        <p14:creationId xmlns:p14="http://schemas.microsoft.com/office/powerpoint/2010/main" val="322268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AA4E9BE-F3DC-468A-94CE-73261D77882F}" type="slidenum">
              <a:rPr lang="vi-VN" smtClean="0"/>
              <a:t>4</a:t>
            </a:fld>
            <a:endParaRPr lang="vi-VN"/>
          </a:p>
        </p:txBody>
      </p:sp>
    </p:spTree>
    <p:extLst>
      <p:ext uri="{BB962C8B-B14F-4D97-AF65-F5344CB8AC3E}">
        <p14:creationId xmlns:p14="http://schemas.microsoft.com/office/powerpoint/2010/main" val="393039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020C62-FF48-4C11-B8D3-80AC931AF1F9}" type="datetimeFigureOut">
              <a:rPr lang="vi-VN" smtClean="0"/>
              <a:t>03/10/2016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E8731F-D745-482B-B08B-4CAE33131666}"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68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20C62-FF48-4C11-B8D3-80AC931AF1F9}" type="datetimeFigureOut">
              <a:rPr lang="vi-VN" smtClean="0"/>
              <a:t>03/10/2016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16955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20C62-FF48-4C11-B8D3-80AC931AF1F9}" type="datetimeFigureOut">
              <a:rPr lang="vi-VN" smtClean="0"/>
              <a:t>03/10/2016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35802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20C62-FF48-4C11-B8D3-80AC931AF1F9}" type="datetimeFigureOut">
              <a:rPr lang="vi-VN" smtClean="0"/>
              <a:t>03/10/2016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73584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20C62-FF48-4C11-B8D3-80AC931AF1F9}" type="datetimeFigureOut">
              <a:rPr lang="vi-VN" smtClean="0"/>
              <a:t>03/10/2016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AE8731F-D745-482B-B08B-4CAE33131666}"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38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020C62-FF48-4C11-B8D3-80AC931AF1F9}" type="datetimeFigureOut">
              <a:rPr lang="vi-VN" smtClean="0"/>
              <a:t>03/10/2016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392265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020C62-FF48-4C11-B8D3-80AC931AF1F9}" type="datetimeFigureOut">
              <a:rPr lang="vi-VN" smtClean="0"/>
              <a:t>03/10/2016</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21795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020C62-FF48-4C11-B8D3-80AC931AF1F9}" type="datetimeFigureOut">
              <a:rPr lang="vi-VN" smtClean="0"/>
              <a:t>03/10/2016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333570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020C62-FF48-4C11-B8D3-80AC931AF1F9}" type="datetimeFigureOut">
              <a:rPr lang="vi-VN" smtClean="0"/>
              <a:t>03/10/2016</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24009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020C62-FF48-4C11-B8D3-80AC931AF1F9}" type="datetimeFigureOut">
              <a:rPr lang="vi-VN" smtClean="0"/>
              <a:t>03/10/2016</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E8731F-D745-482B-B08B-4CAE33131666}" type="slidenum">
              <a:rPr lang="vi-VN" smtClean="0"/>
              <a:t>‹#›</a:t>
            </a:fld>
            <a:endParaRPr lang="vi-VN"/>
          </a:p>
        </p:txBody>
      </p:sp>
    </p:spTree>
    <p:extLst>
      <p:ext uri="{BB962C8B-B14F-4D97-AF65-F5344CB8AC3E}">
        <p14:creationId xmlns:p14="http://schemas.microsoft.com/office/powerpoint/2010/main" val="231916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20C62-FF48-4C11-B8D3-80AC931AF1F9}" type="datetimeFigureOut">
              <a:rPr lang="vi-VN" smtClean="0"/>
              <a:t>03/10/2016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AE8731F-D745-482B-B08B-4CAE33131666}" type="slidenum">
              <a:rPr lang="vi-VN" smtClean="0"/>
              <a:t>‹#›</a:t>
            </a:fld>
            <a:endParaRPr lang="vi-VN"/>
          </a:p>
        </p:txBody>
      </p:sp>
    </p:spTree>
    <p:extLst>
      <p:ext uri="{BB962C8B-B14F-4D97-AF65-F5344CB8AC3E}">
        <p14:creationId xmlns:p14="http://schemas.microsoft.com/office/powerpoint/2010/main" val="33372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020C62-FF48-4C11-B8D3-80AC931AF1F9}" type="datetimeFigureOut">
              <a:rPr lang="vi-VN" smtClean="0"/>
              <a:t>03/10/2016</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8731F-D745-482B-B08B-4CAE33131666}"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20154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ngular.io/docs/ts/latest/guide/template-syntax.html#ngSwitch" TargetMode="External"/><Relationship Id="rId2" Type="http://schemas.openxmlformats.org/officeDocument/2006/relationships/hyperlink" Target="https://angular.io/docs/ts/latest/guide/template-syntax.html#ngIf"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angular.io/docs/ts/latest/guide/template-syntax.html#ngF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Structural Directive</a:t>
            </a:r>
            <a:endParaRPr lang="vi-VN" sz="5400" dirty="0"/>
          </a:p>
        </p:txBody>
      </p:sp>
      <p:sp>
        <p:nvSpPr>
          <p:cNvPr id="4" name="Content Placeholder 3"/>
          <p:cNvSpPr>
            <a:spLocks noGrp="1"/>
          </p:cNvSpPr>
          <p:nvPr>
            <p:ph idx="1"/>
          </p:nvPr>
        </p:nvSpPr>
        <p:spPr>
          <a:xfrm>
            <a:off x="1097280" y="2188634"/>
            <a:ext cx="10058400" cy="4023360"/>
          </a:xfrm>
        </p:spPr>
        <p:txBody>
          <a:bodyPr>
            <a:normAutofit/>
          </a:bodyPr>
          <a:lstStyle/>
          <a:p>
            <a:r>
              <a:rPr lang="en-US" sz="2800" noProof="1" smtClean="0"/>
              <a:t>Nhóm A2:				Môn: Các vấn đề hiện đại của CNTT</a:t>
            </a:r>
          </a:p>
          <a:p>
            <a:r>
              <a:rPr lang="en-US" sz="2800" noProof="1" smtClean="0"/>
              <a:t>- Hoàng Giang			GV: Trương Anh Hoàng</a:t>
            </a:r>
          </a:p>
          <a:p>
            <a:r>
              <a:rPr lang="en-US" sz="2800" noProof="1" smtClean="0"/>
              <a:t>- Phan Thị Thanh Hải</a:t>
            </a:r>
          </a:p>
          <a:p>
            <a:r>
              <a:rPr lang="en-US" sz="2800" noProof="1" smtClean="0"/>
              <a:t>- Đào Thị Thanh Huyền</a:t>
            </a:r>
          </a:p>
          <a:p>
            <a:r>
              <a:rPr lang="en-US" sz="2800" noProof="1" smtClean="0"/>
              <a:t>- Ngụy Khắc Quân</a:t>
            </a:r>
          </a:p>
        </p:txBody>
      </p:sp>
    </p:spTree>
    <p:extLst>
      <p:ext uri="{BB962C8B-B14F-4D97-AF65-F5344CB8AC3E}">
        <p14:creationId xmlns:p14="http://schemas.microsoft.com/office/powerpoint/2010/main" val="205005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Content</a:t>
            </a:r>
            <a:endParaRPr lang="vi-VN" sz="5400" dirty="0"/>
          </a:p>
        </p:txBody>
      </p:sp>
      <p:sp>
        <p:nvSpPr>
          <p:cNvPr id="3" name="Content Placeholder 2"/>
          <p:cNvSpPr>
            <a:spLocks noGrp="1"/>
          </p:cNvSpPr>
          <p:nvPr>
            <p:ph idx="1"/>
          </p:nvPr>
        </p:nvSpPr>
        <p:spPr/>
        <p:txBody>
          <a:bodyPr>
            <a:normAutofit/>
          </a:bodyPr>
          <a:lstStyle/>
          <a:p>
            <a:pPr marL="749808" lvl="1" indent="-457200">
              <a:lnSpc>
                <a:spcPct val="150000"/>
              </a:lnSpc>
              <a:buFont typeface="+mj-lt"/>
              <a:buAutoNum type="arabicPeriod"/>
            </a:pPr>
            <a:r>
              <a:rPr lang="en-US" sz="2800" noProof="1" smtClean="0"/>
              <a:t>What are structual directives?</a:t>
            </a:r>
          </a:p>
          <a:p>
            <a:pPr marL="749808" lvl="1" indent="-457200">
              <a:lnSpc>
                <a:spcPct val="150000"/>
              </a:lnSpc>
              <a:buFont typeface="+mj-lt"/>
              <a:buAutoNum type="arabicPeriod"/>
            </a:pPr>
            <a:r>
              <a:rPr lang="en-US" sz="2800" noProof="1" smtClean="0"/>
              <a:t>ngIf case study</a:t>
            </a:r>
          </a:p>
          <a:p>
            <a:pPr marL="749808" lvl="1" indent="-457200">
              <a:lnSpc>
                <a:spcPct val="150000"/>
              </a:lnSpc>
              <a:buFont typeface="+mj-lt"/>
              <a:buAutoNum type="arabicPeriod"/>
            </a:pPr>
            <a:r>
              <a:rPr lang="en-US" sz="2800" noProof="1" smtClean="0"/>
              <a:t>&lt;template&gt; tag</a:t>
            </a:r>
          </a:p>
          <a:p>
            <a:pPr marL="749808" lvl="1" indent="-457200">
              <a:lnSpc>
                <a:spcPct val="150000"/>
              </a:lnSpc>
              <a:buFont typeface="+mj-lt"/>
              <a:buAutoNum type="arabicPeriod"/>
            </a:pPr>
            <a:r>
              <a:rPr lang="en-US" sz="2800" noProof="1" smtClean="0"/>
              <a:t>The asterick (*)</a:t>
            </a:r>
          </a:p>
        </p:txBody>
      </p:sp>
    </p:spTree>
    <p:extLst>
      <p:ext uri="{BB962C8B-B14F-4D97-AF65-F5344CB8AC3E}">
        <p14:creationId xmlns:p14="http://schemas.microsoft.com/office/powerpoint/2010/main" val="1067309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What are structual directives?</a:t>
            </a:r>
            <a:endParaRPr lang="en-US" noProof="1"/>
          </a:p>
        </p:txBody>
      </p:sp>
      <p:sp>
        <p:nvSpPr>
          <p:cNvPr id="3" name="Content Placeholder 2"/>
          <p:cNvSpPr>
            <a:spLocks noGrp="1"/>
          </p:cNvSpPr>
          <p:nvPr>
            <p:ph idx="1"/>
          </p:nvPr>
        </p:nvSpPr>
        <p:spPr>
          <a:xfrm>
            <a:off x="1097280" y="1845734"/>
            <a:ext cx="10058400" cy="4428066"/>
          </a:xfrm>
        </p:spPr>
        <p:txBody>
          <a:bodyPr>
            <a:normAutofit/>
          </a:bodyPr>
          <a:lstStyle/>
          <a:p>
            <a:pPr>
              <a:lnSpc>
                <a:spcPct val="100000"/>
              </a:lnSpc>
              <a:spcBef>
                <a:spcPts val="0"/>
              </a:spcBef>
              <a:spcAft>
                <a:spcPts val="0"/>
              </a:spcAft>
            </a:pPr>
            <a:r>
              <a:rPr lang="en-US" sz="2400" noProof="1" smtClean="0"/>
              <a:t>There are three kinds of Angular directives:</a:t>
            </a:r>
          </a:p>
          <a:p>
            <a:pPr>
              <a:lnSpc>
                <a:spcPct val="100000"/>
              </a:lnSpc>
              <a:spcBef>
                <a:spcPts val="0"/>
              </a:spcBef>
              <a:spcAft>
                <a:spcPts val="0"/>
              </a:spcAft>
            </a:pPr>
            <a:r>
              <a:rPr lang="en-US" sz="2400" noProof="1" smtClean="0"/>
              <a:t>- Component is ready a directive with the template. It's the most common of the three directives and we write lots of them as we build our application.</a:t>
            </a:r>
          </a:p>
          <a:p>
            <a:pPr>
              <a:lnSpc>
                <a:spcPct val="100000"/>
              </a:lnSpc>
              <a:spcBef>
                <a:spcPts val="0"/>
              </a:spcBef>
              <a:spcAft>
                <a:spcPts val="0"/>
              </a:spcAft>
            </a:pPr>
            <a:r>
              <a:rPr lang="en-US" sz="2400" noProof="1" smtClean="0"/>
              <a:t>- Attribute directive changes the appearance or behavior of an element</a:t>
            </a:r>
            <a:r>
              <a:rPr lang="en-US" sz="2400" noProof="1" smtClean="0"/>
              <a:t>.</a:t>
            </a:r>
          </a:p>
          <a:p>
            <a:pPr>
              <a:lnSpc>
                <a:spcPct val="100000"/>
              </a:lnSpc>
              <a:spcBef>
                <a:spcPts val="0"/>
              </a:spcBef>
              <a:spcAft>
                <a:spcPts val="0"/>
              </a:spcAft>
            </a:pPr>
            <a:r>
              <a:rPr lang="en-US" sz="2400" noProof="1" smtClean="0"/>
              <a:t>- </a:t>
            </a:r>
            <a:r>
              <a:rPr lang="en-US" sz="2400" noProof="1" smtClean="0"/>
              <a:t>A </a:t>
            </a:r>
            <a:r>
              <a:rPr lang="en-US" sz="2400" i="1" noProof="1" smtClean="0"/>
              <a:t>Structural</a:t>
            </a:r>
            <a:r>
              <a:rPr lang="en-US" sz="2400" noProof="1" smtClean="0"/>
              <a:t> directive changes the DOM layout by adding and removing DOM </a:t>
            </a:r>
            <a:r>
              <a:rPr lang="en-US" sz="2400" noProof="1" smtClean="0"/>
              <a:t>elements</a:t>
            </a:r>
            <a:r>
              <a:rPr lang="en-US" sz="2400" noProof="1"/>
              <a:t>:</a:t>
            </a:r>
            <a:r>
              <a:rPr lang="en-US" sz="2400" noProof="1" smtClean="0"/>
              <a:t> </a:t>
            </a:r>
            <a:r>
              <a:rPr lang="en-US" sz="2400" noProof="1" smtClean="0">
                <a:hlinkClick r:id="rId2"/>
              </a:rPr>
              <a:t>ngIf</a:t>
            </a:r>
            <a:r>
              <a:rPr lang="en-US" sz="2400" noProof="1" smtClean="0"/>
              <a:t>, </a:t>
            </a:r>
            <a:r>
              <a:rPr lang="en-US" sz="2400" noProof="1" smtClean="0">
                <a:hlinkClick r:id="rId3"/>
              </a:rPr>
              <a:t>ngSwitch</a:t>
            </a:r>
            <a:r>
              <a:rPr lang="en-US" sz="2400" noProof="1" smtClean="0"/>
              <a:t> and </a:t>
            </a:r>
            <a:r>
              <a:rPr lang="en-US" sz="2400" noProof="1" smtClean="0">
                <a:hlinkClick r:id="rId4"/>
              </a:rPr>
              <a:t>ngFor</a:t>
            </a:r>
            <a:r>
              <a:rPr lang="en-US" sz="2400" noProof="1" smtClean="0"/>
              <a:t>.</a:t>
            </a:r>
            <a:endParaRPr lang="en-US" sz="2400" noProof="1"/>
          </a:p>
        </p:txBody>
      </p:sp>
      <p:pic>
        <p:nvPicPr>
          <p:cNvPr id="4" name="Picture 3"/>
          <p:cNvPicPr>
            <a:picLocks noChangeAspect="1"/>
          </p:cNvPicPr>
          <p:nvPr/>
        </p:nvPicPr>
        <p:blipFill>
          <a:blip r:embed="rId5"/>
          <a:stretch>
            <a:fillRect/>
          </a:stretch>
        </p:blipFill>
        <p:spPr>
          <a:xfrm>
            <a:off x="5619480" y="3683000"/>
            <a:ext cx="6169617" cy="2590800"/>
          </a:xfrm>
          <a:prstGeom prst="rect">
            <a:avLst/>
          </a:prstGeom>
        </p:spPr>
      </p:pic>
    </p:spTree>
    <p:extLst>
      <p:ext uri="{BB962C8B-B14F-4D97-AF65-F5344CB8AC3E}">
        <p14:creationId xmlns:p14="http://schemas.microsoft.com/office/powerpoint/2010/main" val="318961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ngIf case study</a:t>
            </a:r>
            <a:endParaRPr lang="en-US" noProof="1"/>
          </a:p>
        </p:txBody>
      </p:sp>
      <p:sp>
        <p:nvSpPr>
          <p:cNvPr id="3" name="Content Placeholder 2"/>
          <p:cNvSpPr>
            <a:spLocks noGrp="1"/>
          </p:cNvSpPr>
          <p:nvPr>
            <p:ph idx="1"/>
          </p:nvPr>
        </p:nvSpPr>
        <p:spPr/>
        <p:txBody>
          <a:bodyPr/>
          <a:lstStyle/>
          <a:p>
            <a:r>
              <a:rPr lang="en-US" sz="2400" noProof="1" smtClean="0"/>
              <a:t>- ngIf is a great example of a structural directive: it takes a boolean and makes an entire chunk of DOM appear or disappear.</a:t>
            </a:r>
          </a:p>
          <a:p>
            <a:r>
              <a:rPr lang="en-US" sz="2400" noProof="1" smtClean="0"/>
              <a:t>- ngIf true =&gt; in DOM</a:t>
            </a:r>
          </a:p>
          <a:p>
            <a:r>
              <a:rPr lang="en-US" sz="2400" noProof="1" smtClean="0"/>
              <a:t>- ngIf false =&gt; not in Dom =&gt; &lt;script&gt;&lt;/script&gt;</a:t>
            </a:r>
          </a:p>
          <a:p>
            <a:endParaRPr lang="vi-V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894" y="3898900"/>
            <a:ext cx="5588039" cy="1536700"/>
          </a:xfrm>
          <a:prstGeom prst="rect">
            <a:avLst/>
          </a:prstGeom>
        </p:spPr>
      </p:pic>
      <p:pic>
        <p:nvPicPr>
          <p:cNvPr id="6" name="Picture 5"/>
          <p:cNvPicPr>
            <a:picLocks noChangeAspect="1"/>
          </p:cNvPicPr>
          <p:nvPr/>
        </p:nvPicPr>
        <p:blipFill>
          <a:blip r:embed="rId4"/>
          <a:stretch>
            <a:fillRect/>
          </a:stretch>
        </p:blipFill>
        <p:spPr>
          <a:xfrm>
            <a:off x="1097280" y="3793068"/>
            <a:ext cx="4612939" cy="2184400"/>
          </a:xfrm>
          <a:prstGeom prst="rect">
            <a:avLst/>
          </a:prstGeom>
        </p:spPr>
      </p:pic>
    </p:spTree>
    <p:extLst>
      <p:ext uri="{BB962C8B-B14F-4D97-AF65-F5344CB8AC3E}">
        <p14:creationId xmlns:p14="http://schemas.microsoft.com/office/powerpoint/2010/main" val="414054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80" y="378460"/>
            <a:ext cx="10058400" cy="1038860"/>
          </a:xfrm>
        </p:spPr>
        <p:txBody>
          <a:bodyPr/>
          <a:lstStyle/>
          <a:p>
            <a:r>
              <a:rPr lang="en-US" noProof="1" smtClean="0"/>
              <a:t>ngIf case study(2)</a:t>
            </a:r>
            <a:endParaRPr lang="en-US" noProof="1"/>
          </a:p>
        </p:txBody>
      </p:sp>
      <p:sp>
        <p:nvSpPr>
          <p:cNvPr id="4" name="Content Placeholder 3"/>
          <p:cNvSpPr>
            <a:spLocks noGrp="1"/>
          </p:cNvSpPr>
          <p:nvPr>
            <p:ph sz="half" idx="1"/>
          </p:nvPr>
        </p:nvSpPr>
        <p:spPr>
          <a:xfrm>
            <a:off x="203200" y="1331806"/>
            <a:ext cx="5885180" cy="4585063"/>
          </a:xfrm>
        </p:spPr>
        <p:txBody>
          <a:bodyPr>
            <a:noAutofit/>
          </a:bodyPr>
          <a:lstStyle/>
          <a:p>
            <a:pPr algn="ctr">
              <a:lnSpc>
                <a:spcPct val="100000"/>
              </a:lnSpc>
              <a:spcBef>
                <a:spcPts val="0"/>
              </a:spcBef>
              <a:spcAft>
                <a:spcPts val="600"/>
              </a:spcAft>
            </a:pPr>
            <a:r>
              <a:rPr lang="en-US" sz="2100" dirty="0" smtClean="0"/>
              <a:t>Hide, display: none</a:t>
            </a:r>
          </a:p>
          <a:p>
            <a:pPr>
              <a:lnSpc>
                <a:spcPct val="100000"/>
              </a:lnSpc>
              <a:spcBef>
                <a:spcPts val="0"/>
              </a:spcBef>
              <a:spcAft>
                <a:spcPts val="0"/>
              </a:spcAft>
            </a:pPr>
            <a:r>
              <a:rPr lang="en-US" sz="2100" dirty="0" smtClean="0"/>
              <a:t>- </a:t>
            </a:r>
            <a:r>
              <a:rPr lang="en-US" sz="2100" dirty="0"/>
              <a:t>The element would remain in the DOM while invisible</a:t>
            </a:r>
            <a:r>
              <a:rPr lang="en-US" sz="2100" dirty="0" smtClean="0"/>
              <a:t>.</a:t>
            </a:r>
          </a:p>
          <a:p>
            <a:pPr>
              <a:lnSpc>
                <a:spcPct val="100000"/>
              </a:lnSpc>
              <a:spcBef>
                <a:spcPts val="0"/>
              </a:spcBef>
              <a:spcAft>
                <a:spcPts val="0"/>
              </a:spcAft>
            </a:pPr>
            <a:r>
              <a:rPr lang="en-US" sz="2100" dirty="0" smtClean="0"/>
              <a:t>- </a:t>
            </a:r>
            <a:r>
              <a:rPr lang="en-US" sz="2100" dirty="0"/>
              <a:t>the component's behavior continues. It remains attached to its DOM element. It continues to listen to events. Angular keeps checking for changes that could affect data bindings</a:t>
            </a:r>
            <a:r>
              <a:rPr lang="en-US" sz="2100" dirty="0" smtClean="0"/>
              <a:t>.</a:t>
            </a:r>
          </a:p>
          <a:p>
            <a:pPr>
              <a:lnSpc>
                <a:spcPct val="100000"/>
              </a:lnSpc>
              <a:spcBef>
                <a:spcPts val="0"/>
              </a:spcBef>
              <a:spcAft>
                <a:spcPts val="0"/>
              </a:spcAft>
            </a:pPr>
            <a:r>
              <a:rPr lang="en-US" sz="2100" dirty="0"/>
              <a:t>- the </a:t>
            </a:r>
            <a:r>
              <a:rPr lang="en-US" sz="2100" dirty="0" smtClean="0"/>
              <a:t>component </a:t>
            </a:r>
            <a:r>
              <a:rPr lang="en-US" sz="2100" dirty="0"/>
              <a:t>and all of its descendent components </a:t>
            </a:r>
            <a:r>
              <a:rPr lang="en-US" sz="2100" dirty="0" smtClean="0"/>
              <a:t>tie </a:t>
            </a:r>
            <a:r>
              <a:rPr lang="en-US" sz="2100" dirty="0"/>
              <a:t>up resources that might be more useful elsewhere. The performance and memory burden can be substantial and the user may not benefit at all</a:t>
            </a:r>
            <a:r>
              <a:rPr lang="en-US" sz="2100" dirty="0" smtClean="0"/>
              <a:t>.</a:t>
            </a:r>
          </a:p>
          <a:p>
            <a:pPr>
              <a:lnSpc>
                <a:spcPct val="100000"/>
              </a:lnSpc>
              <a:spcBef>
                <a:spcPts val="0"/>
              </a:spcBef>
              <a:spcAft>
                <a:spcPts val="0"/>
              </a:spcAft>
            </a:pPr>
            <a:r>
              <a:rPr lang="en-US" sz="2100" dirty="0"/>
              <a:t>- showing the element again is very quick. The component's previous state is preserved and ready to </a:t>
            </a:r>
            <a:r>
              <a:rPr lang="en-US" sz="2100" dirty="0" smtClean="0"/>
              <a:t>display, the </a:t>
            </a:r>
            <a:r>
              <a:rPr lang="en-US" sz="2100" dirty="0"/>
              <a:t>component doesn't </a:t>
            </a:r>
            <a:r>
              <a:rPr lang="en-US" sz="2100" dirty="0" smtClean="0"/>
              <a:t>re-initialize</a:t>
            </a:r>
          </a:p>
        </p:txBody>
      </p:sp>
      <p:sp>
        <p:nvSpPr>
          <p:cNvPr id="5" name="Content Placeholder 4"/>
          <p:cNvSpPr>
            <a:spLocks noGrp="1"/>
          </p:cNvSpPr>
          <p:nvPr>
            <p:ph sz="half" idx="2"/>
          </p:nvPr>
        </p:nvSpPr>
        <p:spPr>
          <a:xfrm>
            <a:off x="6496594" y="1354666"/>
            <a:ext cx="5695406" cy="4476688"/>
          </a:xfrm>
        </p:spPr>
        <p:txBody>
          <a:bodyPr>
            <a:noAutofit/>
          </a:bodyPr>
          <a:lstStyle/>
          <a:p>
            <a:pPr algn="ctr">
              <a:spcBef>
                <a:spcPts val="0"/>
              </a:spcBef>
              <a:spcAft>
                <a:spcPts val="600"/>
              </a:spcAft>
            </a:pPr>
            <a:r>
              <a:rPr lang="en-US" sz="2100" noProof="1" smtClean="0"/>
              <a:t>ngIf</a:t>
            </a:r>
          </a:p>
          <a:p>
            <a:pPr>
              <a:spcBef>
                <a:spcPts val="0"/>
              </a:spcBef>
              <a:spcAft>
                <a:spcPts val="0"/>
              </a:spcAft>
            </a:pPr>
            <a:r>
              <a:rPr lang="en-US" sz="2100" noProof="1" smtClean="0"/>
              <a:t>- Set ngIf to false, Angular removes the element from DOM, stops change detection for the associated component, detaches it from DOM events and destroys the component. The component can be garbage-collected and free up memory.</a:t>
            </a:r>
          </a:p>
          <a:p>
            <a:pPr>
              <a:spcBef>
                <a:spcPts val="0"/>
              </a:spcBef>
              <a:spcAft>
                <a:spcPts val="0"/>
              </a:spcAft>
            </a:pPr>
            <a:r>
              <a:rPr lang="en-US" sz="2100" noProof="1" smtClean="0"/>
              <a:t>- ngIf destroys the common ancestor. This cleanup effort is usually a good thing.</a:t>
            </a:r>
          </a:p>
          <a:p>
            <a:pPr>
              <a:spcBef>
                <a:spcPts val="0"/>
              </a:spcBef>
              <a:spcAft>
                <a:spcPts val="0"/>
              </a:spcAft>
            </a:pPr>
            <a:r>
              <a:rPr lang="en-US" sz="2100" noProof="1" smtClean="0"/>
              <a:t>- ngIf might be a bad thing if we need that particular component again soon.</a:t>
            </a:r>
          </a:p>
          <a:p>
            <a:pPr>
              <a:spcBef>
                <a:spcPts val="0"/>
              </a:spcBef>
              <a:spcAft>
                <a:spcPts val="0"/>
              </a:spcAft>
            </a:pPr>
            <a:r>
              <a:rPr lang="en-US" sz="2100" noProof="1" smtClean="0"/>
              <a:t>- The component's state might be expensive to re-construct. When ngIf becomes true again, Angular recreates the component and its subtree. Angular runs every component's initialization logic again.</a:t>
            </a:r>
            <a:endParaRPr lang="en-US" sz="2100" noProof="1"/>
          </a:p>
        </p:txBody>
      </p:sp>
    </p:spTree>
    <p:extLst>
      <p:ext uri="{BB962C8B-B14F-4D97-AF65-F5344CB8AC3E}">
        <p14:creationId xmlns:p14="http://schemas.microsoft.com/office/powerpoint/2010/main" val="245545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02" y="1018902"/>
            <a:ext cx="11057619" cy="4929053"/>
          </a:xfrm>
          <a:prstGeom prst="rect">
            <a:avLst/>
          </a:prstGeom>
        </p:spPr>
      </p:pic>
    </p:spTree>
    <p:extLst>
      <p:ext uri="{BB962C8B-B14F-4D97-AF65-F5344CB8AC3E}">
        <p14:creationId xmlns:p14="http://schemas.microsoft.com/office/powerpoint/2010/main" val="31033919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&lt;template&gt; tag</a:t>
            </a:r>
            <a:endParaRPr lang="vi-VN" dirty="0"/>
          </a:p>
        </p:txBody>
      </p:sp>
      <p:sp>
        <p:nvSpPr>
          <p:cNvPr id="3" name="Content Placeholder 2"/>
          <p:cNvSpPr>
            <a:spLocks noGrp="1"/>
          </p:cNvSpPr>
          <p:nvPr>
            <p:ph idx="1"/>
          </p:nvPr>
        </p:nvSpPr>
        <p:spPr/>
        <p:txBody>
          <a:bodyPr>
            <a:normAutofit/>
          </a:bodyPr>
          <a:lstStyle/>
          <a:p>
            <a:r>
              <a:rPr lang="en-US" sz="2400" dirty="0" smtClean="0"/>
              <a:t>- </a:t>
            </a:r>
            <a:r>
              <a:rPr lang="en-US" sz="2400" noProof="1" smtClean="0"/>
              <a:t>Outside of an app, the &lt;template&gt; tag’s default CSS display: none;</a:t>
            </a:r>
          </a:p>
          <a:p>
            <a:r>
              <a:rPr lang="en-US" sz="2400" noProof="1" smtClean="0"/>
              <a:t>- Inside of an app, Angular removes &lt;template&gt; tag and their children.</a:t>
            </a:r>
          </a:p>
          <a:p>
            <a:r>
              <a:rPr lang="en-US" sz="2400" noProof="1" smtClean="0"/>
              <a:t>- When one of those, ngSwitch conditions is true, Angular inserts the template's content into the DOM.</a:t>
            </a:r>
            <a:endParaRPr lang="en-US" sz="2400" noProof="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819" y="3539066"/>
            <a:ext cx="6029287" cy="2823633"/>
          </a:xfrm>
          <a:prstGeom prst="rect">
            <a:avLst/>
          </a:prstGeom>
        </p:spPr>
      </p:pic>
    </p:spTree>
    <p:extLst>
      <p:ext uri="{BB962C8B-B14F-4D97-AF65-F5344CB8AC3E}">
        <p14:creationId xmlns:p14="http://schemas.microsoft.com/office/powerpoint/2010/main" val="720679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The </a:t>
            </a:r>
            <a:r>
              <a:rPr lang="en-US" noProof="1" smtClean="0"/>
              <a:t>asterisk </a:t>
            </a:r>
            <a:r>
              <a:rPr lang="en-US" noProof="1" smtClean="0"/>
              <a:t>(*)</a:t>
            </a:r>
            <a:endParaRPr lang="en-US" noProof="1"/>
          </a:p>
        </p:txBody>
      </p:sp>
      <p:sp>
        <p:nvSpPr>
          <p:cNvPr id="5" name="Content Placeholder 4"/>
          <p:cNvSpPr>
            <a:spLocks noGrp="1"/>
          </p:cNvSpPr>
          <p:nvPr>
            <p:ph idx="1"/>
          </p:nvPr>
        </p:nvSpPr>
        <p:spPr>
          <a:xfrm>
            <a:off x="1097280" y="1845734"/>
            <a:ext cx="10058400" cy="4466166"/>
          </a:xfrm>
        </p:spPr>
        <p:txBody>
          <a:bodyPr/>
          <a:lstStyle/>
          <a:p>
            <a:r>
              <a:rPr lang="en-US" sz="2400" noProof="1" smtClean="0"/>
              <a:t>- The </a:t>
            </a:r>
            <a:r>
              <a:rPr lang="en-US" sz="2400" noProof="1" smtClean="0"/>
              <a:t>asterisk </a:t>
            </a:r>
            <a:r>
              <a:rPr lang="en-US" sz="2400" noProof="1" smtClean="0"/>
              <a:t>(*) simplifies ngIf, ngFor for both the writer and the reader, Under the hood, Angular replaces the asterisk version with a more verbose &lt;template&gt; form.</a:t>
            </a:r>
          </a:p>
          <a:p>
            <a:endParaRPr lang="vi-VN" dirty="0"/>
          </a:p>
        </p:txBody>
      </p:sp>
      <p:pic>
        <p:nvPicPr>
          <p:cNvPr id="6" name="Picture 5"/>
          <p:cNvPicPr>
            <a:picLocks noChangeAspect="1"/>
          </p:cNvPicPr>
          <p:nvPr/>
        </p:nvPicPr>
        <p:blipFill>
          <a:blip r:embed="rId2"/>
          <a:stretch>
            <a:fillRect/>
          </a:stretch>
        </p:blipFill>
        <p:spPr>
          <a:xfrm>
            <a:off x="1560511" y="2838450"/>
            <a:ext cx="4093709" cy="3473450"/>
          </a:xfrm>
          <a:prstGeom prst="rect">
            <a:avLst/>
          </a:prstGeom>
        </p:spPr>
      </p:pic>
      <p:pic>
        <p:nvPicPr>
          <p:cNvPr id="7" name="Picture 6"/>
          <p:cNvPicPr>
            <a:picLocks noChangeAspect="1"/>
          </p:cNvPicPr>
          <p:nvPr/>
        </p:nvPicPr>
        <p:blipFill>
          <a:blip r:embed="rId3"/>
          <a:stretch>
            <a:fillRect/>
          </a:stretch>
        </p:blipFill>
        <p:spPr>
          <a:xfrm>
            <a:off x="6126480" y="3086947"/>
            <a:ext cx="5246167" cy="2876550"/>
          </a:xfrm>
          <a:prstGeom prst="rect">
            <a:avLst/>
          </a:prstGeom>
        </p:spPr>
      </p:pic>
    </p:spTree>
    <p:extLst>
      <p:ext uri="{BB962C8B-B14F-4D97-AF65-F5344CB8AC3E}">
        <p14:creationId xmlns:p14="http://schemas.microsoft.com/office/powerpoint/2010/main" val="4092386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1370" y="1225343"/>
            <a:ext cx="3614829" cy="2969721"/>
          </a:xfrm>
          <a:prstGeom prst="rect">
            <a:avLst/>
          </a:prstGeom>
        </p:spPr>
      </p:pic>
      <p:sp>
        <p:nvSpPr>
          <p:cNvPr id="5" name="Title 4"/>
          <p:cNvSpPr>
            <a:spLocks noGrp="1"/>
          </p:cNvSpPr>
          <p:nvPr>
            <p:ph type="ctrTitle"/>
          </p:nvPr>
        </p:nvSpPr>
        <p:spPr>
          <a:xfrm>
            <a:off x="962891" y="221629"/>
            <a:ext cx="10332720" cy="1003714"/>
          </a:xfrm>
        </p:spPr>
        <p:txBody>
          <a:bodyPr>
            <a:normAutofit/>
          </a:bodyPr>
          <a:lstStyle/>
          <a:p>
            <a:pPr algn="ctr"/>
            <a:r>
              <a:rPr lang="en-US" sz="4800" dirty="0" smtClean="0"/>
              <a:t>Thank you for your attention</a:t>
            </a:r>
            <a:endParaRPr lang="vi-VN" sz="4800" dirty="0"/>
          </a:p>
        </p:txBody>
      </p:sp>
      <p:sp>
        <p:nvSpPr>
          <p:cNvPr id="6" name="Subtitle 5"/>
          <p:cNvSpPr>
            <a:spLocks noGrp="1"/>
          </p:cNvSpPr>
          <p:nvPr>
            <p:ph type="subTitle" idx="1"/>
          </p:nvPr>
        </p:nvSpPr>
        <p:spPr>
          <a:xfrm>
            <a:off x="1100051" y="4519121"/>
            <a:ext cx="10058400" cy="1143000"/>
          </a:xfrm>
        </p:spPr>
        <p:txBody>
          <a:bodyPr>
            <a:normAutofit/>
          </a:bodyPr>
          <a:lstStyle/>
          <a:p>
            <a:pPr algn="ctr"/>
            <a:r>
              <a:rPr lang="en-US" sz="4800" cap="none" dirty="0" smtClean="0">
                <a:solidFill>
                  <a:schemeClr val="tx1"/>
                </a:solidFill>
              </a:rPr>
              <a:t>Any questions?</a:t>
            </a:r>
            <a:endParaRPr lang="vi-VN" sz="4800" cap="none" dirty="0">
              <a:solidFill>
                <a:schemeClr val="tx1"/>
              </a:solidFill>
            </a:endParaRPr>
          </a:p>
        </p:txBody>
      </p:sp>
    </p:spTree>
    <p:extLst>
      <p:ext uri="{BB962C8B-B14F-4D97-AF65-F5344CB8AC3E}">
        <p14:creationId xmlns:p14="http://schemas.microsoft.com/office/powerpoint/2010/main" val="173668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344</TotalTime>
  <Words>447</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Structural Directive</vt:lpstr>
      <vt:lpstr>Content</vt:lpstr>
      <vt:lpstr>What are structual directives?</vt:lpstr>
      <vt:lpstr>ngIf case study</vt:lpstr>
      <vt:lpstr>ngIf case study(2)</vt:lpstr>
      <vt:lpstr>PowerPoint Presentation</vt:lpstr>
      <vt:lpstr>&lt;template&gt; tag</vt:lpstr>
      <vt:lpstr>The asterisk (*)</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Huyền Đào</dc:creator>
  <cp:lastModifiedBy>Huyền Đào</cp:lastModifiedBy>
  <cp:revision>14</cp:revision>
  <dcterms:created xsi:type="dcterms:W3CDTF">2016-09-29T12:54:46Z</dcterms:created>
  <dcterms:modified xsi:type="dcterms:W3CDTF">2016-10-03T03:09:21Z</dcterms:modified>
</cp:coreProperties>
</file>