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5"/>
  </p:notesMasterIdLst>
  <p:sldIdLst>
    <p:sldId id="256" r:id="rId2"/>
    <p:sldId id="259" r:id="rId3"/>
    <p:sldId id="261" r:id="rId4"/>
    <p:sldId id="262" r:id="rId5"/>
    <p:sldId id="263" r:id="rId6"/>
    <p:sldId id="260" r:id="rId7"/>
    <p:sldId id="265" r:id="rId8"/>
    <p:sldId id="264" r:id="rId9"/>
    <p:sldId id="266" r:id="rId10"/>
    <p:sldId id="268" r:id="rId11"/>
    <p:sldId id="267" r:id="rId12"/>
    <p:sldId id="269"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80247" autoAdjust="0"/>
  </p:normalViewPr>
  <p:slideViewPr>
    <p:cSldViewPr snapToGrid="0">
      <p:cViewPr varScale="1">
        <p:scale>
          <a:sx n="61" d="100"/>
          <a:sy n="61"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18076A-30A5-4F69-B799-5154C0ECF591}" type="datetimeFigureOut">
              <a:rPr lang="vi-VN" smtClean="0"/>
              <a:t>30/09/2016</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456347-75DB-4B2B-8501-1A797306445D}" type="slidenum">
              <a:rPr lang="vi-VN" smtClean="0"/>
              <a:t>‹#›</a:t>
            </a:fld>
            <a:endParaRPr lang="vi-VN"/>
          </a:p>
        </p:txBody>
      </p:sp>
    </p:spTree>
    <p:extLst>
      <p:ext uri="{BB962C8B-B14F-4D97-AF65-F5344CB8AC3E}">
        <p14:creationId xmlns:p14="http://schemas.microsoft.com/office/powerpoint/2010/main" val="1772102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78456347-75DB-4B2B-8501-1A797306445D}" type="slidenum">
              <a:rPr lang="vi-VN" smtClean="0"/>
              <a:t>1</a:t>
            </a:fld>
            <a:endParaRPr lang="vi-VN"/>
          </a:p>
        </p:txBody>
      </p:sp>
    </p:spTree>
    <p:extLst>
      <p:ext uri="{BB962C8B-B14F-4D97-AF65-F5344CB8AC3E}">
        <p14:creationId xmlns:p14="http://schemas.microsoft.com/office/powerpoint/2010/main" val="2764134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Consolidate:</a:t>
            </a:r>
            <a:r>
              <a:rPr lang="en-US" baseline="0" dirty="0" smtClean="0"/>
              <a:t> </a:t>
            </a:r>
            <a:r>
              <a:rPr lang="en-US" baseline="0" dirty="0" err="1" smtClean="0"/>
              <a:t>cung</a:t>
            </a:r>
            <a:r>
              <a:rPr lang="en-US" baseline="0" dirty="0" smtClean="0"/>
              <a:t> co</a:t>
            </a:r>
            <a:endParaRPr lang="vi-VN" dirty="0"/>
          </a:p>
        </p:txBody>
      </p:sp>
      <p:sp>
        <p:nvSpPr>
          <p:cNvPr id="4" name="Slide Number Placeholder 3"/>
          <p:cNvSpPr>
            <a:spLocks noGrp="1"/>
          </p:cNvSpPr>
          <p:nvPr>
            <p:ph type="sldNum" sz="quarter" idx="10"/>
          </p:nvPr>
        </p:nvSpPr>
        <p:spPr/>
        <p:txBody>
          <a:bodyPr/>
          <a:lstStyle/>
          <a:p>
            <a:fld id="{78456347-75DB-4B2B-8501-1A797306445D}" type="slidenum">
              <a:rPr lang="vi-VN" smtClean="0"/>
              <a:t>3</a:t>
            </a:fld>
            <a:endParaRPr lang="vi-VN"/>
          </a:p>
        </p:txBody>
      </p:sp>
    </p:spTree>
    <p:extLst>
      <p:ext uri="{BB962C8B-B14F-4D97-AF65-F5344CB8AC3E}">
        <p14:creationId xmlns:p14="http://schemas.microsoft.com/office/powerpoint/2010/main" val="1545183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456347-75DB-4B2B-8501-1A797306445D}" type="slidenum">
              <a:rPr lang="vi-VN" smtClean="0"/>
              <a:t>4</a:t>
            </a:fld>
            <a:endParaRPr lang="vi-VN"/>
          </a:p>
        </p:txBody>
      </p:sp>
    </p:spTree>
    <p:extLst>
      <p:ext uri="{BB962C8B-B14F-4D97-AF65-F5344CB8AC3E}">
        <p14:creationId xmlns:p14="http://schemas.microsoft.com/office/powerpoint/2010/main" val="4172510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456347-75DB-4B2B-8501-1A797306445D}" type="slidenum">
              <a:rPr lang="vi-VN" smtClean="0"/>
              <a:t>5</a:t>
            </a:fld>
            <a:endParaRPr lang="vi-VN"/>
          </a:p>
        </p:txBody>
      </p:sp>
    </p:spTree>
    <p:extLst>
      <p:ext uri="{BB962C8B-B14F-4D97-AF65-F5344CB8AC3E}">
        <p14:creationId xmlns:p14="http://schemas.microsoft.com/office/powerpoint/2010/main" val="3366002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Có 2 ý nghĩa khi phân tách module như trên:</a:t>
            </a:r>
          </a:p>
          <a:p>
            <a:r>
              <a:rPr lang="vi-VN" dirty="0" smtClean="0"/>
              <a:t>Chúng ta dung root module để chạy khởi chạy chương trình, chúng ta them feature module để mở rộng chương trình</a:t>
            </a:r>
          </a:p>
          <a:p>
            <a:r>
              <a:rPr lang="vi-VN" dirty="0" smtClean="0"/>
              <a:t>Feature có thể phô ra hoặc che giấu sự thực hiện từ các module khác</a:t>
            </a:r>
          </a:p>
          <a:p>
            <a:r>
              <a:rPr lang="vi-VN" dirty="0" smtClean="0"/>
              <a:t>Ngoài ra, một feature module được phân biệt dựa trên mục đích của mình</a:t>
            </a:r>
          </a:p>
        </p:txBody>
      </p:sp>
      <p:sp>
        <p:nvSpPr>
          <p:cNvPr id="4" name="Slide Number Placeholder 3"/>
          <p:cNvSpPr>
            <a:spLocks noGrp="1"/>
          </p:cNvSpPr>
          <p:nvPr>
            <p:ph type="sldNum" sz="quarter" idx="10"/>
          </p:nvPr>
        </p:nvSpPr>
        <p:spPr/>
        <p:txBody>
          <a:bodyPr/>
          <a:lstStyle/>
          <a:p>
            <a:fld id="{78456347-75DB-4B2B-8501-1A797306445D}" type="slidenum">
              <a:rPr lang="vi-VN" smtClean="0"/>
              <a:t>7</a:t>
            </a:fld>
            <a:endParaRPr lang="vi-VN"/>
          </a:p>
        </p:txBody>
      </p:sp>
    </p:spTree>
    <p:extLst>
      <p:ext uri="{BB962C8B-B14F-4D97-AF65-F5344CB8AC3E}">
        <p14:creationId xmlns:p14="http://schemas.microsoft.com/office/powerpoint/2010/main" val="3273895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Ứng dụng càng lớn thì có nhiều thứ bạn sẽ dùng lại. Share module chứa những component, directives, và pipes mà bạn dùng thường xuyên trong app. </a:t>
            </a:r>
          </a:p>
        </p:txBody>
      </p:sp>
      <p:sp>
        <p:nvSpPr>
          <p:cNvPr id="4" name="Slide Number Placeholder 3"/>
          <p:cNvSpPr>
            <a:spLocks noGrp="1"/>
          </p:cNvSpPr>
          <p:nvPr>
            <p:ph type="sldNum" sz="quarter" idx="10"/>
          </p:nvPr>
        </p:nvSpPr>
        <p:spPr/>
        <p:txBody>
          <a:bodyPr/>
          <a:lstStyle/>
          <a:p>
            <a:fld id="{78456347-75DB-4B2B-8501-1A797306445D}" type="slidenum">
              <a:rPr lang="vi-VN" smtClean="0"/>
              <a:t>9</a:t>
            </a:fld>
            <a:endParaRPr lang="vi-VN"/>
          </a:p>
        </p:txBody>
      </p:sp>
    </p:spTree>
    <p:extLst>
      <p:ext uri="{BB962C8B-B14F-4D97-AF65-F5344CB8AC3E}">
        <p14:creationId xmlns:p14="http://schemas.microsoft.com/office/powerpoint/2010/main" val="2605619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Core module là nơi chứa những service,component.. Chỉ được import 1 lần khi chương trình chạy và không được import ở bất cứ nơi nào khác.</a:t>
            </a:r>
          </a:p>
          <a:p>
            <a:r>
              <a:rPr lang="vi-VN" dirty="0" smtClean="0"/>
              <a:t>Ví dụ : Một số component inject UserService. Phải đảm bảo rằng chỉ có 1 thực thể UserService trong toàn bộ chương trình. Chúng ta không muốn mỗi module lại có một thực thể riêng. Sẽ vô cùng nguy hiểm nếu Share Module cung cấp UserService</a:t>
            </a:r>
          </a:p>
        </p:txBody>
      </p:sp>
      <p:sp>
        <p:nvSpPr>
          <p:cNvPr id="4" name="Slide Number Placeholder 3"/>
          <p:cNvSpPr>
            <a:spLocks noGrp="1"/>
          </p:cNvSpPr>
          <p:nvPr>
            <p:ph type="sldNum" sz="quarter" idx="10"/>
          </p:nvPr>
        </p:nvSpPr>
        <p:spPr/>
        <p:txBody>
          <a:bodyPr/>
          <a:lstStyle/>
          <a:p>
            <a:fld id="{78456347-75DB-4B2B-8501-1A797306445D}" type="slidenum">
              <a:rPr lang="vi-VN" smtClean="0"/>
              <a:t>10</a:t>
            </a:fld>
            <a:endParaRPr lang="vi-VN"/>
          </a:p>
        </p:txBody>
      </p:sp>
    </p:spTree>
    <p:extLst>
      <p:ext uri="{BB962C8B-B14F-4D97-AF65-F5344CB8AC3E}">
        <p14:creationId xmlns:p14="http://schemas.microsoft.com/office/powerpoint/2010/main" val="3043025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solidFill>
                <a:schemeClr val="tx1"/>
              </a:solidFill>
            </a:endParaRPr>
          </a:p>
        </p:txBody>
      </p:sp>
      <p:sp>
        <p:nvSpPr>
          <p:cNvPr id="4" name="Slide Number Placeholder 3"/>
          <p:cNvSpPr>
            <a:spLocks noGrp="1"/>
          </p:cNvSpPr>
          <p:nvPr>
            <p:ph type="sldNum" sz="quarter" idx="10"/>
          </p:nvPr>
        </p:nvSpPr>
        <p:spPr/>
        <p:txBody>
          <a:bodyPr/>
          <a:lstStyle/>
          <a:p>
            <a:fld id="{78456347-75DB-4B2B-8501-1A797306445D}" type="slidenum">
              <a:rPr lang="vi-VN" smtClean="0"/>
              <a:t>11</a:t>
            </a:fld>
            <a:endParaRPr lang="vi-VN"/>
          </a:p>
        </p:txBody>
      </p:sp>
    </p:spTree>
    <p:extLst>
      <p:ext uri="{BB962C8B-B14F-4D97-AF65-F5344CB8AC3E}">
        <p14:creationId xmlns:p14="http://schemas.microsoft.com/office/powerpoint/2010/main" val="42128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9/30/2016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913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5086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7944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5253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187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3597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2464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5297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1244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6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1331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45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9/30/2016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368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9/30/2016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2651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9/30/2016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4634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880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1891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9/30/2016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404608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76" y="1041399"/>
            <a:ext cx="12299576" cy="1346201"/>
          </a:xfrm>
        </p:spPr>
        <p:txBody>
          <a:bodyPr>
            <a:normAutofit/>
          </a:bodyPr>
          <a:lstStyle/>
          <a:p>
            <a:r>
              <a:rPr lang="en-US" sz="5400" dirty="0">
                <a:solidFill>
                  <a:schemeClr val="tx1"/>
                </a:solidFill>
                <a:latin typeface="Times New Roman" panose="02020603050405020304" pitchFamily="18" charset="0"/>
                <a:cs typeface="Times New Roman" panose="02020603050405020304" pitchFamily="18" charset="0"/>
              </a:rPr>
              <a:t>Introducing Angular </a:t>
            </a:r>
            <a:r>
              <a:rPr lang="en-US" sz="5400" dirty="0" smtClean="0">
                <a:solidFill>
                  <a:schemeClr val="tx1"/>
                </a:solidFill>
                <a:latin typeface="Times New Roman" panose="02020603050405020304" pitchFamily="18" charset="0"/>
                <a:cs typeface="Times New Roman" panose="02020603050405020304" pitchFamily="18" charset="0"/>
              </a:rPr>
              <a:t>Modules</a:t>
            </a:r>
            <a:endParaRPr lang="vi-VN" sz="5400" cap="none" dirty="0">
              <a:solidFill>
                <a:schemeClr val="tx1"/>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3"/>
          </p:nvPr>
        </p:nvSpPr>
        <p:spPr>
          <a:xfrm>
            <a:off x="5688012" y="2789766"/>
            <a:ext cx="5881688" cy="1168400"/>
          </a:xfrm>
        </p:spPr>
        <p:txBody>
          <a:bodyPr>
            <a:normAutofit lnSpcReduction="10000"/>
          </a:bodyPr>
          <a:lstStyle/>
          <a:p>
            <a:pPr>
              <a:lnSpc>
                <a:spcPct val="150000"/>
              </a:lnSpc>
            </a:pPr>
            <a:r>
              <a:rPr lang="vi-VN" sz="2800" cap="none" dirty="0" smtClean="0">
                <a:latin typeface="Times New Roman" panose="02020603050405020304" pitchFamily="18" charset="0"/>
                <a:cs typeface="Times New Roman" panose="02020603050405020304" pitchFamily="18" charset="0"/>
              </a:rPr>
              <a:t>Môn Các Vấn Đề Hiện Đại Của CNTT</a:t>
            </a:r>
          </a:p>
          <a:p>
            <a:r>
              <a:rPr lang="vi-VN" sz="2800" cap="none" dirty="0" smtClean="0">
                <a:latin typeface="Times New Roman" panose="02020603050405020304" pitchFamily="18" charset="0"/>
                <a:cs typeface="Times New Roman" panose="02020603050405020304" pitchFamily="18" charset="0"/>
              </a:rPr>
              <a:t>Giảng Viên: Trương Anh Hoàng</a:t>
            </a:r>
          </a:p>
        </p:txBody>
      </p:sp>
      <p:sp>
        <p:nvSpPr>
          <p:cNvPr id="3" name="Subtitle 2"/>
          <p:cNvSpPr>
            <a:spLocks noGrp="1"/>
          </p:cNvSpPr>
          <p:nvPr>
            <p:ph type="body" idx="1"/>
          </p:nvPr>
        </p:nvSpPr>
        <p:spPr>
          <a:xfrm>
            <a:off x="1344611" y="2899833"/>
            <a:ext cx="5054601" cy="3166534"/>
          </a:xfrm>
        </p:spPr>
        <p:txBody>
          <a:bodyPr>
            <a:noAutofit/>
          </a:bodyPr>
          <a:lstStyle/>
          <a:p>
            <a:r>
              <a:rPr lang="vi-VN" sz="2800" dirty="0" smtClean="0">
                <a:latin typeface="Times New Roman" panose="02020603050405020304" pitchFamily="18" charset="0"/>
                <a:cs typeface="Times New Roman" panose="02020603050405020304" pitchFamily="18" charset="0"/>
              </a:rPr>
              <a:t>Nhóm A2:</a:t>
            </a:r>
          </a:p>
          <a:p>
            <a:pPr marL="457200" indent="-457200">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Hoàng Giang</a:t>
            </a:r>
          </a:p>
          <a:p>
            <a:pPr marL="457200" indent="-457200">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Phan Thị Thanh Hải</a:t>
            </a:r>
          </a:p>
          <a:p>
            <a:pPr marL="457200" indent="-457200">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Đào Thị Thanh Huyền</a:t>
            </a:r>
          </a:p>
          <a:p>
            <a:pPr marL="457200" indent="-457200">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Ngụy Khắc Quân</a:t>
            </a:r>
            <a:endParaRPr lang="vi-V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4681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154" y="613833"/>
            <a:ext cx="9601196" cy="872068"/>
          </a:xfrm>
        </p:spPr>
        <p:txBody>
          <a:bodyPr>
            <a:normAutofit/>
          </a:bodyPr>
          <a:lstStyle/>
          <a:p>
            <a:r>
              <a:rPr lang="en-US" dirty="0">
                <a:latin typeface="Times New Roman" panose="02020603050405020304" pitchFamily="18" charset="0"/>
                <a:cs typeface="Times New Roman" panose="02020603050405020304" pitchFamily="18" charset="0"/>
              </a:rPr>
              <a:t>The Core </a:t>
            </a:r>
            <a:r>
              <a:rPr lang="en-US" dirty="0" smtClean="0">
                <a:latin typeface="Times New Roman" panose="02020603050405020304" pitchFamily="18" charset="0"/>
                <a:cs typeface="Times New Roman" panose="02020603050405020304" pitchFamily="18" charset="0"/>
              </a:rPr>
              <a:t>module</a:t>
            </a:r>
            <a:endParaRPr lang="vi-VN"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3"/>
          <a:stretch>
            <a:fillRect/>
          </a:stretch>
        </p:blipFill>
        <p:spPr>
          <a:xfrm>
            <a:off x="1216154" y="2400300"/>
            <a:ext cx="4441790" cy="3924300"/>
          </a:xfrm>
          <a:prstGeom prst="rect">
            <a:avLst/>
          </a:prstGeom>
        </p:spPr>
      </p:pic>
      <p:sp>
        <p:nvSpPr>
          <p:cNvPr id="4" name="Content Placeholder 3"/>
          <p:cNvSpPr>
            <a:spLocks noGrp="1"/>
          </p:cNvSpPr>
          <p:nvPr>
            <p:ph sz="half" idx="2"/>
          </p:nvPr>
        </p:nvSpPr>
        <p:spPr/>
        <p:txBody>
          <a:bodyPr/>
          <a:lstStyle/>
          <a:p>
            <a:r>
              <a:rPr lang="vi-VN" dirty="0" smtClean="0"/>
              <a:t>Create an app/core folder</a:t>
            </a:r>
          </a:p>
          <a:p>
            <a:r>
              <a:rPr lang="vi-VN" dirty="0" smtClean="0"/>
              <a:t>Move components, directives, pipes to app/core</a:t>
            </a:r>
          </a:p>
          <a:p>
            <a:r>
              <a:rPr lang="vi-VN" dirty="0" smtClean="0"/>
              <a:t>Create CoreModule class</a:t>
            </a:r>
          </a:p>
          <a:p>
            <a:r>
              <a:rPr lang="vi-VN" dirty="0" smtClean="0"/>
              <a:t>Update AppRoot module import to CoreModule</a:t>
            </a:r>
            <a:endParaRPr lang="vi-VN" dirty="0"/>
          </a:p>
        </p:txBody>
      </p:sp>
      <p:sp>
        <p:nvSpPr>
          <p:cNvPr id="6" name="Title 1"/>
          <p:cNvSpPr txBox="1">
            <a:spLocks/>
          </p:cNvSpPr>
          <p:nvPr/>
        </p:nvSpPr>
        <p:spPr>
          <a:xfrm>
            <a:off x="860044" y="1427057"/>
            <a:ext cx="10642600" cy="87206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vi-VN" sz="2400" dirty="0" smtClean="0">
                <a:latin typeface="Times New Roman" panose="02020603050405020304" pitchFamily="18" charset="0"/>
                <a:cs typeface="Times New Roman" panose="02020603050405020304" pitchFamily="18" charset="0"/>
              </a:rPr>
              <a:t>We'll gather them in a single CoreModule that we import once when the app starts and never import anywhere else.</a:t>
            </a: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935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1000"/>
                                        <p:tgtEl>
                                          <p:spTgt spid="4">
                                            <p:txEl>
                                              <p:pRg st="1" end="1"/>
                                            </p:txEl>
                                          </p:spTgt>
                                        </p:tgtEl>
                                      </p:cBhvr>
                                    </p:animEffect>
                                    <p:anim calcmode="lin" valueType="num">
                                      <p:cBhvr>
                                        <p:cTn id="2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fade">
                                      <p:cBhvr>
                                        <p:cTn id="29" dur="1000"/>
                                        <p:tgtEl>
                                          <p:spTgt spid="4">
                                            <p:txEl>
                                              <p:pRg st="2" end="2"/>
                                            </p:txEl>
                                          </p:spTgt>
                                        </p:tgtEl>
                                      </p:cBhvr>
                                    </p:animEffect>
                                    <p:anim calcmode="lin" valueType="num">
                                      <p:cBhvr>
                                        <p:cTn id="3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fade">
                                      <p:cBhvr>
                                        <p:cTn id="34" dur="1000"/>
                                        <p:tgtEl>
                                          <p:spTgt spid="4">
                                            <p:txEl>
                                              <p:pRg st="3" end="3"/>
                                            </p:txEl>
                                          </p:spTgt>
                                        </p:tgtEl>
                                      </p:cBhvr>
                                    </p:animEffect>
                                    <p:anim calcmode="lin" valueType="num">
                                      <p:cBhvr>
                                        <p:cTn id="3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559" y="626531"/>
            <a:ext cx="10985500" cy="1570568"/>
          </a:xfrm>
        </p:spPr>
        <p:txBody>
          <a:bodyPr>
            <a:noAutofit/>
          </a:bodyPr>
          <a:lstStyle/>
          <a:p>
            <a:r>
              <a:rPr lang="en-US" sz="4000" dirty="0">
                <a:latin typeface="Times New Roman" panose="02020603050405020304" pitchFamily="18" charset="0"/>
                <a:cs typeface="Times New Roman" panose="02020603050405020304" pitchFamily="18" charset="0"/>
              </a:rPr>
              <a:t>Configure core </a:t>
            </a:r>
            <a:r>
              <a:rPr lang="en-US" sz="4000" dirty="0" smtClean="0">
                <a:latin typeface="Times New Roman" panose="02020603050405020304" pitchFamily="18" charset="0"/>
                <a:cs typeface="Times New Roman" panose="02020603050405020304" pitchFamily="18" charset="0"/>
              </a:rPr>
              <a:t>services with</a:t>
            </a:r>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vi-VN" sz="4000" dirty="0" smtClean="0">
                <a:latin typeface="Times New Roman" panose="02020603050405020304" pitchFamily="18" charset="0"/>
                <a:cs typeface="Times New Roman" panose="02020603050405020304" pitchFamily="18" charset="0"/>
              </a:rPr>
              <a:t>CoreModule.forRoot</a:t>
            </a:r>
            <a:endParaRPr lang="vi-V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dirty="0" smtClean="0"/>
              <a:t>By convention, the forRoot static method both provides and configures services at the same time. It takes a service configuration object and returns a ModuleWithProviders which is a simple object with two properties</a:t>
            </a:r>
          </a:p>
          <a:p>
            <a:pPr lvl="1"/>
            <a:r>
              <a:rPr lang="vi-VN" dirty="0" smtClean="0"/>
              <a:t>ngModule – the coreModule class</a:t>
            </a:r>
          </a:p>
          <a:p>
            <a:pPr lvl="1"/>
            <a:r>
              <a:rPr lang="vi-VN" dirty="0" smtClean="0"/>
              <a:t>Providers – the configured providers</a:t>
            </a:r>
          </a:p>
          <a:p>
            <a:pPr marL="457200" lvl="1" indent="0">
              <a:buNone/>
            </a:pPr>
            <a:endParaRPr lang="en-US" dirty="0" smtClean="0"/>
          </a:p>
        </p:txBody>
      </p:sp>
      <p:pic>
        <p:nvPicPr>
          <p:cNvPr id="4" name="Picture 3"/>
          <p:cNvPicPr>
            <a:picLocks noChangeAspect="1"/>
          </p:cNvPicPr>
          <p:nvPr/>
        </p:nvPicPr>
        <p:blipFill>
          <a:blip r:embed="rId3"/>
          <a:stretch>
            <a:fillRect/>
          </a:stretch>
        </p:blipFill>
        <p:spPr>
          <a:xfrm>
            <a:off x="6173309" y="3759201"/>
            <a:ext cx="5529719" cy="2476500"/>
          </a:xfrm>
          <a:prstGeom prst="rect">
            <a:avLst/>
          </a:prstGeom>
        </p:spPr>
      </p:pic>
    </p:spTree>
    <p:extLst>
      <p:ext uri="{BB962C8B-B14F-4D97-AF65-F5344CB8AC3E}">
        <p14:creationId xmlns:p14="http://schemas.microsoft.com/office/powerpoint/2010/main" val="128535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arn(inVertical)">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9" y="0"/>
            <a:ext cx="9626615" cy="825499"/>
          </a:xfrm>
        </p:spPr>
        <p:txBody>
          <a:bodyPr>
            <a:normAutofit/>
          </a:bodyPr>
          <a:lstStyle/>
          <a:p>
            <a:pPr algn="l"/>
            <a:r>
              <a:rPr lang="en-US" dirty="0" smtClean="0">
                <a:latin typeface="Times New Roman" panose="02020603050405020304" pitchFamily="18" charset="0"/>
                <a:cs typeface="Times New Roman" panose="02020603050405020304" pitchFamily="18" charset="0"/>
              </a:rPr>
              <a:t>Demo</a:t>
            </a:r>
            <a:endParaRPr lang="vi-V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98634" y="825498"/>
            <a:ext cx="4422683" cy="5477113"/>
          </a:xfrm>
          <a:prstGeom prst="rect">
            <a:avLst/>
          </a:prstGeom>
        </p:spPr>
      </p:pic>
      <p:pic>
        <p:nvPicPr>
          <p:cNvPr id="7" name="Picture 6"/>
          <p:cNvPicPr>
            <a:picLocks noChangeAspect="1"/>
          </p:cNvPicPr>
          <p:nvPr/>
        </p:nvPicPr>
        <p:blipFill>
          <a:blip r:embed="rId3"/>
          <a:stretch>
            <a:fillRect/>
          </a:stretch>
        </p:blipFill>
        <p:spPr>
          <a:xfrm>
            <a:off x="5469674" y="825499"/>
            <a:ext cx="5874176" cy="5477114"/>
          </a:xfrm>
          <a:prstGeom prst="rect">
            <a:avLst/>
          </a:prstGeom>
        </p:spPr>
      </p:pic>
    </p:spTree>
    <p:extLst>
      <p:ext uri="{BB962C8B-B14F-4D97-AF65-F5344CB8AC3E}">
        <p14:creationId xmlns:p14="http://schemas.microsoft.com/office/powerpoint/2010/main" val="3796794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2421777" y="555041"/>
            <a:ext cx="8108097" cy="1018540"/>
          </a:xfrm>
        </p:spPr>
        <p:txBody>
          <a:bodyPr>
            <a:normAutofit/>
          </a:bodyPr>
          <a:lstStyle/>
          <a:p>
            <a:r>
              <a:rPr lang="en-US" sz="5400" cap="none" dirty="0">
                <a:solidFill>
                  <a:schemeClr val="tx1"/>
                </a:solidFill>
                <a:latin typeface="Times New Roman" panose="02020603050405020304" pitchFamily="18" charset="0"/>
                <a:cs typeface="Times New Roman" panose="02020603050405020304" pitchFamily="18" charset="0"/>
              </a:rPr>
              <a:t>T</a:t>
            </a:r>
            <a:r>
              <a:rPr lang="en-US" sz="5400" cap="none" dirty="0" smtClean="0">
                <a:solidFill>
                  <a:schemeClr val="tx1"/>
                </a:solidFill>
                <a:latin typeface="Times New Roman" panose="02020603050405020304" pitchFamily="18" charset="0"/>
                <a:cs typeface="Times New Roman" panose="02020603050405020304" pitchFamily="18" charset="0"/>
              </a:rPr>
              <a:t>hank you for listening!</a:t>
            </a:r>
            <a:endParaRPr lang="vi-VN" sz="5400" cap="none" dirty="0">
              <a:solidFill>
                <a:schemeClr val="tx1"/>
              </a:solidFill>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idx="1"/>
          </p:nvPr>
        </p:nvSpPr>
        <p:spPr>
          <a:xfrm>
            <a:off x="2208626" y="5345722"/>
            <a:ext cx="8534400" cy="1498600"/>
          </a:xfrm>
        </p:spPr>
        <p:txBody>
          <a:bodyPr>
            <a:normAutofit/>
          </a:bodyPr>
          <a:lstStyle/>
          <a:p>
            <a:pPr algn="ctr"/>
            <a:r>
              <a:rPr lang="en-US" sz="4800" dirty="0" smtClean="0">
                <a:latin typeface="Times New Roman" panose="02020603050405020304" pitchFamily="18" charset="0"/>
                <a:cs typeface="Times New Roman" panose="02020603050405020304" pitchFamily="18" charset="0"/>
              </a:rPr>
              <a:t>Any questions?</a:t>
            </a:r>
            <a:endParaRPr lang="vi-VN" sz="4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2599" y="1573581"/>
            <a:ext cx="4591557" cy="3772141"/>
          </a:xfrm>
          <a:prstGeom prst="rect">
            <a:avLst/>
          </a:prstGeom>
        </p:spPr>
      </p:pic>
    </p:spTree>
    <p:extLst>
      <p:ext uri="{BB962C8B-B14F-4D97-AF65-F5344CB8AC3E}">
        <p14:creationId xmlns:p14="http://schemas.microsoft.com/office/powerpoint/2010/main" val="3412769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l"/>
            <a:r>
              <a:rPr lang="en-US" sz="5400" dirty="0" smtClean="0">
                <a:solidFill>
                  <a:schemeClr val="tx1"/>
                </a:solidFill>
                <a:latin typeface="Times New Roman" panose="02020603050405020304" pitchFamily="18" charset="0"/>
                <a:cs typeface="Times New Roman" panose="02020603050405020304" pitchFamily="18" charset="0"/>
              </a:rPr>
              <a:t>Content</a:t>
            </a:r>
            <a:endParaRPr lang="vi-VN" sz="5400" dirty="0">
              <a:solidFill>
                <a:schemeClr val="tx1"/>
              </a:solidFill>
              <a:latin typeface="Times New Roman" panose="02020603050405020304" pitchFamily="18" charset="0"/>
              <a:cs typeface="Times New Roman" panose="02020603050405020304" pitchFamily="18" charset="0"/>
            </a:endParaRPr>
          </a:p>
        </p:txBody>
      </p:sp>
      <p:sp>
        <p:nvSpPr>
          <p:cNvPr id="16" name="Content Placeholder 15"/>
          <p:cNvSpPr>
            <a:spLocks noGrp="1"/>
          </p:cNvSpPr>
          <p:nvPr>
            <p:ph idx="1"/>
          </p:nvPr>
        </p:nvSpPr>
        <p:spPr>
          <a:xfrm>
            <a:off x="2476499" y="2556932"/>
            <a:ext cx="8420097" cy="3318936"/>
          </a:xfrm>
        </p:spPr>
        <p:txBody>
          <a:bodyPr/>
          <a:lstStyle/>
          <a:p>
            <a:pPr marL="457200" indent="-457200">
              <a:buFont typeface="+mj-lt"/>
              <a:buAutoNum type="arabicPeriod"/>
            </a:pPr>
            <a:r>
              <a:rPr lang="en-US" sz="2800" dirty="0" smtClean="0">
                <a:solidFill>
                  <a:schemeClr val="tx1"/>
                </a:solidFill>
                <a:latin typeface="Times New Roman" panose="02020603050405020304" pitchFamily="18" charset="0"/>
                <a:cs typeface="Times New Roman" panose="02020603050405020304" pitchFamily="18" charset="0"/>
              </a:rPr>
              <a:t>Angular Modules</a:t>
            </a:r>
          </a:p>
          <a:p>
            <a:pPr marL="457200" indent="-457200">
              <a:buFont typeface="+mj-lt"/>
              <a:buAutoNum type="arabicPeriod"/>
            </a:pPr>
            <a:r>
              <a:rPr lang="en-US" sz="2800" dirty="0" smtClean="0">
                <a:solidFill>
                  <a:schemeClr val="tx1"/>
                </a:solidFill>
                <a:latin typeface="Times New Roman" panose="02020603050405020304" pitchFamily="18" charset="0"/>
                <a:cs typeface="Times New Roman" panose="02020603050405020304" pitchFamily="18" charset="0"/>
              </a:rPr>
              <a:t>@</a:t>
            </a:r>
            <a:r>
              <a:rPr lang="vi-VN" sz="2800" dirty="0" smtClean="0">
                <a:solidFill>
                  <a:schemeClr val="tx1"/>
                </a:solidFill>
                <a:latin typeface="Times New Roman" panose="02020603050405020304" pitchFamily="18" charset="0"/>
                <a:cs typeface="Times New Roman" panose="02020603050405020304" pitchFamily="18" charset="0"/>
              </a:rPr>
              <a:t>NgModule</a:t>
            </a:r>
          </a:p>
          <a:p>
            <a:pPr marL="457200" indent="-457200">
              <a:buFont typeface="+mj-lt"/>
              <a:buAutoNum type="arabicPeriod"/>
            </a:pPr>
            <a:r>
              <a:rPr lang="en-US" sz="2800" dirty="0" smtClean="0">
                <a:solidFill>
                  <a:schemeClr val="tx1"/>
                </a:solidFill>
                <a:latin typeface="Times New Roman" panose="02020603050405020304" pitchFamily="18" charset="0"/>
                <a:cs typeface="Times New Roman" panose="02020603050405020304" pitchFamily="18" charset="0"/>
              </a:rPr>
              <a:t>Root module</a:t>
            </a:r>
          </a:p>
          <a:p>
            <a:pPr marL="457200" indent="-457200">
              <a:buFont typeface="+mj-lt"/>
              <a:buAutoNum type="arabicPeriod"/>
            </a:pPr>
            <a:r>
              <a:rPr lang="en-US" sz="2800" dirty="0" smtClean="0">
                <a:solidFill>
                  <a:schemeClr val="tx1"/>
                </a:solidFill>
                <a:latin typeface="Times New Roman" panose="02020603050405020304" pitchFamily="18" charset="0"/>
                <a:cs typeface="Times New Roman" panose="02020603050405020304" pitchFamily="18" charset="0"/>
              </a:rPr>
              <a:t>Feature modules</a:t>
            </a:r>
          </a:p>
          <a:p>
            <a:pPr marL="457200" indent="-457200">
              <a:buFont typeface="+mj-lt"/>
              <a:buAutoNum type="arabicPeriod"/>
            </a:pPr>
            <a:r>
              <a:rPr lang="en-US" sz="2800" dirty="0" smtClean="0">
                <a:solidFill>
                  <a:schemeClr val="tx1"/>
                </a:solidFill>
                <a:latin typeface="Times New Roman" panose="02020603050405020304" pitchFamily="18" charset="0"/>
                <a:cs typeface="Times New Roman" panose="02020603050405020304" pitchFamily="18" charset="0"/>
              </a:rPr>
              <a:t>Demo</a:t>
            </a:r>
          </a:p>
          <a:p>
            <a:endParaRPr lang="vi-VN" dirty="0">
              <a:solidFill>
                <a:schemeClr val="tx1"/>
              </a:solidFill>
            </a:endParaRPr>
          </a:p>
        </p:txBody>
      </p:sp>
    </p:spTree>
    <p:extLst>
      <p:ext uri="{BB962C8B-B14F-4D97-AF65-F5344CB8AC3E}">
        <p14:creationId xmlns:p14="http://schemas.microsoft.com/office/powerpoint/2010/main" val="3067607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5400" dirty="0" smtClean="0">
                <a:latin typeface="Times New Roman" panose="02020603050405020304" pitchFamily="18" charset="0"/>
                <a:cs typeface="Times New Roman" panose="02020603050405020304" pitchFamily="18" charset="0"/>
              </a:rPr>
              <a:t>Angular Modularity</a:t>
            </a:r>
            <a:endParaRPr lang="vi-VN" sz="54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977462" y="2522483"/>
            <a:ext cx="10326414" cy="3704896"/>
          </a:xfrm>
        </p:spPr>
        <p:txBody>
          <a:bodyPr>
            <a:noAutofit/>
          </a:bodyPr>
          <a:lstStyle/>
          <a:p>
            <a:r>
              <a:rPr lang="vi-VN" noProof="1" smtClean="0">
                <a:latin typeface="Times New Roman" panose="02020603050405020304" pitchFamily="18" charset="0"/>
                <a:cs typeface="Times New Roman" panose="02020603050405020304" pitchFamily="18" charset="0"/>
              </a:rPr>
              <a:t>Modules are a great way to organize the application and extend it with capabilities from external libraries.</a:t>
            </a:r>
          </a:p>
          <a:p>
            <a:r>
              <a:rPr lang="vi-VN" noProof="1" smtClean="0">
                <a:latin typeface="Times New Roman" panose="02020603050405020304" pitchFamily="18" charset="0"/>
                <a:cs typeface="Times New Roman" panose="02020603050405020304" pitchFamily="18" charset="0"/>
              </a:rPr>
              <a:t>Angular modules consolidate components, directives and pipes into cohesive blocks of functionality</a:t>
            </a:r>
          </a:p>
          <a:p>
            <a:r>
              <a:rPr lang="vi-VN" noProof="1" smtClean="0">
                <a:latin typeface="Times New Roman" panose="02020603050405020304" pitchFamily="18" charset="0"/>
                <a:cs typeface="Times New Roman" panose="02020603050405020304" pitchFamily="18" charset="0"/>
              </a:rPr>
              <a:t>Many Angular libraries are modules (FormsModule, HttpModule…)</a:t>
            </a:r>
          </a:p>
          <a:p>
            <a:r>
              <a:rPr lang="vi-VN" noProof="1" smtClean="0">
                <a:latin typeface="Times New Roman" panose="02020603050405020304" pitchFamily="18" charset="0"/>
                <a:cs typeface="Times New Roman" panose="02020603050405020304" pitchFamily="18" charset="0"/>
              </a:rPr>
              <a:t>Modules can also add services to the application.</a:t>
            </a:r>
          </a:p>
          <a:p>
            <a:r>
              <a:rPr lang="vi-VN" noProof="1" smtClean="0">
                <a:latin typeface="Times New Roman" panose="02020603050405020304" pitchFamily="18" charset="0"/>
                <a:cs typeface="Times New Roman" panose="02020603050405020304" pitchFamily="18" charset="0"/>
              </a:rPr>
              <a:t>Modules can be loaded eagerly when the application starts. They can also be </a:t>
            </a:r>
            <a:r>
              <a:rPr lang="vi-VN" i="1" noProof="1" smtClean="0">
                <a:latin typeface="Times New Roman" panose="02020603050405020304" pitchFamily="18" charset="0"/>
                <a:cs typeface="Times New Roman" panose="02020603050405020304" pitchFamily="18" charset="0"/>
              </a:rPr>
              <a:t>lazy loaded</a:t>
            </a:r>
            <a:r>
              <a:rPr lang="vi-VN" noProof="1" smtClean="0">
                <a:latin typeface="Times New Roman" panose="02020603050405020304" pitchFamily="18" charset="0"/>
                <a:cs typeface="Times New Roman" panose="02020603050405020304" pitchFamily="18" charset="0"/>
              </a:rPr>
              <a:t> asynchronously by the router.</a:t>
            </a:r>
            <a:endParaRPr lang="vi-VN" noProof="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054256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5400" dirty="0" smtClean="0">
                <a:latin typeface="Times New Roman" panose="02020603050405020304" pitchFamily="18" charset="0"/>
                <a:cs typeface="Times New Roman" panose="02020603050405020304" pitchFamily="18" charset="0"/>
              </a:rPr>
              <a:t>@</a:t>
            </a:r>
            <a:r>
              <a:rPr lang="vi-VN" sz="5400" dirty="0" smtClean="0">
                <a:latin typeface="Times New Roman" panose="02020603050405020304" pitchFamily="18" charset="0"/>
                <a:cs typeface="Times New Roman" panose="02020603050405020304" pitchFamily="18" charset="0"/>
              </a:rPr>
              <a:t>NgModule</a:t>
            </a:r>
            <a:endParaRPr lang="vi-VN" sz="2700"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idx="1"/>
          </p:nvPr>
        </p:nvSpPr>
        <p:spPr>
          <a:xfrm>
            <a:off x="1150883" y="2427889"/>
            <a:ext cx="10326413" cy="4130565"/>
          </a:xfrm>
        </p:spPr>
        <p:txBody>
          <a:bodyPr>
            <a:noAutofit/>
          </a:bodyPr>
          <a:lstStyle/>
          <a:p>
            <a:pPr marL="0" indent="0">
              <a:buNone/>
            </a:pPr>
            <a:r>
              <a:rPr lang="vi-VN" dirty="0" smtClean="0">
                <a:latin typeface="Times New Roman" panose="02020603050405020304" pitchFamily="18" charset="0"/>
                <a:cs typeface="Times New Roman" panose="02020603050405020304" pitchFamily="18" charset="0"/>
              </a:rPr>
              <a:t>An Angular module is a class decorated with @NgModule metadata. The metadata:</a:t>
            </a:r>
          </a:p>
          <a:p>
            <a:r>
              <a:rPr lang="vi-VN" dirty="0" smtClean="0">
                <a:latin typeface="Times New Roman" panose="02020603050405020304" pitchFamily="18" charset="0"/>
                <a:cs typeface="Times New Roman" panose="02020603050405020304" pitchFamily="18" charset="0"/>
              </a:rPr>
              <a:t>declare which components, directives and pipes </a:t>
            </a:r>
            <a:r>
              <a:rPr lang="vi-VN" i="1" dirty="0" smtClean="0">
                <a:latin typeface="Times New Roman" panose="02020603050405020304" pitchFamily="18" charset="0"/>
                <a:cs typeface="Times New Roman" panose="02020603050405020304" pitchFamily="18" charset="0"/>
              </a:rPr>
              <a:t>belong</a:t>
            </a:r>
            <a:r>
              <a:rPr lang="vi-VN" dirty="0" smtClean="0">
                <a:latin typeface="Times New Roman" panose="02020603050405020304" pitchFamily="18" charset="0"/>
                <a:cs typeface="Times New Roman" panose="02020603050405020304" pitchFamily="18" charset="0"/>
              </a:rPr>
              <a:t> to the module.</a:t>
            </a:r>
          </a:p>
          <a:p>
            <a:r>
              <a:rPr lang="vi-VN" dirty="0" smtClean="0">
                <a:latin typeface="Times New Roman" panose="02020603050405020304" pitchFamily="18" charset="0"/>
                <a:cs typeface="Times New Roman" panose="02020603050405020304" pitchFamily="18" charset="0"/>
              </a:rPr>
              <a:t>make some of those classes public so that other component templates can use them.</a:t>
            </a:r>
          </a:p>
          <a:p>
            <a:r>
              <a:rPr lang="vi-VN" dirty="0" smtClean="0">
                <a:latin typeface="Times New Roman" panose="02020603050405020304" pitchFamily="18" charset="0"/>
                <a:cs typeface="Times New Roman" panose="02020603050405020304" pitchFamily="18" charset="0"/>
              </a:rPr>
              <a:t>import other modules with the components, directives and pipes needed by the components in </a:t>
            </a:r>
            <a:r>
              <a:rPr lang="vi-VN" i="1" dirty="0" smtClean="0">
                <a:latin typeface="Times New Roman" panose="02020603050405020304" pitchFamily="18" charset="0"/>
                <a:cs typeface="Times New Roman" panose="02020603050405020304" pitchFamily="18" charset="0"/>
              </a:rPr>
              <a:t>this</a:t>
            </a:r>
            <a:r>
              <a:rPr lang="vi-VN" dirty="0" smtClean="0">
                <a:latin typeface="Times New Roman" panose="02020603050405020304" pitchFamily="18" charset="0"/>
                <a:cs typeface="Times New Roman" panose="02020603050405020304" pitchFamily="18" charset="0"/>
              </a:rPr>
              <a:t> module.</a:t>
            </a:r>
          </a:p>
          <a:p>
            <a:r>
              <a:rPr lang="vi-VN" dirty="0" smtClean="0">
                <a:latin typeface="Times New Roman" panose="02020603050405020304" pitchFamily="18" charset="0"/>
                <a:cs typeface="Times New Roman" panose="02020603050405020304" pitchFamily="18" charset="0"/>
              </a:rPr>
              <a:t>provide services at the application level that any application component can use.</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75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1000"/>
                                        <p:tgtEl>
                                          <p:spTgt spid="10">
                                            <p:txEl>
                                              <p:pRg st="2" end="2"/>
                                            </p:txEl>
                                          </p:spTgt>
                                        </p:tgtEl>
                                      </p:cBhvr>
                                    </p:animEffect>
                                    <p:anim calcmode="lin" valueType="num">
                                      <p:cBhvr>
                                        <p:cTn id="22"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Effect transition="in" filter="fade">
                                      <p:cBhvr>
                                        <p:cTn id="28" dur="1000"/>
                                        <p:tgtEl>
                                          <p:spTgt spid="10">
                                            <p:txEl>
                                              <p:pRg st="3" end="3"/>
                                            </p:txEl>
                                          </p:spTgt>
                                        </p:tgtEl>
                                      </p:cBhvr>
                                    </p:animEffect>
                                    <p:anim calcmode="lin" valueType="num">
                                      <p:cBhvr>
                                        <p:cTn id="29"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Effect transition="in" filter="fade">
                                      <p:cBhvr>
                                        <p:cTn id="35" dur="1000"/>
                                        <p:tgtEl>
                                          <p:spTgt spid="10">
                                            <p:txEl>
                                              <p:pRg st="4" end="4"/>
                                            </p:txEl>
                                          </p:spTgt>
                                        </p:tgtEl>
                                      </p:cBhvr>
                                    </p:animEffect>
                                    <p:anim calcmode="lin" valueType="num">
                                      <p:cBhvr>
                                        <p:cTn id="36"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5400" y="501121"/>
            <a:ext cx="9601196" cy="1015734"/>
          </a:xfrm>
        </p:spPr>
        <p:txBody>
          <a:bodyPr>
            <a:normAutofit/>
          </a:bodyPr>
          <a:lstStyle/>
          <a:p>
            <a:r>
              <a:rPr lang="en-US" sz="5400" dirty="0" smtClean="0">
                <a:latin typeface="Times New Roman" panose="02020603050405020304" pitchFamily="18" charset="0"/>
                <a:cs typeface="Times New Roman" panose="02020603050405020304" pitchFamily="18" charset="0"/>
              </a:rPr>
              <a:t>Root Module</a:t>
            </a:r>
            <a:endParaRPr lang="vi-VN" sz="5400" dirty="0">
              <a:latin typeface="Times New Roman" panose="02020603050405020304" pitchFamily="18" charset="0"/>
              <a:cs typeface="Times New Roman" panose="02020603050405020304" pitchFamily="18" charset="0"/>
            </a:endParaRPr>
          </a:p>
        </p:txBody>
      </p:sp>
      <p:sp>
        <p:nvSpPr>
          <p:cNvPr id="8" name="Text Placeholder 7"/>
          <p:cNvSpPr>
            <a:spLocks noGrp="1"/>
          </p:cNvSpPr>
          <p:nvPr>
            <p:ph type="body" idx="1"/>
          </p:nvPr>
        </p:nvSpPr>
        <p:spPr>
          <a:xfrm>
            <a:off x="1295400" y="1617663"/>
            <a:ext cx="9601198" cy="576262"/>
          </a:xfrm>
        </p:spPr>
        <p:txBody>
          <a:bodyPr/>
          <a:lstStyle/>
          <a:p>
            <a:r>
              <a:rPr lang="en-US" sz="2400" dirty="0">
                <a:solidFill>
                  <a:schemeClr val="tx1"/>
                </a:solidFill>
                <a:latin typeface="Times New Roman" panose="02020603050405020304" pitchFamily="18" charset="0"/>
                <a:cs typeface="Times New Roman" panose="02020603050405020304" pitchFamily="18" charset="0"/>
              </a:rPr>
              <a:t>Every Angular app has at least one module class, the </a:t>
            </a:r>
            <a:r>
              <a:rPr lang="en-US" sz="2400" i="1" dirty="0">
                <a:solidFill>
                  <a:schemeClr val="tx1"/>
                </a:solidFill>
                <a:latin typeface="Times New Roman" panose="02020603050405020304" pitchFamily="18" charset="0"/>
                <a:cs typeface="Times New Roman" panose="02020603050405020304" pitchFamily="18" charset="0"/>
              </a:rPr>
              <a:t>root module</a:t>
            </a:r>
            <a:r>
              <a:rPr lang="en-US" sz="2400" dirty="0">
                <a:solidFill>
                  <a:schemeClr val="tx1"/>
                </a:solidFill>
                <a:latin typeface="Times New Roman" panose="02020603050405020304" pitchFamily="18" charset="0"/>
                <a:cs typeface="Times New Roman" panose="02020603050405020304" pitchFamily="18" charset="0"/>
              </a:rPr>
              <a:t>.</a:t>
            </a:r>
            <a:endParaRPr lang="vi-VN" sz="2400" dirty="0">
              <a:solidFill>
                <a:schemeClr val="tx1"/>
              </a:solidFill>
              <a:latin typeface="Times New Roman" panose="02020603050405020304" pitchFamily="18" charset="0"/>
              <a:cs typeface="Times New Roman" panose="02020603050405020304" pitchFamily="18" charset="0"/>
            </a:endParaRPr>
          </a:p>
        </p:txBody>
      </p:sp>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872930" y="2258219"/>
            <a:ext cx="8573136" cy="4142980"/>
          </a:xfrm>
        </p:spPr>
      </p:pic>
    </p:spTree>
    <p:extLst>
      <p:ext uri="{BB962C8B-B14F-4D97-AF65-F5344CB8AC3E}">
        <p14:creationId xmlns:p14="http://schemas.microsoft.com/office/powerpoint/2010/main" val="919646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5400" dirty="0" smtClean="0">
                <a:solidFill>
                  <a:schemeClr val="tx1"/>
                </a:solidFill>
                <a:latin typeface="Times New Roman" panose="02020603050405020304" pitchFamily="18" charset="0"/>
                <a:cs typeface="Times New Roman" panose="02020603050405020304" pitchFamily="18" charset="0"/>
              </a:rPr>
              <a:t>Feature Modules</a:t>
            </a:r>
            <a:endParaRPr lang="vi-VN" sz="5400"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The root </a:t>
            </a:r>
            <a:r>
              <a:rPr lang="vi-VN" dirty="0" smtClean="0">
                <a:latin typeface="Times New Roman" panose="02020603050405020304" pitchFamily="18" charset="0"/>
                <a:cs typeface="Times New Roman" panose="02020603050405020304" pitchFamily="18" charset="0"/>
              </a:rPr>
              <a:t>AppModule </a:t>
            </a:r>
            <a:r>
              <a:rPr lang="en-US" dirty="0" smtClean="0">
                <a:latin typeface="Times New Roman" panose="02020603050405020304" pitchFamily="18" charset="0"/>
                <a:cs typeface="Times New Roman" panose="02020603050405020304" pitchFamily="18" charset="0"/>
              </a:rPr>
              <a:t>grows </a:t>
            </a:r>
            <a:r>
              <a:rPr lang="en-US" dirty="0">
                <a:latin typeface="Times New Roman" panose="02020603050405020304" pitchFamily="18" charset="0"/>
                <a:cs typeface="Times New Roman" panose="02020603050405020304" pitchFamily="18" charset="0"/>
              </a:rPr>
              <a:t>larger with each new application class and shows no signs of stopping</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We </a:t>
            </a:r>
            <a:r>
              <a:rPr lang="en-US" dirty="0" smtClean="0">
                <a:latin typeface="Times New Roman" panose="02020603050405020304" pitchFamily="18" charset="0"/>
                <a:cs typeface="Times New Roman" panose="02020603050405020304" pitchFamily="18" charset="0"/>
              </a:rPr>
              <a:t>have conflicting directives: two different classes trying to do the same thing.</a:t>
            </a:r>
          </a:p>
          <a:p>
            <a:r>
              <a:rPr lang="en-US" dirty="0">
                <a:latin typeface="Times New Roman" panose="02020603050405020304" pitchFamily="18" charset="0"/>
                <a:cs typeface="Times New Roman" panose="02020603050405020304" pitchFamily="18" charset="0"/>
              </a:rPr>
              <a:t>The app lacks clear boundaries between contact functionality and other application features. That lack of clarity makes it harder to assign development responsibilities to different </a:t>
            </a:r>
            <a:r>
              <a:rPr lang="en-US" dirty="0" smtClean="0">
                <a:latin typeface="Times New Roman" panose="02020603050405020304" pitchFamily="18" charset="0"/>
                <a:cs typeface="Times New Roman" panose="02020603050405020304" pitchFamily="18" charset="0"/>
              </a:rPr>
              <a:t>teams.</a:t>
            </a:r>
          </a:p>
          <a:p>
            <a:pPr marL="0" indent="0">
              <a:buNone/>
            </a:pPr>
            <a:r>
              <a:rPr lang="en-US" dirty="0" smtClean="0">
                <a:latin typeface="Times New Roman" panose="02020603050405020304" pitchFamily="18" charset="0"/>
                <a:cs typeface="Times New Roman" panose="02020603050405020304" pitchFamily="18" charset="0"/>
              </a:rPr>
              <a:t>=&gt; We </a:t>
            </a:r>
            <a:r>
              <a:rPr lang="en-US" dirty="0">
                <a:latin typeface="Times New Roman" panose="02020603050405020304" pitchFamily="18" charset="0"/>
                <a:cs typeface="Times New Roman" panose="02020603050405020304" pitchFamily="18" charset="0"/>
              </a:rPr>
              <a:t>mitigate these problems with </a:t>
            </a:r>
            <a:r>
              <a:rPr lang="en-US" i="1" dirty="0">
                <a:latin typeface="Times New Roman" panose="02020603050405020304" pitchFamily="18" charset="0"/>
                <a:cs typeface="Times New Roman" panose="02020603050405020304" pitchFamily="18" charset="0"/>
              </a:rPr>
              <a:t>feature modules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1682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barn(inVertical)">
                                      <p:cBhvr>
                                        <p:cTn id="2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402" y="931333"/>
            <a:ext cx="9601196" cy="1087968"/>
          </a:xfrm>
        </p:spPr>
        <p:txBody>
          <a:bodyPr>
            <a:normAutofit/>
          </a:bodyPr>
          <a:lstStyle/>
          <a:p>
            <a:r>
              <a:rPr lang="en-US" sz="5400" dirty="0">
                <a:latin typeface="Times New Roman" panose="02020603050405020304" pitchFamily="18" charset="0"/>
                <a:cs typeface="Times New Roman" panose="02020603050405020304" pitchFamily="18" charset="0"/>
              </a:rPr>
              <a:t>Feature </a:t>
            </a:r>
            <a:r>
              <a:rPr lang="en-US" sz="5400" dirty="0" smtClean="0">
                <a:latin typeface="Times New Roman" panose="02020603050405020304" pitchFamily="18" charset="0"/>
                <a:cs typeface="Times New Roman" panose="02020603050405020304" pitchFamily="18" charset="0"/>
              </a:rPr>
              <a:t>Module</a:t>
            </a:r>
            <a:endParaRPr lang="vi-VN"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9000" y="2400300"/>
            <a:ext cx="10591800" cy="4038600"/>
          </a:xfrm>
        </p:spPr>
        <p:txBody>
          <a:bodyPr>
            <a:noAutofit/>
          </a:bodyPr>
          <a:lstStyle/>
          <a:p>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feature module</a:t>
            </a:r>
            <a:r>
              <a:rPr lang="en-US" sz="2200" dirty="0">
                <a:latin typeface="Times New Roman" panose="02020603050405020304" pitchFamily="18" charset="0"/>
                <a:cs typeface="Times New Roman" panose="02020603050405020304" pitchFamily="18" charset="0"/>
              </a:rPr>
              <a:t> is a class adorned by </a:t>
            </a:r>
            <a:r>
              <a:rPr lang="en-US" sz="2200" dirty="0" smtClean="0">
                <a:latin typeface="Times New Roman" panose="02020603050405020304" pitchFamily="18" charset="0"/>
                <a:cs typeface="Times New Roman" panose="02020603050405020304" pitchFamily="18" charset="0"/>
              </a:rPr>
              <a:t>the @</a:t>
            </a:r>
            <a:r>
              <a:rPr lang="vi-VN" sz="2200" dirty="0" smtClean="0">
                <a:latin typeface="Times New Roman" panose="02020603050405020304" pitchFamily="18" charset="0"/>
                <a:cs typeface="Times New Roman" panose="02020603050405020304" pitchFamily="18" charset="0"/>
              </a:rPr>
              <a:t>NgModule </a:t>
            </a:r>
            <a:r>
              <a:rPr lang="en-US" sz="2200" dirty="0" smtClean="0">
                <a:latin typeface="Times New Roman" panose="02020603050405020304" pitchFamily="18" charset="0"/>
                <a:cs typeface="Times New Roman" panose="02020603050405020304" pitchFamily="18" charset="0"/>
              </a:rPr>
              <a:t>decorator </a:t>
            </a:r>
            <a:r>
              <a:rPr lang="en-US" sz="2200" dirty="0">
                <a:latin typeface="Times New Roman" panose="02020603050405020304" pitchFamily="18" charset="0"/>
                <a:cs typeface="Times New Roman" panose="02020603050405020304" pitchFamily="18" charset="0"/>
              </a:rPr>
              <a:t>and its metadata, just like a root module. Feature module metadata have the same properties as </a:t>
            </a: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metadata for a root module</a:t>
            </a:r>
            <a:r>
              <a:rPr lang="en-US" sz="2200" dirty="0" smtClean="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A feature module delivers a cohesive set of functionality focused on an application business domain, a user workflow, a facility (forms, http, routing), or a collection of related utilities</a:t>
            </a:r>
            <a:r>
              <a:rPr lang="en-US" sz="2200" dirty="0" smtClean="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While we can do everything within the root module, feature modules help us partition the app into areas of specific interest and purpose.</a:t>
            </a:r>
          </a:p>
          <a:p>
            <a:r>
              <a:rPr lang="en-US" sz="2200" dirty="0">
                <a:latin typeface="Times New Roman" panose="02020603050405020304" pitchFamily="18" charset="0"/>
                <a:cs typeface="Times New Roman" panose="02020603050405020304" pitchFamily="18" charset="0"/>
              </a:rPr>
              <a:t>A feature module collaborates with the root module and with other modules through the services it provides and the components, directives, and pipes that it chooses to share</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97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0719" y="419100"/>
            <a:ext cx="10845800" cy="1028700"/>
          </a:xfrm>
        </p:spPr>
        <p:txBody>
          <a:bodyPr>
            <a:noAutofit/>
          </a:bodyPr>
          <a:lstStyle/>
          <a:p>
            <a:r>
              <a:rPr lang="en-US" sz="5000" dirty="0">
                <a:latin typeface="Times New Roman" panose="02020603050405020304" pitchFamily="18" charset="0"/>
                <a:cs typeface="Times New Roman" panose="02020603050405020304" pitchFamily="18" charset="0"/>
              </a:rPr>
              <a:t>Lazy loading modules with the </a:t>
            </a:r>
            <a:r>
              <a:rPr lang="en-US" sz="5000" dirty="0" smtClean="0">
                <a:latin typeface="Times New Roman" panose="02020603050405020304" pitchFamily="18" charset="0"/>
                <a:cs typeface="Times New Roman" panose="02020603050405020304" pitchFamily="18" charset="0"/>
              </a:rPr>
              <a:t>Router</a:t>
            </a:r>
            <a:endParaRPr lang="vi-VN" sz="5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281238" y="1447801"/>
            <a:ext cx="7827962" cy="4892672"/>
          </a:xfrm>
        </p:spPr>
      </p:pic>
    </p:spTree>
    <p:extLst>
      <p:ext uri="{BB962C8B-B14F-4D97-AF65-F5344CB8AC3E}">
        <p14:creationId xmlns:p14="http://schemas.microsoft.com/office/powerpoint/2010/main" val="324777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153" y="342900"/>
            <a:ext cx="9601196" cy="1042242"/>
          </a:xfrm>
        </p:spPr>
        <p:txBody>
          <a:bodyPr>
            <a:normAutofit/>
          </a:bodyPr>
          <a:lstStyle/>
          <a:p>
            <a:r>
              <a:rPr lang="en-US" sz="5400" dirty="0">
                <a:latin typeface="Times New Roman" panose="02020603050405020304" pitchFamily="18" charset="0"/>
                <a:cs typeface="Times New Roman" panose="02020603050405020304" pitchFamily="18" charset="0"/>
              </a:rPr>
              <a:t>Shared </a:t>
            </a:r>
            <a:r>
              <a:rPr lang="en-US" sz="5400" dirty="0" smtClean="0">
                <a:latin typeface="Times New Roman" panose="02020603050405020304" pitchFamily="18" charset="0"/>
                <a:cs typeface="Times New Roman" panose="02020603050405020304" pitchFamily="18" charset="0"/>
              </a:rPr>
              <a:t>modules</a:t>
            </a:r>
            <a:endParaRPr lang="vi-VN" sz="540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half" idx="1"/>
          </p:nvPr>
        </p:nvSpPr>
        <p:spPr/>
        <p:txBody>
          <a:bodyPr/>
          <a:lstStyle/>
          <a:p>
            <a:endParaRPr lang="vi-VN"/>
          </a:p>
        </p:txBody>
      </p:sp>
      <p:sp>
        <p:nvSpPr>
          <p:cNvPr id="8" name="Content Placeholder 7"/>
          <p:cNvSpPr>
            <a:spLocks noGrp="1"/>
          </p:cNvSpPr>
          <p:nvPr>
            <p:ph sz="half" idx="2"/>
          </p:nvPr>
        </p:nvSpPr>
        <p:spPr>
          <a:xfrm>
            <a:off x="6546723" y="2412314"/>
            <a:ext cx="4718304" cy="3310128"/>
          </a:xfrm>
        </p:spPr>
        <p:txBody>
          <a:bodyPr/>
          <a:lstStyle/>
          <a:p>
            <a:r>
              <a:rPr lang="vi-VN" dirty="0" smtClean="0">
                <a:latin typeface="Times New Roman" panose="02020603050405020304" pitchFamily="18" charset="0"/>
                <a:cs typeface="Times New Roman" panose="02020603050405020304" pitchFamily="18" charset="0"/>
              </a:rPr>
              <a:t>It imports the CommonModule because its component needs common directives.</a:t>
            </a:r>
          </a:p>
          <a:p>
            <a:r>
              <a:rPr lang="vi-VN" dirty="0" smtClean="0">
                <a:latin typeface="Times New Roman" panose="02020603050405020304" pitchFamily="18" charset="0"/>
                <a:cs typeface="Times New Roman" panose="02020603050405020304" pitchFamily="18" charset="0"/>
              </a:rPr>
              <a:t>It declares and exports the utility pipe, directive, and component classes as expected.</a:t>
            </a:r>
          </a:p>
          <a:p>
            <a:r>
              <a:rPr lang="vi-VN" dirty="0" smtClean="0">
                <a:latin typeface="Times New Roman" panose="02020603050405020304" pitchFamily="18" charset="0"/>
                <a:cs typeface="Times New Roman" panose="02020603050405020304" pitchFamily="18" charset="0"/>
              </a:rPr>
              <a:t>It re-exports the CommonModule</a:t>
            </a:r>
            <a:endParaRPr lang="vi-V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295401" y="2309543"/>
            <a:ext cx="5172075" cy="3914775"/>
          </a:xfrm>
          <a:prstGeom prst="rect">
            <a:avLst/>
          </a:prstGeom>
        </p:spPr>
      </p:pic>
      <p:sp>
        <p:nvSpPr>
          <p:cNvPr id="6" name="Title 1"/>
          <p:cNvSpPr txBox="1">
            <a:spLocks/>
          </p:cNvSpPr>
          <p:nvPr/>
        </p:nvSpPr>
        <p:spPr>
          <a:xfrm>
            <a:off x="1216153" y="1385142"/>
            <a:ext cx="9794747" cy="821308"/>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dirty="0">
                <a:latin typeface="Times New Roman" panose="02020603050405020304" pitchFamily="18" charset="0"/>
                <a:cs typeface="Times New Roman" panose="02020603050405020304" pitchFamily="18" charset="0"/>
              </a:rPr>
              <a:t>Let's </a:t>
            </a:r>
            <a:r>
              <a:rPr lang="en-US" sz="2400" dirty="0" smtClean="0">
                <a:latin typeface="Times New Roman" panose="02020603050405020304" pitchFamily="18" charset="0"/>
                <a:cs typeface="Times New Roman" panose="02020603050405020304" pitchFamily="18" charset="0"/>
              </a:rPr>
              <a:t>add</a:t>
            </a:r>
            <a:r>
              <a:rPr lang="vi-VN" sz="2400" dirty="0" smtClean="0">
                <a:latin typeface="Times New Roman" panose="02020603050405020304" pitchFamily="18" charset="0"/>
                <a:cs typeface="Times New Roman" panose="02020603050405020304" pitchFamily="18" charset="0"/>
              </a:rPr>
              <a:t> a SharedModule </a:t>
            </a: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hold the common components, directives, and pipes and share them with the modules that need them.</a:t>
            </a: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100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animEffect transition="in" filter="fade">
                                      <p:cBhvr>
                                        <p:cTn id="26" dur="1000"/>
                                        <p:tgtEl>
                                          <p:spTgt spid="8">
                                            <p:txEl>
                                              <p:pRg st="1" end="1"/>
                                            </p:txEl>
                                          </p:spTgt>
                                        </p:tgtEl>
                                      </p:cBhvr>
                                    </p:animEffect>
                                    <p:anim calcmode="lin" valueType="num">
                                      <p:cBhvr>
                                        <p:cTn id="27"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Effect transition="in" filter="fade">
                                      <p:cBhvr>
                                        <p:cTn id="31" dur="1000"/>
                                        <p:tgtEl>
                                          <p:spTgt spid="8">
                                            <p:txEl>
                                              <p:pRg st="2" end="2"/>
                                            </p:txEl>
                                          </p:spTgt>
                                        </p:tgtEl>
                                      </p:cBhvr>
                                    </p:animEffect>
                                    <p:anim calcmode="lin" valueType="num">
                                      <p:cBhvr>
                                        <p:cTn id="3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1071</TotalTime>
  <Words>447</Words>
  <Application>Microsoft Office PowerPoint</Application>
  <PresentationFormat>Widescreen</PresentationFormat>
  <Paragraphs>73</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Garamond</vt:lpstr>
      <vt:lpstr>Times New Roman</vt:lpstr>
      <vt:lpstr>Organic</vt:lpstr>
      <vt:lpstr>Introducing Angular Modules</vt:lpstr>
      <vt:lpstr>Content</vt:lpstr>
      <vt:lpstr>Angular Modularity</vt:lpstr>
      <vt:lpstr>@NgModule</vt:lpstr>
      <vt:lpstr>Root Module</vt:lpstr>
      <vt:lpstr>Feature Modules</vt:lpstr>
      <vt:lpstr>Feature Module</vt:lpstr>
      <vt:lpstr>Lazy loading modules with the Router</vt:lpstr>
      <vt:lpstr>Shared modules</vt:lpstr>
      <vt:lpstr>The Core module</vt:lpstr>
      <vt:lpstr>Configure core services with  CoreModule.forRoot</vt:lpstr>
      <vt:lpstr>Demo</vt:lpstr>
      <vt:lpstr>Thank you for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@Ngmodule</dc:title>
  <dc:creator>Huyền Đào</dc:creator>
  <cp:lastModifiedBy>Huyền Đào</cp:lastModifiedBy>
  <cp:revision>38</cp:revision>
  <dcterms:created xsi:type="dcterms:W3CDTF">2016-09-24T12:44:12Z</dcterms:created>
  <dcterms:modified xsi:type="dcterms:W3CDTF">2016-09-29T18:18:06Z</dcterms:modified>
</cp:coreProperties>
</file>