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70" r:id="rId7"/>
    <p:sldId id="260" r:id="rId8"/>
    <p:sldId id="271" r:id="rId9"/>
    <p:sldId id="272" r:id="rId10"/>
    <p:sldId id="26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7B9F-667A-464B-9E3F-57D41FFC5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78B52-B9D2-457C-81E3-8A938C47E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8831D-9C50-4F52-AC92-50044B8F2964}"/>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5B38F488-CF45-4D26-BDBE-6C5274FBF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00CD1-6899-4E10-889C-3B9D2178478E}"/>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14283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A1B5-8AA2-4683-9549-D9E9689B1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9F2030-419A-4BE6-9E07-644DD2A241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81A32-3888-4021-8AA2-D90BA14AC709}"/>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AA3C304D-CF02-4F99-9B52-D6FFF830B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3024-3349-46DB-9ADF-5A4A54DF39F0}"/>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46654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FDB42-E4BE-4D54-8D87-E8D22E595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359FA6-C734-4AF3-ABF1-6F0E8361A2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A1D59-872C-4199-BC98-DE92CF07BCC5}"/>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DD4DF75F-01AB-4B9A-AC95-A992644D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6A97-2519-43A3-A7E9-14CAA1B5C477}"/>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7166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A522-BFA2-4D1D-969F-2C452238D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9BA58-3651-43BE-9906-82A890F268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87C7C-49DD-4664-B90E-7E4AFE185CD0}"/>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39F24A9D-894F-4120-B9CD-977C58249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46D5D-E3C3-46E1-A389-9FFAF625B941}"/>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84466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F365-D663-404E-8B1C-9A50CB40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6B3AA-F198-4D7B-901B-9A12617A4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F6BBCF-2C54-4059-A6B3-73C4A705D5BD}"/>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796686FC-0A04-4182-9CBF-E5D3E9319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EF0BF-ACD8-4D01-BF8A-1B8AD451F1DC}"/>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424437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CB41-465A-4FB9-ABD0-251918CED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35704-0F87-4854-96F6-14DD037FFA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975F5-4003-45F2-8396-4BD9A9D04C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0425E-963D-4223-B142-DA85ED0599BC}"/>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6" name="Footer Placeholder 5">
            <a:extLst>
              <a:ext uri="{FF2B5EF4-FFF2-40B4-BE49-F238E27FC236}">
                <a16:creationId xmlns:a16="http://schemas.microsoft.com/office/drawing/2014/main" id="{7E1666E1-23D4-45A5-907A-D0EF08B3C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BBEE9-3C76-442E-9F73-D39278197567}"/>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22024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8D81-92F7-4EE9-964F-77466C4F4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BB0B1-8CE3-417C-AD99-C780DB9D5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7F5740-0C93-4021-9027-23F9C30CC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74D14-ED40-40EF-9756-81F5A1ED20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818169-A3A0-4FC5-8DCD-A5648E6145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1996C0-C5BD-4C69-9ABC-31DD15F37C83}"/>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8" name="Footer Placeholder 7">
            <a:extLst>
              <a:ext uri="{FF2B5EF4-FFF2-40B4-BE49-F238E27FC236}">
                <a16:creationId xmlns:a16="http://schemas.microsoft.com/office/drawing/2014/main" id="{12852C9F-810E-45EF-A215-1FDF7CCB73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086B9E-EC91-4350-8DEA-A899286B6A13}"/>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6003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1D33-1D14-4ED0-B1DA-5A9F52C9B4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791B27-6F6A-4910-A446-2CC97CA810D2}"/>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4" name="Footer Placeholder 3">
            <a:extLst>
              <a:ext uri="{FF2B5EF4-FFF2-40B4-BE49-F238E27FC236}">
                <a16:creationId xmlns:a16="http://schemas.microsoft.com/office/drawing/2014/main" id="{093B630A-3482-41FC-A483-5FDD3A84F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B46B-A765-4C19-85B8-760211938DF1}"/>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93139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CF531-E29D-4644-9E82-0E727DB73C9A}"/>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3" name="Footer Placeholder 2">
            <a:extLst>
              <a:ext uri="{FF2B5EF4-FFF2-40B4-BE49-F238E27FC236}">
                <a16:creationId xmlns:a16="http://schemas.microsoft.com/office/drawing/2014/main" id="{0DA1184E-C680-4E98-9018-03B167F67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E6D03C-7836-44F9-9B5C-28CADB290367}"/>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27448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77BC-9760-4C0B-A328-58FC04E3A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CE6A27-5DAD-4EE2-A26B-D706835AA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25822-87EA-404C-BEEC-4F0396E9F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686390-1607-4484-8EDD-0F60768AA534}"/>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6" name="Footer Placeholder 5">
            <a:extLst>
              <a:ext uri="{FF2B5EF4-FFF2-40B4-BE49-F238E27FC236}">
                <a16:creationId xmlns:a16="http://schemas.microsoft.com/office/drawing/2014/main" id="{D1F6411C-D4DA-43FD-A9B7-48BE4071E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B6B2A-7214-43ED-A98D-1C8C1E1748D8}"/>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118754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B5A6-0102-49ED-BC20-8082A8772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3CF62E-8EE5-4AC1-9DF9-87A4E5DAC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853169-4C3F-41FE-B021-7C0BE3C5D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C41EA0-AA77-4A3E-8061-35F227891884}"/>
              </a:ext>
            </a:extLst>
          </p:cNvPr>
          <p:cNvSpPr>
            <a:spLocks noGrp="1"/>
          </p:cNvSpPr>
          <p:nvPr>
            <p:ph type="dt" sz="half" idx="10"/>
          </p:nvPr>
        </p:nvSpPr>
        <p:spPr/>
        <p:txBody>
          <a:bodyPr/>
          <a:lstStyle/>
          <a:p>
            <a:fld id="{94A1C495-FF40-4B85-912C-B19F3FD8DB16}" type="datetimeFigureOut">
              <a:rPr lang="en-US" smtClean="0"/>
              <a:t>28-Feb-22</a:t>
            </a:fld>
            <a:endParaRPr lang="en-US"/>
          </a:p>
        </p:txBody>
      </p:sp>
      <p:sp>
        <p:nvSpPr>
          <p:cNvPr id="6" name="Footer Placeholder 5">
            <a:extLst>
              <a:ext uri="{FF2B5EF4-FFF2-40B4-BE49-F238E27FC236}">
                <a16:creationId xmlns:a16="http://schemas.microsoft.com/office/drawing/2014/main" id="{55B92C78-3CE7-4931-B43D-779E6F2F1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3A722-C8CA-4E76-9B69-E5A92C3E430A}"/>
              </a:ext>
            </a:extLst>
          </p:cNvPr>
          <p:cNvSpPr>
            <a:spLocks noGrp="1"/>
          </p:cNvSpPr>
          <p:nvPr>
            <p:ph type="sldNum" sz="quarter" idx="12"/>
          </p:nvPr>
        </p:nvSpPr>
        <p:spPr/>
        <p:txBody>
          <a:bodyPr/>
          <a:lstStyle/>
          <a:p>
            <a:fld id="{8709BB21-DE8D-494E-A15A-F51191563E13}" type="slidenum">
              <a:rPr lang="en-US" smtClean="0"/>
              <a:t>‹#›</a:t>
            </a:fld>
            <a:endParaRPr lang="en-US"/>
          </a:p>
        </p:txBody>
      </p:sp>
    </p:spTree>
    <p:extLst>
      <p:ext uri="{BB962C8B-B14F-4D97-AF65-F5344CB8AC3E}">
        <p14:creationId xmlns:p14="http://schemas.microsoft.com/office/powerpoint/2010/main" val="244075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9B86A-1336-4D8B-B8CF-81A8C691D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C5974-8CE0-4EAE-B534-D0D72506B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F5E8E-7DCB-4AE3-A03B-0AAEACBD2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1C495-FF40-4B85-912C-B19F3FD8DB16}" type="datetimeFigureOut">
              <a:rPr lang="en-US" smtClean="0"/>
              <a:t>28-Feb-22</a:t>
            </a:fld>
            <a:endParaRPr lang="en-US"/>
          </a:p>
        </p:txBody>
      </p:sp>
      <p:sp>
        <p:nvSpPr>
          <p:cNvPr id="5" name="Footer Placeholder 4">
            <a:extLst>
              <a:ext uri="{FF2B5EF4-FFF2-40B4-BE49-F238E27FC236}">
                <a16:creationId xmlns:a16="http://schemas.microsoft.com/office/drawing/2014/main" id="{89702FAF-707D-427A-B2DC-B09765C83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BD90FC-CB8B-4863-B690-3CD1E18A8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9BB21-DE8D-494E-A15A-F51191563E13}" type="slidenum">
              <a:rPr lang="en-US" smtClean="0"/>
              <a:t>‹#›</a:t>
            </a:fld>
            <a:endParaRPr lang="en-US"/>
          </a:p>
        </p:txBody>
      </p:sp>
    </p:spTree>
    <p:extLst>
      <p:ext uri="{BB962C8B-B14F-4D97-AF65-F5344CB8AC3E}">
        <p14:creationId xmlns:p14="http://schemas.microsoft.com/office/powerpoint/2010/main" val="310517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pig-logistics.co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pig-logistic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pig-logistics.co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mailto:Sales@dpig-logistics.com" TargetMode="External"/><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42D49F-1310-4A38-BBE8-08EA5D702FA3}"/>
              </a:ext>
            </a:extLst>
          </p:cNvPr>
          <p:cNvPicPr>
            <a:picLocks noChangeAspect="1"/>
          </p:cNvPicPr>
          <p:nvPr/>
        </p:nvPicPr>
        <p:blipFill>
          <a:blip r:embed="rId2"/>
          <a:stretch>
            <a:fillRect/>
          </a:stretch>
        </p:blipFill>
        <p:spPr>
          <a:xfrm>
            <a:off x="8119822" y="705129"/>
            <a:ext cx="4019048" cy="3057143"/>
          </a:xfrm>
          <a:prstGeom prst="rect">
            <a:avLst/>
          </a:prstGeom>
        </p:spPr>
      </p:pic>
      <p:sp>
        <p:nvSpPr>
          <p:cNvPr id="11" name="TextBox 10">
            <a:extLst>
              <a:ext uri="{FF2B5EF4-FFF2-40B4-BE49-F238E27FC236}">
                <a16:creationId xmlns:a16="http://schemas.microsoft.com/office/drawing/2014/main" id="{2A9ED2F1-7052-4611-92CB-0B315DCEBA64}"/>
              </a:ext>
            </a:extLst>
          </p:cNvPr>
          <p:cNvSpPr txBox="1"/>
          <p:nvPr/>
        </p:nvSpPr>
        <p:spPr>
          <a:xfrm>
            <a:off x="8335059" y="872453"/>
            <a:ext cx="1744910" cy="584775"/>
          </a:xfrm>
          <a:prstGeom prst="rect">
            <a:avLst/>
          </a:prstGeom>
          <a:noFill/>
        </p:spPr>
        <p:txBody>
          <a:bodyPr wrap="square" rtlCol="0">
            <a:spAutoFit/>
          </a:bodyPr>
          <a:lstStyle/>
          <a:p>
            <a:r>
              <a:rPr lang="en-US" sz="1600" b="1" dirty="0">
                <a:solidFill>
                  <a:schemeClr val="bg1"/>
                </a:solidFill>
              </a:rPr>
              <a:t>Features</a:t>
            </a:r>
          </a:p>
          <a:p>
            <a:endParaRPr lang="en-US" sz="1600" dirty="0">
              <a:solidFill>
                <a:schemeClr val="bg1"/>
              </a:solidFill>
            </a:endParaRPr>
          </a:p>
        </p:txBody>
      </p:sp>
      <p:sp>
        <p:nvSpPr>
          <p:cNvPr id="20" name="TextBox 19">
            <a:extLst>
              <a:ext uri="{FF2B5EF4-FFF2-40B4-BE49-F238E27FC236}">
                <a16:creationId xmlns:a16="http://schemas.microsoft.com/office/drawing/2014/main" id="{0E9A4659-235E-4E30-B2C1-F75D0D4CD2B2}"/>
              </a:ext>
            </a:extLst>
          </p:cNvPr>
          <p:cNvSpPr txBox="1"/>
          <p:nvPr/>
        </p:nvSpPr>
        <p:spPr>
          <a:xfrm>
            <a:off x="8536395" y="1349507"/>
            <a:ext cx="2164359" cy="338554"/>
          </a:xfrm>
          <a:prstGeom prst="rect">
            <a:avLst/>
          </a:prstGeom>
          <a:noFill/>
        </p:spPr>
        <p:txBody>
          <a:bodyPr wrap="square" rtlCol="0">
            <a:spAutoFit/>
          </a:bodyPr>
          <a:lstStyle/>
          <a:p>
            <a:r>
              <a:rPr lang="en-US" sz="1600" b="1" dirty="0" smtClean="0"/>
              <a:t>Enthusiastic Staff</a:t>
            </a:r>
            <a:endParaRPr lang="en-US" sz="1600" dirty="0"/>
          </a:p>
        </p:txBody>
      </p:sp>
      <p:sp>
        <p:nvSpPr>
          <p:cNvPr id="21" name="TextBox 20">
            <a:extLst>
              <a:ext uri="{FF2B5EF4-FFF2-40B4-BE49-F238E27FC236}">
                <a16:creationId xmlns:a16="http://schemas.microsoft.com/office/drawing/2014/main" id="{07F4C93B-6A63-43D0-B82E-B07DA60F4C61}"/>
              </a:ext>
            </a:extLst>
          </p:cNvPr>
          <p:cNvSpPr txBox="1"/>
          <p:nvPr/>
        </p:nvSpPr>
        <p:spPr>
          <a:xfrm>
            <a:off x="8542957" y="1837961"/>
            <a:ext cx="2164359" cy="338554"/>
          </a:xfrm>
          <a:prstGeom prst="rect">
            <a:avLst/>
          </a:prstGeom>
          <a:noFill/>
        </p:spPr>
        <p:txBody>
          <a:bodyPr wrap="square" rtlCol="0">
            <a:spAutoFit/>
          </a:bodyPr>
          <a:lstStyle/>
          <a:p>
            <a:r>
              <a:rPr lang="en-US" sz="1600" b="1" dirty="0" smtClean="0"/>
              <a:t>Fast &amp; Safe Delivery</a:t>
            </a:r>
            <a:endParaRPr lang="en-US" sz="1600" dirty="0"/>
          </a:p>
        </p:txBody>
      </p:sp>
      <p:sp>
        <p:nvSpPr>
          <p:cNvPr id="22" name="TextBox 21">
            <a:extLst>
              <a:ext uri="{FF2B5EF4-FFF2-40B4-BE49-F238E27FC236}">
                <a16:creationId xmlns:a16="http://schemas.microsoft.com/office/drawing/2014/main" id="{EE8DDF41-D141-4BDC-B30F-5BEC1FDA16E7}"/>
              </a:ext>
            </a:extLst>
          </p:cNvPr>
          <p:cNvSpPr txBox="1"/>
          <p:nvPr/>
        </p:nvSpPr>
        <p:spPr>
          <a:xfrm>
            <a:off x="8542957" y="2325556"/>
            <a:ext cx="2164359" cy="338554"/>
          </a:xfrm>
          <a:prstGeom prst="rect">
            <a:avLst/>
          </a:prstGeom>
          <a:noFill/>
        </p:spPr>
        <p:txBody>
          <a:bodyPr wrap="square" rtlCol="0">
            <a:spAutoFit/>
          </a:bodyPr>
          <a:lstStyle/>
          <a:p>
            <a:r>
              <a:rPr lang="en-US" sz="1600" b="1" dirty="0" smtClean="0"/>
              <a:t>Competitive Prices</a:t>
            </a:r>
            <a:endParaRPr lang="en-US" sz="1600" b="1" dirty="0"/>
          </a:p>
        </p:txBody>
      </p:sp>
      <p:sp>
        <p:nvSpPr>
          <p:cNvPr id="23" name="TextBox 22">
            <a:extLst>
              <a:ext uri="{FF2B5EF4-FFF2-40B4-BE49-F238E27FC236}">
                <a16:creationId xmlns:a16="http://schemas.microsoft.com/office/drawing/2014/main" id="{BFD0A466-6DE7-4238-AB7A-EA1E5CDF744E}"/>
              </a:ext>
            </a:extLst>
          </p:cNvPr>
          <p:cNvSpPr txBox="1"/>
          <p:nvPr/>
        </p:nvSpPr>
        <p:spPr>
          <a:xfrm>
            <a:off x="8542957" y="2793439"/>
            <a:ext cx="2164359" cy="830997"/>
          </a:xfrm>
          <a:prstGeom prst="rect">
            <a:avLst/>
          </a:prstGeom>
          <a:noFill/>
        </p:spPr>
        <p:txBody>
          <a:bodyPr wrap="square" rtlCol="0">
            <a:spAutoFit/>
          </a:bodyPr>
          <a:lstStyle/>
          <a:p>
            <a:r>
              <a:rPr lang="en-US" sz="1600" b="1" dirty="0"/>
              <a:t> </a:t>
            </a:r>
            <a:r>
              <a:rPr lang="en-US" sz="1600" b="1" dirty="0" smtClean="0"/>
              <a:t>24/7 Support</a:t>
            </a:r>
            <a:endParaRPr lang="en-US" sz="1600" b="1" dirty="0"/>
          </a:p>
          <a:p>
            <a:r>
              <a:rPr lang="en-US" sz="1600" dirty="0"/>
              <a:t/>
            </a:r>
            <a:br>
              <a:rPr lang="en-US" sz="1600" dirty="0"/>
            </a:br>
            <a:endParaRPr lang="en-US" sz="1600" dirty="0"/>
          </a:p>
        </p:txBody>
      </p:sp>
      <p:sp>
        <p:nvSpPr>
          <p:cNvPr id="24" name="TextBox 23">
            <a:extLst>
              <a:ext uri="{FF2B5EF4-FFF2-40B4-BE49-F238E27FC236}">
                <a16:creationId xmlns:a16="http://schemas.microsoft.com/office/drawing/2014/main" id="{DE778134-5455-4B85-8F0F-808AAE6EA442}"/>
              </a:ext>
            </a:extLst>
          </p:cNvPr>
          <p:cNvSpPr txBox="1"/>
          <p:nvPr/>
        </p:nvSpPr>
        <p:spPr>
          <a:xfrm>
            <a:off x="8547334" y="3293655"/>
            <a:ext cx="2164359" cy="338554"/>
          </a:xfrm>
          <a:prstGeom prst="rect">
            <a:avLst/>
          </a:prstGeom>
          <a:noFill/>
        </p:spPr>
        <p:txBody>
          <a:bodyPr wrap="square" rtlCol="0">
            <a:spAutoFit/>
          </a:bodyPr>
          <a:lstStyle/>
          <a:p>
            <a:r>
              <a:rPr lang="en-US" sz="1600" b="1" dirty="0" smtClean="0"/>
              <a:t>Perfect Solutions</a:t>
            </a:r>
            <a:endParaRPr lang="en-US" sz="1600" dirty="0"/>
          </a:p>
        </p:txBody>
      </p:sp>
      <p:pic>
        <p:nvPicPr>
          <p:cNvPr id="28" name="Picture 27">
            <a:extLst>
              <a:ext uri="{FF2B5EF4-FFF2-40B4-BE49-F238E27FC236}">
                <a16:creationId xmlns:a16="http://schemas.microsoft.com/office/drawing/2014/main" id="{D2950B52-14D9-4AED-96B3-B240F687EE34}"/>
              </a:ext>
            </a:extLst>
          </p:cNvPr>
          <p:cNvPicPr>
            <a:picLocks noChangeAspect="1"/>
          </p:cNvPicPr>
          <p:nvPr/>
        </p:nvPicPr>
        <p:blipFill>
          <a:blip r:embed="rId3"/>
          <a:stretch>
            <a:fillRect/>
          </a:stretch>
        </p:blipFill>
        <p:spPr>
          <a:xfrm>
            <a:off x="8182476" y="4029061"/>
            <a:ext cx="4009524" cy="2123810"/>
          </a:xfrm>
          <a:prstGeom prst="rect">
            <a:avLst/>
          </a:prstGeom>
        </p:spPr>
      </p:pic>
      <p:sp>
        <p:nvSpPr>
          <p:cNvPr id="29" name="TextBox 28">
            <a:extLst>
              <a:ext uri="{FF2B5EF4-FFF2-40B4-BE49-F238E27FC236}">
                <a16:creationId xmlns:a16="http://schemas.microsoft.com/office/drawing/2014/main" id="{9BB42E61-7D74-480F-A9D2-84FE68E3DDA8}"/>
              </a:ext>
            </a:extLst>
          </p:cNvPr>
          <p:cNvSpPr txBox="1"/>
          <p:nvPr/>
        </p:nvSpPr>
        <p:spPr>
          <a:xfrm>
            <a:off x="8447950" y="4124652"/>
            <a:ext cx="1686187" cy="584775"/>
          </a:xfrm>
          <a:prstGeom prst="rect">
            <a:avLst/>
          </a:prstGeom>
          <a:noFill/>
        </p:spPr>
        <p:txBody>
          <a:bodyPr wrap="square" rtlCol="0">
            <a:spAutoFit/>
          </a:bodyPr>
          <a:lstStyle/>
          <a:p>
            <a:r>
              <a:rPr lang="en-US" sz="1600" b="1" dirty="0">
                <a:solidFill>
                  <a:schemeClr val="bg1"/>
                </a:solidFill>
              </a:rPr>
              <a:t>Contact Us</a:t>
            </a:r>
          </a:p>
          <a:p>
            <a:endParaRPr lang="en-US" sz="1600" dirty="0">
              <a:solidFill>
                <a:schemeClr val="bg1"/>
              </a:solidFill>
            </a:endParaRPr>
          </a:p>
        </p:txBody>
      </p:sp>
      <p:sp>
        <p:nvSpPr>
          <p:cNvPr id="30" name="TextBox 29">
            <a:extLst>
              <a:ext uri="{FF2B5EF4-FFF2-40B4-BE49-F238E27FC236}">
                <a16:creationId xmlns:a16="http://schemas.microsoft.com/office/drawing/2014/main" id="{3AFE4BD1-4155-432C-901A-10DDF1F69A73}"/>
              </a:ext>
            </a:extLst>
          </p:cNvPr>
          <p:cNvSpPr txBox="1"/>
          <p:nvPr/>
        </p:nvSpPr>
        <p:spPr>
          <a:xfrm>
            <a:off x="8618173" y="4724997"/>
            <a:ext cx="1686187" cy="338554"/>
          </a:xfrm>
          <a:prstGeom prst="rect">
            <a:avLst/>
          </a:prstGeom>
          <a:noFill/>
        </p:spPr>
        <p:txBody>
          <a:bodyPr wrap="square" rtlCol="0">
            <a:spAutoFit/>
          </a:bodyPr>
          <a:lstStyle/>
          <a:p>
            <a:r>
              <a:rPr lang="en-US" sz="1600" b="1" dirty="0" smtClean="0"/>
              <a:t>+84966017612</a:t>
            </a:r>
            <a:endParaRPr lang="en-US" sz="1600" dirty="0"/>
          </a:p>
        </p:txBody>
      </p:sp>
      <p:sp>
        <p:nvSpPr>
          <p:cNvPr id="31" name="TextBox 30">
            <a:extLst>
              <a:ext uri="{FF2B5EF4-FFF2-40B4-BE49-F238E27FC236}">
                <a16:creationId xmlns:a16="http://schemas.microsoft.com/office/drawing/2014/main" id="{1983B771-1FDC-442B-9C71-375851CC5D34}"/>
              </a:ext>
            </a:extLst>
          </p:cNvPr>
          <p:cNvSpPr txBox="1"/>
          <p:nvPr/>
        </p:nvSpPr>
        <p:spPr>
          <a:xfrm>
            <a:off x="8625076" y="5161063"/>
            <a:ext cx="2231944" cy="338554"/>
          </a:xfrm>
          <a:prstGeom prst="rect">
            <a:avLst/>
          </a:prstGeom>
          <a:noFill/>
        </p:spPr>
        <p:txBody>
          <a:bodyPr wrap="square" rtlCol="0">
            <a:spAutoFit/>
          </a:bodyPr>
          <a:lstStyle/>
          <a:p>
            <a:r>
              <a:rPr lang="en-US" sz="1600" b="1" dirty="0" smtClean="0"/>
              <a:t>dpiglobal@gmail.com</a:t>
            </a:r>
            <a:endParaRPr lang="en-US" sz="1600" dirty="0"/>
          </a:p>
        </p:txBody>
      </p:sp>
      <p:sp>
        <p:nvSpPr>
          <p:cNvPr id="32" name="TextBox 31">
            <a:extLst>
              <a:ext uri="{FF2B5EF4-FFF2-40B4-BE49-F238E27FC236}">
                <a16:creationId xmlns:a16="http://schemas.microsoft.com/office/drawing/2014/main" id="{19CF1C45-D4B5-43B4-8607-97D94DC98C68}"/>
              </a:ext>
            </a:extLst>
          </p:cNvPr>
          <p:cNvSpPr txBox="1"/>
          <p:nvPr/>
        </p:nvSpPr>
        <p:spPr>
          <a:xfrm>
            <a:off x="8618173" y="5633011"/>
            <a:ext cx="2824890" cy="830997"/>
          </a:xfrm>
          <a:prstGeom prst="rect">
            <a:avLst/>
          </a:prstGeom>
          <a:noFill/>
        </p:spPr>
        <p:txBody>
          <a:bodyPr wrap="square" rtlCol="0">
            <a:spAutoFit/>
          </a:bodyPr>
          <a:lstStyle/>
          <a:p>
            <a:r>
              <a:rPr lang="en-US" sz="1600" b="1" dirty="0" smtClean="0"/>
              <a:t>No10A, Group 1, Viet Hung Ward, Long Bien District, Ha </a:t>
            </a:r>
            <a:r>
              <a:rPr lang="en-US" sz="1600" b="1" dirty="0" err="1" smtClean="0"/>
              <a:t>Noi</a:t>
            </a:r>
            <a:r>
              <a:rPr lang="en-US" sz="1600" b="1" dirty="0" smtClean="0"/>
              <a:t>, Viet Nam.</a:t>
            </a:r>
            <a:endParaRPr lang="en-US" sz="1600" dirty="0"/>
          </a:p>
        </p:txBody>
      </p:sp>
      <p:pic>
        <p:nvPicPr>
          <p:cNvPr id="1030" name="Picture 6" descr="red and blue cargo ship on body of water during day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73" y="731158"/>
            <a:ext cx="7683649" cy="512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6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8F061-E9A9-4EA5-BDA1-B74F67FB9469}"/>
              </a:ext>
            </a:extLst>
          </p:cNvPr>
          <p:cNvSpPr/>
          <p:nvPr/>
        </p:nvSpPr>
        <p:spPr>
          <a:xfrm>
            <a:off x="177732" y="377072"/>
            <a:ext cx="11836536" cy="6325386"/>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637345F4-0ED3-4A1A-981C-3F0A0000B415}"/>
              </a:ext>
            </a:extLst>
          </p:cNvPr>
          <p:cNvGraphicFramePr>
            <a:graphicFrameLocks noGrp="1"/>
          </p:cNvGraphicFramePr>
          <p:nvPr>
            <p:extLst/>
          </p:nvPr>
        </p:nvGraphicFramePr>
        <p:xfrm>
          <a:off x="7389263" y="717544"/>
          <a:ext cx="3451299" cy="366764"/>
        </p:xfrm>
        <a:graphic>
          <a:graphicData uri="http://schemas.openxmlformats.org/drawingml/2006/table">
            <a:tbl>
              <a:tblPr>
                <a:tableStyleId>{5C22544A-7EE6-4342-B048-85BDC9FD1C3A}</a:tableStyleId>
              </a:tblPr>
              <a:tblGrid>
                <a:gridCol w="3451299">
                  <a:extLst>
                    <a:ext uri="{9D8B030D-6E8A-4147-A177-3AD203B41FA5}">
                      <a16:colId xmlns:a16="http://schemas.microsoft.com/office/drawing/2014/main" val="3729749261"/>
                    </a:ext>
                  </a:extLst>
                </a:gridCol>
              </a:tblGrid>
              <a:tr h="366764">
                <a:tc>
                  <a:txBody>
                    <a:bodyPr/>
                    <a:lstStyle/>
                    <a:p>
                      <a:pPr marL="0" marR="0" algn="l">
                        <a:spcBef>
                          <a:spcPts val="0"/>
                        </a:spcBef>
                        <a:spcAft>
                          <a:spcPts val="0"/>
                        </a:spcAft>
                      </a:pPr>
                      <a:r>
                        <a:rPr lang="en-US" sz="3600" b="1" spc="-5" baseline="30000" dirty="0">
                          <a:solidFill>
                            <a:schemeClr val="bg1"/>
                          </a:solidFill>
                          <a:effectLst/>
                        </a:rPr>
                        <a:t>Why People Choose </a:t>
                      </a:r>
                      <a:r>
                        <a:rPr lang="en-US" sz="3600" b="1" spc="-5" baseline="30000" dirty="0" smtClean="0">
                          <a:solidFill>
                            <a:schemeClr val="bg1"/>
                          </a:solidFill>
                          <a:effectLst/>
                        </a:rPr>
                        <a:t>DPIG</a:t>
                      </a:r>
                      <a:endParaRPr lang="en-US" sz="3600" b="1" spc="-5" baseline="30000" dirty="0">
                        <a:solidFill>
                          <a:schemeClr val="bg1"/>
                        </a:solidFill>
                        <a:effectLst/>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3" name="Table 22">
            <a:extLst>
              <a:ext uri="{FF2B5EF4-FFF2-40B4-BE49-F238E27FC236}">
                <a16:creationId xmlns:a16="http://schemas.microsoft.com/office/drawing/2014/main" id="{16123C31-96D4-48FC-880D-47804B733AD7}"/>
              </a:ext>
            </a:extLst>
          </p:cNvPr>
          <p:cNvGraphicFramePr>
            <a:graphicFrameLocks noGrp="1"/>
          </p:cNvGraphicFramePr>
          <p:nvPr>
            <p:extLst/>
          </p:nvPr>
        </p:nvGraphicFramePr>
        <p:xfrm>
          <a:off x="7034111" y="1424780"/>
          <a:ext cx="4478820" cy="952500"/>
        </p:xfrm>
        <a:graphic>
          <a:graphicData uri="http://schemas.openxmlformats.org/drawingml/2006/table">
            <a:tbl>
              <a:tblPr>
                <a:tableStyleId>{5C22544A-7EE6-4342-B048-85BDC9FD1C3A}</a:tableStyleId>
              </a:tblPr>
              <a:tblGrid>
                <a:gridCol w="4478820">
                  <a:extLst>
                    <a:ext uri="{9D8B030D-6E8A-4147-A177-3AD203B41FA5}">
                      <a16:colId xmlns:a16="http://schemas.microsoft.com/office/drawing/2014/main" val="3729749261"/>
                    </a:ext>
                  </a:extLst>
                </a:gridCol>
              </a:tblGrid>
              <a:tr h="587859">
                <a:tc>
                  <a:txBody>
                    <a:bodyPr/>
                    <a:lstStyle/>
                    <a:p>
                      <a:pPr marL="0" lvl="0" indent="0" algn="ctr">
                        <a:lnSpc>
                          <a:spcPts val="2520"/>
                        </a:lnSpc>
                      </a:pPr>
                      <a:r>
                        <a:rPr lang="en-US" sz="1200" dirty="0" smtClean="0">
                          <a:solidFill>
                            <a:srgbClr val="FFFFFF">
                              <a:alpha val="87843"/>
                            </a:srgbClr>
                          </a:solidFill>
                          <a:latin typeface="Open Sans"/>
                        </a:rPr>
                        <a:t>Our experienced professionals are trained to handle the complexities of moving your freight around the world, so you can focus on what matters: growing your bottom line.</a:t>
                      </a:r>
                      <a:endParaRPr lang="en-US" sz="1200" dirty="0">
                        <a:solidFill>
                          <a:srgbClr val="FFFFFF">
                            <a:alpha val="87843"/>
                          </a:srgbClr>
                        </a:solidFill>
                        <a:latin typeface="Open Sans"/>
                      </a:endParaRPr>
                    </a:p>
                  </a:txBody>
                  <a:tcPr marL="0" marR="0" marT="0" marB="0">
                    <a:noFill/>
                  </a:tcPr>
                </a:tc>
                <a:extLst>
                  <a:ext uri="{0D108BD9-81ED-4DB2-BD59-A6C34878D82A}">
                    <a16:rowId xmlns:a16="http://schemas.microsoft.com/office/drawing/2014/main" val="3495223522"/>
                  </a:ext>
                </a:extLst>
              </a:tr>
            </a:tbl>
          </a:graphicData>
        </a:graphic>
      </p:graphicFrame>
      <p:pic>
        <p:nvPicPr>
          <p:cNvPr id="5" name="Picture 4">
            <a:extLst>
              <a:ext uri="{FF2B5EF4-FFF2-40B4-BE49-F238E27FC236}">
                <a16:creationId xmlns:a16="http://schemas.microsoft.com/office/drawing/2014/main" id="{8BAEED32-BEC1-4022-B59A-C30628BF4C0E}"/>
              </a:ext>
            </a:extLst>
          </p:cNvPr>
          <p:cNvPicPr>
            <a:picLocks noChangeAspect="1"/>
          </p:cNvPicPr>
          <p:nvPr/>
        </p:nvPicPr>
        <p:blipFill>
          <a:blip r:embed="rId2"/>
          <a:stretch>
            <a:fillRect/>
          </a:stretch>
        </p:blipFill>
        <p:spPr>
          <a:xfrm>
            <a:off x="220738" y="377072"/>
            <a:ext cx="6312037" cy="6325386"/>
          </a:xfrm>
          <a:prstGeom prst="rect">
            <a:avLst/>
          </a:prstGeom>
        </p:spPr>
      </p:pic>
      <p:sp>
        <p:nvSpPr>
          <p:cNvPr id="7" name="TextBox 6">
            <a:extLst>
              <a:ext uri="{FF2B5EF4-FFF2-40B4-BE49-F238E27FC236}">
                <a16:creationId xmlns:a16="http://schemas.microsoft.com/office/drawing/2014/main" id="{DA363B23-2F2F-413C-8D92-4429A74058EA}"/>
              </a:ext>
            </a:extLst>
          </p:cNvPr>
          <p:cNvSpPr txBox="1"/>
          <p:nvPr/>
        </p:nvSpPr>
        <p:spPr>
          <a:xfrm>
            <a:off x="6920990" y="2687892"/>
            <a:ext cx="4705063" cy="4355038"/>
          </a:xfrm>
          <a:prstGeom prst="rect">
            <a:avLst/>
          </a:prstGeom>
          <a:noFill/>
        </p:spPr>
        <p:txBody>
          <a:bodyPr wrap="square" rtlCol="0">
            <a:spAutoFit/>
          </a:bodyPr>
          <a:lstStyle/>
          <a:p>
            <a:r>
              <a:rPr lang="en-US" b="1" spc="-40" dirty="0">
                <a:solidFill>
                  <a:schemeClr val="bg1"/>
                </a:solidFill>
                <a:effectLst/>
                <a:ea typeface="Calibri" panose="020F0502020204030204" pitchFamily="34" charset="0"/>
                <a:cs typeface="Arial" panose="020B0604020202020204" pitchFamily="34" charset="0"/>
              </a:rPr>
              <a:t>1</a:t>
            </a:r>
            <a:r>
              <a:rPr lang="en-US" b="1" spc="-40" dirty="0">
                <a:solidFill>
                  <a:schemeClr val="bg1"/>
                </a:solidFill>
                <a:effectLst/>
                <a:ea typeface="Calibri" panose="020F0502020204030204" pitchFamily="34" charset="0"/>
                <a:cs typeface="Tahoma" panose="020B0604030504040204" pitchFamily="34" charset="0"/>
              </a:rPr>
              <a:t>. </a:t>
            </a:r>
            <a:r>
              <a:rPr lang="en-US" dirty="0" smtClean="0">
                <a:solidFill>
                  <a:schemeClr val="bg1"/>
                </a:solidFill>
                <a:cs typeface="Tahoma" panose="020B0604030504040204" pitchFamily="34" charset="0"/>
              </a:rPr>
              <a:t>OUR TEAM</a:t>
            </a:r>
            <a:endParaRPr lang="en-US" dirty="0">
              <a:solidFill>
                <a:schemeClr val="bg1"/>
              </a:solidFill>
              <a:cs typeface="Tahoma" panose="020B0604030504040204" pitchFamily="34" charset="0"/>
            </a:endParaRPr>
          </a:p>
          <a:p>
            <a:r>
              <a:rPr lang="en-US" sz="1100" dirty="0" smtClean="0">
                <a:solidFill>
                  <a:schemeClr val="bg1"/>
                </a:solidFill>
                <a:cs typeface="Tahoma" panose="020B0604030504040204" pitchFamily="34" charset="0"/>
              </a:rPr>
              <a:t>The staff at DPIG Logistics is professional, enthusiastic and knowledgeable. They understand the service customers need.</a:t>
            </a:r>
          </a:p>
          <a:p>
            <a:r>
              <a:rPr lang="en-US" sz="1100" b="1" spc="-40" dirty="0">
                <a:solidFill>
                  <a:schemeClr val="bg1"/>
                </a:solidFill>
                <a:effectLst/>
                <a:ea typeface="Calibri" panose="020F0502020204030204" pitchFamily="34" charset="0"/>
                <a:cs typeface="Tahoma" panose="020B0604030504040204" pitchFamily="34" charset="0"/>
              </a:rPr>
              <a:t/>
            </a:r>
            <a:br>
              <a:rPr lang="en-US" sz="1100" b="1" spc="-40" dirty="0">
                <a:solidFill>
                  <a:schemeClr val="bg1"/>
                </a:solidFill>
                <a:effectLst/>
                <a:ea typeface="Calibri" panose="020F0502020204030204" pitchFamily="34" charset="0"/>
                <a:cs typeface="Tahoma" panose="020B0604030504040204" pitchFamily="34" charset="0"/>
              </a:rPr>
            </a:br>
            <a:r>
              <a:rPr lang="en-US" b="1" spc="-40" dirty="0">
                <a:solidFill>
                  <a:schemeClr val="bg1"/>
                </a:solidFill>
                <a:effectLst/>
                <a:ea typeface="Calibri" panose="020F0502020204030204" pitchFamily="34" charset="0"/>
                <a:cs typeface="Tahoma" panose="020B0604030504040204" pitchFamily="34" charset="0"/>
              </a:rPr>
              <a:t>2. </a:t>
            </a:r>
            <a:r>
              <a:rPr lang="en-US" dirty="0" smtClean="0">
                <a:solidFill>
                  <a:schemeClr val="bg1"/>
                </a:solidFill>
                <a:cs typeface="Tahoma" panose="020B0604030504040204" pitchFamily="34" charset="0"/>
              </a:rPr>
              <a:t>ALWAYS SAFE</a:t>
            </a:r>
            <a:endParaRPr lang="en-US" dirty="0">
              <a:solidFill>
                <a:schemeClr val="bg1"/>
              </a:solidFill>
              <a:cs typeface="Tahoma" panose="020B0604030504040204" pitchFamily="34" charset="0"/>
            </a:endParaRPr>
          </a:p>
          <a:p>
            <a:r>
              <a:rPr lang="en-US" sz="1100" dirty="0" smtClean="0">
                <a:solidFill>
                  <a:schemeClr val="bg1"/>
                </a:solidFill>
                <a:cs typeface="Tahoma" panose="020B0604030504040204" pitchFamily="34" charset="0"/>
              </a:rPr>
              <a:t>Giving you the security that your shipment will reach the destination safely and on time.</a:t>
            </a:r>
          </a:p>
          <a:p>
            <a:r>
              <a:rPr lang="en-US" sz="1100" b="1" spc="-40" dirty="0" smtClean="0">
                <a:solidFill>
                  <a:schemeClr val="bg1"/>
                </a:solidFill>
                <a:effectLst/>
                <a:ea typeface="Calibri" panose="020F0502020204030204" pitchFamily="34" charset="0"/>
                <a:cs typeface="Tahoma" panose="020B0604030504040204" pitchFamily="34" charset="0"/>
              </a:rPr>
              <a:t/>
            </a:r>
            <a:br>
              <a:rPr lang="en-US" sz="1100" b="1" spc="-40" dirty="0" smtClean="0">
                <a:solidFill>
                  <a:schemeClr val="bg1"/>
                </a:solidFill>
                <a:effectLst/>
                <a:ea typeface="Calibri" panose="020F0502020204030204" pitchFamily="34" charset="0"/>
                <a:cs typeface="Tahoma" panose="020B0604030504040204" pitchFamily="34" charset="0"/>
              </a:rPr>
            </a:br>
            <a:r>
              <a:rPr lang="en-US" b="1" spc="-40" dirty="0" smtClean="0">
                <a:solidFill>
                  <a:schemeClr val="bg1"/>
                </a:solidFill>
                <a:effectLst/>
                <a:ea typeface="Calibri" panose="020F0502020204030204" pitchFamily="34" charset="0"/>
                <a:cs typeface="Tahoma" panose="020B0604030504040204" pitchFamily="34" charset="0"/>
              </a:rPr>
              <a:t>3. </a:t>
            </a:r>
            <a:r>
              <a:rPr lang="en-US" dirty="0" smtClean="0">
                <a:solidFill>
                  <a:schemeClr val="bg1"/>
                </a:solidFill>
                <a:cs typeface="Tahoma" panose="020B0604030504040204" pitchFamily="34" charset="0"/>
              </a:rPr>
              <a:t>COMPETITIVE PRICES</a:t>
            </a:r>
          </a:p>
          <a:p>
            <a:r>
              <a:rPr lang="en-US" sz="1100" dirty="0" smtClean="0">
                <a:solidFill>
                  <a:schemeClr val="bg1"/>
                </a:solidFill>
                <a:cs typeface="Tahoma" panose="020B0604030504040204" pitchFamily="34" charset="0"/>
              </a:rPr>
              <a:t>DPIG Logistics always get the best way for shipping cargos door to door for saving cost and delivery safely.</a:t>
            </a:r>
            <a:r>
              <a:rPr lang="en-US" sz="1100" spc="-40" dirty="0">
                <a:solidFill>
                  <a:schemeClr val="bg1"/>
                </a:solidFill>
                <a:effectLst/>
                <a:ea typeface="Calibri" panose="020F0502020204030204" pitchFamily="34" charset="0"/>
                <a:cs typeface="Arial" panose="020B0604020202020204" pitchFamily="34" charset="0"/>
              </a:rPr>
              <a:t/>
            </a:r>
            <a:br>
              <a:rPr lang="en-US" sz="1100" spc="-40" dirty="0">
                <a:solidFill>
                  <a:schemeClr val="bg1"/>
                </a:solidFill>
                <a:effectLst/>
                <a:ea typeface="Calibri" panose="020F0502020204030204" pitchFamily="34" charset="0"/>
                <a:cs typeface="Arial" panose="020B0604020202020204" pitchFamily="34" charset="0"/>
              </a:rPr>
            </a:br>
            <a:endParaRPr lang="en-US" sz="1100" spc="-40" dirty="0" smtClean="0">
              <a:solidFill>
                <a:schemeClr val="bg1"/>
              </a:solidFill>
              <a:effectLst/>
              <a:ea typeface="Calibri" panose="020F0502020204030204" pitchFamily="34" charset="0"/>
              <a:cs typeface="Arial" panose="020B0604020202020204" pitchFamily="34" charset="0"/>
            </a:endParaRPr>
          </a:p>
          <a:p>
            <a:r>
              <a:rPr lang="en-US" b="1" spc="-40" dirty="0" smtClean="0">
                <a:solidFill>
                  <a:schemeClr val="bg1"/>
                </a:solidFill>
                <a:effectLst/>
                <a:ea typeface="Calibri" panose="020F0502020204030204" pitchFamily="34" charset="0"/>
                <a:cs typeface="Arial" panose="020B0604020202020204" pitchFamily="34" charset="0"/>
              </a:rPr>
              <a:t>4</a:t>
            </a:r>
            <a:r>
              <a:rPr lang="en-US" b="1" spc="-40" dirty="0">
                <a:solidFill>
                  <a:schemeClr val="bg1"/>
                </a:solidFill>
                <a:effectLst/>
                <a:ea typeface="Calibri" panose="020F0502020204030204" pitchFamily="34" charset="0"/>
                <a:cs typeface="Arial" panose="020B0604020202020204" pitchFamily="34" charset="0"/>
              </a:rPr>
              <a:t>. </a:t>
            </a:r>
            <a:r>
              <a:rPr lang="en-US" dirty="0" smtClean="0">
                <a:solidFill>
                  <a:schemeClr val="bg1"/>
                </a:solidFill>
              </a:rPr>
              <a:t>ALWAYS AVAILABLE 24/7</a:t>
            </a:r>
            <a:endParaRPr lang="en-US" dirty="0">
              <a:solidFill>
                <a:schemeClr val="bg1"/>
              </a:solidFill>
            </a:endParaRPr>
          </a:p>
          <a:p>
            <a:r>
              <a:rPr lang="en-US" sz="1100" dirty="0" smtClean="0">
                <a:solidFill>
                  <a:schemeClr val="bg1"/>
                </a:solidFill>
              </a:rPr>
              <a:t>We are always ready for your calls to care your cargo whenever you need.</a:t>
            </a:r>
            <a:r>
              <a:rPr lang="en-US" sz="1100" spc="-40" dirty="0">
                <a:solidFill>
                  <a:schemeClr val="bg1"/>
                </a:solidFill>
                <a:effectLst/>
                <a:ea typeface="Calibri" panose="020F0502020204030204" pitchFamily="34" charset="0"/>
                <a:cs typeface="Arial" panose="020B0604020202020204" pitchFamily="34" charset="0"/>
              </a:rPr>
              <a:t/>
            </a:r>
            <a:br>
              <a:rPr lang="en-US" sz="1100" spc="-40" dirty="0">
                <a:solidFill>
                  <a:schemeClr val="bg1"/>
                </a:solidFill>
                <a:effectLst/>
                <a:ea typeface="Calibri" panose="020F0502020204030204" pitchFamily="34" charset="0"/>
                <a:cs typeface="Arial" panose="020B0604020202020204" pitchFamily="34" charset="0"/>
              </a:rPr>
            </a:br>
            <a:r>
              <a:rPr lang="en-US" sz="1100" b="1" spc="-40" dirty="0">
                <a:solidFill>
                  <a:schemeClr val="bg1"/>
                </a:solidFill>
                <a:effectLst/>
                <a:ea typeface="Calibri" panose="020F0502020204030204" pitchFamily="34" charset="0"/>
                <a:cs typeface="Arial" panose="020B0604020202020204" pitchFamily="34" charset="0"/>
              </a:rPr>
              <a:t/>
            </a:r>
            <a:br>
              <a:rPr lang="en-US" sz="1100" b="1" spc="-40" dirty="0">
                <a:solidFill>
                  <a:schemeClr val="bg1"/>
                </a:solidFill>
                <a:effectLst/>
                <a:ea typeface="Calibri" panose="020F0502020204030204" pitchFamily="34" charset="0"/>
                <a:cs typeface="Arial" panose="020B0604020202020204" pitchFamily="34" charset="0"/>
              </a:rPr>
            </a:br>
            <a:r>
              <a:rPr lang="en-US" b="1" spc="-40" dirty="0">
                <a:solidFill>
                  <a:schemeClr val="bg1"/>
                </a:solidFill>
                <a:effectLst/>
                <a:ea typeface="Calibri" panose="020F0502020204030204" pitchFamily="34" charset="0"/>
                <a:cs typeface="Arial" panose="020B0604020202020204" pitchFamily="34" charset="0"/>
              </a:rPr>
              <a:t>5. </a:t>
            </a:r>
            <a:r>
              <a:rPr lang="en-US" dirty="0" smtClean="0">
                <a:solidFill>
                  <a:schemeClr val="bg1"/>
                </a:solidFill>
              </a:rPr>
              <a:t>PERFECT SOLUTIONS</a:t>
            </a:r>
            <a:endParaRPr lang="en-US" dirty="0">
              <a:solidFill>
                <a:schemeClr val="bg1"/>
              </a:solidFill>
            </a:endParaRPr>
          </a:p>
          <a:p>
            <a:r>
              <a:rPr lang="en-US" sz="1100" dirty="0" smtClean="0">
                <a:solidFill>
                  <a:schemeClr val="bg1"/>
                </a:solidFill>
              </a:rPr>
              <a:t>Providing specialized solutions for each customer and consulting tailor made logistics solutions for each business.</a:t>
            </a:r>
            <a:endParaRPr lang="en-US" sz="1100" dirty="0"/>
          </a:p>
          <a:p>
            <a:r>
              <a:rPr lang="en-US" sz="1100" dirty="0"/>
              <a:t/>
            </a:r>
            <a:br>
              <a:rPr lang="en-US" sz="1100" dirty="0"/>
            </a:br>
            <a:endParaRPr lang="en-US" sz="1100" dirty="0">
              <a:solidFill>
                <a:schemeClr val="bg1"/>
              </a:solidFill>
            </a:endParaRPr>
          </a:p>
          <a:p>
            <a:r>
              <a:rPr lang="en-US" sz="1100" spc="-40" dirty="0" smtClean="0">
                <a:solidFill>
                  <a:schemeClr val="bg1"/>
                </a:solidFill>
                <a:effectLst/>
                <a:ea typeface="Calibri" panose="020F0502020204030204" pitchFamily="34" charset="0"/>
                <a:cs typeface="Arial" panose="020B0604020202020204" pitchFamily="34" charset="0"/>
              </a:rPr>
              <a:t/>
            </a:r>
            <a:br>
              <a:rPr lang="en-US" sz="1100" spc="-40" dirty="0" smtClean="0">
                <a:solidFill>
                  <a:schemeClr val="bg1"/>
                </a:solidFill>
                <a:effectLst/>
                <a:ea typeface="Calibri" panose="020F0502020204030204" pitchFamily="34" charset="0"/>
                <a:cs typeface="Arial" panose="020B0604020202020204" pitchFamily="34" charset="0"/>
              </a:rPr>
            </a:br>
            <a:endParaRPr lang="en-US" sz="1100" dirty="0">
              <a:solidFill>
                <a:schemeClr val="bg1"/>
              </a:solidFill>
            </a:endParaRPr>
          </a:p>
        </p:txBody>
      </p:sp>
    </p:spTree>
    <p:extLst>
      <p:ext uri="{BB962C8B-B14F-4D97-AF65-F5344CB8AC3E}">
        <p14:creationId xmlns:p14="http://schemas.microsoft.com/office/powerpoint/2010/main" val="166353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68C6BC-EA0E-4005-88BA-BCF079FE45BE}"/>
              </a:ext>
            </a:extLst>
          </p:cNvPr>
          <p:cNvSpPr/>
          <p:nvPr/>
        </p:nvSpPr>
        <p:spPr>
          <a:xfrm>
            <a:off x="268448" y="184558"/>
            <a:ext cx="11677475" cy="6384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770E268-56FD-42BC-B2AE-8707291BFFB7}"/>
              </a:ext>
            </a:extLst>
          </p:cNvPr>
          <p:cNvSpPr txBox="1"/>
          <p:nvPr/>
        </p:nvSpPr>
        <p:spPr>
          <a:xfrm>
            <a:off x="4957894" y="289420"/>
            <a:ext cx="2877424" cy="369332"/>
          </a:xfrm>
          <a:prstGeom prst="rect">
            <a:avLst/>
          </a:prstGeom>
          <a:noFill/>
        </p:spPr>
        <p:txBody>
          <a:bodyPr wrap="square" rtlCol="0">
            <a:spAutoFit/>
          </a:bodyPr>
          <a:lstStyle/>
          <a:p>
            <a:r>
              <a:rPr lang="en-US" dirty="0"/>
              <a:t>Our Workers</a:t>
            </a:r>
          </a:p>
        </p:txBody>
      </p:sp>
      <p:sp>
        <p:nvSpPr>
          <p:cNvPr id="23" name="TextBox 22">
            <a:extLst>
              <a:ext uri="{FF2B5EF4-FFF2-40B4-BE49-F238E27FC236}">
                <a16:creationId xmlns:a16="http://schemas.microsoft.com/office/drawing/2014/main" id="{270FA4A0-BBE1-48D9-A0D4-D9F4A15F941B}"/>
              </a:ext>
            </a:extLst>
          </p:cNvPr>
          <p:cNvSpPr txBox="1"/>
          <p:nvPr/>
        </p:nvSpPr>
        <p:spPr>
          <a:xfrm>
            <a:off x="3961000" y="658752"/>
            <a:ext cx="3622647" cy="461665"/>
          </a:xfrm>
          <a:prstGeom prst="rect">
            <a:avLst/>
          </a:prstGeom>
          <a:noFill/>
        </p:spPr>
        <p:txBody>
          <a:bodyPr wrap="square" rtlCol="0">
            <a:spAutoFit/>
          </a:bodyPr>
          <a:lstStyle/>
          <a:p>
            <a:pPr algn="ctr"/>
            <a:r>
              <a:rPr lang="en-US" sz="2400" b="1" i="0" dirty="0">
                <a:solidFill>
                  <a:srgbClr val="0C2F50"/>
                </a:solidFill>
                <a:effectLst/>
                <a:latin typeface="Arial" panose="020B0604020202020204" pitchFamily="34" charset="0"/>
              </a:rPr>
              <a:t>Our Valuable Workers</a:t>
            </a:r>
          </a:p>
        </p:txBody>
      </p:sp>
      <p:sp>
        <p:nvSpPr>
          <p:cNvPr id="24" name="TextBox 23">
            <a:extLst>
              <a:ext uri="{FF2B5EF4-FFF2-40B4-BE49-F238E27FC236}">
                <a16:creationId xmlns:a16="http://schemas.microsoft.com/office/drawing/2014/main" id="{85F95854-4747-4AF8-A0B7-5565244C5108}"/>
              </a:ext>
            </a:extLst>
          </p:cNvPr>
          <p:cNvSpPr txBox="1"/>
          <p:nvPr/>
        </p:nvSpPr>
        <p:spPr>
          <a:xfrm>
            <a:off x="3734499" y="1120417"/>
            <a:ext cx="3849148" cy="738664"/>
          </a:xfrm>
          <a:prstGeom prst="rect">
            <a:avLst/>
          </a:prstGeom>
          <a:noFill/>
        </p:spPr>
        <p:txBody>
          <a:bodyPr wrap="square" rtlCol="0">
            <a:spAutoFit/>
          </a:bodyPr>
          <a:lstStyle/>
          <a:p>
            <a:pPr algn="ctr"/>
            <a:r>
              <a:rPr lang="en-US" sz="1400" b="0" i="0" dirty="0">
                <a:solidFill>
                  <a:srgbClr val="0C2F50"/>
                </a:solidFill>
                <a:effectLst/>
                <a:latin typeface="Arial" panose="020B0604020202020204" pitchFamily="34" charset="0"/>
              </a:rPr>
              <a:t>Found parents would couldn't said on. That, feedback there made he was may blind you simple, its yet a own blind you ago hand.</a:t>
            </a:r>
            <a:endParaRPr lang="en-US" sz="1400" dirty="0"/>
          </a:p>
        </p:txBody>
      </p:sp>
      <p:sp>
        <p:nvSpPr>
          <p:cNvPr id="6" name="Rectangle 5">
            <a:extLst>
              <a:ext uri="{FF2B5EF4-FFF2-40B4-BE49-F238E27FC236}">
                <a16:creationId xmlns:a16="http://schemas.microsoft.com/office/drawing/2014/main" id="{420A5812-8F8B-492D-9804-83A203E892CB}"/>
              </a:ext>
            </a:extLst>
          </p:cNvPr>
          <p:cNvSpPr/>
          <p:nvPr/>
        </p:nvSpPr>
        <p:spPr>
          <a:xfrm>
            <a:off x="1182849" y="1859081"/>
            <a:ext cx="1929467" cy="3285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5E1FE36-02D2-4CC4-B2AE-9469EA66003E}"/>
              </a:ext>
            </a:extLst>
          </p:cNvPr>
          <p:cNvSpPr txBox="1"/>
          <p:nvPr/>
        </p:nvSpPr>
        <p:spPr>
          <a:xfrm>
            <a:off x="1486250" y="3844498"/>
            <a:ext cx="1307284" cy="923330"/>
          </a:xfrm>
          <a:prstGeom prst="rect">
            <a:avLst/>
          </a:prstGeom>
          <a:noFill/>
        </p:spPr>
        <p:txBody>
          <a:bodyPr wrap="square" rtlCol="0">
            <a:spAutoFit/>
          </a:bodyPr>
          <a:lstStyle/>
          <a:p>
            <a:pPr algn="ctr"/>
            <a:r>
              <a:rPr lang="en-US" b="1" i="0" dirty="0">
                <a:solidFill>
                  <a:srgbClr val="0C2F50"/>
                </a:solidFill>
                <a:effectLst/>
                <a:latin typeface="Arial" panose="020B0604020202020204" pitchFamily="34" charset="0"/>
              </a:rPr>
              <a:t>John Doe</a:t>
            </a:r>
          </a:p>
          <a:p>
            <a:r>
              <a:rPr lang="en-US" dirty="0"/>
              <a:t/>
            </a:r>
            <a:br>
              <a:rPr lang="en-US" dirty="0"/>
            </a:br>
            <a:endParaRPr lang="en-US" dirty="0"/>
          </a:p>
        </p:txBody>
      </p:sp>
      <p:sp>
        <p:nvSpPr>
          <p:cNvPr id="30" name="TextBox 29">
            <a:extLst>
              <a:ext uri="{FF2B5EF4-FFF2-40B4-BE49-F238E27FC236}">
                <a16:creationId xmlns:a16="http://schemas.microsoft.com/office/drawing/2014/main" id="{0EE61ACF-1DE7-46EB-9A0B-275CBB21199B}"/>
              </a:ext>
            </a:extLst>
          </p:cNvPr>
          <p:cNvSpPr txBox="1"/>
          <p:nvPr/>
        </p:nvSpPr>
        <p:spPr>
          <a:xfrm>
            <a:off x="708870" y="4195333"/>
            <a:ext cx="2877424" cy="738664"/>
          </a:xfrm>
          <a:prstGeom prst="rect">
            <a:avLst/>
          </a:prstGeom>
          <a:noFill/>
        </p:spPr>
        <p:txBody>
          <a:bodyPr wrap="square" rtlCol="0">
            <a:spAutoFit/>
          </a:bodyPr>
          <a:lstStyle/>
          <a:p>
            <a:pPr algn="ctr"/>
            <a:r>
              <a:rPr lang="en-US" sz="1400" b="0" i="0" dirty="0">
                <a:solidFill>
                  <a:srgbClr val="000000"/>
                </a:solidFill>
                <a:effectLst/>
                <a:latin typeface="Arial" panose="020B0604020202020204" pitchFamily="34" charset="0"/>
              </a:rPr>
              <a:t>Road Freight Collector</a:t>
            </a:r>
          </a:p>
          <a:p>
            <a:r>
              <a:rPr lang="en-US" sz="1400" b="0" i="0" dirty="0">
                <a:solidFill>
                  <a:srgbClr val="000000"/>
                </a:solidFill>
                <a:effectLst/>
                <a:latin typeface="Arial" panose="020B0604020202020204" pitchFamily="34" charset="0"/>
              </a:rPr>
              <a:t/>
            </a:r>
            <a:br>
              <a:rPr lang="en-US" sz="1400" b="0" i="0" dirty="0">
                <a:solidFill>
                  <a:srgbClr val="000000"/>
                </a:solidFill>
                <a:effectLst/>
                <a:latin typeface="Arial" panose="020B0604020202020204" pitchFamily="34" charset="0"/>
              </a:rPr>
            </a:br>
            <a:endParaRPr lang="en-US" sz="1400" dirty="0"/>
          </a:p>
        </p:txBody>
      </p:sp>
      <p:pic>
        <p:nvPicPr>
          <p:cNvPr id="10" name="Picture 9" descr="A person with the arms crossed&#10;&#10;Description automatically generated with medium confidence">
            <a:extLst>
              <a:ext uri="{FF2B5EF4-FFF2-40B4-BE49-F238E27FC236}">
                <a16:creationId xmlns:a16="http://schemas.microsoft.com/office/drawing/2014/main" id="{70A298D0-8B1A-4BB8-852B-5E13EE047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49" y="1859081"/>
            <a:ext cx="1929467" cy="1929467"/>
          </a:xfrm>
          <a:prstGeom prst="rect">
            <a:avLst/>
          </a:prstGeom>
        </p:spPr>
      </p:pic>
      <p:sp>
        <p:nvSpPr>
          <p:cNvPr id="34" name="Rectangle 33">
            <a:extLst>
              <a:ext uri="{FF2B5EF4-FFF2-40B4-BE49-F238E27FC236}">
                <a16:creationId xmlns:a16="http://schemas.microsoft.com/office/drawing/2014/main" id="{34B2846A-D6AB-4D9C-86A3-59C0DB381AA2}"/>
              </a:ext>
            </a:extLst>
          </p:cNvPr>
          <p:cNvSpPr/>
          <p:nvPr/>
        </p:nvSpPr>
        <p:spPr>
          <a:xfrm>
            <a:off x="4009939" y="1859081"/>
            <a:ext cx="1929467" cy="3285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33197D-7644-4290-A56B-F2BA6DA84E53}"/>
              </a:ext>
            </a:extLst>
          </p:cNvPr>
          <p:cNvSpPr txBox="1"/>
          <p:nvPr/>
        </p:nvSpPr>
        <p:spPr>
          <a:xfrm>
            <a:off x="4313340" y="3844498"/>
            <a:ext cx="1307284" cy="923330"/>
          </a:xfrm>
          <a:prstGeom prst="rect">
            <a:avLst/>
          </a:prstGeom>
          <a:noFill/>
        </p:spPr>
        <p:txBody>
          <a:bodyPr wrap="square" rtlCol="0">
            <a:spAutoFit/>
          </a:bodyPr>
          <a:lstStyle/>
          <a:p>
            <a:pPr algn="ctr"/>
            <a:r>
              <a:rPr lang="en-US" b="1" i="0" dirty="0">
                <a:solidFill>
                  <a:srgbClr val="0C2F50"/>
                </a:solidFill>
                <a:effectLst/>
                <a:latin typeface="Arial" panose="020B0604020202020204" pitchFamily="34" charset="0"/>
              </a:rPr>
              <a:t>John Doe</a:t>
            </a:r>
          </a:p>
          <a:p>
            <a:r>
              <a:rPr lang="en-US" dirty="0"/>
              <a:t/>
            </a:r>
            <a:br>
              <a:rPr lang="en-US" dirty="0"/>
            </a:br>
            <a:endParaRPr lang="en-US" dirty="0"/>
          </a:p>
        </p:txBody>
      </p:sp>
      <p:sp>
        <p:nvSpPr>
          <p:cNvPr id="36" name="TextBox 35">
            <a:extLst>
              <a:ext uri="{FF2B5EF4-FFF2-40B4-BE49-F238E27FC236}">
                <a16:creationId xmlns:a16="http://schemas.microsoft.com/office/drawing/2014/main" id="{D9ECC8D1-C0B6-4016-B18F-07197065A9E6}"/>
              </a:ext>
            </a:extLst>
          </p:cNvPr>
          <p:cNvSpPr txBox="1"/>
          <p:nvPr/>
        </p:nvSpPr>
        <p:spPr>
          <a:xfrm>
            <a:off x="3535960" y="4195333"/>
            <a:ext cx="2877424" cy="738664"/>
          </a:xfrm>
          <a:prstGeom prst="rect">
            <a:avLst/>
          </a:prstGeom>
          <a:noFill/>
        </p:spPr>
        <p:txBody>
          <a:bodyPr wrap="square" rtlCol="0">
            <a:spAutoFit/>
          </a:bodyPr>
          <a:lstStyle/>
          <a:p>
            <a:pPr algn="ctr"/>
            <a:r>
              <a:rPr lang="en-US" sz="1400" b="0" i="0" dirty="0">
                <a:solidFill>
                  <a:srgbClr val="000000"/>
                </a:solidFill>
                <a:effectLst/>
                <a:latin typeface="Arial" panose="020B0604020202020204" pitchFamily="34" charset="0"/>
              </a:rPr>
              <a:t>Road Freight Collector</a:t>
            </a:r>
          </a:p>
          <a:p>
            <a:r>
              <a:rPr lang="en-US" sz="1400" b="0" i="0" dirty="0">
                <a:solidFill>
                  <a:srgbClr val="000000"/>
                </a:solidFill>
                <a:effectLst/>
                <a:latin typeface="Arial" panose="020B0604020202020204" pitchFamily="34" charset="0"/>
              </a:rPr>
              <a:t/>
            </a:r>
            <a:br>
              <a:rPr lang="en-US" sz="1400" b="0" i="0" dirty="0">
                <a:solidFill>
                  <a:srgbClr val="000000"/>
                </a:solidFill>
                <a:effectLst/>
                <a:latin typeface="Arial" panose="020B0604020202020204" pitchFamily="34" charset="0"/>
              </a:rPr>
            </a:br>
            <a:endParaRPr lang="en-US" sz="1400" dirty="0"/>
          </a:p>
        </p:txBody>
      </p:sp>
      <p:pic>
        <p:nvPicPr>
          <p:cNvPr id="45" name="Picture 44" descr="A person with the arms crossed&#10;&#10;Description automatically generated with medium confidence">
            <a:extLst>
              <a:ext uri="{FF2B5EF4-FFF2-40B4-BE49-F238E27FC236}">
                <a16:creationId xmlns:a16="http://schemas.microsoft.com/office/drawing/2014/main" id="{525171FD-8580-4CF8-824C-4565D4B2A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939" y="1859081"/>
            <a:ext cx="1929467" cy="1929467"/>
          </a:xfrm>
          <a:prstGeom prst="rect">
            <a:avLst/>
          </a:prstGeom>
        </p:spPr>
      </p:pic>
      <p:sp>
        <p:nvSpPr>
          <p:cNvPr id="46" name="Rectangle 45">
            <a:extLst>
              <a:ext uri="{FF2B5EF4-FFF2-40B4-BE49-F238E27FC236}">
                <a16:creationId xmlns:a16="http://schemas.microsoft.com/office/drawing/2014/main" id="{84088CB7-2AAF-4B0F-A437-7955E2DCD4C0}"/>
              </a:ext>
            </a:extLst>
          </p:cNvPr>
          <p:cNvSpPr/>
          <p:nvPr/>
        </p:nvSpPr>
        <p:spPr>
          <a:xfrm>
            <a:off x="6887363" y="1859081"/>
            <a:ext cx="1929467" cy="3285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E664B8E-9883-464D-B423-78858DB3697F}"/>
              </a:ext>
            </a:extLst>
          </p:cNvPr>
          <p:cNvSpPr txBox="1"/>
          <p:nvPr/>
        </p:nvSpPr>
        <p:spPr>
          <a:xfrm>
            <a:off x="7190764" y="3844498"/>
            <a:ext cx="1307284" cy="923330"/>
          </a:xfrm>
          <a:prstGeom prst="rect">
            <a:avLst/>
          </a:prstGeom>
          <a:noFill/>
        </p:spPr>
        <p:txBody>
          <a:bodyPr wrap="square" rtlCol="0">
            <a:spAutoFit/>
          </a:bodyPr>
          <a:lstStyle/>
          <a:p>
            <a:pPr algn="ctr"/>
            <a:r>
              <a:rPr lang="en-US" b="1" i="0" dirty="0">
                <a:solidFill>
                  <a:srgbClr val="0C2F50"/>
                </a:solidFill>
                <a:effectLst/>
                <a:latin typeface="Arial" panose="020B0604020202020204" pitchFamily="34" charset="0"/>
              </a:rPr>
              <a:t>John Doe</a:t>
            </a:r>
          </a:p>
          <a:p>
            <a:r>
              <a:rPr lang="en-US" dirty="0"/>
              <a:t/>
            </a:r>
            <a:br>
              <a:rPr lang="en-US" dirty="0"/>
            </a:br>
            <a:endParaRPr lang="en-US" dirty="0"/>
          </a:p>
        </p:txBody>
      </p:sp>
      <p:sp>
        <p:nvSpPr>
          <p:cNvPr id="48" name="TextBox 47">
            <a:extLst>
              <a:ext uri="{FF2B5EF4-FFF2-40B4-BE49-F238E27FC236}">
                <a16:creationId xmlns:a16="http://schemas.microsoft.com/office/drawing/2014/main" id="{C646DB1D-E201-4EFA-8B38-F99DA27F7E7D}"/>
              </a:ext>
            </a:extLst>
          </p:cNvPr>
          <p:cNvSpPr txBox="1"/>
          <p:nvPr/>
        </p:nvSpPr>
        <p:spPr>
          <a:xfrm>
            <a:off x="6413384" y="4195333"/>
            <a:ext cx="2877424" cy="738664"/>
          </a:xfrm>
          <a:prstGeom prst="rect">
            <a:avLst/>
          </a:prstGeom>
          <a:noFill/>
        </p:spPr>
        <p:txBody>
          <a:bodyPr wrap="square" rtlCol="0">
            <a:spAutoFit/>
          </a:bodyPr>
          <a:lstStyle/>
          <a:p>
            <a:pPr algn="ctr"/>
            <a:r>
              <a:rPr lang="en-US" sz="1400" b="0" i="0" dirty="0">
                <a:solidFill>
                  <a:srgbClr val="000000"/>
                </a:solidFill>
                <a:effectLst/>
                <a:latin typeface="Arial" panose="020B0604020202020204" pitchFamily="34" charset="0"/>
              </a:rPr>
              <a:t>Road Freight Collector</a:t>
            </a:r>
          </a:p>
          <a:p>
            <a:r>
              <a:rPr lang="en-US" sz="1400" b="0" i="0" dirty="0">
                <a:solidFill>
                  <a:srgbClr val="000000"/>
                </a:solidFill>
                <a:effectLst/>
                <a:latin typeface="Arial" panose="020B0604020202020204" pitchFamily="34" charset="0"/>
              </a:rPr>
              <a:t/>
            </a:r>
            <a:br>
              <a:rPr lang="en-US" sz="1400" b="0" i="0" dirty="0">
                <a:solidFill>
                  <a:srgbClr val="000000"/>
                </a:solidFill>
                <a:effectLst/>
                <a:latin typeface="Arial" panose="020B0604020202020204" pitchFamily="34" charset="0"/>
              </a:rPr>
            </a:br>
            <a:endParaRPr lang="en-US" sz="1400" dirty="0"/>
          </a:p>
        </p:txBody>
      </p:sp>
      <p:pic>
        <p:nvPicPr>
          <p:cNvPr id="49" name="Picture 48" descr="A person with the arms crossed&#10;&#10;Description automatically generated with medium confidence">
            <a:extLst>
              <a:ext uri="{FF2B5EF4-FFF2-40B4-BE49-F238E27FC236}">
                <a16:creationId xmlns:a16="http://schemas.microsoft.com/office/drawing/2014/main" id="{C2F110CB-66CD-4D78-B2E5-A9EEB8C2C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363" y="1859081"/>
            <a:ext cx="1929467" cy="1929467"/>
          </a:xfrm>
          <a:prstGeom prst="rect">
            <a:avLst/>
          </a:prstGeom>
        </p:spPr>
      </p:pic>
      <p:sp>
        <p:nvSpPr>
          <p:cNvPr id="50" name="Rectangle 49">
            <a:extLst>
              <a:ext uri="{FF2B5EF4-FFF2-40B4-BE49-F238E27FC236}">
                <a16:creationId xmlns:a16="http://schemas.microsoft.com/office/drawing/2014/main" id="{A20522AC-1762-4772-93B3-36CB08EE66A6}"/>
              </a:ext>
            </a:extLst>
          </p:cNvPr>
          <p:cNvSpPr/>
          <p:nvPr/>
        </p:nvSpPr>
        <p:spPr>
          <a:xfrm>
            <a:off x="9594209" y="1859081"/>
            <a:ext cx="1929467" cy="3285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DCF7349-74DD-4B71-9CA9-BAA8A004BA2F}"/>
              </a:ext>
            </a:extLst>
          </p:cNvPr>
          <p:cNvSpPr txBox="1"/>
          <p:nvPr/>
        </p:nvSpPr>
        <p:spPr>
          <a:xfrm>
            <a:off x="9897610" y="3844498"/>
            <a:ext cx="1307284" cy="923330"/>
          </a:xfrm>
          <a:prstGeom prst="rect">
            <a:avLst/>
          </a:prstGeom>
          <a:noFill/>
        </p:spPr>
        <p:txBody>
          <a:bodyPr wrap="square" rtlCol="0">
            <a:spAutoFit/>
          </a:bodyPr>
          <a:lstStyle/>
          <a:p>
            <a:pPr algn="ctr"/>
            <a:r>
              <a:rPr lang="en-US" b="1" i="0" dirty="0">
                <a:solidFill>
                  <a:srgbClr val="0C2F50"/>
                </a:solidFill>
                <a:effectLst/>
                <a:latin typeface="Arial" panose="020B0604020202020204" pitchFamily="34" charset="0"/>
              </a:rPr>
              <a:t>John Doe</a:t>
            </a:r>
          </a:p>
          <a:p>
            <a:r>
              <a:rPr lang="en-US" dirty="0"/>
              <a:t/>
            </a:r>
            <a:br>
              <a:rPr lang="en-US" dirty="0"/>
            </a:br>
            <a:endParaRPr lang="en-US" dirty="0"/>
          </a:p>
        </p:txBody>
      </p:sp>
      <p:sp>
        <p:nvSpPr>
          <p:cNvPr id="52" name="TextBox 51">
            <a:extLst>
              <a:ext uri="{FF2B5EF4-FFF2-40B4-BE49-F238E27FC236}">
                <a16:creationId xmlns:a16="http://schemas.microsoft.com/office/drawing/2014/main" id="{AB70C2BF-D0FE-4CC9-B702-F33A79447891}"/>
              </a:ext>
            </a:extLst>
          </p:cNvPr>
          <p:cNvSpPr txBox="1"/>
          <p:nvPr/>
        </p:nvSpPr>
        <p:spPr>
          <a:xfrm>
            <a:off x="9120230" y="4195333"/>
            <a:ext cx="2877424" cy="738664"/>
          </a:xfrm>
          <a:prstGeom prst="rect">
            <a:avLst/>
          </a:prstGeom>
          <a:noFill/>
        </p:spPr>
        <p:txBody>
          <a:bodyPr wrap="square" rtlCol="0">
            <a:spAutoFit/>
          </a:bodyPr>
          <a:lstStyle/>
          <a:p>
            <a:pPr algn="ctr"/>
            <a:r>
              <a:rPr lang="en-US" sz="1400" b="0" i="0" dirty="0">
                <a:solidFill>
                  <a:srgbClr val="000000"/>
                </a:solidFill>
                <a:effectLst/>
                <a:latin typeface="Arial" panose="020B0604020202020204" pitchFamily="34" charset="0"/>
              </a:rPr>
              <a:t>Road Freight Collector</a:t>
            </a:r>
          </a:p>
          <a:p>
            <a:r>
              <a:rPr lang="en-US" sz="1400" b="0" i="0" dirty="0">
                <a:solidFill>
                  <a:srgbClr val="000000"/>
                </a:solidFill>
                <a:effectLst/>
                <a:latin typeface="Arial" panose="020B0604020202020204" pitchFamily="34" charset="0"/>
              </a:rPr>
              <a:t/>
            </a:r>
            <a:br>
              <a:rPr lang="en-US" sz="1400" b="0" i="0" dirty="0">
                <a:solidFill>
                  <a:srgbClr val="000000"/>
                </a:solidFill>
                <a:effectLst/>
                <a:latin typeface="Arial" panose="020B0604020202020204" pitchFamily="34" charset="0"/>
              </a:rPr>
            </a:br>
            <a:endParaRPr lang="en-US" sz="1400" dirty="0"/>
          </a:p>
        </p:txBody>
      </p:sp>
      <p:pic>
        <p:nvPicPr>
          <p:cNvPr id="53" name="Picture 52" descr="A person with the arms crossed&#10;&#10;Description automatically generated with medium confidence">
            <a:extLst>
              <a:ext uri="{FF2B5EF4-FFF2-40B4-BE49-F238E27FC236}">
                <a16:creationId xmlns:a16="http://schemas.microsoft.com/office/drawing/2014/main" id="{C2CCFEFB-ED9C-4D62-8BFD-31A9E3F0B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209" y="1859081"/>
            <a:ext cx="1929467" cy="1929467"/>
          </a:xfrm>
          <a:prstGeom prst="rect">
            <a:avLst/>
          </a:prstGeom>
        </p:spPr>
      </p:pic>
    </p:spTree>
    <p:extLst>
      <p:ext uri="{BB962C8B-B14F-4D97-AF65-F5344CB8AC3E}">
        <p14:creationId xmlns:p14="http://schemas.microsoft.com/office/powerpoint/2010/main" val="170540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406D-9D07-466C-B6C7-51CA44599BB2}"/>
              </a:ext>
            </a:extLst>
          </p:cNvPr>
          <p:cNvSpPr txBox="1"/>
          <p:nvPr/>
        </p:nvSpPr>
        <p:spPr>
          <a:xfrm>
            <a:off x="151127" y="-1420"/>
            <a:ext cx="2583809" cy="646331"/>
          </a:xfrm>
          <a:prstGeom prst="rect">
            <a:avLst/>
          </a:prstGeom>
          <a:noFill/>
        </p:spPr>
        <p:txBody>
          <a:bodyPr wrap="square" rtlCol="0">
            <a:spAutoFit/>
          </a:bodyPr>
          <a:lstStyle/>
          <a:p>
            <a:r>
              <a:rPr lang="en-US" b="1" dirty="0"/>
              <a:t>Air Freight</a:t>
            </a:r>
          </a:p>
          <a:p>
            <a:endParaRPr lang="en-US" dirty="0"/>
          </a:p>
        </p:txBody>
      </p:sp>
      <p:sp>
        <p:nvSpPr>
          <p:cNvPr id="5" name="TextBox 4">
            <a:extLst>
              <a:ext uri="{FF2B5EF4-FFF2-40B4-BE49-F238E27FC236}">
                <a16:creationId xmlns:a16="http://schemas.microsoft.com/office/drawing/2014/main" id="{74CF2D82-3E61-4DB3-80E3-C6D127683BF1}"/>
              </a:ext>
            </a:extLst>
          </p:cNvPr>
          <p:cNvSpPr txBox="1"/>
          <p:nvPr/>
        </p:nvSpPr>
        <p:spPr>
          <a:xfrm>
            <a:off x="140645" y="255349"/>
            <a:ext cx="7784983" cy="2677656"/>
          </a:xfrm>
          <a:prstGeom prst="rect">
            <a:avLst/>
          </a:prstGeom>
          <a:noFill/>
        </p:spPr>
        <p:txBody>
          <a:bodyPr wrap="square" rtlCol="0">
            <a:spAutoFit/>
          </a:bodyPr>
          <a:lstStyle/>
          <a:p>
            <a:r>
              <a:rPr lang="en-US" sz="1400" b="1" dirty="0"/>
              <a:t>OVERVIEW</a:t>
            </a:r>
          </a:p>
          <a:p>
            <a:r>
              <a:rPr lang="en-US" sz="1400" dirty="0"/>
              <a:t>Fast moving, challenging and constantly changing – airfreight spurs us on to be creative and flexible as we seek to deliver the most appropriate services to you. Global capacity and demand can change in the blink of an eye and we are committed to providing stable, reliable services which maintain your supply chain’s integrity. Whether your shipments fly in the bellies of commercial aircraft or require specialist freighter aircraft to move them our team of air freight experts will deliver tailor-made solutions to solve your business challenges. From Asia to Europe and everywhere in between contact your local DPI Global Logistics airfreight expert – they are just a click or call away. Global or regional - when you need an airfreight service, DPI Global Logistics has a range of products and a choice of speeds to precisely match your requirements. We have a team of experienced airfreight experts standing by to work with you to ensure your goods are delivered on time and in tip-top condition.</a:t>
            </a:r>
            <a:br>
              <a:rPr lang="en-US" sz="1400" dirty="0"/>
            </a:br>
            <a:endParaRPr lang="en-US" sz="1400" dirty="0"/>
          </a:p>
        </p:txBody>
      </p:sp>
      <p:sp>
        <p:nvSpPr>
          <p:cNvPr id="9" name="TextBox 8">
            <a:extLst>
              <a:ext uri="{FF2B5EF4-FFF2-40B4-BE49-F238E27FC236}">
                <a16:creationId xmlns:a16="http://schemas.microsoft.com/office/drawing/2014/main" id="{58DE0968-CED9-48C4-82CE-1BD1FB2B28CC}"/>
              </a:ext>
            </a:extLst>
          </p:cNvPr>
          <p:cNvSpPr txBox="1"/>
          <p:nvPr/>
        </p:nvSpPr>
        <p:spPr>
          <a:xfrm>
            <a:off x="50335" y="5544221"/>
            <a:ext cx="7565472" cy="954107"/>
          </a:xfrm>
          <a:prstGeom prst="rect">
            <a:avLst/>
          </a:prstGeom>
          <a:noFill/>
        </p:spPr>
        <p:txBody>
          <a:bodyPr wrap="square" rtlCol="0">
            <a:spAutoFit/>
          </a:bodyPr>
          <a:lstStyle/>
          <a:p>
            <a:endParaRPr lang="en-US" sz="1400" dirty="0"/>
          </a:p>
          <a:p>
            <a:r>
              <a:rPr lang="en-US" sz="1400" b="1" dirty="0"/>
              <a:t>OUR DIFFERENCE</a:t>
            </a:r>
          </a:p>
          <a:p>
            <a:r>
              <a:rPr lang="en-US" sz="1400" dirty="0"/>
              <a:t>Our teams of experienced and skilled expert in airfreight ensure fast and reliable solutions in every circumstances.</a:t>
            </a:r>
          </a:p>
        </p:txBody>
      </p:sp>
      <p:pic>
        <p:nvPicPr>
          <p:cNvPr id="10" name="Picture 9">
            <a:extLst>
              <a:ext uri="{FF2B5EF4-FFF2-40B4-BE49-F238E27FC236}">
                <a16:creationId xmlns:a16="http://schemas.microsoft.com/office/drawing/2014/main" id="{86E163BF-9A01-415D-9D95-34D5F34BDDFC}"/>
              </a:ext>
            </a:extLst>
          </p:cNvPr>
          <p:cNvPicPr>
            <a:picLocks noChangeAspect="1"/>
          </p:cNvPicPr>
          <p:nvPr/>
        </p:nvPicPr>
        <p:blipFill>
          <a:blip r:embed="rId2"/>
          <a:stretch>
            <a:fillRect/>
          </a:stretch>
        </p:blipFill>
        <p:spPr>
          <a:xfrm>
            <a:off x="8182476" y="488717"/>
            <a:ext cx="4009524" cy="2114286"/>
          </a:xfrm>
          <a:prstGeom prst="rect">
            <a:avLst/>
          </a:prstGeom>
        </p:spPr>
      </p:pic>
      <p:sp>
        <p:nvSpPr>
          <p:cNvPr id="11" name="TextBox 10">
            <a:extLst>
              <a:ext uri="{FF2B5EF4-FFF2-40B4-BE49-F238E27FC236}">
                <a16:creationId xmlns:a16="http://schemas.microsoft.com/office/drawing/2014/main" id="{D30C9671-BB60-46B1-9589-A7E4357B7BA5}"/>
              </a:ext>
            </a:extLst>
          </p:cNvPr>
          <p:cNvSpPr txBox="1"/>
          <p:nvPr/>
        </p:nvSpPr>
        <p:spPr>
          <a:xfrm>
            <a:off x="8321880" y="584323"/>
            <a:ext cx="2919368" cy="646331"/>
          </a:xfrm>
          <a:prstGeom prst="rect">
            <a:avLst/>
          </a:prstGeom>
          <a:noFill/>
        </p:spPr>
        <p:txBody>
          <a:bodyPr wrap="square" rtlCol="0">
            <a:spAutoFit/>
          </a:bodyPr>
          <a:lstStyle/>
          <a:p>
            <a:r>
              <a:rPr lang="en-US" b="1" dirty="0">
                <a:solidFill>
                  <a:schemeClr val="bg1"/>
                </a:solidFill>
              </a:rPr>
              <a:t>Download Brochures</a:t>
            </a:r>
          </a:p>
          <a:p>
            <a:endParaRPr lang="en-US" dirty="0">
              <a:solidFill>
                <a:schemeClr val="bg1"/>
              </a:solidFill>
            </a:endParaRPr>
          </a:p>
        </p:txBody>
      </p:sp>
      <p:sp>
        <p:nvSpPr>
          <p:cNvPr id="12" name="TextBox 11">
            <a:extLst>
              <a:ext uri="{FF2B5EF4-FFF2-40B4-BE49-F238E27FC236}">
                <a16:creationId xmlns:a16="http://schemas.microsoft.com/office/drawing/2014/main" id="{2719E660-6F44-4048-8176-EE27B63ECAF8}"/>
              </a:ext>
            </a:extLst>
          </p:cNvPr>
          <p:cNvSpPr txBox="1"/>
          <p:nvPr/>
        </p:nvSpPr>
        <p:spPr>
          <a:xfrm>
            <a:off x="8578728" y="1131484"/>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(1)</a:t>
            </a:r>
            <a:endParaRPr lang="en-US" sz="1400" dirty="0"/>
          </a:p>
        </p:txBody>
      </p:sp>
      <p:sp>
        <p:nvSpPr>
          <p:cNvPr id="13" name="TextBox 12">
            <a:extLst>
              <a:ext uri="{FF2B5EF4-FFF2-40B4-BE49-F238E27FC236}">
                <a16:creationId xmlns:a16="http://schemas.microsoft.com/office/drawing/2014/main" id="{3E1459CC-D08A-4E99-943B-D51D3FA57F29}"/>
              </a:ext>
            </a:extLst>
          </p:cNvPr>
          <p:cNvSpPr txBox="1"/>
          <p:nvPr/>
        </p:nvSpPr>
        <p:spPr>
          <a:xfrm>
            <a:off x="8578728" y="1594177"/>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(2)</a:t>
            </a:r>
            <a:endParaRPr lang="en-US" sz="1400" dirty="0"/>
          </a:p>
        </p:txBody>
      </p:sp>
      <p:sp>
        <p:nvSpPr>
          <p:cNvPr id="14" name="TextBox 13">
            <a:extLst>
              <a:ext uri="{FF2B5EF4-FFF2-40B4-BE49-F238E27FC236}">
                <a16:creationId xmlns:a16="http://schemas.microsoft.com/office/drawing/2014/main" id="{E715A0E1-106D-44F1-A542-0BF78C0BADE6}"/>
              </a:ext>
            </a:extLst>
          </p:cNvPr>
          <p:cNvSpPr txBox="1"/>
          <p:nvPr/>
        </p:nvSpPr>
        <p:spPr>
          <a:xfrm>
            <a:off x="8578728" y="2071231"/>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(3)</a:t>
            </a:r>
            <a:endParaRPr lang="en-US" sz="1400" dirty="0"/>
          </a:p>
        </p:txBody>
      </p:sp>
      <p:pic>
        <p:nvPicPr>
          <p:cNvPr id="15" name="Picture 5"/>
          <p:cNvPicPr>
            <a:picLocks noChangeAspect="1"/>
          </p:cNvPicPr>
          <p:nvPr/>
        </p:nvPicPr>
        <p:blipFill>
          <a:blip r:embed="rId4"/>
          <a:srcRect l="8140" t="19963" r="24010" b="19963"/>
          <a:stretch>
            <a:fillRect/>
          </a:stretch>
        </p:blipFill>
        <p:spPr>
          <a:xfrm>
            <a:off x="276717" y="2786541"/>
            <a:ext cx="3615831" cy="2399414"/>
          </a:xfrm>
          <a:prstGeom prst="rect">
            <a:avLst/>
          </a:prstGeom>
        </p:spPr>
      </p:pic>
      <p:pic>
        <p:nvPicPr>
          <p:cNvPr id="16" name="Picture 11"/>
          <p:cNvPicPr>
            <a:picLocks noChangeAspect="1"/>
          </p:cNvPicPr>
          <p:nvPr/>
        </p:nvPicPr>
        <p:blipFill>
          <a:blip r:embed="rId5"/>
          <a:srcRect t="2686" b="2686"/>
          <a:stretch>
            <a:fillRect/>
          </a:stretch>
        </p:blipFill>
        <p:spPr>
          <a:xfrm>
            <a:off x="4358661" y="2786541"/>
            <a:ext cx="3566967" cy="2399414"/>
          </a:xfrm>
          <a:prstGeom prst="rect">
            <a:avLst/>
          </a:prstGeom>
        </p:spPr>
      </p:pic>
    </p:spTree>
    <p:extLst>
      <p:ext uri="{BB962C8B-B14F-4D97-AF65-F5344CB8AC3E}">
        <p14:creationId xmlns:p14="http://schemas.microsoft.com/office/powerpoint/2010/main" val="369567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406D-9D07-466C-B6C7-51CA44599BB2}"/>
              </a:ext>
            </a:extLst>
          </p:cNvPr>
          <p:cNvSpPr txBox="1"/>
          <p:nvPr/>
        </p:nvSpPr>
        <p:spPr>
          <a:xfrm>
            <a:off x="151127" y="-1420"/>
            <a:ext cx="2583809" cy="646331"/>
          </a:xfrm>
          <a:prstGeom prst="rect">
            <a:avLst/>
          </a:prstGeom>
          <a:noFill/>
        </p:spPr>
        <p:txBody>
          <a:bodyPr wrap="square" rtlCol="0">
            <a:spAutoFit/>
          </a:bodyPr>
          <a:lstStyle/>
          <a:p>
            <a:r>
              <a:rPr lang="en-US" b="1" dirty="0" smtClean="0"/>
              <a:t>Ocean </a:t>
            </a:r>
            <a:r>
              <a:rPr lang="en-US" b="1" dirty="0"/>
              <a:t>Freight</a:t>
            </a:r>
          </a:p>
          <a:p>
            <a:endParaRPr lang="en-US" dirty="0"/>
          </a:p>
        </p:txBody>
      </p:sp>
      <p:sp>
        <p:nvSpPr>
          <p:cNvPr id="5" name="TextBox 4">
            <a:extLst>
              <a:ext uri="{FF2B5EF4-FFF2-40B4-BE49-F238E27FC236}">
                <a16:creationId xmlns:a16="http://schemas.microsoft.com/office/drawing/2014/main" id="{74CF2D82-3E61-4DB3-80E3-C6D127683BF1}"/>
              </a:ext>
            </a:extLst>
          </p:cNvPr>
          <p:cNvSpPr txBox="1"/>
          <p:nvPr/>
        </p:nvSpPr>
        <p:spPr>
          <a:xfrm>
            <a:off x="140645" y="255349"/>
            <a:ext cx="7784983" cy="2246769"/>
          </a:xfrm>
          <a:prstGeom prst="rect">
            <a:avLst/>
          </a:prstGeom>
          <a:noFill/>
        </p:spPr>
        <p:txBody>
          <a:bodyPr wrap="square" rtlCol="0">
            <a:spAutoFit/>
          </a:bodyPr>
          <a:lstStyle/>
          <a:p>
            <a:r>
              <a:rPr lang="en-US" sz="1400" b="1" dirty="0"/>
              <a:t>OVERVIEW</a:t>
            </a:r>
          </a:p>
          <a:p>
            <a:r>
              <a:rPr lang="en-US" sz="1400" dirty="0" smtClean="0"/>
              <a:t>DPI </a:t>
            </a:r>
            <a:r>
              <a:rPr lang="en-US" sz="1400" dirty="0"/>
              <a:t>Global Logistics is one of the most prestigious global freight forwarders operating within a worldwide network. Customized solutions for your specific ocean freight requirement are at the heart of our services. DPI Global Logistics can offer a flexible range of global and local Ocean Freight services for both Less-Than-Container Load (LCL) and Full-Container Load (FCL) shipments. These are backed by comprehensive Ocean Freight Management Services as well as Break-bulk, Project Forwarding, Partial and Full Charter Services. With weekly services on more than 600 routes connecting 10,000 points port-pairs your freight is in capable hands on the high seas, and beyond.</a:t>
            </a:r>
          </a:p>
          <a:p>
            <a:r>
              <a:rPr lang="en-US" sz="1400" dirty="0"/>
              <a:t/>
            </a:r>
            <a:br>
              <a:rPr lang="en-US" sz="1400" dirty="0"/>
            </a:br>
            <a:endParaRPr lang="en-US" sz="1400" dirty="0"/>
          </a:p>
        </p:txBody>
      </p:sp>
      <p:pic>
        <p:nvPicPr>
          <p:cNvPr id="7" name="Picture 6">
            <a:extLst>
              <a:ext uri="{FF2B5EF4-FFF2-40B4-BE49-F238E27FC236}">
                <a16:creationId xmlns:a16="http://schemas.microsoft.com/office/drawing/2014/main" id="{6B967084-52B5-483B-87DC-05F8D139BEFC}"/>
              </a:ext>
            </a:extLst>
          </p:cNvPr>
          <p:cNvPicPr>
            <a:picLocks noChangeAspect="1"/>
          </p:cNvPicPr>
          <p:nvPr/>
        </p:nvPicPr>
        <p:blipFill>
          <a:blip r:embed="rId2"/>
          <a:stretch>
            <a:fillRect/>
          </a:stretch>
        </p:blipFill>
        <p:spPr>
          <a:xfrm>
            <a:off x="3942352" y="2497333"/>
            <a:ext cx="4379528" cy="2682588"/>
          </a:xfrm>
          <a:prstGeom prst="rect">
            <a:avLst/>
          </a:prstGeom>
        </p:spPr>
      </p:pic>
      <p:sp>
        <p:nvSpPr>
          <p:cNvPr id="9" name="TextBox 8">
            <a:extLst>
              <a:ext uri="{FF2B5EF4-FFF2-40B4-BE49-F238E27FC236}">
                <a16:creationId xmlns:a16="http://schemas.microsoft.com/office/drawing/2014/main" id="{58DE0968-CED9-48C4-82CE-1BD1FB2B28CC}"/>
              </a:ext>
            </a:extLst>
          </p:cNvPr>
          <p:cNvSpPr txBox="1"/>
          <p:nvPr/>
        </p:nvSpPr>
        <p:spPr>
          <a:xfrm>
            <a:off x="50335" y="5544221"/>
            <a:ext cx="7565472" cy="954107"/>
          </a:xfrm>
          <a:prstGeom prst="rect">
            <a:avLst/>
          </a:prstGeom>
          <a:noFill/>
        </p:spPr>
        <p:txBody>
          <a:bodyPr wrap="square" rtlCol="0">
            <a:spAutoFit/>
          </a:bodyPr>
          <a:lstStyle/>
          <a:p>
            <a:r>
              <a:rPr lang="en-US" sz="1400" b="1" dirty="0"/>
              <a:t>OUR DIFFERENCE</a:t>
            </a:r>
          </a:p>
          <a:p>
            <a:r>
              <a:rPr lang="en-US" sz="1400" dirty="0"/>
              <a:t>Regardless of the size of your business, our dedicated implementation teams will ensure a smooth and quick introduction to our systems while with DPI Global Logistics you will always be up-to-date on the current status of your shipments.</a:t>
            </a:r>
          </a:p>
        </p:txBody>
      </p:sp>
      <p:pic>
        <p:nvPicPr>
          <p:cNvPr id="10" name="Picture 9">
            <a:extLst>
              <a:ext uri="{FF2B5EF4-FFF2-40B4-BE49-F238E27FC236}">
                <a16:creationId xmlns:a16="http://schemas.microsoft.com/office/drawing/2014/main" id="{86E163BF-9A01-415D-9D95-34D5F34BDDFC}"/>
              </a:ext>
            </a:extLst>
          </p:cNvPr>
          <p:cNvPicPr>
            <a:picLocks noChangeAspect="1"/>
          </p:cNvPicPr>
          <p:nvPr/>
        </p:nvPicPr>
        <p:blipFill>
          <a:blip r:embed="rId3"/>
          <a:stretch>
            <a:fillRect/>
          </a:stretch>
        </p:blipFill>
        <p:spPr>
          <a:xfrm>
            <a:off x="8182476" y="488717"/>
            <a:ext cx="4009524" cy="2114286"/>
          </a:xfrm>
          <a:prstGeom prst="rect">
            <a:avLst/>
          </a:prstGeom>
        </p:spPr>
      </p:pic>
      <p:sp>
        <p:nvSpPr>
          <p:cNvPr id="11" name="TextBox 10">
            <a:extLst>
              <a:ext uri="{FF2B5EF4-FFF2-40B4-BE49-F238E27FC236}">
                <a16:creationId xmlns:a16="http://schemas.microsoft.com/office/drawing/2014/main" id="{D30C9671-BB60-46B1-9589-A7E4357B7BA5}"/>
              </a:ext>
            </a:extLst>
          </p:cNvPr>
          <p:cNvSpPr txBox="1"/>
          <p:nvPr/>
        </p:nvSpPr>
        <p:spPr>
          <a:xfrm>
            <a:off x="8321880" y="584323"/>
            <a:ext cx="2919368" cy="646331"/>
          </a:xfrm>
          <a:prstGeom prst="rect">
            <a:avLst/>
          </a:prstGeom>
          <a:noFill/>
        </p:spPr>
        <p:txBody>
          <a:bodyPr wrap="square" rtlCol="0">
            <a:spAutoFit/>
          </a:bodyPr>
          <a:lstStyle/>
          <a:p>
            <a:r>
              <a:rPr lang="en-US" b="1" dirty="0">
                <a:solidFill>
                  <a:schemeClr val="bg1"/>
                </a:solidFill>
              </a:rPr>
              <a:t>Download Brochures</a:t>
            </a:r>
          </a:p>
          <a:p>
            <a:endParaRPr lang="en-US" dirty="0">
              <a:solidFill>
                <a:schemeClr val="bg1"/>
              </a:solidFill>
            </a:endParaRPr>
          </a:p>
        </p:txBody>
      </p:sp>
      <p:sp>
        <p:nvSpPr>
          <p:cNvPr id="12" name="TextBox 11">
            <a:extLst>
              <a:ext uri="{FF2B5EF4-FFF2-40B4-BE49-F238E27FC236}">
                <a16:creationId xmlns:a16="http://schemas.microsoft.com/office/drawing/2014/main" id="{2719E660-6F44-4048-8176-EE27B63ECAF8}"/>
              </a:ext>
            </a:extLst>
          </p:cNvPr>
          <p:cNvSpPr txBox="1"/>
          <p:nvPr/>
        </p:nvSpPr>
        <p:spPr>
          <a:xfrm>
            <a:off x="8578728" y="1131484"/>
            <a:ext cx="2919368" cy="307777"/>
          </a:xfrm>
          <a:prstGeom prst="rect">
            <a:avLst/>
          </a:prstGeom>
          <a:noFill/>
        </p:spPr>
        <p:txBody>
          <a:bodyPr wrap="square" rtlCol="0">
            <a:spAutoFit/>
          </a:bodyPr>
          <a:lstStyle/>
          <a:p>
            <a:r>
              <a:rPr lang="en-US" sz="1400" b="1" dirty="0">
                <a:hlinkClick r:id="rId4">
                  <a:extLst>
                    <a:ext uri="{A12FA001-AC4F-418D-AE19-62706E023703}">
                      <ahyp:hlinkClr xmlns="" xmlns:ahyp="http://schemas.microsoft.com/office/drawing/2018/hyperlinkcolor" val="tx"/>
                    </a:ext>
                  </a:extLst>
                </a:hlinkClick>
              </a:rPr>
              <a:t>Brochures (1)</a:t>
            </a:r>
            <a:endParaRPr lang="en-US" sz="1400" dirty="0"/>
          </a:p>
        </p:txBody>
      </p:sp>
      <p:sp>
        <p:nvSpPr>
          <p:cNvPr id="13" name="TextBox 12">
            <a:extLst>
              <a:ext uri="{FF2B5EF4-FFF2-40B4-BE49-F238E27FC236}">
                <a16:creationId xmlns:a16="http://schemas.microsoft.com/office/drawing/2014/main" id="{3E1459CC-D08A-4E99-943B-D51D3FA57F29}"/>
              </a:ext>
            </a:extLst>
          </p:cNvPr>
          <p:cNvSpPr txBox="1"/>
          <p:nvPr/>
        </p:nvSpPr>
        <p:spPr>
          <a:xfrm>
            <a:off x="8578728" y="1594177"/>
            <a:ext cx="2919368" cy="307777"/>
          </a:xfrm>
          <a:prstGeom prst="rect">
            <a:avLst/>
          </a:prstGeom>
          <a:noFill/>
        </p:spPr>
        <p:txBody>
          <a:bodyPr wrap="square" rtlCol="0">
            <a:spAutoFit/>
          </a:bodyPr>
          <a:lstStyle/>
          <a:p>
            <a:r>
              <a:rPr lang="en-US" sz="1400" b="1" dirty="0">
                <a:hlinkClick r:id="rId4">
                  <a:extLst>
                    <a:ext uri="{A12FA001-AC4F-418D-AE19-62706E023703}">
                      <ahyp:hlinkClr xmlns="" xmlns:ahyp="http://schemas.microsoft.com/office/drawing/2018/hyperlinkcolor" val="tx"/>
                    </a:ext>
                  </a:extLst>
                </a:hlinkClick>
              </a:rPr>
              <a:t>Brochures (2)</a:t>
            </a:r>
            <a:endParaRPr lang="en-US" sz="1400" dirty="0"/>
          </a:p>
        </p:txBody>
      </p:sp>
      <p:sp>
        <p:nvSpPr>
          <p:cNvPr id="14" name="TextBox 13">
            <a:extLst>
              <a:ext uri="{FF2B5EF4-FFF2-40B4-BE49-F238E27FC236}">
                <a16:creationId xmlns:a16="http://schemas.microsoft.com/office/drawing/2014/main" id="{E715A0E1-106D-44F1-A542-0BF78C0BADE6}"/>
              </a:ext>
            </a:extLst>
          </p:cNvPr>
          <p:cNvSpPr txBox="1"/>
          <p:nvPr/>
        </p:nvSpPr>
        <p:spPr>
          <a:xfrm>
            <a:off x="8578728" y="2071231"/>
            <a:ext cx="2919368" cy="307777"/>
          </a:xfrm>
          <a:prstGeom prst="rect">
            <a:avLst/>
          </a:prstGeom>
          <a:noFill/>
        </p:spPr>
        <p:txBody>
          <a:bodyPr wrap="square" rtlCol="0">
            <a:spAutoFit/>
          </a:bodyPr>
          <a:lstStyle/>
          <a:p>
            <a:r>
              <a:rPr lang="en-US" sz="1400" b="1" dirty="0">
                <a:hlinkClick r:id="rId4">
                  <a:extLst>
                    <a:ext uri="{A12FA001-AC4F-418D-AE19-62706E023703}">
                      <ahyp:hlinkClr xmlns="" xmlns:ahyp="http://schemas.microsoft.com/office/drawing/2018/hyperlinkcolor" val="tx"/>
                    </a:ext>
                  </a:extLst>
                </a:hlinkClick>
              </a:rPr>
              <a:t>Brochures (3)</a:t>
            </a:r>
            <a:endParaRPr lang="en-US" sz="1400" dirty="0"/>
          </a:p>
        </p:txBody>
      </p:sp>
      <p:pic>
        <p:nvPicPr>
          <p:cNvPr id="16" name="Picture 2"/>
          <p:cNvPicPr>
            <a:picLocks noChangeAspect="1"/>
          </p:cNvPicPr>
          <p:nvPr/>
        </p:nvPicPr>
        <p:blipFill>
          <a:blip r:embed="rId5"/>
          <a:srcRect l="9470" t="20473" r="31786" b="19452"/>
          <a:stretch>
            <a:fillRect/>
          </a:stretch>
        </p:blipFill>
        <p:spPr>
          <a:xfrm>
            <a:off x="151127" y="2603003"/>
            <a:ext cx="3714897" cy="2471248"/>
          </a:xfrm>
          <a:prstGeom prst="rect">
            <a:avLst/>
          </a:prstGeom>
        </p:spPr>
      </p:pic>
    </p:spTree>
    <p:extLst>
      <p:ext uri="{BB962C8B-B14F-4D97-AF65-F5344CB8AC3E}">
        <p14:creationId xmlns:p14="http://schemas.microsoft.com/office/powerpoint/2010/main" val="385872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406D-9D07-466C-B6C7-51CA44599BB2}"/>
              </a:ext>
            </a:extLst>
          </p:cNvPr>
          <p:cNvSpPr txBox="1"/>
          <p:nvPr/>
        </p:nvSpPr>
        <p:spPr>
          <a:xfrm>
            <a:off x="151127" y="-1420"/>
            <a:ext cx="2583809" cy="646331"/>
          </a:xfrm>
          <a:prstGeom prst="rect">
            <a:avLst/>
          </a:prstGeom>
          <a:noFill/>
        </p:spPr>
        <p:txBody>
          <a:bodyPr wrap="square" rtlCol="0">
            <a:spAutoFit/>
          </a:bodyPr>
          <a:lstStyle/>
          <a:p>
            <a:r>
              <a:rPr lang="en-US" b="1" dirty="0" smtClean="0"/>
              <a:t>Road </a:t>
            </a:r>
            <a:r>
              <a:rPr lang="en-US" b="1" dirty="0"/>
              <a:t>Freight</a:t>
            </a:r>
          </a:p>
          <a:p>
            <a:endParaRPr lang="en-US" dirty="0"/>
          </a:p>
        </p:txBody>
      </p:sp>
      <p:sp>
        <p:nvSpPr>
          <p:cNvPr id="5" name="TextBox 4">
            <a:extLst>
              <a:ext uri="{FF2B5EF4-FFF2-40B4-BE49-F238E27FC236}">
                <a16:creationId xmlns:a16="http://schemas.microsoft.com/office/drawing/2014/main" id="{74CF2D82-3E61-4DB3-80E3-C6D127683BF1}"/>
              </a:ext>
            </a:extLst>
          </p:cNvPr>
          <p:cNvSpPr txBox="1"/>
          <p:nvPr/>
        </p:nvSpPr>
        <p:spPr>
          <a:xfrm>
            <a:off x="140645" y="255349"/>
            <a:ext cx="7784983" cy="2308324"/>
          </a:xfrm>
          <a:prstGeom prst="rect">
            <a:avLst/>
          </a:prstGeom>
          <a:noFill/>
        </p:spPr>
        <p:txBody>
          <a:bodyPr wrap="square" rtlCol="0">
            <a:spAutoFit/>
          </a:bodyPr>
          <a:lstStyle/>
          <a:p>
            <a:r>
              <a:rPr lang="en-US" sz="1400" b="1" dirty="0" smtClean="0"/>
              <a:t>DISCOVER </a:t>
            </a:r>
            <a:r>
              <a:rPr lang="en-US" sz="1400" b="1" dirty="0"/>
              <a:t>OUR SERVICES</a:t>
            </a:r>
          </a:p>
          <a:p>
            <a:pPr marL="285750" indent="-285750">
              <a:buFont typeface="Arial" panose="020B0604020202020204" pitchFamily="34" charset="0"/>
              <a:buChar char="•"/>
            </a:pPr>
            <a:r>
              <a:rPr lang="en-US" sz="1400" b="1" dirty="0"/>
              <a:t>Our regional road services are designed to meet the specific market requirements in Asia.</a:t>
            </a:r>
          </a:p>
          <a:p>
            <a:pPr marL="285750" indent="-285750">
              <a:buFont typeface="Arial" panose="020B0604020202020204" pitchFamily="34" charset="0"/>
              <a:buChar char="•"/>
            </a:pPr>
            <a:r>
              <a:rPr lang="en-US" sz="1400" b="1" dirty="0" smtClean="0"/>
              <a:t>Our </a:t>
            </a:r>
            <a:r>
              <a:rPr lang="en-US" sz="1400" b="1" dirty="0"/>
              <a:t>road transport solution in Asia provides Full Truck Load (FTL) and Less than Truck Load (LTL) alongside a range of value added services including air suspension vehicles, GPS tracking, 24/7 real-time monitoring and temperature controlled trucks.</a:t>
            </a:r>
          </a:p>
          <a:p>
            <a:pPr marL="285750" indent="-285750">
              <a:buFont typeface="Arial" panose="020B0604020202020204" pitchFamily="34" charset="0"/>
              <a:buChar char="•"/>
            </a:pPr>
            <a:r>
              <a:rPr lang="en-US" sz="1400" b="1" dirty="0" smtClean="0"/>
              <a:t>We </a:t>
            </a:r>
            <a:r>
              <a:rPr lang="en-US" sz="1400" b="1" dirty="0"/>
              <a:t>offer Cross Border Trucking between China and Hong Kong, Macau, BLP U-Turn, ASEAN, Mongolia and Central Asia.</a:t>
            </a:r>
          </a:p>
          <a:p>
            <a:pPr marL="285750" indent="-285750">
              <a:buFont typeface="Arial" panose="020B0604020202020204" pitchFamily="34" charset="0"/>
              <a:buChar char="•"/>
            </a:pPr>
            <a:r>
              <a:rPr lang="en-US" sz="1400" b="1" dirty="0" smtClean="0"/>
              <a:t>Trucks </a:t>
            </a:r>
            <a:r>
              <a:rPr lang="en-US" sz="1400" b="1" dirty="0"/>
              <a:t>to support your </a:t>
            </a:r>
            <a:r>
              <a:rPr lang="en-US" dirty="0"/>
              <a:t>E-commerce</a:t>
            </a:r>
            <a:r>
              <a:rPr lang="en-US" sz="1400" b="1" dirty="0" smtClean="0"/>
              <a:t> </a:t>
            </a:r>
            <a:r>
              <a:rPr lang="en-US" sz="1400" b="1" dirty="0" smtClean="0"/>
              <a:t>services </a:t>
            </a:r>
            <a:r>
              <a:rPr lang="en-US" sz="1400" b="1" dirty="0"/>
              <a:t>between South East Asia and China. And our market-leading Highway to the West service from China to </a:t>
            </a:r>
            <a:r>
              <a:rPr lang="en-US" sz="1400" b="1" dirty="0" smtClean="0"/>
              <a:t>Europe.</a:t>
            </a:r>
            <a:r>
              <a:rPr lang="en-US" sz="1400" dirty="0"/>
              <a:t/>
            </a:r>
            <a:br>
              <a:rPr lang="en-US" sz="1400" dirty="0"/>
            </a:br>
            <a:endParaRPr lang="en-US" sz="1400" dirty="0"/>
          </a:p>
        </p:txBody>
      </p:sp>
      <p:sp>
        <p:nvSpPr>
          <p:cNvPr id="9" name="TextBox 8">
            <a:extLst>
              <a:ext uri="{FF2B5EF4-FFF2-40B4-BE49-F238E27FC236}">
                <a16:creationId xmlns:a16="http://schemas.microsoft.com/office/drawing/2014/main" id="{58DE0968-CED9-48C4-82CE-1BD1FB2B28CC}"/>
              </a:ext>
            </a:extLst>
          </p:cNvPr>
          <p:cNvSpPr txBox="1"/>
          <p:nvPr/>
        </p:nvSpPr>
        <p:spPr>
          <a:xfrm>
            <a:off x="0" y="5473005"/>
            <a:ext cx="7565472" cy="1384995"/>
          </a:xfrm>
          <a:prstGeom prst="rect">
            <a:avLst/>
          </a:prstGeom>
          <a:noFill/>
        </p:spPr>
        <p:txBody>
          <a:bodyPr wrap="square" rtlCol="0">
            <a:spAutoFit/>
          </a:bodyPr>
          <a:lstStyle/>
          <a:p>
            <a:r>
              <a:rPr lang="en-US" sz="1400" b="1" dirty="0"/>
              <a:t>OUR DIFFERENCE</a:t>
            </a:r>
          </a:p>
          <a:p>
            <a:r>
              <a:rPr lang="en-US" sz="1400" dirty="0"/>
              <a:t>We combine transport execution with transport management services to meet all your needs on the road. Through our global network of control towers and state-of-the-art technology, we will monitor your shipments throughout their road journey and ensure your goods are always travelling on the most efficient route. Our network provides flexibility, great service levels, accelerated delivery, reduced direct and indirect costs and takes the complexity out of the </a:t>
            </a:r>
            <a:r>
              <a:rPr lang="en-US" sz="1400" dirty="0" err="1" smtClean="0"/>
              <a:t>proccess</a:t>
            </a:r>
            <a:r>
              <a:rPr lang="en-US" sz="1400" dirty="0"/>
              <a:t>.</a:t>
            </a:r>
          </a:p>
        </p:txBody>
      </p:sp>
      <p:pic>
        <p:nvPicPr>
          <p:cNvPr id="10" name="Picture 9">
            <a:extLst>
              <a:ext uri="{FF2B5EF4-FFF2-40B4-BE49-F238E27FC236}">
                <a16:creationId xmlns:a16="http://schemas.microsoft.com/office/drawing/2014/main" id="{86E163BF-9A01-415D-9D95-34D5F34BDDFC}"/>
              </a:ext>
            </a:extLst>
          </p:cNvPr>
          <p:cNvPicPr>
            <a:picLocks noChangeAspect="1"/>
          </p:cNvPicPr>
          <p:nvPr/>
        </p:nvPicPr>
        <p:blipFill>
          <a:blip r:embed="rId2"/>
          <a:stretch>
            <a:fillRect/>
          </a:stretch>
        </p:blipFill>
        <p:spPr>
          <a:xfrm>
            <a:off x="8182476" y="488717"/>
            <a:ext cx="4009524" cy="2114286"/>
          </a:xfrm>
          <a:prstGeom prst="rect">
            <a:avLst/>
          </a:prstGeom>
        </p:spPr>
      </p:pic>
      <p:sp>
        <p:nvSpPr>
          <p:cNvPr id="11" name="TextBox 10">
            <a:extLst>
              <a:ext uri="{FF2B5EF4-FFF2-40B4-BE49-F238E27FC236}">
                <a16:creationId xmlns:a16="http://schemas.microsoft.com/office/drawing/2014/main" id="{D30C9671-BB60-46B1-9589-A7E4357B7BA5}"/>
              </a:ext>
            </a:extLst>
          </p:cNvPr>
          <p:cNvSpPr txBox="1"/>
          <p:nvPr/>
        </p:nvSpPr>
        <p:spPr>
          <a:xfrm>
            <a:off x="8321880" y="584323"/>
            <a:ext cx="2919368" cy="646331"/>
          </a:xfrm>
          <a:prstGeom prst="rect">
            <a:avLst/>
          </a:prstGeom>
          <a:noFill/>
        </p:spPr>
        <p:txBody>
          <a:bodyPr wrap="square" rtlCol="0">
            <a:spAutoFit/>
          </a:bodyPr>
          <a:lstStyle/>
          <a:p>
            <a:r>
              <a:rPr lang="en-US" b="1" dirty="0">
                <a:solidFill>
                  <a:schemeClr val="bg1"/>
                </a:solidFill>
              </a:rPr>
              <a:t>Download Brochures</a:t>
            </a:r>
          </a:p>
          <a:p>
            <a:endParaRPr lang="en-US" dirty="0">
              <a:solidFill>
                <a:schemeClr val="bg1"/>
              </a:solidFill>
            </a:endParaRPr>
          </a:p>
        </p:txBody>
      </p:sp>
      <p:sp>
        <p:nvSpPr>
          <p:cNvPr id="12" name="TextBox 11">
            <a:extLst>
              <a:ext uri="{FF2B5EF4-FFF2-40B4-BE49-F238E27FC236}">
                <a16:creationId xmlns:a16="http://schemas.microsoft.com/office/drawing/2014/main" id="{2719E660-6F44-4048-8176-EE27B63ECAF8}"/>
              </a:ext>
            </a:extLst>
          </p:cNvPr>
          <p:cNvSpPr txBox="1"/>
          <p:nvPr/>
        </p:nvSpPr>
        <p:spPr>
          <a:xfrm>
            <a:off x="8578728" y="1131484"/>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(1)</a:t>
            </a:r>
            <a:endParaRPr lang="en-US" sz="1400" dirty="0"/>
          </a:p>
        </p:txBody>
      </p:sp>
      <p:sp>
        <p:nvSpPr>
          <p:cNvPr id="13" name="TextBox 12">
            <a:extLst>
              <a:ext uri="{FF2B5EF4-FFF2-40B4-BE49-F238E27FC236}">
                <a16:creationId xmlns:a16="http://schemas.microsoft.com/office/drawing/2014/main" id="{3E1459CC-D08A-4E99-943B-D51D3FA57F29}"/>
              </a:ext>
            </a:extLst>
          </p:cNvPr>
          <p:cNvSpPr txBox="1"/>
          <p:nvPr/>
        </p:nvSpPr>
        <p:spPr>
          <a:xfrm>
            <a:off x="8578728" y="1594177"/>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(2)</a:t>
            </a:r>
            <a:endParaRPr lang="en-US" sz="1400" dirty="0"/>
          </a:p>
        </p:txBody>
      </p:sp>
      <p:sp>
        <p:nvSpPr>
          <p:cNvPr id="14" name="TextBox 13">
            <a:extLst>
              <a:ext uri="{FF2B5EF4-FFF2-40B4-BE49-F238E27FC236}">
                <a16:creationId xmlns:a16="http://schemas.microsoft.com/office/drawing/2014/main" id="{E715A0E1-106D-44F1-A542-0BF78C0BADE6}"/>
              </a:ext>
            </a:extLst>
          </p:cNvPr>
          <p:cNvSpPr txBox="1"/>
          <p:nvPr/>
        </p:nvSpPr>
        <p:spPr>
          <a:xfrm>
            <a:off x="8578728" y="2071231"/>
            <a:ext cx="2919368" cy="307777"/>
          </a:xfrm>
          <a:prstGeom prst="rect">
            <a:avLst/>
          </a:prstGeom>
          <a:noFill/>
        </p:spPr>
        <p:txBody>
          <a:bodyPr wrap="square" rtlCol="0">
            <a:spAutoFit/>
          </a:bodyPr>
          <a:lstStyle/>
          <a:p>
            <a:r>
              <a:rPr lang="en-US" sz="1400" b="1" dirty="0">
                <a:hlinkClick r:id="rId3">
                  <a:extLst>
                    <a:ext uri="{A12FA001-AC4F-418D-AE19-62706E023703}">
                      <ahyp:hlinkClr xmlns="" xmlns:ahyp="http://schemas.microsoft.com/office/drawing/2018/hyperlinkcolor" val="tx"/>
                    </a:ext>
                  </a:extLst>
                </a:hlinkClick>
              </a:rPr>
              <a:t>Brochures (3)</a:t>
            </a:r>
            <a:endParaRPr lang="en-US" sz="1400" dirty="0"/>
          </a:p>
        </p:txBody>
      </p:sp>
      <p:pic>
        <p:nvPicPr>
          <p:cNvPr id="16" name="Picture 5"/>
          <p:cNvPicPr>
            <a:picLocks noChangeAspect="1"/>
          </p:cNvPicPr>
          <p:nvPr/>
        </p:nvPicPr>
        <p:blipFill>
          <a:blip r:embed="rId4"/>
          <a:srcRect l="16745" r="20001" b="32338"/>
          <a:stretch>
            <a:fillRect/>
          </a:stretch>
        </p:blipFill>
        <p:spPr>
          <a:xfrm>
            <a:off x="4465005" y="2411084"/>
            <a:ext cx="3717471" cy="2651024"/>
          </a:xfrm>
          <a:prstGeom prst="rect">
            <a:avLst/>
          </a:prstGeom>
        </p:spPr>
      </p:pic>
      <p:pic>
        <p:nvPicPr>
          <p:cNvPr id="17" name="Picture 6"/>
          <p:cNvPicPr>
            <a:picLocks noChangeAspect="1"/>
          </p:cNvPicPr>
          <p:nvPr/>
        </p:nvPicPr>
        <p:blipFill>
          <a:blip r:embed="rId5"/>
          <a:srcRect r="34266" b="34442"/>
          <a:stretch>
            <a:fillRect/>
          </a:stretch>
        </p:blipFill>
        <p:spPr>
          <a:xfrm>
            <a:off x="299549" y="2430928"/>
            <a:ext cx="3925271" cy="2611336"/>
          </a:xfrm>
          <a:prstGeom prst="rect">
            <a:avLst/>
          </a:prstGeom>
        </p:spPr>
      </p:pic>
    </p:spTree>
    <p:extLst>
      <p:ext uri="{BB962C8B-B14F-4D97-AF65-F5344CB8AC3E}">
        <p14:creationId xmlns:p14="http://schemas.microsoft.com/office/powerpoint/2010/main" val="124799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A4D0F7-7B9E-4482-A975-ACA03766CF28}"/>
              </a:ext>
            </a:extLst>
          </p:cNvPr>
          <p:cNvSpPr/>
          <p:nvPr/>
        </p:nvSpPr>
        <p:spPr>
          <a:xfrm>
            <a:off x="359818" y="178464"/>
            <a:ext cx="3103926" cy="1635853"/>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FD80986-B2CC-4267-920D-935303DD18E8}"/>
              </a:ext>
            </a:extLst>
          </p:cNvPr>
          <p:cNvPicPr>
            <a:picLocks noChangeAspect="1"/>
          </p:cNvPicPr>
          <p:nvPr/>
        </p:nvPicPr>
        <p:blipFill>
          <a:blip r:embed="rId2"/>
          <a:stretch>
            <a:fillRect/>
          </a:stretch>
        </p:blipFill>
        <p:spPr>
          <a:xfrm>
            <a:off x="1793903" y="441812"/>
            <a:ext cx="504762" cy="476190"/>
          </a:xfrm>
          <a:prstGeom prst="rect">
            <a:avLst/>
          </a:prstGeom>
        </p:spPr>
      </p:pic>
      <p:sp>
        <p:nvSpPr>
          <p:cNvPr id="10" name="TextBox 9">
            <a:extLst>
              <a:ext uri="{FF2B5EF4-FFF2-40B4-BE49-F238E27FC236}">
                <a16:creationId xmlns:a16="http://schemas.microsoft.com/office/drawing/2014/main" id="{F291961E-0646-4D65-9024-C043BDAD1900}"/>
              </a:ext>
            </a:extLst>
          </p:cNvPr>
          <p:cNvSpPr txBox="1"/>
          <p:nvPr/>
        </p:nvSpPr>
        <p:spPr>
          <a:xfrm>
            <a:off x="1314527" y="946395"/>
            <a:ext cx="2424418" cy="369332"/>
          </a:xfrm>
          <a:prstGeom prst="rect">
            <a:avLst/>
          </a:prstGeom>
          <a:noFill/>
        </p:spPr>
        <p:txBody>
          <a:bodyPr wrap="square" rtlCol="0">
            <a:spAutoFit/>
          </a:bodyPr>
          <a:lstStyle/>
          <a:p>
            <a:r>
              <a:rPr lang="en-US" dirty="0">
                <a:solidFill>
                  <a:schemeClr val="bg1"/>
                </a:solidFill>
              </a:rPr>
              <a:t>0979 359 600</a:t>
            </a:r>
            <a:endParaRPr lang="en-US" dirty="0">
              <a:solidFill>
                <a:schemeClr val="bg1"/>
              </a:solidFill>
            </a:endParaRPr>
          </a:p>
        </p:txBody>
      </p:sp>
      <p:sp>
        <p:nvSpPr>
          <p:cNvPr id="13" name="Rectangle 12">
            <a:extLst>
              <a:ext uri="{FF2B5EF4-FFF2-40B4-BE49-F238E27FC236}">
                <a16:creationId xmlns:a16="http://schemas.microsoft.com/office/drawing/2014/main" id="{493B023A-4F17-4D09-9F5E-0FA67921A472}"/>
              </a:ext>
            </a:extLst>
          </p:cNvPr>
          <p:cNvSpPr/>
          <p:nvPr/>
        </p:nvSpPr>
        <p:spPr>
          <a:xfrm>
            <a:off x="4298714" y="235681"/>
            <a:ext cx="3103926" cy="1635853"/>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C6D6E3-82F1-4E2E-A9CB-F79FF7B16516}"/>
              </a:ext>
            </a:extLst>
          </p:cNvPr>
          <p:cNvSpPr txBox="1"/>
          <p:nvPr/>
        </p:nvSpPr>
        <p:spPr>
          <a:xfrm>
            <a:off x="4674611" y="798570"/>
            <a:ext cx="2901610"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r>
              <a:rPr lang="en-US" altLang="zh-CN" dirty="0">
                <a:solidFill>
                  <a:schemeClr val="bg1"/>
                </a:solidFill>
                <a:hlinkClick r:id="rId3"/>
              </a:rPr>
              <a:t>Sales@dpig-logistics.com</a:t>
            </a:r>
            <a:endParaRPr lang="en-US" altLang="zh-CN" dirty="0">
              <a:solidFill>
                <a:schemeClr val="bg1"/>
              </a:solidFill>
            </a:endParaRPr>
          </a:p>
        </p:txBody>
      </p:sp>
      <p:pic>
        <p:nvPicPr>
          <p:cNvPr id="16" name="Picture 15">
            <a:extLst>
              <a:ext uri="{FF2B5EF4-FFF2-40B4-BE49-F238E27FC236}">
                <a16:creationId xmlns:a16="http://schemas.microsoft.com/office/drawing/2014/main" id="{FD5624A0-A4F7-47FB-8CB6-2FFD799F63EC}"/>
              </a:ext>
            </a:extLst>
          </p:cNvPr>
          <p:cNvPicPr>
            <a:picLocks noChangeAspect="1"/>
          </p:cNvPicPr>
          <p:nvPr/>
        </p:nvPicPr>
        <p:blipFill>
          <a:blip r:embed="rId4"/>
          <a:stretch>
            <a:fillRect/>
          </a:stretch>
        </p:blipFill>
        <p:spPr>
          <a:xfrm>
            <a:off x="5603593" y="393950"/>
            <a:ext cx="619048" cy="561905"/>
          </a:xfrm>
          <a:prstGeom prst="rect">
            <a:avLst/>
          </a:prstGeom>
        </p:spPr>
      </p:pic>
      <p:sp>
        <p:nvSpPr>
          <p:cNvPr id="19" name="Rectangle 18">
            <a:extLst>
              <a:ext uri="{FF2B5EF4-FFF2-40B4-BE49-F238E27FC236}">
                <a16:creationId xmlns:a16="http://schemas.microsoft.com/office/drawing/2014/main" id="{7B80A9DF-8F32-4A44-ABAF-D016B73582E2}"/>
              </a:ext>
            </a:extLst>
          </p:cNvPr>
          <p:cNvSpPr/>
          <p:nvPr/>
        </p:nvSpPr>
        <p:spPr>
          <a:xfrm>
            <a:off x="8257196" y="249654"/>
            <a:ext cx="3103926" cy="1635853"/>
          </a:xfrm>
          <a:prstGeom prst="rect">
            <a:avLst/>
          </a:prstGeom>
          <a:solidFill>
            <a:srgbClr val="0C2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2FAB73C7-9794-4E2F-B975-273E350BC8C8}"/>
              </a:ext>
            </a:extLst>
          </p:cNvPr>
          <p:cNvSpPr txBox="1"/>
          <p:nvPr/>
        </p:nvSpPr>
        <p:spPr>
          <a:xfrm>
            <a:off x="8538061" y="798570"/>
            <a:ext cx="2630573" cy="923330"/>
          </a:xfrm>
          <a:prstGeom prst="rect">
            <a:avLst/>
          </a:prstGeom>
          <a:noFill/>
        </p:spPr>
        <p:txBody>
          <a:bodyPr wrap="square" rtlCol="0">
            <a:spAutoFit/>
          </a:bodyPr>
          <a:lstStyle/>
          <a:p>
            <a:r>
              <a:rPr lang="en-US" dirty="0" smtClean="0">
                <a:solidFill>
                  <a:schemeClr val="bg1"/>
                </a:solidFill>
              </a:rPr>
              <a:t>10A Group 1, Viet Hung Ward, Long Bien District, Ha </a:t>
            </a:r>
            <a:r>
              <a:rPr lang="en-US" dirty="0" err="1" smtClean="0">
                <a:solidFill>
                  <a:schemeClr val="bg1"/>
                </a:solidFill>
              </a:rPr>
              <a:t>Noi</a:t>
            </a:r>
            <a:r>
              <a:rPr lang="en-US" dirty="0" smtClean="0">
                <a:solidFill>
                  <a:schemeClr val="bg1"/>
                </a:solidFill>
              </a:rPr>
              <a:t>, Viet Nam</a:t>
            </a:r>
            <a:endParaRPr lang="en-US" dirty="0">
              <a:solidFill>
                <a:schemeClr val="bg1"/>
              </a:solidFill>
            </a:endParaRPr>
          </a:p>
        </p:txBody>
      </p:sp>
      <p:pic>
        <p:nvPicPr>
          <p:cNvPr id="22" name="Picture 21">
            <a:extLst>
              <a:ext uri="{FF2B5EF4-FFF2-40B4-BE49-F238E27FC236}">
                <a16:creationId xmlns:a16="http://schemas.microsoft.com/office/drawing/2014/main" id="{0389CB27-626C-41A8-8703-84DE120F45D4}"/>
              </a:ext>
            </a:extLst>
          </p:cNvPr>
          <p:cNvPicPr>
            <a:picLocks noChangeAspect="1"/>
          </p:cNvPicPr>
          <p:nvPr/>
        </p:nvPicPr>
        <p:blipFill>
          <a:blip r:embed="rId5"/>
          <a:stretch>
            <a:fillRect/>
          </a:stretch>
        </p:blipFill>
        <p:spPr>
          <a:xfrm>
            <a:off x="9432969" y="322344"/>
            <a:ext cx="752381" cy="609524"/>
          </a:xfrm>
          <a:prstGeom prst="rect">
            <a:avLst/>
          </a:prstGeom>
        </p:spPr>
      </p:pic>
      <p:sp>
        <p:nvSpPr>
          <p:cNvPr id="25" name="TextBox 24">
            <a:extLst>
              <a:ext uri="{FF2B5EF4-FFF2-40B4-BE49-F238E27FC236}">
                <a16:creationId xmlns:a16="http://schemas.microsoft.com/office/drawing/2014/main" id="{2EDE928D-2CE1-4675-AAD6-6858EDFACEF5}"/>
              </a:ext>
            </a:extLst>
          </p:cNvPr>
          <p:cNvSpPr txBox="1"/>
          <p:nvPr/>
        </p:nvSpPr>
        <p:spPr>
          <a:xfrm>
            <a:off x="4615779" y="1981801"/>
            <a:ext cx="2960442" cy="523220"/>
          </a:xfrm>
          <a:prstGeom prst="rect">
            <a:avLst/>
          </a:prstGeom>
          <a:noFill/>
        </p:spPr>
        <p:txBody>
          <a:bodyPr wrap="square" rtlCol="0">
            <a:spAutoFit/>
          </a:bodyPr>
          <a:lstStyle/>
          <a:p>
            <a:r>
              <a:rPr lang="en-US" sz="2800" b="1" dirty="0"/>
              <a:t>Ask Any Question</a:t>
            </a:r>
          </a:p>
        </p:txBody>
      </p:sp>
      <p:sp>
        <p:nvSpPr>
          <p:cNvPr id="33" name="TextBox 32">
            <a:extLst>
              <a:ext uri="{FF2B5EF4-FFF2-40B4-BE49-F238E27FC236}">
                <a16:creationId xmlns:a16="http://schemas.microsoft.com/office/drawing/2014/main" id="{F867D0A7-CEA7-4FAA-B034-76E9DBE5A31F}"/>
              </a:ext>
            </a:extLst>
          </p:cNvPr>
          <p:cNvSpPr txBox="1"/>
          <p:nvPr/>
        </p:nvSpPr>
        <p:spPr>
          <a:xfrm>
            <a:off x="2915416" y="2423347"/>
            <a:ext cx="6893743" cy="646331"/>
          </a:xfrm>
          <a:prstGeom prst="rect">
            <a:avLst/>
          </a:prstGeom>
          <a:noFill/>
        </p:spPr>
        <p:txBody>
          <a:bodyPr wrap="square" rtlCol="0">
            <a:spAutoFit/>
          </a:bodyPr>
          <a:lstStyle/>
          <a:p>
            <a:r>
              <a:rPr lang="en-US" dirty="0"/>
              <a:t>Found parents would couldn't said on. That, feedback there made he was may blind you simple, its yet a own blind you ago hand.</a:t>
            </a:r>
            <a:endParaRPr lang="en-US" sz="2800" b="1" dirty="0"/>
          </a:p>
        </p:txBody>
      </p:sp>
      <p:sp>
        <p:nvSpPr>
          <p:cNvPr id="37" name="TextBox 36">
            <a:extLst>
              <a:ext uri="{FF2B5EF4-FFF2-40B4-BE49-F238E27FC236}">
                <a16:creationId xmlns:a16="http://schemas.microsoft.com/office/drawing/2014/main" id="{2F395F40-109D-43EA-B2EA-00485CD1D52F}"/>
              </a:ext>
            </a:extLst>
          </p:cNvPr>
          <p:cNvSpPr txBox="1"/>
          <p:nvPr/>
        </p:nvSpPr>
        <p:spPr>
          <a:xfrm>
            <a:off x="1783205" y="3270805"/>
            <a:ext cx="3682767" cy="369332"/>
          </a:xfrm>
          <a:prstGeom prst="rect">
            <a:avLst/>
          </a:prstGeom>
          <a:noFill/>
          <a:ln>
            <a:solidFill>
              <a:srgbClr val="0C2F50"/>
            </a:solidFill>
          </a:ln>
        </p:spPr>
        <p:txBody>
          <a:bodyPr wrap="square" rtlCol="0">
            <a:spAutoFit/>
          </a:bodyPr>
          <a:lstStyle/>
          <a:p>
            <a:r>
              <a:rPr lang="en-US" dirty="0">
                <a:solidFill>
                  <a:schemeClr val="tx1">
                    <a:lumMod val="50000"/>
                    <a:lumOff val="50000"/>
                  </a:schemeClr>
                </a:solidFill>
              </a:rPr>
              <a:t>Your Name</a:t>
            </a:r>
          </a:p>
        </p:txBody>
      </p:sp>
      <p:sp>
        <p:nvSpPr>
          <p:cNvPr id="43" name="Rectangle 42">
            <a:extLst>
              <a:ext uri="{FF2B5EF4-FFF2-40B4-BE49-F238E27FC236}">
                <a16:creationId xmlns:a16="http://schemas.microsoft.com/office/drawing/2014/main" id="{C2AC0B7D-BB5E-4BB2-B93E-1FC2876AC4C5}"/>
              </a:ext>
            </a:extLst>
          </p:cNvPr>
          <p:cNvSpPr/>
          <p:nvPr/>
        </p:nvSpPr>
        <p:spPr>
          <a:xfrm>
            <a:off x="1555939" y="1949954"/>
            <a:ext cx="9612695" cy="3525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6C10803-E720-4A4D-B786-129B7872F971}"/>
              </a:ext>
            </a:extLst>
          </p:cNvPr>
          <p:cNvSpPr txBox="1"/>
          <p:nvPr/>
        </p:nvSpPr>
        <p:spPr>
          <a:xfrm>
            <a:off x="6939638" y="3317242"/>
            <a:ext cx="3682767" cy="369332"/>
          </a:xfrm>
          <a:prstGeom prst="rect">
            <a:avLst/>
          </a:prstGeom>
          <a:noFill/>
          <a:ln>
            <a:solidFill>
              <a:srgbClr val="0C2F50"/>
            </a:solidFill>
          </a:ln>
        </p:spPr>
        <p:txBody>
          <a:bodyPr wrap="square" rtlCol="0">
            <a:spAutoFit/>
          </a:bodyPr>
          <a:lstStyle/>
          <a:p>
            <a:r>
              <a:rPr lang="en-US" dirty="0">
                <a:solidFill>
                  <a:schemeClr val="tx1">
                    <a:lumMod val="50000"/>
                    <a:lumOff val="50000"/>
                  </a:schemeClr>
                </a:solidFill>
              </a:rPr>
              <a:t>Your </a:t>
            </a:r>
            <a:r>
              <a:rPr lang="en-US" dirty="0" err="1">
                <a:solidFill>
                  <a:schemeClr val="tx1">
                    <a:lumMod val="50000"/>
                    <a:lumOff val="50000"/>
                  </a:schemeClr>
                </a:solidFill>
              </a:rPr>
              <a:t>Emaill</a:t>
            </a:r>
            <a:endParaRPr lang="en-US" dirty="0">
              <a:solidFill>
                <a:schemeClr val="tx1">
                  <a:lumMod val="50000"/>
                  <a:lumOff val="50000"/>
                </a:schemeClr>
              </a:solidFill>
            </a:endParaRPr>
          </a:p>
        </p:txBody>
      </p:sp>
      <p:sp>
        <p:nvSpPr>
          <p:cNvPr id="47" name="TextBox 46">
            <a:extLst>
              <a:ext uri="{FF2B5EF4-FFF2-40B4-BE49-F238E27FC236}">
                <a16:creationId xmlns:a16="http://schemas.microsoft.com/office/drawing/2014/main" id="{295404A8-42D7-4ED5-9AA5-3520B95DCAD6}"/>
              </a:ext>
            </a:extLst>
          </p:cNvPr>
          <p:cNvSpPr txBox="1"/>
          <p:nvPr/>
        </p:nvSpPr>
        <p:spPr>
          <a:xfrm>
            <a:off x="1798642" y="3873017"/>
            <a:ext cx="3682767" cy="369332"/>
          </a:xfrm>
          <a:prstGeom prst="rect">
            <a:avLst/>
          </a:prstGeom>
          <a:noFill/>
          <a:ln>
            <a:solidFill>
              <a:srgbClr val="0C2F50"/>
            </a:solidFill>
          </a:ln>
        </p:spPr>
        <p:txBody>
          <a:bodyPr wrap="square" rtlCol="0">
            <a:spAutoFit/>
          </a:bodyPr>
          <a:lstStyle/>
          <a:p>
            <a:r>
              <a:rPr lang="en-US" dirty="0">
                <a:solidFill>
                  <a:schemeClr val="tx1">
                    <a:lumMod val="50000"/>
                    <a:lumOff val="50000"/>
                  </a:schemeClr>
                </a:solidFill>
              </a:rPr>
              <a:t>Phone Number</a:t>
            </a:r>
          </a:p>
        </p:txBody>
      </p:sp>
      <p:sp>
        <p:nvSpPr>
          <p:cNvPr id="48" name="TextBox 47">
            <a:extLst>
              <a:ext uri="{FF2B5EF4-FFF2-40B4-BE49-F238E27FC236}">
                <a16:creationId xmlns:a16="http://schemas.microsoft.com/office/drawing/2014/main" id="{6D5D7A98-A1F7-4D24-B509-39DCA8DC4699}"/>
              </a:ext>
            </a:extLst>
          </p:cNvPr>
          <p:cNvSpPr txBox="1"/>
          <p:nvPr/>
        </p:nvSpPr>
        <p:spPr>
          <a:xfrm>
            <a:off x="6939638" y="3849357"/>
            <a:ext cx="3682767" cy="369332"/>
          </a:xfrm>
          <a:prstGeom prst="rect">
            <a:avLst/>
          </a:prstGeom>
          <a:noFill/>
          <a:ln>
            <a:solidFill>
              <a:srgbClr val="0C2F50"/>
            </a:solidFill>
          </a:ln>
        </p:spPr>
        <p:txBody>
          <a:bodyPr wrap="square" rtlCol="0">
            <a:spAutoFit/>
          </a:bodyPr>
          <a:lstStyle/>
          <a:p>
            <a:r>
              <a:rPr lang="en-US" dirty="0">
                <a:solidFill>
                  <a:schemeClr val="tx1">
                    <a:lumMod val="50000"/>
                    <a:lumOff val="50000"/>
                  </a:schemeClr>
                </a:solidFill>
              </a:rPr>
              <a:t>Your Subject</a:t>
            </a:r>
          </a:p>
        </p:txBody>
      </p:sp>
      <p:sp>
        <p:nvSpPr>
          <p:cNvPr id="49" name="TextBox 48">
            <a:extLst>
              <a:ext uri="{FF2B5EF4-FFF2-40B4-BE49-F238E27FC236}">
                <a16:creationId xmlns:a16="http://schemas.microsoft.com/office/drawing/2014/main" id="{A833B146-F33B-41AA-BC75-42ECCA781578}"/>
              </a:ext>
            </a:extLst>
          </p:cNvPr>
          <p:cNvSpPr txBox="1"/>
          <p:nvPr/>
        </p:nvSpPr>
        <p:spPr>
          <a:xfrm>
            <a:off x="1783206" y="4287737"/>
            <a:ext cx="8839199" cy="1187762"/>
          </a:xfrm>
          <a:prstGeom prst="rect">
            <a:avLst/>
          </a:prstGeom>
          <a:noFill/>
          <a:ln>
            <a:solidFill>
              <a:srgbClr val="0C2F50"/>
            </a:solidFill>
          </a:ln>
        </p:spPr>
        <p:txBody>
          <a:bodyPr wrap="square" rtlCol="0">
            <a:noAutofit/>
          </a:bodyPr>
          <a:lstStyle/>
          <a:p>
            <a:r>
              <a:rPr lang="en-US" dirty="0">
                <a:solidFill>
                  <a:schemeClr val="tx1">
                    <a:lumMod val="50000"/>
                    <a:lumOff val="50000"/>
                  </a:schemeClr>
                </a:solidFill>
              </a:rPr>
              <a:t>Write Message</a:t>
            </a:r>
          </a:p>
        </p:txBody>
      </p:sp>
      <p:graphicFrame>
        <p:nvGraphicFramePr>
          <p:cNvPr id="26" name="Table 25">
            <a:extLst>
              <a:ext uri="{FF2B5EF4-FFF2-40B4-BE49-F238E27FC236}">
                <a16:creationId xmlns:a16="http://schemas.microsoft.com/office/drawing/2014/main" id="{61EC52F4-C10A-43F8-B0BC-11269A271D66}"/>
              </a:ext>
            </a:extLst>
          </p:cNvPr>
          <p:cNvGraphicFramePr>
            <a:graphicFrameLocks noGrp="1"/>
          </p:cNvGraphicFramePr>
          <p:nvPr>
            <p:extLst/>
          </p:nvPr>
        </p:nvGraphicFramePr>
        <p:xfrm>
          <a:off x="5590207" y="6032643"/>
          <a:ext cx="1924551" cy="417797"/>
        </p:xfrm>
        <a:graphic>
          <a:graphicData uri="http://schemas.openxmlformats.org/drawingml/2006/table">
            <a:tbl>
              <a:tblPr>
                <a:tableStyleId>{5C22544A-7EE6-4342-B048-85BDC9FD1C3A}</a:tableStyleId>
              </a:tblPr>
              <a:tblGrid>
                <a:gridCol w="1924551">
                  <a:extLst>
                    <a:ext uri="{9D8B030D-6E8A-4147-A177-3AD203B41FA5}">
                      <a16:colId xmlns:a16="http://schemas.microsoft.com/office/drawing/2014/main" val="3729749261"/>
                    </a:ext>
                  </a:extLst>
                </a:gridCol>
              </a:tblGrid>
              <a:tr h="417797">
                <a:tc>
                  <a:txBody>
                    <a:bodyPr/>
                    <a:lstStyle/>
                    <a:p>
                      <a:pPr marL="0" marR="0" algn="ctr">
                        <a:spcBef>
                          <a:spcPts val="0"/>
                        </a:spcBef>
                        <a:spcAft>
                          <a:spcPts val="0"/>
                        </a:spcAft>
                      </a:pPr>
                      <a:r>
                        <a:rPr lang="en-US"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Send Messages</a:t>
                      </a: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spTree>
    <p:extLst>
      <p:ext uri="{BB962C8B-B14F-4D97-AF65-F5344CB8AC3E}">
        <p14:creationId xmlns:p14="http://schemas.microsoft.com/office/powerpoint/2010/main" val="8481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8F061-E9A9-4EA5-BDA1-B74F67FB9469}"/>
              </a:ext>
            </a:extLst>
          </p:cNvPr>
          <p:cNvSpPr/>
          <p:nvPr/>
        </p:nvSpPr>
        <p:spPr>
          <a:xfrm>
            <a:off x="177732" y="377072"/>
            <a:ext cx="11836536" cy="592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637345F4-0ED3-4A1A-981C-3F0A0000B415}"/>
              </a:ext>
            </a:extLst>
          </p:cNvPr>
          <p:cNvGraphicFramePr>
            <a:graphicFrameLocks noGrp="1"/>
          </p:cNvGraphicFramePr>
          <p:nvPr>
            <p:extLst/>
          </p:nvPr>
        </p:nvGraphicFramePr>
        <p:xfrm>
          <a:off x="3282315" y="691130"/>
          <a:ext cx="5364940" cy="916800"/>
        </p:xfrm>
        <a:graphic>
          <a:graphicData uri="http://schemas.openxmlformats.org/drawingml/2006/table">
            <a:tbl>
              <a:tblPr>
                <a:tableStyleId>{5C22544A-7EE6-4342-B048-85BDC9FD1C3A}</a:tableStyleId>
              </a:tblPr>
              <a:tblGrid>
                <a:gridCol w="5364940">
                  <a:extLst>
                    <a:ext uri="{9D8B030D-6E8A-4147-A177-3AD203B41FA5}">
                      <a16:colId xmlns:a16="http://schemas.microsoft.com/office/drawing/2014/main" val="3729749261"/>
                    </a:ext>
                  </a:extLst>
                </a:gridCol>
              </a:tblGrid>
              <a:tr h="916800">
                <a:tc>
                  <a:txBody>
                    <a:bodyPr/>
                    <a:lstStyle/>
                    <a:p>
                      <a:pPr marL="0" marR="0" algn="ctr">
                        <a:spcBef>
                          <a:spcPts val="0"/>
                        </a:spcBef>
                        <a:spcAft>
                          <a:spcPts val="0"/>
                        </a:spcAft>
                      </a:pPr>
                      <a:r>
                        <a:rPr lang="en-US" sz="3600" b="1" spc="-5" baseline="0" dirty="0" smtClean="0">
                          <a:solidFill>
                            <a:srgbClr val="0C2F50"/>
                          </a:solidFill>
                          <a:effectLst/>
                        </a:rPr>
                        <a:t> OUR SERVICES</a:t>
                      </a:r>
                      <a:endParaRPr lang="en-US" sz="3600" b="1" spc="-5" baseline="30000" dirty="0">
                        <a:solidFill>
                          <a:srgbClr val="0C2F50"/>
                        </a:solidFill>
                        <a:effectLst/>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11" name="Table 10">
            <a:extLst>
              <a:ext uri="{FF2B5EF4-FFF2-40B4-BE49-F238E27FC236}">
                <a16:creationId xmlns:a16="http://schemas.microsoft.com/office/drawing/2014/main" id="{3C72734A-4316-4819-ABBF-C704EF0CF100}"/>
              </a:ext>
            </a:extLst>
          </p:cNvPr>
          <p:cNvGraphicFramePr>
            <a:graphicFrameLocks noGrp="1"/>
          </p:cNvGraphicFramePr>
          <p:nvPr>
            <p:extLst/>
          </p:nvPr>
        </p:nvGraphicFramePr>
        <p:xfrm>
          <a:off x="3496256" y="579065"/>
          <a:ext cx="5364940" cy="243840"/>
        </p:xfrm>
        <a:graphic>
          <a:graphicData uri="http://schemas.openxmlformats.org/drawingml/2006/table">
            <a:tbl>
              <a:tblPr>
                <a:tableStyleId>{5C22544A-7EE6-4342-B048-85BDC9FD1C3A}</a:tableStyleId>
              </a:tblPr>
              <a:tblGrid>
                <a:gridCol w="5364940">
                  <a:extLst>
                    <a:ext uri="{9D8B030D-6E8A-4147-A177-3AD203B41FA5}">
                      <a16:colId xmlns:a16="http://schemas.microsoft.com/office/drawing/2014/main" val="3729749261"/>
                    </a:ext>
                  </a:extLst>
                </a:gridCol>
              </a:tblGrid>
              <a:tr h="165193">
                <a:tc>
                  <a:txBody>
                    <a:bodyPr/>
                    <a:lstStyle/>
                    <a:p>
                      <a:pPr marL="0" marR="0" algn="ctr">
                        <a:spcBef>
                          <a:spcPts val="0"/>
                        </a:spcBef>
                        <a:spcAft>
                          <a:spcPts val="0"/>
                        </a:spcAft>
                      </a:pPr>
                      <a:endParaRPr lang="en-US" sz="2400" b="1" spc="-5" baseline="30000" dirty="0">
                        <a:solidFill>
                          <a:srgbClr val="0C2F50"/>
                        </a:solidFill>
                        <a:effectLst/>
                      </a:endParaRPr>
                    </a:p>
                  </a:txBody>
                  <a:tcPr marL="0" marR="0" marT="0" marB="0" anchor="ctr">
                    <a:noFill/>
                  </a:tcPr>
                </a:tc>
                <a:extLst>
                  <a:ext uri="{0D108BD9-81ED-4DB2-BD59-A6C34878D82A}">
                    <a16:rowId xmlns:a16="http://schemas.microsoft.com/office/drawing/2014/main" val="3495223522"/>
                  </a:ext>
                </a:extLst>
              </a:tr>
            </a:tbl>
          </a:graphicData>
        </a:graphic>
      </p:graphicFrame>
      <p:pic>
        <p:nvPicPr>
          <p:cNvPr id="4" name="Picture 3">
            <a:extLst>
              <a:ext uri="{FF2B5EF4-FFF2-40B4-BE49-F238E27FC236}">
                <a16:creationId xmlns:a16="http://schemas.microsoft.com/office/drawing/2014/main" id="{A357C9A0-74E0-4101-A465-AB9693145E76}"/>
              </a:ext>
            </a:extLst>
          </p:cNvPr>
          <p:cNvPicPr>
            <a:picLocks noChangeAspect="1"/>
          </p:cNvPicPr>
          <p:nvPr/>
        </p:nvPicPr>
        <p:blipFill>
          <a:blip r:embed="rId2"/>
          <a:stretch>
            <a:fillRect/>
          </a:stretch>
        </p:blipFill>
        <p:spPr>
          <a:xfrm>
            <a:off x="1046310" y="1466473"/>
            <a:ext cx="3247490" cy="4488954"/>
          </a:xfrm>
          <a:prstGeom prst="rect">
            <a:avLst/>
          </a:prstGeom>
        </p:spPr>
      </p:pic>
      <p:pic>
        <p:nvPicPr>
          <p:cNvPr id="6" name="Picture 5">
            <a:extLst>
              <a:ext uri="{FF2B5EF4-FFF2-40B4-BE49-F238E27FC236}">
                <a16:creationId xmlns:a16="http://schemas.microsoft.com/office/drawing/2014/main" id="{7FF9A713-A9BF-4098-8587-DFF5ADDB64E2}"/>
              </a:ext>
            </a:extLst>
          </p:cNvPr>
          <p:cNvPicPr>
            <a:picLocks noChangeAspect="1"/>
          </p:cNvPicPr>
          <p:nvPr/>
        </p:nvPicPr>
        <p:blipFill>
          <a:blip r:embed="rId3"/>
          <a:stretch>
            <a:fillRect/>
          </a:stretch>
        </p:blipFill>
        <p:spPr>
          <a:xfrm>
            <a:off x="4609126" y="1466472"/>
            <a:ext cx="3252081" cy="4484845"/>
          </a:xfrm>
          <a:prstGeom prst="rect">
            <a:avLst/>
          </a:prstGeom>
        </p:spPr>
      </p:pic>
      <p:pic>
        <p:nvPicPr>
          <p:cNvPr id="13" name="Picture 12">
            <a:extLst>
              <a:ext uri="{FF2B5EF4-FFF2-40B4-BE49-F238E27FC236}">
                <a16:creationId xmlns:a16="http://schemas.microsoft.com/office/drawing/2014/main" id="{EA210C89-523C-4C27-81E6-E46C7368CF70}"/>
              </a:ext>
            </a:extLst>
          </p:cNvPr>
          <p:cNvPicPr>
            <a:picLocks noChangeAspect="1"/>
          </p:cNvPicPr>
          <p:nvPr/>
        </p:nvPicPr>
        <p:blipFill>
          <a:blip r:embed="rId4"/>
          <a:stretch>
            <a:fillRect/>
          </a:stretch>
        </p:blipFill>
        <p:spPr>
          <a:xfrm>
            <a:off x="8137811" y="1466473"/>
            <a:ext cx="3247908" cy="4484845"/>
          </a:xfrm>
          <a:prstGeom prst="rect">
            <a:avLst/>
          </a:prstGeom>
        </p:spPr>
      </p:pic>
      <p:graphicFrame>
        <p:nvGraphicFramePr>
          <p:cNvPr id="16" name="Table 15">
            <a:extLst>
              <a:ext uri="{FF2B5EF4-FFF2-40B4-BE49-F238E27FC236}">
                <a16:creationId xmlns:a16="http://schemas.microsoft.com/office/drawing/2014/main" id="{93C7E0B2-1569-4E09-B28B-257B26A4A9CE}"/>
              </a:ext>
            </a:extLst>
          </p:cNvPr>
          <p:cNvGraphicFramePr>
            <a:graphicFrameLocks noGrp="1"/>
          </p:cNvGraphicFramePr>
          <p:nvPr>
            <p:extLst/>
          </p:nvPr>
        </p:nvGraphicFramePr>
        <p:xfrm>
          <a:off x="1318323" y="4469016"/>
          <a:ext cx="2698873" cy="587859"/>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587859">
                <a:tc>
                  <a:txBody>
                    <a:bodyPr/>
                    <a:lstStyle/>
                    <a:p>
                      <a:pPr marL="0" marR="0" algn="l">
                        <a:spcBef>
                          <a:spcPts val="0"/>
                        </a:spcBef>
                        <a:spcAft>
                          <a:spcPts val="0"/>
                        </a:spcAft>
                      </a:pPr>
                      <a:r>
                        <a:rPr lang="en-US" sz="1200" b="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When time and speed are</a:t>
                      </a:r>
                      <a:r>
                        <a:rPr lang="en-US" sz="1200" b="0" baseline="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 KEY</a:t>
                      </a:r>
                      <a:endParaRPr lang="en-US" sz="1200" b="0"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17" name="Table 16">
            <a:extLst>
              <a:ext uri="{FF2B5EF4-FFF2-40B4-BE49-F238E27FC236}">
                <a16:creationId xmlns:a16="http://schemas.microsoft.com/office/drawing/2014/main" id="{A9F1B397-1F23-47FE-923B-375638542F81}"/>
              </a:ext>
            </a:extLst>
          </p:cNvPr>
          <p:cNvGraphicFramePr>
            <a:graphicFrameLocks noGrp="1"/>
          </p:cNvGraphicFramePr>
          <p:nvPr>
            <p:extLst/>
          </p:nvPr>
        </p:nvGraphicFramePr>
        <p:xfrm>
          <a:off x="1320618" y="4173741"/>
          <a:ext cx="2698873" cy="295275"/>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295275">
                <a:tc>
                  <a:txBody>
                    <a:bodyPr/>
                    <a:lstStyle/>
                    <a:p>
                      <a:pPr marL="0" marR="0" algn="l">
                        <a:spcBef>
                          <a:spcPts val="0"/>
                        </a:spcBef>
                        <a:spcAft>
                          <a:spcPts val="0"/>
                        </a:spcAft>
                      </a:pPr>
                      <a:r>
                        <a:rPr lang="en-US" sz="1800" b="1"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Air Freight</a:t>
                      </a: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18" name="Table 17">
            <a:extLst>
              <a:ext uri="{FF2B5EF4-FFF2-40B4-BE49-F238E27FC236}">
                <a16:creationId xmlns:a16="http://schemas.microsoft.com/office/drawing/2014/main" id="{C428054F-195D-436A-BC52-C9F61AAE8A04}"/>
              </a:ext>
            </a:extLst>
          </p:cNvPr>
          <p:cNvGraphicFramePr>
            <a:graphicFrameLocks noGrp="1"/>
          </p:cNvGraphicFramePr>
          <p:nvPr>
            <p:extLst/>
          </p:nvPr>
        </p:nvGraphicFramePr>
        <p:xfrm>
          <a:off x="1320618" y="5293755"/>
          <a:ext cx="972049" cy="338164"/>
        </p:xfrm>
        <a:graphic>
          <a:graphicData uri="http://schemas.openxmlformats.org/drawingml/2006/table">
            <a:tbl>
              <a:tblPr>
                <a:tableStyleId>{5C22544A-7EE6-4342-B048-85BDC9FD1C3A}</a:tableStyleId>
              </a:tblPr>
              <a:tblGrid>
                <a:gridCol w="972049">
                  <a:extLst>
                    <a:ext uri="{9D8B030D-6E8A-4147-A177-3AD203B41FA5}">
                      <a16:colId xmlns:a16="http://schemas.microsoft.com/office/drawing/2014/main" val="3729749261"/>
                    </a:ext>
                  </a:extLst>
                </a:gridCol>
              </a:tblGrid>
              <a:tr h="338164">
                <a:tc>
                  <a:txBody>
                    <a:bodyPr/>
                    <a:lstStyle/>
                    <a:p>
                      <a:pPr marL="0" marR="0" algn="ctr">
                        <a:spcBef>
                          <a:spcPts val="0"/>
                        </a:spcBef>
                        <a:spcAft>
                          <a:spcPts val="0"/>
                        </a:spcAft>
                      </a:pPr>
                      <a:r>
                        <a:rPr lang="en-US"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Read More</a:t>
                      </a: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graphicFrame>
        <p:nvGraphicFramePr>
          <p:cNvPr id="19" name="Table 18">
            <a:extLst>
              <a:ext uri="{FF2B5EF4-FFF2-40B4-BE49-F238E27FC236}">
                <a16:creationId xmlns:a16="http://schemas.microsoft.com/office/drawing/2014/main" id="{A85B9FB4-E5D4-403F-B660-50583731A6BB}"/>
              </a:ext>
            </a:extLst>
          </p:cNvPr>
          <p:cNvGraphicFramePr>
            <a:graphicFrameLocks noGrp="1"/>
          </p:cNvGraphicFramePr>
          <p:nvPr>
            <p:extLst/>
          </p:nvPr>
        </p:nvGraphicFramePr>
        <p:xfrm>
          <a:off x="4866369" y="4587456"/>
          <a:ext cx="2698873" cy="587859"/>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587859">
                <a:tc>
                  <a:txBody>
                    <a:bodyPr/>
                    <a:lstStyle/>
                    <a:p>
                      <a:pPr marL="0" marR="0" algn="l">
                        <a:spcBef>
                          <a:spcPts val="0"/>
                        </a:spcBef>
                        <a:spcAft>
                          <a:spcPts val="0"/>
                        </a:spcAft>
                      </a:pPr>
                      <a:r>
                        <a:rPr lang="en-US" sz="1200" b="0" dirty="0" smtClean="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Domestic, international and long distance</a:t>
                      </a:r>
                      <a:endParaRPr lang="en-US" sz="1200" b="0"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0" name="Table 19">
            <a:extLst>
              <a:ext uri="{FF2B5EF4-FFF2-40B4-BE49-F238E27FC236}">
                <a16:creationId xmlns:a16="http://schemas.microsoft.com/office/drawing/2014/main" id="{58583410-2358-4E51-9AFC-4B382AFA3789}"/>
              </a:ext>
            </a:extLst>
          </p:cNvPr>
          <p:cNvGraphicFramePr>
            <a:graphicFrameLocks noGrp="1"/>
          </p:cNvGraphicFramePr>
          <p:nvPr>
            <p:extLst/>
          </p:nvPr>
        </p:nvGraphicFramePr>
        <p:xfrm>
          <a:off x="4866369" y="4173741"/>
          <a:ext cx="2698873" cy="295275"/>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295275">
                <a:tc>
                  <a:txBody>
                    <a:bodyPr/>
                    <a:lstStyle/>
                    <a:p>
                      <a:pPr marL="0" marR="0" algn="l">
                        <a:spcBef>
                          <a:spcPts val="0"/>
                        </a:spcBef>
                        <a:spcAft>
                          <a:spcPts val="0"/>
                        </a:spcAft>
                      </a:pPr>
                      <a:r>
                        <a:rPr lang="en-US" sz="1800" b="1"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Road Freight</a:t>
                      </a: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1" name="Table 20">
            <a:extLst>
              <a:ext uri="{FF2B5EF4-FFF2-40B4-BE49-F238E27FC236}">
                <a16:creationId xmlns:a16="http://schemas.microsoft.com/office/drawing/2014/main" id="{EEF6E174-4D3F-4811-B1BA-25B714FB0B6F}"/>
              </a:ext>
            </a:extLst>
          </p:cNvPr>
          <p:cNvGraphicFramePr>
            <a:graphicFrameLocks noGrp="1"/>
          </p:cNvGraphicFramePr>
          <p:nvPr>
            <p:extLst/>
          </p:nvPr>
        </p:nvGraphicFramePr>
        <p:xfrm>
          <a:off x="4866369" y="5293755"/>
          <a:ext cx="972049" cy="338164"/>
        </p:xfrm>
        <a:graphic>
          <a:graphicData uri="http://schemas.openxmlformats.org/drawingml/2006/table">
            <a:tbl>
              <a:tblPr>
                <a:tableStyleId>{5C22544A-7EE6-4342-B048-85BDC9FD1C3A}</a:tableStyleId>
              </a:tblPr>
              <a:tblGrid>
                <a:gridCol w="972049">
                  <a:extLst>
                    <a:ext uri="{9D8B030D-6E8A-4147-A177-3AD203B41FA5}">
                      <a16:colId xmlns:a16="http://schemas.microsoft.com/office/drawing/2014/main" val="3729749261"/>
                    </a:ext>
                  </a:extLst>
                </a:gridCol>
              </a:tblGrid>
              <a:tr h="338164">
                <a:tc>
                  <a:txBody>
                    <a:bodyPr/>
                    <a:lstStyle/>
                    <a:p>
                      <a:pPr marL="0" marR="0" algn="ctr">
                        <a:spcBef>
                          <a:spcPts val="0"/>
                        </a:spcBef>
                        <a:spcAft>
                          <a:spcPts val="0"/>
                        </a:spcAft>
                      </a:pPr>
                      <a:r>
                        <a:rPr lang="en-US"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Read More</a:t>
                      </a: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graphicFrame>
        <p:nvGraphicFramePr>
          <p:cNvPr id="23" name="Table 22">
            <a:extLst>
              <a:ext uri="{FF2B5EF4-FFF2-40B4-BE49-F238E27FC236}">
                <a16:creationId xmlns:a16="http://schemas.microsoft.com/office/drawing/2014/main" id="{16123C31-96D4-48FC-880D-47804B733AD7}"/>
              </a:ext>
            </a:extLst>
          </p:cNvPr>
          <p:cNvGraphicFramePr>
            <a:graphicFrameLocks noGrp="1"/>
          </p:cNvGraphicFramePr>
          <p:nvPr>
            <p:extLst/>
          </p:nvPr>
        </p:nvGraphicFramePr>
        <p:xfrm>
          <a:off x="8384750" y="4457329"/>
          <a:ext cx="2698873" cy="587859"/>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587859">
                <a:tc>
                  <a:txBody>
                    <a:bodyPr/>
                    <a:lstStyle/>
                    <a:p>
                      <a:pPr marL="0" marR="0" algn="l">
                        <a:spcBef>
                          <a:spcPts val="0"/>
                        </a:spcBef>
                        <a:spcAft>
                          <a:spcPts val="0"/>
                        </a:spcAft>
                      </a:pPr>
                      <a:r>
                        <a:rPr lang="en-US" sz="1050" kern="1200" dirty="0" smtClean="0">
                          <a:solidFill>
                            <a:schemeClr val="dk1"/>
                          </a:solidFill>
                          <a:latin typeface="+mn-lt"/>
                          <a:ea typeface="+mn-ea"/>
                          <a:cs typeface="+mn-cs"/>
                        </a:rPr>
                        <a:t>When the volume of goods is large and the cost is important</a:t>
                      </a:r>
                      <a:endParaRPr lang="en-US" sz="1050" kern="1200" dirty="0">
                        <a:solidFill>
                          <a:schemeClr val="dk1"/>
                        </a:solidFill>
                        <a:latin typeface="+mn-lt"/>
                        <a:ea typeface="+mn-ea"/>
                        <a:cs typeface="+mn-cs"/>
                      </a:endParaRP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4" name="Table 23">
            <a:extLst>
              <a:ext uri="{FF2B5EF4-FFF2-40B4-BE49-F238E27FC236}">
                <a16:creationId xmlns:a16="http://schemas.microsoft.com/office/drawing/2014/main" id="{59A9D568-43EB-4BA1-B2CE-74266F2F852D}"/>
              </a:ext>
            </a:extLst>
          </p:cNvPr>
          <p:cNvGraphicFramePr>
            <a:graphicFrameLocks noGrp="1"/>
          </p:cNvGraphicFramePr>
          <p:nvPr>
            <p:extLst/>
          </p:nvPr>
        </p:nvGraphicFramePr>
        <p:xfrm>
          <a:off x="8384751" y="4173741"/>
          <a:ext cx="2698873" cy="295275"/>
        </p:xfrm>
        <a:graphic>
          <a:graphicData uri="http://schemas.openxmlformats.org/drawingml/2006/table">
            <a:tbl>
              <a:tblPr>
                <a:tableStyleId>{5C22544A-7EE6-4342-B048-85BDC9FD1C3A}</a:tableStyleId>
              </a:tblPr>
              <a:tblGrid>
                <a:gridCol w="2698873">
                  <a:extLst>
                    <a:ext uri="{9D8B030D-6E8A-4147-A177-3AD203B41FA5}">
                      <a16:colId xmlns:a16="http://schemas.microsoft.com/office/drawing/2014/main" val="3729749261"/>
                    </a:ext>
                  </a:extLst>
                </a:gridCol>
              </a:tblGrid>
              <a:tr h="295275">
                <a:tc>
                  <a:txBody>
                    <a:bodyPr/>
                    <a:lstStyle/>
                    <a:p>
                      <a:pPr marL="0" marR="0" algn="l">
                        <a:spcBef>
                          <a:spcPts val="0"/>
                        </a:spcBef>
                        <a:spcAft>
                          <a:spcPts val="0"/>
                        </a:spcAft>
                      </a:pPr>
                      <a:r>
                        <a:rPr lang="en-US" sz="1800" b="1" dirty="0">
                          <a:solidFill>
                            <a:srgbClr val="0C2F50"/>
                          </a:solidFill>
                          <a:effectLst/>
                          <a:latin typeface="Calibri" panose="020F0502020204030204" pitchFamily="34" charset="0"/>
                          <a:ea typeface="Calibri" panose="020F0502020204030204" pitchFamily="34" charset="0"/>
                          <a:cs typeface="Times New Roman" panose="02020603050405020304" pitchFamily="18" charset="0"/>
                        </a:rPr>
                        <a:t>Ocean Freight</a:t>
                      </a:r>
                    </a:p>
                  </a:txBody>
                  <a:tcPr marL="0" marR="0" marT="0" marB="0">
                    <a:noFill/>
                  </a:tcPr>
                </a:tc>
                <a:extLst>
                  <a:ext uri="{0D108BD9-81ED-4DB2-BD59-A6C34878D82A}">
                    <a16:rowId xmlns:a16="http://schemas.microsoft.com/office/drawing/2014/main" val="3495223522"/>
                  </a:ext>
                </a:extLst>
              </a:tr>
            </a:tbl>
          </a:graphicData>
        </a:graphic>
      </p:graphicFrame>
      <p:graphicFrame>
        <p:nvGraphicFramePr>
          <p:cNvPr id="25" name="Table 24">
            <a:extLst>
              <a:ext uri="{FF2B5EF4-FFF2-40B4-BE49-F238E27FC236}">
                <a16:creationId xmlns:a16="http://schemas.microsoft.com/office/drawing/2014/main" id="{95346BA5-B3CA-4477-ADD7-BF6BF49786FE}"/>
              </a:ext>
            </a:extLst>
          </p:cNvPr>
          <p:cNvGraphicFramePr>
            <a:graphicFrameLocks noGrp="1"/>
          </p:cNvGraphicFramePr>
          <p:nvPr>
            <p:extLst/>
          </p:nvPr>
        </p:nvGraphicFramePr>
        <p:xfrm>
          <a:off x="8384751" y="5293755"/>
          <a:ext cx="972049" cy="338164"/>
        </p:xfrm>
        <a:graphic>
          <a:graphicData uri="http://schemas.openxmlformats.org/drawingml/2006/table">
            <a:tbl>
              <a:tblPr>
                <a:tableStyleId>{5C22544A-7EE6-4342-B048-85BDC9FD1C3A}</a:tableStyleId>
              </a:tblPr>
              <a:tblGrid>
                <a:gridCol w="972049">
                  <a:extLst>
                    <a:ext uri="{9D8B030D-6E8A-4147-A177-3AD203B41FA5}">
                      <a16:colId xmlns:a16="http://schemas.microsoft.com/office/drawing/2014/main" val="3729749261"/>
                    </a:ext>
                  </a:extLst>
                </a:gridCol>
              </a:tblGrid>
              <a:tr h="338164">
                <a:tc>
                  <a:txBody>
                    <a:bodyPr/>
                    <a:lstStyle/>
                    <a:p>
                      <a:pPr marL="0" marR="0" algn="ctr">
                        <a:spcBef>
                          <a:spcPts val="0"/>
                        </a:spcBef>
                        <a:spcAft>
                          <a:spcPts val="0"/>
                        </a:spcAft>
                      </a:pPr>
                      <a:r>
                        <a:rPr lang="en-US"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Read More</a:t>
                      </a:r>
                    </a:p>
                  </a:txBody>
                  <a:tcPr marL="0" marR="0" marT="0" marB="0" anchor="ctr">
                    <a:solidFill>
                      <a:srgbClr val="0C2F50"/>
                    </a:solidFill>
                  </a:tcPr>
                </a:tc>
                <a:extLst>
                  <a:ext uri="{0D108BD9-81ED-4DB2-BD59-A6C34878D82A}">
                    <a16:rowId xmlns:a16="http://schemas.microsoft.com/office/drawing/2014/main" val="3495223522"/>
                  </a:ext>
                </a:extLst>
              </a:tr>
            </a:tbl>
          </a:graphicData>
        </a:graphic>
      </p:graphicFrame>
    </p:spTree>
    <p:extLst>
      <p:ext uri="{BB962C8B-B14F-4D97-AF65-F5344CB8AC3E}">
        <p14:creationId xmlns:p14="http://schemas.microsoft.com/office/powerpoint/2010/main" val="167313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4F398F4-D789-469F-9A49-309CC4C2DBA1}"/>
              </a:ext>
            </a:extLst>
          </p:cNvPr>
          <p:cNvPicPr>
            <a:picLocks noChangeAspect="1"/>
          </p:cNvPicPr>
          <p:nvPr/>
        </p:nvPicPr>
        <p:blipFill>
          <a:blip r:embed="rId2"/>
          <a:stretch>
            <a:fillRect/>
          </a:stretch>
        </p:blipFill>
        <p:spPr>
          <a:xfrm>
            <a:off x="903888" y="1159628"/>
            <a:ext cx="3171429" cy="1952381"/>
          </a:xfrm>
          <a:prstGeom prst="rect">
            <a:avLst/>
          </a:prstGeom>
        </p:spPr>
      </p:pic>
      <p:sp>
        <p:nvSpPr>
          <p:cNvPr id="4" name="TextBox 3">
            <a:extLst>
              <a:ext uri="{FF2B5EF4-FFF2-40B4-BE49-F238E27FC236}">
                <a16:creationId xmlns:a16="http://schemas.microsoft.com/office/drawing/2014/main" id="{1FC29C2F-4B76-462D-A4AD-D9B0B2B0708A}"/>
              </a:ext>
            </a:extLst>
          </p:cNvPr>
          <p:cNvSpPr txBox="1"/>
          <p:nvPr/>
        </p:nvSpPr>
        <p:spPr>
          <a:xfrm>
            <a:off x="3596455" y="424475"/>
            <a:ext cx="7266561" cy="954107"/>
          </a:xfrm>
          <a:prstGeom prst="rect">
            <a:avLst/>
          </a:prstGeom>
          <a:noFill/>
        </p:spPr>
        <p:txBody>
          <a:bodyPr wrap="square" rtlCol="0">
            <a:spAutoFit/>
          </a:bodyPr>
          <a:lstStyle/>
          <a:p>
            <a:r>
              <a:rPr lang="en-US" sz="2800" b="1" dirty="0">
                <a:solidFill>
                  <a:schemeClr val="accent1">
                    <a:lumMod val="50000"/>
                  </a:schemeClr>
                </a:solidFill>
              </a:rPr>
              <a:t>We are Top Rated Transport Logistic</a:t>
            </a:r>
          </a:p>
          <a:p>
            <a:endParaRPr lang="en-US" sz="2800" dirty="0">
              <a:solidFill>
                <a:schemeClr val="accent1">
                  <a:lumMod val="50000"/>
                </a:schemeClr>
              </a:solidFill>
            </a:endParaRPr>
          </a:p>
        </p:txBody>
      </p:sp>
      <p:pic>
        <p:nvPicPr>
          <p:cNvPr id="27" name="Picture 26">
            <a:extLst>
              <a:ext uri="{FF2B5EF4-FFF2-40B4-BE49-F238E27FC236}">
                <a16:creationId xmlns:a16="http://schemas.microsoft.com/office/drawing/2014/main" id="{507D4BE4-52EF-4DAF-9EA1-D0F2E417B278}"/>
              </a:ext>
            </a:extLst>
          </p:cNvPr>
          <p:cNvPicPr>
            <a:picLocks noChangeAspect="1"/>
          </p:cNvPicPr>
          <p:nvPr/>
        </p:nvPicPr>
        <p:blipFill>
          <a:blip r:embed="rId3"/>
          <a:stretch>
            <a:fillRect/>
          </a:stretch>
        </p:blipFill>
        <p:spPr>
          <a:xfrm>
            <a:off x="870705" y="3110850"/>
            <a:ext cx="3152381" cy="1971429"/>
          </a:xfrm>
          <a:prstGeom prst="rect">
            <a:avLst/>
          </a:prstGeom>
        </p:spPr>
      </p:pic>
      <p:pic>
        <p:nvPicPr>
          <p:cNvPr id="28" name="Picture 27">
            <a:extLst>
              <a:ext uri="{FF2B5EF4-FFF2-40B4-BE49-F238E27FC236}">
                <a16:creationId xmlns:a16="http://schemas.microsoft.com/office/drawing/2014/main" id="{68AE60DF-2A15-4A1E-BB32-34A510B3B79E}"/>
              </a:ext>
            </a:extLst>
          </p:cNvPr>
          <p:cNvPicPr>
            <a:picLocks noChangeAspect="1"/>
          </p:cNvPicPr>
          <p:nvPr/>
        </p:nvPicPr>
        <p:blipFill>
          <a:blip r:embed="rId4"/>
          <a:stretch>
            <a:fillRect/>
          </a:stretch>
        </p:blipFill>
        <p:spPr>
          <a:xfrm>
            <a:off x="951508" y="5160723"/>
            <a:ext cx="3123809" cy="1600000"/>
          </a:xfrm>
          <a:prstGeom prst="rect">
            <a:avLst/>
          </a:prstGeom>
        </p:spPr>
      </p:pic>
      <p:pic>
        <p:nvPicPr>
          <p:cNvPr id="29" name="Picture 28">
            <a:extLst>
              <a:ext uri="{FF2B5EF4-FFF2-40B4-BE49-F238E27FC236}">
                <a16:creationId xmlns:a16="http://schemas.microsoft.com/office/drawing/2014/main" id="{B962D1EE-642B-4B96-9F9A-F4CE57AD3704}"/>
              </a:ext>
            </a:extLst>
          </p:cNvPr>
          <p:cNvPicPr>
            <a:picLocks noChangeAspect="1"/>
          </p:cNvPicPr>
          <p:nvPr/>
        </p:nvPicPr>
        <p:blipFill>
          <a:blip r:embed="rId5"/>
          <a:stretch>
            <a:fillRect/>
          </a:stretch>
        </p:blipFill>
        <p:spPr>
          <a:xfrm>
            <a:off x="8562162" y="1288295"/>
            <a:ext cx="3190476" cy="1819048"/>
          </a:xfrm>
          <a:prstGeom prst="rect">
            <a:avLst/>
          </a:prstGeom>
        </p:spPr>
      </p:pic>
      <p:pic>
        <p:nvPicPr>
          <p:cNvPr id="30" name="Picture 29">
            <a:extLst>
              <a:ext uri="{FF2B5EF4-FFF2-40B4-BE49-F238E27FC236}">
                <a16:creationId xmlns:a16="http://schemas.microsoft.com/office/drawing/2014/main" id="{A49B08E3-0E30-40CA-B391-BA067DED00CA}"/>
              </a:ext>
            </a:extLst>
          </p:cNvPr>
          <p:cNvPicPr>
            <a:picLocks noChangeAspect="1"/>
          </p:cNvPicPr>
          <p:nvPr/>
        </p:nvPicPr>
        <p:blipFill>
          <a:blip r:embed="rId6"/>
          <a:stretch>
            <a:fillRect/>
          </a:stretch>
        </p:blipFill>
        <p:spPr>
          <a:xfrm>
            <a:off x="8643115" y="3205154"/>
            <a:ext cx="3047619" cy="1619048"/>
          </a:xfrm>
          <a:prstGeom prst="rect">
            <a:avLst/>
          </a:prstGeom>
        </p:spPr>
      </p:pic>
      <p:pic>
        <p:nvPicPr>
          <p:cNvPr id="31" name="Picture 30">
            <a:extLst>
              <a:ext uri="{FF2B5EF4-FFF2-40B4-BE49-F238E27FC236}">
                <a16:creationId xmlns:a16="http://schemas.microsoft.com/office/drawing/2014/main" id="{A97B1EAC-123E-4F4A-A99B-5E874A91E507}"/>
              </a:ext>
            </a:extLst>
          </p:cNvPr>
          <p:cNvPicPr>
            <a:picLocks noChangeAspect="1"/>
          </p:cNvPicPr>
          <p:nvPr/>
        </p:nvPicPr>
        <p:blipFill>
          <a:blip r:embed="rId7"/>
          <a:stretch>
            <a:fillRect/>
          </a:stretch>
        </p:blipFill>
        <p:spPr>
          <a:xfrm>
            <a:off x="8633591" y="5036913"/>
            <a:ext cx="3057143" cy="1723810"/>
          </a:xfrm>
          <a:prstGeom prst="rect">
            <a:avLst/>
          </a:prstGeom>
        </p:spPr>
      </p:pic>
      <p:sp>
        <p:nvSpPr>
          <p:cNvPr id="2" name="TextBox 1">
            <a:extLst>
              <a:ext uri="{FF2B5EF4-FFF2-40B4-BE49-F238E27FC236}">
                <a16:creationId xmlns:a16="http://schemas.microsoft.com/office/drawing/2014/main" id="{1B630355-3861-4C6C-8504-28ADB7F642A1}"/>
              </a:ext>
            </a:extLst>
          </p:cNvPr>
          <p:cNvSpPr txBox="1"/>
          <p:nvPr/>
        </p:nvSpPr>
        <p:spPr>
          <a:xfrm>
            <a:off x="1501460" y="2343367"/>
            <a:ext cx="2195385" cy="338554"/>
          </a:xfrm>
          <a:prstGeom prst="rect">
            <a:avLst/>
          </a:prstGeom>
          <a:noFill/>
        </p:spPr>
        <p:txBody>
          <a:bodyPr wrap="square" rtlCol="0">
            <a:spAutoFit/>
          </a:bodyPr>
          <a:lstStyle/>
          <a:p>
            <a:r>
              <a:rPr lang="en-US" sz="1600" b="1" dirty="0" smtClean="0">
                <a:solidFill>
                  <a:schemeClr val="accent1">
                    <a:lumMod val="75000"/>
                  </a:schemeClr>
                </a:solidFill>
              </a:rPr>
              <a:t>Fast &amp; Safe Delivery</a:t>
            </a:r>
            <a:endParaRPr lang="en-US" sz="1600" b="1" dirty="0">
              <a:solidFill>
                <a:schemeClr val="accent1">
                  <a:lumMod val="75000"/>
                </a:schemeClr>
              </a:solidFill>
            </a:endParaRPr>
          </a:p>
        </p:txBody>
      </p:sp>
      <p:sp>
        <p:nvSpPr>
          <p:cNvPr id="12" name="TextBox 11">
            <a:extLst>
              <a:ext uri="{FF2B5EF4-FFF2-40B4-BE49-F238E27FC236}">
                <a16:creationId xmlns:a16="http://schemas.microsoft.com/office/drawing/2014/main" id="{199ACE4D-681E-43E9-9D6B-A4DC33E3B355}"/>
              </a:ext>
            </a:extLst>
          </p:cNvPr>
          <p:cNvSpPr txBox="1"/>
          <p:nvPr/>
        </p:nvSpPr>
        <p:spPr>
          <a:xfrm>
            <a:off x="1611564" y="4295748"/>
            <a:ext cx="2195385" cy="338554"/>
          </a:xfrm>
          <a:prstGeom prst="rect">
            <a:avLst/>
          </a:prstGeom>
          <a:noFill/>
        </p:spPr>
        <p:txBody>
          <a:bodyPr wrap="square" rtlCol="0">
            <a:spAutoFit/>
          </a:bodyPr>
          <a:lstStyle/>
          <a:p>
            <a:r>
              <a:rPr lang="en-US" sz="1600" b="1" dirty="0" smtClean="0"/>
              <a:t>Perfect Solutions</a:t>
            </a:r>
            <a:endParaRPr lang="en-US" sz="1600" dirty="0"/>
          </a:p>
        </p:txBody>
      </p:sp>
      <p:sp>
        <p:nvSpPr>
          <p:cNvPr id="13" name="TextBox 12">
            <a:extLst>
              <a:ext uri="{FF2B5EF4-FFF2-40B4-BE49-F238E27FC236}">
                <a16:creationId xmlns:a16="http://schemas.microsoft.com/office/drawing/2014/main" id="{1A66FF3F-B0DA-46A3-BAB4-88454A641AB2}"/>
              </a:ext>
            </a:extLst>
          </p:cNvPr>
          <p:cNvSpPr txBox="1"/>
          <p:nvPr/>
        </p:nvSpPr>
        <p:spPr>
          <a:xfrm>
            <a:off x="1654509" y="6224072"/>
            <a:ext cx="2195385" cy="338554"/>
          </a:xfrm>
          <a:prstGeom prst="rect">
            <a:avLst/>
          </a:prstGeom>
          <a:noFill/>
        </p:spPr>
        <p:txBody>
          <a:bodyPr wrap="square" rtlCol="0">
            <a:spAutoFit/>
          </a:bodyPr>
          <a:lstStyle/>
          <a:p>
            <a:r>
              <a:rPr lang="en-US" sz="1600" b="1" dirty="0"/>
              <a:t>Competitive Prices</a:t>
            </a:r>
          </a:p>
        </p:txBody>
      </p:sp>
      <p:sp>
        <p:nvSpPr>
          <p:cNvPr id="14" name="TextBox 13">
            <a:extLst>
              <a:ext uri="{FF2B5EF4-FFF2-40B4-BE49-F238E27FC236}">
                <a16:creationId xmlns:a16="http://schemas.microsoft.com/office/drawing/2014/main" id="{D291C55F-D32D-4C19-8910-18294A79A155}"/>
              </a:ext>
            </a:extLst>
          </p:cNvPr>
          <p:cNvSpPr txBox="1"/>
          <p:nvPr/>
        </p:nvSpPr>
        <p:spPr>
          <a:xfrm>
            <a:off x="9059707" y="2461237"/>
            <a:ext cx="2195385" cy="338554"/>
          </a:xfrm>
          <a:prstGeom prst="rect">
            <a:avLst/>
          </a:prstGeom>
          <a:noFill/>
        </p:spPr>
        <p:txBody>
          <a:bodyPr wrap="square" rtlCol="0">
            <a:spAutoFit/>
          </a:bodyPr>
          <a:lstStyle/>
          <a:p>
            <a:pPr algn="ctr"/>
            <a:r>
              <a:rPr lang="en-US" sz="1600" b="1" dirty="0" smtClean="0">
                <a:solidFill>
                  <a:schemeClr val="accent1">
                    <a:lumMod val="75000"/>
                  </a:schemeClr>
                </a:solidFill>
              </a:rPr>
              <a:t>Wide Network</a:t>
            </a:r>
            <a:endParaRPr lang="en-US" sz="1600" b="1" dirty="0">
              <a:solidFill>
                <a:schemeClr val="accent1">
                  <a:lumMod val="75000"/>
                </a:schemeClr>
              </a:solidFill>
            </a:endParaRPr>
          </a:p>
        </p:txBody>
      </p:sp>
      <p:sp>
        <p:nvSpPr>
          <p:cNvPr id="15" name="TextBox 14">
            <a:extLst>
              <a:ext uri="{FF2B5EF4-FFF2-40B4-BE49-F238E27FC236}">
                <a16:creationId xmlns:a16="http://schemas.microsoft.com/office/drawing/2014/main" id="{A7B4D2D1-8760-45B3-99EE-E741EFF7A559}"/>
              </a:ext>
            </a:extLst>
          </p:cNvPr>
          <p:cNvSpPr txBox="1"/>
          <p:nvPr/>
        </p:nvSpPr>
        <p:spPr>
          <a:xfrm>
            <a:off x="9557253" y="4280285"/>
            <a:ext cx="2195385" cy="338554"/>
          </a:xfrm>
          <a:prstGeom prst="rect">
            <a:avLst/>
          </a:prstGeom>
          <a:noFill/>
        </p:spPr>
        <p:txBody>
          <a:bodyPr wrap="square" rtlCol="0">
            <a:spAutoFit/>
          </a:bodyPr>
          <a:lstStyle/>
          <a:p>
            <a:r>
              <a:rPr lang="en-US" sz="1600" b="1" dirty="0" smtClean="0"/>
              <a:t>24/7 Support</a:t>
            </a:r>
            <a:endParaRPr lang="en-US" sz="1600" b="1" dirty="0"/>
          </a:p>
        </p:txBody>
      </p:sp>
      <p:sp>
        <p:nvSpPr>
          <p:cNvPr id="16" name="TextBox 15">
            <a:extLst>
              <a:ext uri="{FF2B5EF4-FFF2-40B4-BE49-F238E27FC236}">
                <a16:creationId xmlns:a16="http://schemas.microsoft.com/office/drawing/2014/main" id="{B45332BD-2EF5-4805-A062-635E94C100BA}"/>
              </a:ext>
            </a:extLst>
          </p:cNvPr>
          <p:cNvSpPr txBox="1"/>
          <p:nvPr/>
        </p:nvSpPr>
        <p:spPr>
          <a:xfrm>
            <a:off x="9337885" y="6129782"/>
            <a:ext cx="2195385" cy="338554"/>
          </a:xfrm>
          <a:prstGeom prst="rect">
            <a:avLst/>
          </a:prstGeom>
          <a:noFill/>
        </p:spPr>
        <p:txBody>
          <a:bodyPr wrap="square" rtlCol="0">
            <a:spAutoFit/>
          </a:bodyPr>
          <a:lstStyle/>
          <a:p>
            <a:r>
              <a:rPr lang="en-US" sz="1600" b="1" dirty="0"/>
              <a:t>Enthusiastic Staff</a:t>
            </a:r>
            <a:endParaRPr lang="en-US" sz="1600" dirty="0"/>
          </a:p>
        </p:txBody>
      </p:sp>
      <p:pic>
        <p:nvPicPr>
          <p:cNvPr id="2050" name="Picture 2" descr="http://www.nmrlogistics.com/img/why-choos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1847" y="1332666"/>
            <a:ext cx="4891405" cy="489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20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EE23E06-00B3-4E08-AB0C-EC669B739F2A}"/>
              </a:ext>
            </a:extLst>
          </p:cNvPr>
          <p:cNvGrpSpPr/>
          <p:nvPr/>
        </p:nvGrpSpPr>
        <p:grpSpPr>
          <a:xfrm>
            <a:off x="355464" y="237960"/>
            <a:ext cx="11836536" cy="4289196"/>
            <a:chOff x="223490" y="631596"/>
            <a:chExt cx="11836536" cy="4289196"/>
          </a:xfrm>
        </p:grpSpPr>
        <p:sp>
          <p:nvSpPr>
            <p:cNvPr id="3" name="Rectangle 2">
              <a:extLst>
                <a:ext uri="{FF2B5EF4-FFF2-40B4-BE49-F238E27FC236}">
                  <a16:creationId xmlns:a16="http://schemas.microsoft.com/office/drawing/2014/main" id="{7F18F061-E9A9-4EA5-BDA1-B74F67FB9469}"/>
                </a:ext>
              </a:extLst>
            </p:cNvPr>
            <p:cNvSpPr/>
            <p:nvPr/>
          </p:nvSpPr>
          <p:spPr>
            <a:xfrm>
              <a:off x="223490" y="631596"/>
              <a:ext cx="11836536" cy="4289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
              <a:extLst>
                <a:ext uri="{FF2B5EF4-FFF2-40B4-BE49-F238E27FC236}">
                  <a16:creationId xmlns:a16="http://schemas.microsoft.com/office/drawing/2014/main" id="{688E9844-26EA-4E33-9EE6-09150BB7C4E7}"/>
                </a:ext>
              </a:extLst>
            </p:cNvPr>
            <p:cNvPicPr/>
            <p:nvPr/>
          </p:nvPicPr>
          <p:blipFill>
            <a:blip r:embed="rId2"/>
            <a:stretch>
              <a:fillRect/>
            </a:stretch>
          </p:blipFill>
          <p:spPr>
            <a:xfrm>
              <a:off x="1795315" y="631596"/>
              <a:ext cx="3163184" cy="4289196"/>
            </a:xfrm>
            <a:prstGeom prst="rect">
              <a:avLst/>
            </a:prstGeom>
          </p:spPr>
        </p:pic>
        <p:sp>
          <p:nvSpPr>
            <p:cNvPr id="9" name="Text Box 2">
              <a:extLst>
                <a:ext uri="{FF2B5EF4-FFF2-40B4-BE49-F238E27FC236}">
                  <a16:creationId xmlns:a16="http://schemas.microsoft.com/office/drawing/2014/main" id="{5C809D72-667E-45E9-89C2-C8FB9AAEABEC}"/>
                </a:ext>
              </a:extLst>
            </p:cNvPr>
            <p:cNvSpPr txBox="1">
              <a:spLocks noChangeArrowheads="1"/>
            </p:cNvSpPr>
            <p:nvPr/>
          </p:nvSpPr>
          <p:spPr bwMode="auto">
            <a:xfrm>
              <a:off x="5613710" y="785600"/>
              <a:ext cx="4567237" cy="413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1800"/>
                </a:spcBef>
                <a:spcAft>
                  <a:spcPts val="800"/>
                </a:spcAft>
                <a:buClrTx/>
                <a:buSzTx/>
                <a:buFontTx/>
                <a:buNone/>
                <a:tabLst/>
              </a:pPr>
              <a:r>
                <a:rPr kumimoji="0" lang="en-US" altLang="en-US" sz="1050" b="0" i="0" u="none" strike="noStrike" cap="none" normalizeH="0" baseline="0" dirty="0" smtClean="0">
                  <a:ln>
                    <a:noFill/>
                  </a:ln>
                  <a:solidFill>
                    <a:srgbClr val="000000"/>
                  </a:solidFill>
                  <a:effectLst/>
                  <a:latin typeface="Verdana" panose="020B0604030504040204" pitchFamily="34" charset="0"/>
                </a:rPr>
                <a:t>About Us</a:t>
              </a:r>
            </a:p>
            <a:p>
              <a:pPr marR="1028700" lvl="0" eaLnBrk="0" fontAlgn="base" hangingPunct="0">
                <a:spcBef>
                  <a:spcPts val="538"/>
                </a:spcBef>
                <a:spcAft>
                  <a:spcPts val="800"/>
                </a:spcAft>
              </a:pPr>
              <a:r>
                <a:rPr lang="en-US" altLang="en-US" sz="2000" b="1" dirty="0">
                  <a:solidFill>
                    <a:srgbClr val="0C2F4F"/>
                  </a:solidFill>
                  <a:latin typeface="Tahoma" panose="020B0604030504040204" pitchFamily="34" charset="0"/>
                </a:rPr>
                <a:t>Provide The Best Logistics Solutions For You</a:t>
              </a:r>
            </a:p>
            <a:p>
              <a:pPr lvl="0" eaLnBrk="0" fontAlgn="base" hangingPunct="0">
                <a:spcBef>
                  <a:spcPts val="2150"/>
                </a:spcBef>
                <a:spcAft>
                  <a:spcPts val="800"/>
                </a:spcAft>
              </a:pPr>
              <a:r>
                <a:rPr lang="en-US" altLang="en-US" sz="900" b="1" dirty="0" smtClean="0">
                  <a:solidFill>
                    <a:srgbClr val="0A0F44"/>
                  </a:solidFill>
                  <a:latin typeface="Verdana" panose="020B0604030504040204" pitchFamily="34" charset="0"/>
                </a:rPr>
                <a:t>About</a:t>
              </a:r>
              <a:r>
                <a:rPr lang="en-US" altLang="en-US" sz="1000" dirty="0" smtClean="0">
                  <a:solidFill>
                    <a:srgbClr val="000000"/>
                  </a:solidFill>
                  <a:latin typeface="Tahoma" panose="020B0604030504040204" pitchFamily="34" charset="0"/>
                </a:rPr>
                <a:t>	Our Mission</a:t>
              </a:r>
              <a:endParaRPr lang="en-US" altLang="en-US" sz="900" b="1" dirty="0" smtClean="0">
                <a:solidFill>
                  <a:srgbClr val="0A0F44"/>
                </a:solidFill>
                <a:latin typeface="Verdana" panose="020B0604030504040204" pitchFamily="34" charset="0"/>
              </a:endParaRPr>
            </a:p>
            <a:p>
              <a:r>
                <a:rPr lang="en-US" sz="900" dirty="0" smtClean="0"/>
                <a:t>DPI </a:t>
              </a:r>
              <a:r>
                <a:rPr lang="en-US" sz="900" dirty="0"/>
                <a:t>Global Logistics is a fast-growing, dynamic and new age company that specializes in providing comprehensive logistics services &amp; solutions  through land transport, worldwide air and ocean freight, to importers and exporters alike. Founded by an industry-veteran with more than 10 years of experience &amp; expertise in the trade, DPI Global Logistics continuously strives to extend quality services in a cost-effective and time-bound manner.</a:t>
              </a:r>
            </a:p>
            <a:p>
              <a:r>
                <a:rPr lang="en-US" sz="900" dirty="0"/>
                <a:t> We acknowledge that your shipment is not only cargo but also your reputation to your esteemed customers. Therefore, we always keep in our mind that your reputation is our reputation. Day or night, holidays or working days, we are always ready for your calls to care your cargo.</a:t>
              </a:r>
            </a:p>
            <a:p>
              <a:r>
                <a:rPr lang="en-US" sz="900" dirty="0"/>
                <a:t>In short, we live up to our promise “Fast, Safe, Effective and Competitive Price” – We provide you a “Your integrated logistics solution”.</a:t>
              </a:r>
            </a:p>
          </p:txBody>
        </p:sp>
      </p:grpSp>
      <p:sp>
        <p:nvSpPr>
          <p:cNvPr id="12" name="TextBox 11">
            <a:extLst>
              <a:ext uri="{FF2B5EF4-FFF2-40B4-BE49-F238E27FC236}">
                <a16:creationId xmlns:a16="http://schemas.microsoft.com/office/drawing/2014/main" id="{C547398E-8FCC-4FCF-918C-87F67130BA36}"/>
              </a:ext>
            </a:extLst>
          </p:cNvPr>
          <p:cNvSpPr txBox="1"/>
          <p:nvPr/>
        </p:nvSpPr>
        <p:spPr>
          <a:xfrm>
            <a:off x="471340" y="4666268"/>
            <a:ext cx="11415860" cy="1292662"/>
          </a:xfrm>
          <a:prstGeom prst="rect">
            <a:avLst/>
          </a:prstGeom>
          <a:noFill/>
        </p:spPr>
        <p:txBody>
          <a:bodyPr wrap="square" rtlCol="0">
            <a:spAutoFit/>
          </a:bodyPr>
          <a:lstStyle/>
          <a:p>
            <a:r>
              <a:rPr lang="en-US" sz="1200" b="1" dirty="0" smtClean="0"/>
              <a:t>About Us</a:t>
            </a:r>
            <a:r>
              <a:rPr lang="en-US" sz="1100" dirty="0" smtClean="0"/>
              <a:t/>
            </a:r>
            <a:br>
              <a:rPr lang="en-US" sz="1100" dirty="0" smtClean="0"/>
            </a:br>
            <a:r>
              <a:rPr lang="en-US" sz="1100" dirty="0"/>
              <a:t>DPI Global Logistics is a fast-growing, dynamic and new age company that specializes in providing comprehensive logistics services &amp; solutions  through land transport, worldwide air and ocean freight, to importers and exporters alike. Founded by an industry-veteran with more than 10 years of experience &amp; expertise in the trade, DPI Global Logistics continuously strives to extend quality services in a cost-effective and time-bound manner.</a:t>
            </a:r>
          </a:p>
          <a:p>
            <a:r>
              <a:rPr lang="en-US" sz="1100" dirty="0"/>
              <a:t> We acknowledge that your shipment is not only cargo but also your reputation to your esteemed customers. Therefore, we always keep in our mind that your reputation is our reputation. Day or night, holidays or working days, we are always ready for your calls to care your cargo.</a:t>
            </a:r>
          </a:p>
          <a:p>
            <a:r>
              <a:rPr lang="en-US" sz="1100" dirty="0"/>
              <a:t>In short, we live up to our promise “Fast, Safe, Effective and Competitive Price” – We provide you a “Your integrated logistics solution”.</a:t>
            </a:r>
          </a:p>
        </p:txBody>
      </p:sp>
      <p:sp>
        <p:nvSpPr>
          <p:cNvPr id="22" name="TextBox 21">
            <a:extLst>
              <a:ext uri="{FF2B5EF4-FFF2-40B4-BE49-F238E27FC236}">
                <a16:creationId xmlns:a16="http://schemas.microsoft.com/office/drawing/2014/main" id="{E2C8E37A-8708-41EE-9339-8075308681A0}"/>
              </a:ext>
            </a:extLst>
          </p:cNvPr>
          <p:cNvSpPr txBox="1"/>
          <p:nvPr/>
        </p:nvSpPr>
        <p:spPr>
          <a:xfrm>
            <a:off x="471340" y="5972488"/>
            <a:ext cx="11415860" cy="784830"/>
          </a:xfrm>
          <a:prstGeom prst="rect">
            <a:avLst/>
          </a:prstGeom>
          <a:noFill/>
        </p:spPr>
        <p:txBody>
          <a:bodyPr wrap="square" rtlCol="0">
            <a:spAutoFit/>
          </a:bodyPr>
          <a:lstStyle/>
          <a:p>
            <a:r>
              <a:rPr lang="en-US" sz="1200" b="1" dirty="0" err="1" smtClean="0"/>
              <a:t>Misson</a:t>
            </a:r>
            <a:r>
              <a:rPr lang="en-US" sz="1200" b="1" dirty="0" smtClean="0"/>
              <a:t>:</a:t>
            </a:r>
            <a:r>
              <a:rPr lang="en-US" sz="1100" dirty="0"/>
              <a:t/>
            </a:r>
            <a:br>
              <a:rPr lang="en-US" sz="1100" dirty="0"/>
            </a:br>
            <a:r>
              <a:rPr lang="en-US" sz="1100" dirty="0"/>
              <a:t>Providing leading domestic and international freight forwarding and transportation services.</a:t>
            </a:r>
          </a:p>
          <a:p>
            <a:r>
              <a:rPr lang="en-US" sz="1100" dirty="0"/>
              <a:t>Mission on community and society.</a:t>
            </a:r>
          </a:p>
          <a:p>
            <a:r>
              <a:rPr lang="en-US" sz="1100" dirty="0"/>
              <a:t>Create material and spiritual values for shareholders and employees</a:t>
            </a:r>
            <a:endParaRPr lang="vi-VN" sz="1100" dirty="0"/>
          </a:p>
        </p:txBody>
      </p:sp>
    </p:spTree>
    <p:extLst>
      <p:ext uri="{BB962C8B-B14F-4D97-AF65-F5344CB8AC3E}">
        <p14:creationId xmlns:p14="http://schemas.microsoft.com/office/powerpoint/2010/main" val="422750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381"/>
            <a:ext cx="10515600" cy="3787385"/>
          </a:xfrm>
        </p:spPr>
        <p:txBody>
          <a:bodyPr>
            <a:normAutofit/>
          </a:bodyPr>
          <a:lstStyle/>
          <a:p>
            <a:r>
              <a:rPr lang="en-US" sz="2000" b="1" dirty="0" smtClean="0"/>
              <a:t>ABOUT US</a:t>
            </a:r>
          </a:p>
          <a:p>
            <a:pPr marL="0" indent="0">
              <a:buNone/>
            </a:pPr>
            <a:r>
              <a:rPr lang="en-US" sz="2000" dirty="0"/>
              <a:t>DPI </a:t>
            </a:r>
            <a:r>
              <a:rPr lang="en-US" sz="2000" dirty="0" smtClean="0"/>
              <a:t>Global </a:t>
            </a:r>
            <a:r>
              <a:rPr lang="en-US" sz="2000" dirty="0"/>
              <a:t>Logistics is a fast-growing, dynamic and new age company that </a:t>
            </a:r>
            <a:r>
              <a:rPr lang="en-US" sz="2000" dirty="0" smtClean="0"/>
              <a:t>specializes </a:t>
            </a:r>
            <a:r>
              <a:rPr lang="en-US" sz="2000" dirty="0"/>
              <a:t>in providing comprehensive logistics services &amp; solutions  through land transport, worldwide air and ocean freight</a:t>
            </a:r>
            <a:r>
              <a:rPr lang="en-US" sz="2000" dirty="0" smtClean="0"/>
              <a:t>, </a:t>
            </a:r>
            <a:r>
              <a:rPr lang="en-US" sz="2000" dirty="0"/>
              <a:t>to importers and exporters alike. Founded by an industry-veteran with more than 10 years of experience &amp; expertise in the trade, DPI </a:t>
            </a:r>
            <a:r>
              <a:rPr lang="en-US" sz="2000" dirty="0" smtClean="0"/>
              <a:t>Global </a:t>
            </a:r>
            <a:r>
              <a:rPr lang="en-US" sz="2000" dirty="0"/>
              <a:t>Logistics continuously strives to extend quality services in a cost-effective and time-bound manner</a:t>
            </a:r>
            <a:r>
              <a:rPr lang="en-US" sz="2000" dirty="0" smtClean="0"/>
              <a:t>.</a:t>
            </a:r>
          </a:p>
          <a:p>
            <a:pPr marL="0" indent="0">
              <a:buNone/>
            </a:pPr>
            <a:r>
              <a:rPr lang="en-US" sz="2000" dirty="0" smtClean="0"/>
              <a:t> </a:t>
            </a:r>
            <a:r>
              <a:rPr lang="en-US" sz="2000" dirty="0"/>
              <a:t>We acknowledge that your shipment is not only cargo but also your reputation to your esteemed customers. Therefore, we always keep in our mind that your reputation is our reputation. Day or night, holidays or working days, we are always ready for your calls to care your </a:t>
            </a:r>
            <a:r>
              <a:rPr lang="en-US" sz="2000" dirty="0" smtClean="0"/>
              <a:t>cargo.</a:t>
            </a:r>
            <a:endParaRPr lang="en-US" sz="2000" dirty="0"/>
          </a:p>
          <a:p>
            <a:pPr marL="0" indent="0">
              <a:buNone/>
            </a:pPr>
            <a:r>
              <a:rPr lang="en-US" sz="2000" dirty="0"/>
              <a:t>In short, we live up to our promise “Fast, Safe, Effective and Competitive Price” – We provide you a “Your integrated logistics solution</a:t>
            </a:r>
            <a:r>
              <a:rPr lang="en-US" sz="2000" dirty="0" smtClean="0"/>
              <a:t>”.</a:t>
            </a:r>
          </a:p>
          <a:p>
            <a:endParaRPr lang="en-US" sz="2000" dirty="0"/>
          </a:p>
          <a:p>
            <a:pPr marL="0" indent="0">
              <a:buNone/>
            </a:pPr>
            <a:endParaRPr lang="en-US" sz="2000" dirty="0"/>
          </a:p>
        </p:txBody>
      </p:sp>
      <p:sp>
        <p:nvSpPr>
          <p:cNvPr id="5" name="TextBox 4"/>
          <p:cNvSpPr txBox="1"/>
          <p:nvPr/>
        </p:nvSpPr>
        <p:spPr>
          <a:xfrm>
            <a:off x="838200" y="4107766"/>
            <a:ext cx="1102086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OUR VISION</a:t>
            </a:r>
          </a:p>
          <a:p>
            <a:r>
              <a:rPr lang="en-US" dirty="0"/>
              <a:t>To become a leading company in forwarding and transporting goods in Vietnam as well as in the world through the most professional and prestigious solutions.</a:t>
            </a:r>
          </a:p>
        </p:txBody>
      </p:sp>
      <p:sp>
        <p:nvSpPr>
          <p:cNvPr id="6" name="TextBox 5"/>
          <p:cNvSpPr txBox="1"/>
          <p:nvPr/>
        </p:nvSpPr>
        <p:spPr>
          <a:xfrm>
            <a:off x="838200" y="5331875"/>
            <a:ext cx="1012873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OUR MISSION</a:t>
            </a:r>
          </a:p>
          <a:p>
            <a:r>
              <a:rPr lang="en-US" dirty="0"/>
              <a:t>Providing leading domestic and international freight forwarding and transportation services.</a:t>
            </a:r>
          </a:p>
          <a:p>
            <a:r>
              <a:rPr lang="en-US" dirty="0"/>
              <a:t>Mission on community and society.</a:t>
            </a:r>
          </a:p>
          <a:p>
            <a:r>
              <a:rPr lang="en-US" dirty="0"/>
              <a:t>Create material and spiritual values for shareholders and employees</a:t>
            </a:r>
            <a:endParaRPr lang="vi-VN" dirty="0"/>
          </a:p>
        </p:txBody>
      </p:sp>
    </p:spTree>
    <p:extLst>
      <p:ext uri="{BB962C8B-B14F-4D97-AF65-F5344CB8AC3E}">
        <p14:creationId xmlns:p14="http://schemas.microsoft.com/office/powerpoint/2010/main" val="418874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1083</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等线</vt:lpstr>
      <vt:lpstr>Open Sans</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Quang Khải</dc:creator>
  <cp:lastModifiedBy>Windows User</cp:lastModifiedBy>
  <cp:revision>24</cp:revision>
  <dcterms:created xsi:type="dcterms:W3CDTF">2022-02-23T16:38:47Z</dcterms:created>
  <dcterms:modified xsi:type="dcterms:W3CDTF">2022-02-28T07:03:50Z</dcterms:modified>
</cp:coreProperties>
</file>