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66" r:id="rId5"/>
    <p:sldId id="258" r:id="rId6"/>
    <p:sldId id="271" r:id="rId7"/>
    <p:sldId id="260" r:id="rId8"/>
    <p:sldId id="272" r:id="rId9"/>
    <p:sldId id="27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snapToGrid="0">
      <p:cViewPr varScale="1">
        <p:scale>
          <a:sx n="69" d="100"/>
          <a:sy n="69" d="100"/>
        </p:scale>
        <p:origin x="56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BAF79-42A0-4665-A9C7-4E3361134AB9}" type="datetimeFigureOut">
              <a:rPr lang="en-US" smtClean="0"/>
              <a:t>28-Feb-22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57B7F-F47E-4B1E-890E-AD6E7C4101AC}" type="slidenum">
              <a:rPr lang="en-US" smtClean="0"/>
              <a:t>‹#›</a:t>
            </a:fld>
            <a:endParaRPr lang="en-US"/>
          </a:p>
        </p:txBody>
      </p:sp>
    </p:spTree>
    <p:extLst>
      <p:ext uri="{BB962C8B-B14F-4D97-AF65-F5344CB8AC3E}">
        <p14:creationId xmlns:p14="http://schemas.microsoft.com/office/powerpoint/2010/main" val="3779461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157B7F-F47E-4B1E-890E-AD6E7C4101AC}" type="slidenum">
              <a:rPr lang="en-US" smtClean="0"/>
              <a:t>1</a:t>
            </a:fld>
            <a:endParaRPr lang="en-US"/>
          </a:p>
        </p:txBody>
      </p:sp>
    </p:spTree>
    <p:extLst>
      <p:ext uri="{BB962C8B-B14F-4D97-AF65-F5344CB8AC3E}">
        <p14:creationId xmlns:p14="http://schemas.microsoft.com/office/powerpoint/2010/main" val="1998669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157B7F-F47E-4B1E-890E-AD6E7C4101AC}" type="slidenum">
              <a:rPr lang="en-US" smtClean="0"/>
              <a:t>7</a:t>
            </a:fld>
            <a:endParaRPr lang="en-US"/>
          </a:p>
        </p:txBody>
      </p:sp>
    </p:spTree>
    <p:extLst>
      <p:ext uri="{BB962C8B-B14F-4D97-AF65-F5344CB8AC3E}">
        <p14:creationId xmlns:p14="http://schemas.microsoft.com/office/powerpoint/2010/main" val="162647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7B9F-667A-464B-9E3F-57D41FFC5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178B52-B9D2-457C-81E3-8A938C47E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8831D-9C50-4F52-AC92-50044B8F2964}"/>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5B38F488-CF45-4D26-BDBE-6C5274FBF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00CD1-6899-4E10-889C-3B9D2178478E}"/>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14283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A1B5-8AA2-4683-9549-D9E9689B18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9F2030-419A-4BE6-9E07-644DD2A241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81A32-3888-4021-8AA2-D90BA14AC709}"/>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AA3C304D-CF02-4F99-9B52-D6FFF830B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D3024-3349-46DB-9ADF-5A4A54DF39F0}"/>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46654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FDB42-E4BE-4D54-8D87-E8D22E595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359FA6-C734-4AF3-ABF1-6F0E8361A2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A1D59-872C-4199-BC98-DE92CF07BCC5}"/>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DD4DF75F-01AB-4B9A-AC95-A992644D4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D6A97-2519-43A3-A7E9-14CAA1B5C477}"/>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7166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A522-BFA2-4D1D-969F-2C452238D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9BA58-3651-43BE-9906-82A890F268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87C7C-49DD-4664-B90E-7E4AFE185CD0}"/>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39F24A9D-894F-4120-B9CD-977C58249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46D5D-E3C3-46E1-A389-9FFAF625B941}"/>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284466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F365-D663-404E-8B1C-9A50CB40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C6B3AA-F198-4D7B-901B-9A12617A4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F6BBCF-2C54-4059-A6B3-73C4A705D5BD}"/>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796686FC-0A04-4182-9CBF-E5D3E9319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EF0BF-ACD8-4D01-BF8A-1B8AD451F1DC}"/>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424437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CB41-465A-4FB9-ABD0-251918CED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35704-0F87-4854-96F6-14DD037FFA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9975F5-4003-45F2-8396-4BD9A9D04C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0425E-963D-4223-B142-DA85ED0599BC}"/>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6" name="Footer Placeholder 5">
            <a:extLst>
              <a:ext uri="{FF2B5EF4-FFF2-40B4-BE49-F238E27FC236}">
                <a16:creationId xmlns:a16="http://schemas.microsoft.com/office/drawing/2014/main" id="{7E1666E1-23D4-45A5-907A-D0EF08B3C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BBEE9-3C76-442E-9F73-D39278197567}"/>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222024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8D81-92F7-4EE9-964F-77466C4F4C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9BB0B1-8CE3-417C-AD99-C780DB9D5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7F5740-0C93-4021-9027-23F9C30CC5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74D14-ED40-40EF-9756-81F5A1ED20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818169-A3A0-4FC5-8DCD-A5648E6145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1996C0-C5BD-4C69-9ABC-31DD15F37C83}"/>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8" name="Footer Placeholder 7">
            <a:extLst>
              <a:ext uri="{FF2B5EF4-FFF2-40B4-BE49-F238E27FC236}">
                <a16:creationId xmlns:a16="http://schemas.microsoft.com/office/drawing/2014/main" id="{12852C9F-810E-45EF-A215-1FDF7CCB73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086B9E-EC91-4350-8DEA-A899286B6A13}"/>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6003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1D33-1D14-4ED0-B1DA-5A9F52C9B4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791B27-6F6A-4910-A446-2CC97CA810D2}"/>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4" name="Footer Placeholder 3">
            <a:extLst>
              <a:ext uri="{FF2B5EF4-FFF2-40B4-BE49-F238E27FC236}">
                <a16:creationId xmlns:a16="http://schemas.microsoft.com/office/drawing/2014/main" id="{093B630A-3482-41FC-A483-5FDD3A84F3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B46B-A765-4C19-85B8-760211938DF1}"/>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93139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CF531-E29D-4644-9E82-0E727DB73C9A}"/>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3" name="Footer Placeholder 2">
            <a:extLst>
              <a:ext uri="{FF2B5EF4-FFF2-40B4-BE49-F238E27FC236}">
                <a16:creationId xmlns:a16="http://schemas.microsoft.com/office/drawing/2014/main" id="{0DA1184E-C680-4E98-9018-03B167F671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E6D03C-7836-44F9-9B5C-28CADB290367}"/>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227448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77BC-9760-4C0B-A328-58FC04E3A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CE6A27-5DAD-4EE2-A26B-D706835AA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D25822-87EA-404C-BEEC-4F0396E9F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686390-1607-4484-8EDD-0F60768AA534}"/>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6" name="Footer Placeholder 5">
            <a:extLst>
              <a:ext uri="{FF2B5EF4-FFF2-40B4-BE49-F238E27FC236}">
                <a16:creationId xmlns:a16="http://schemas.microsoft.com/office/drawing/2014/main" id="{D1F6411C-D4DA-43FD-A9B7-48BE4071E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B6B2A-7214-43ED-A98D-1C8C1E1748D8}"/>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18754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B5A6-0102-49ED-BC20-8082A8772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3CF62E-8EE5-4AC1-9DF9-87A4E5DAC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853169-4C3F-41FE-B021-7C0BE3C5D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C41EA0-AA77-4A3E-8061-35F227891884}"/>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6" name="Footer Placeholder 5">
            <a:extLst>
              <a:ext uri="{FF2B5EF4-FFF2-40B4-BE49-F238E27FC236}">
                <a16:creationId xmlns:a16="http://schemas.microsoft.com/office/drawing/2014/main" id="{55B92C78-3CE7-4931-B43D-779E6F2F1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3A722-C8CA-4E76-9B69-E5A92C3E430A}"/>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244075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19B86A-1336-4D8B-B8CF-81A8C691D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5C5974-8CE0-4EAE-B534-D0D72506B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F5E8E-7DCB-4AE3-A03B-0AAEACBD2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89702FAF-707D-427A-B2DC-B09765C83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BD90FC-CB8B-4863-B690-3CD1E18A8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9BB21-DE8D-494E-A15A-F51191563E13}" type="slidenum">
              <a:rPr lang="en-US" smtClean="0"/>
              <a:t>‹#›</a:t>
            </a:fld>
            <a:endParaRPr lang="en-US"/>
          </a:p>
        </p:txBody>
      </p:sp>
    </p:spTree>
    <p:extLst>
      <p:ext uri="{BB962C8B-B14F-4D97-AF65-F5344CB8AC3E}">
        <p14:creationId xmlns:p14="http://schemas.microsoft.com/office/powerpoint/2010/main" val="3105172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pig-logistics.com/"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pig-logistics.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pig-logistics.com/"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mailto:Sales@dpig-logistics.com" TargetMode="External"/><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B42D49F-1310-4A38-BBE8-08EA5D702FA3}"/>
              </a:ext>
            </a:extLst>
          </p:cNvPr>
          <p:cNvPicPr>
            <a:picLocks noChangeAspect="1"/>
          </p:cNvPicPr>
          <p:nvPr/>
        </p:nvPicPr>
        <p:blipFill>
          <a:blip r:embed="rId3"/>
          <a:stretch>
            <a:fillRect/>
          </a:stretch>
        </p:blipFill>
        <p:spPr>
          <a:xfrm>
            <a:off x="8119822" y="705129"/>
            <a:ext cx="4019048" cy="3057143"/>
          </a:xfrm>
          <a:prstGeom prst="rect">
            <a:avLst/>
          </a:prstGeom>
        </p:spPr>
      </p:pic>
      <p:sp>
        <p:nvSpPr>
          <p:cNvPr id="11" name="TextBox 10">
            <a:extLst>
              <a:ext uri="{FF2B5EF4-FFF2-40B4-BE49-F238E27FC236}">
                <a16:creationId xmlns:a16="http://schemas.microsoft.com/office/drawing/2014/main" id="{2A9ED2F1-7052-4611-92CB-0B315DCEBA64}"/>
              </a:ext>
            </a:extLst>
          </p:cNvPr>
          <p:cNvSpPr txBox="1"/>
          <p:nvPr/>
        </p:nvSpPr>
        <p:spPr>
          <a:xfrm>
            <a:off x="8335059" y="872453"/>
            <a:ext cx="1744910" cy="584775"/>
          </a:xfrm>
          <a:prstGeom prst="rect">
            <a:avLst/>
          </a:prstGeom>
          <a:noFill/>
        </p:spPr>
        <p:txBody>
          <a:bodyPr wrap="square" rtlCol="0">
            <a:spAutoFit/>
          </a:bodyPr>
          <a:lstStyle/>
          <a:p>
            <a:r>
              <a:rPr lang="en-US" sz="1600" b="1" dirty="0">
                <a:solidFill>
                  <a:schemeClr val="bg1"/>
                </a:solidFill>
              </a:rPr>
              <a:t>Features</a:t>
            </a:r>
          </a:p>
          <a:p>
            <a:endParaRPr lang="en-US" sz="1600" dirty="0">
              <a:solidFill>
                <a:schemeClr val="bg1"/>
              </a:solidFill>
            </a:endParaRPr>
          </a:p>
        </p:txBody>
      </p:sp>
      <p:sp>
        <p:nvSpPr>
          <p:cNvPr id="20" name="TextBox 19">
            <a:extLst>
              <a:ext uri="{FF2B5EF4-FFF2-40B4-BE49-F238E27FC236}">
                <a16:creationId xmlns:a16="http://schemas.microsoft.com/office/drawing/2014/main" id="{0E9A4659-235E-4E30-B2C1-F75D0D4CD2B2}"/>
              </a:ext>
            </a:extLst>
          </p:cNvPr>
          <p:cNvSpPr txBox="1"/>
          <p:nvPr/>
        </p:nvSpPr>
        <p:spPr>
          <a:xfrm>
            <a:off x="8536395" y="1349507"/>
            <a:ext cx="2749914" cy="338554"/>
          </a:xfrm>
          <a:prstGeom prst="rect">
            <a:avLst/>
          </a:prstGeom>
          <a:noFill/>
        </p:spPr>
        <p:txBody>
          <a:bodyPr wrap="square" rtlCol="0">
            <a:spAutoFit/>
          </a:bodyPr>
          <a:lstStyle/>
          <a:p>
            <a:r>
              <a:rPr lang="en-US" sz="1600" b="1" dirty="0" err="1" smtClean="0"/>
              <a:t>Nhân</a:t>
            </a:r>
            <a:r>
              <a:rPr lang="en-US" sz="1600" b="1" dirty="0" smtClean="0"/>
              <a:t> </a:t>
            </a:r>
            <a:r>
              <a:rPr lang="en-US" sz="1600" b="1" dirty="0" err="1" smtClean="0"/>
              <a:t>Viên</a:t>
            </a:r>
            <a:r>
              <a:rPr lang="en-US" sz="1600" b="1" dirty="0" smtClean="0"/>
              <a:t> </a:t>
            </a:r>
            <a:r>
              <a:rPr lang="en-US" sz="1600" b="1" dirty="0" err="1" smtClean="0"/>
              <a:t>Tận</a:t>
            </a:r>
            <a:r>
              <a:rPr lang="en-US" sz="1600" b="1" dirty="0" smtClean="0"/>
              <a:t> </a:t>
            </a:r>
            <a:r>
              <a:rPr lang="en-US" sz="1600" b="1" dirty="0" err="1" smtClean="0"/>
              <a:t>Tâm</a:t>
            </a:r>
            <a:endParaRPr lang="en-US" sz="1600" dirty="0"/>
          </a:p>
        </p:txBody>
      </p:sp>
      <p:sp>
        <p:nvSpPr>
          <p:cNvPr id="21" name="TextBox 20">
            <a:extLst>
              <a:ext uri="{FF2B5EF4-FFF2-40B4-BE49-F238E27FC236}">
                <a16:creationId xmlns:a16="http://schemas.microsoft.com/office/drawing/2014/main" id="{07F4C93B-6A63-43D0-B82E-B07DA60F4C61}"/>
              </a:ext>
            </a:extLst>
          </p:cNvPr>
          <p:cNvSpPr txBox="1"/>
          <p:nvPr/>
        </p:nvSpPr>
        <p:spPr>
          <a:xfrm>
            <a:off x="8542956" y="1837961"/>
            <a:ext cx="3409557" cy="338554"/>
          </a:xfrm>
          <a:prstGeom prst="rect">
            <a:avLst/>
          </a:prstGeom>
          <a:noFill/>
        </p:spPr>
        <p:txBody>
          <a:bodyPr wrap="square" rtlCol="0">
            <a:spAutoFit/>
          </a:bodyPr>
          <a:lstStyle/>
          <a:p>
            <a:r>
              <a:rPr lang="en-US" sz="1600" b="1" dirty="0" smtClean="0"/>
              <a:t>An </a:t>
            </a:r>
            <a:r>
              <a:rPr lang="en-US" sz="1600" b="1" dirty="0" err="1" smtClean="0"/>
              <a:t>Toàn</a:t>
            </a:r>
            <a:r>
              <a:rPr lang="en-US" sz="1600" b="1" dirty="0" smtClean="0"/>
              <a:t> &amp; </a:t>
            </a:r>
            <a:r>
              <a:rPr lang="en-US" sz="1600" b="1" dirty="0" err="1" smtClean="0"/>
              <a:t>Nhanh</a:t>
            </a:r>
            <a:r>
              <a:rPr lang="en-US" sz="1600" b="1" dirty="0" smtClean="0"/>
              <a:t> </a:t>
            </a:r>
            <a:r>
              <a:rPr lang="en-US" sz="1600" b="1" dirty="0" err="1" smtClean="0"/>
              <a:t>Chóng</a:t>
            </a:r>
            <a:endParaRPr lang="en-US" sz="1600" dirty="0"/>
          </a:p>
        </p:txBody>
      </p:sp>
      <p:sp>
        <p:nvSpPr>
          <p:cNvPr id="22" name="TextBox 21">
            <a:extLst>
              <a:ext uri="{FF2B5EF4-FFF2-40B4-BE49-F238E27FC236}">
                <a16:creationId xmlns:a16="http://schemas.microsoft.com/office/drawing/2014/main" id="{EE8DDF41-D141-4BDC-B30F-5BEC1FDA16E7}"/>
              </a:ext>
            </a:extLst>
          </p:cNvPr>
          <p:cNvSpPr txBox="1"/>
          <p:nvPr/>
        </p:nvSpPr>
        <p:spPr>
          <a:xfrm>
            <a:off x="8542957" y="2325556"/>
            <a:ext cx="2164359" cy="338554"/>
          </a:xfrm>
          <a:prstGeom prst="rect">
            <a:avLst/>
          </a:prstGeom>
          <a:noFill/>
        </p:spPr>
        <p:txBody>
          <a:bodyPr wrap="square" rtlCol="0">
            <a:spAutoFit/>
          </a:bodyPr>
          <a:lstStyle/>
          <a:p>
            <a:r>
              <a:rPr lang="en-US" sz="1600" b="1" dirty="0" smtClean="0"/>
              <a:t>Chi </a:t>
            </a:r>
            <a:r>
              <a:rPr lang="en-US" sz="1600" b="1" dirty="0" err="1" smtClean="0"/>
              <a:t>Phí</a:t>
            </a:r>
            <a:r>
              <a:rPr lang="en-US" sz="1600" b="1" dirty="0" smtClean="0"/>
              <a:t> </a:t>
            </a:r>
            <a:r>
              <a:rPr lang="en-US" sz="1600" b="1" dirty="0" err="1" smtClean="0"/>
              <a:t>Cạnh</a:t>
            </a:r>
            <a:r>
              <a:rPr lang="en-US" sz="1600" b="1" dirty="0" smtClean="0"/>
              <a:t> </a:t>
            </a:r>
            <a:r>
              <a:rPr lang="en-US" sz="1600" b="1" dirty="0" err="1" smtClean="0"/>
              <a:t>Tranh</a:t>
            </a:r>
            <a:endParaRPr lang="en-US" sz="1600" b="1" dirty="0"/>
          </a:p>
        </p:txBody>
      </p:sp>
      <p:sp>
        <p:nvSpPr>
          <p:cNvPr id="23" name="TextBox 22">
            <a:extLst>
              <a:ext uri="{FF2B5EF4-FFF2-40B4-BE49-F238E27FC236}">
                <a16:creationId xmlns:a16="http://schemas.microsoft.com/office/drawing/2014/main" id="{BFD0A466-6DE7-4238-AB7A-EA1E5CDF744E}"/>
              </a:ext>
            </a:extLst>
          </p:cNvPr>
          <p:cNvSpPr txBox="1"/>
          <p:nvPr/>
        </p:nvSpPr>
        <p:spPr>
          <a:xfrm>
            <a:off x="8542957" y="2793439"/>
            <a:ext cx="2164359" cy="338554"/>
          </a:xfrm>
          <a:prstGeom prst="rect">
            <a:avLst/>
          </a:prstGeom>
          <a:noFill/>
        </p:spPr>
        <p:txBody>
          <a:bodyPr wrap="square" rtlCol="0">
            <a:spAutoFit/>
          </a:bodyPr>
          <a:lstStyle/>
          <a:p>
            <a:r>
              <a:rPr lang="en-US" sz="1600" b="1" dirty="0"/>
              <a:t> </a:t>
            </a:r>
            <a:r>
              <a:rPr lang="en-US" sz="1600" b="1" dirty="0" err="1" smtClean="0"/>
              <a:t>Hỗ</a:t>
            </a:r>
            <a:r>
              <a:rPr lang="en-US" sz="1600" b="1" dirty="0" smtClean="0"/>
              <a:t> </a:t>
            </a:r>
            <a:r>
              <a:rPr lang="en-US" sz="1600" b="1" dirty="0" err="1" smtClean="0"/>
              <a:t>Trợ</a:t>
            </a:r>
            <a:r>
              <a:rPr lang="en-US" sz="1600" b="1" dirty="0" smtClean="0"/>
              <a:t> 24/7</a:t>
            </a:r>
            <a:endParaRPr lang="en-US" sz="1600" dirty="0"/>
          </a:p>
        </p:txBody>
      </p:sp>
      <p:sp>
        <p:nvSpPr>
          <p:cNvPr id="24" name="TextBox 23">
            <a:extLst>
              <a:ext uri="{FF2B5EF4-FFF2-40B4-BE49-F238E27FC236}">
                <a16:creationId xmlns:a16="http://schemas.microsoft.com/office/drawing/2014/main" id="{DE778134-5455-4B85-8F0F-808AAE6EA442}"/>
              </a:ext>
            </a:extLst>
          </p:cNvPr>
          <p:cNvSpPr txBox="1"/>
          <p:nvPr/>
        </p:nvSpPr>
        <p:spPr>
          <a:xfrm>
            <a:off x="8547334" y="3293655"/>
            <a:ext cx="2164359" cy="338554"/>
          </a:xfrm>
          <a:prstGeom prst="rect">
            <a:avLst/>
          </a:prstGeom>
          <a:noFill/>
        </p:spPr>
        <p:txBody>
          <a:bodyPr wrap="square" rtlCol="0">
            <a:spAutoFit/>
          </a:bodyPr>
          <a:lstStyle/>
          <a:p>
            <a:r>
              <a:rPr lang="en-US" sz="1600" b="1" dirty="0" err="1" smtClean="0"/>
              <a:t>Giải</a:t>
            </a:r>
            <a:r>
              <a:rPr lang="en-US" sz="1600" b="1" dirty="0" smtClean="0"/>
              <a:t> </a:t>
            </a:r>
            <a:r>
              <a:rPr lang="en-US" sz="1600" b="1" dirty="0" err="1" smtClean="0"/>
              <a:t>Pháp</a:t>
            </a:r>
            <a:r>
              <a:rPr lang="en-US" sz="1600" b="1" dirty="0" smtClean="0"/>
              <a:t> </a:t>
            </a:r>
            <a:r>
              <a:rPr lang="en-US" sz="1600" b="1" dirty="0" err="1" smtClean="0"/>
              <a:t>Tối</a:t>
            </a:r>
            <a:r>
              <a:rPr lang="en-US" sz="1600" b="1" dirty="0" smtClean="0"/>
              <a:t> </a:t>
            </a:r>
            <a:r>
              <a:rPr lang="en-US" sz="1600" b="1" dirty="0" err="1" smtClean="0"/>
              <a:t>Ưu</a:t>
            </a:r>
            <a:endParaRPr lang="en-US" sz="1600" dirty="0"/>
          </a:p>
        </p:txBody>
      </p:sp>
      <p:pic>
        <p:nvPicPr>
          <p:cNvPr id="28" name="Picture 27">
            <a:extLst>
              <a:ext uri="{FF2B5EF4-FFF2-40B4-BE49-F238E27FC236}">
                <a16:creationId xmlns:a16="http://schemas.microsoft.com/office/drawing/2014/main" id="{D2950B52-14D9-4AED-96B3-B240F687EE34}"/>
              </a:ext>
            </a:extLst>
          </p:cNvPr>
          <p:cNvPicPr>
            <a:picLocks noChangeAspect="1"/>
          </p:cNvPicPr>
          <p:nvPr/>
        </p:nvPicPr>
        <p:blipFill>
          <a:blip r:embed="rId4"/>
          <a:stretch>
            <a:fillRect/>
          </a:stretch>
        </p:blipFill>
        <p:spPr>
          <a:xfrm>
            <a:off x="8182476" y="4029061"/>
            <a:ext cx="4009524" cy="2123810"/>
          </a:xfrm>
          <a:prstGeom prst="rect">
            <a:avLst/>
          </a:prstGeom>
        </p:spPr>
      </p:pic>
      <p:sp>
        <p:nvSpPr>
          <p:cNvPr id="29" name="TextBox 28">
            <a:extLst>
              <a:ext uri="{FF2B5EF4-FFF2-40B4-BE49-F238E27FC236}">
                <a16:creationId xmlns:a16="http://schemas.microsoft.com/office/drawing/2014/main" id="{9BB42E61-7D74-480F-A9D2-84FE68E3DDA8}"/>
              </a:ext>
            </a:extLst>
          </p:cNvPr>
          <p:cNvSpPr txBox="1"/>
          <p:nvPr/>
        </p:nvSpPr>
        <p:spPr>
          <a:xfrm>
            <a:off x="8447950" y="4124652"/>
            <a:ext cx="1686187" cy="584775"/>
          </a:xfrm>
          <a:prstGeom prst="rect">
            <a:avLst/>
          </a:prstGeom>
          <a:noFill/>
        </p:spPr>
        <p:txBody>
          <a:bodyPr wrap="square" rtlCol="0">
            <a:spAutoFit/>
          </a:bodyPr>
          <a:lstStyle/>
          <a:p>
            <a:r>
              <a:rPr lang="en-US" sz="1600" b="1" dirty="0">
                <a:solidFill>
                  <a:schemeClr val="bg1"/>
                </a:solidFill>
              </a:rPr>
              <a:t>Contact Us</a:t>
            </a:r>
          </a:p>
          <a:p>
            <a:endParaRPr lang="en-US" sz="1600" dirty="0">
              <a:solidFill>
                <a:schemeClr val="bg1"/>
              </a:solidFill>
            </a:endParaRPr>
          </a:p>
        </p:txBody>
      </p:sp>
      <p:sp>
        <p:nvSpPr>
          <p:cNvPr id="30" name="TextBox 29">
            <a:extLst>
              <a:ext uri="{FF2B5EF4-FFF2-40B4-BE49-F238E27FC236}">
                <a16:creationId xmlns:a16="http://schemas.microsoft.com/office/drawing/2014/main" id="{3AFE4BD1-4155-432C-901A-10DDF1F69A73}"/>
              </a:ext>
            </a:extLst>
          </p:cNvPr>
          <p:cNvSpPr txBox="1"/>
          <p:nvPr/>
        </p:nvSpPr>
        <p:spPr>
          <a:xfrm>
            <a:off x="8618173" y="4724997"/>
            <a:ext cx="1686187" cy="584775"/>
          </a:xfrm>
          <a:prstGeom prst="rect">
            <a:avLst/>
          </a:prstGeom>
          <a:noFill/>
        </p:spPr>
        <p:txBody>
          <a:bodyPr wrap="square" rtlCol="0">
            <a:spAutoFit/>
          </a:bodyPr>
          <a:lstStyle/>
          <a:p>
            <a:r>
              <a:rPr lang="en-US" sz="1600" b="1" dirty="0" smtClean="0"/>
              <a:t>0979 </a:t>
            </a:r>
            <a:r>
              <a:rPr lang="en-US" sz="1600" b="1" dirty="0"/>
              <a:t>359 600</a:t>
            </a:r>
          </a:p>
          <a:p>
            <a:r>
              <a:rPr lang="en-US" sz="1600" b="1" dirty="0" smtClean="0"/>
              <a:t> </a:t>
            </a:r>
            <a:endParaRPr lang="en-US" sz="1600" b="1" dirty="0"/>
          </a:p>
        </p:txBody>
      </p:sp>
      <p:sp>
        <p:nvSpPr>
          <p:cNvPr id="31" name="TextBox 30">
            <a:extLst>
              <a:ext uri="{FF2B5EF4-FFF2-40B4-BE49-F238E27FC236}">
                <a16:creationId xmlns:a16="http://schemas.microsoft.com/office/drawing/2014/main" id="{1983B771-1FDC-442B-9C71-375851CC5D34}"/>
              </a:ext>
            </a:extLst>
          </p:cNvPr>
          <p:cNvSpPr txBox="1"/>
          <p:nvPr/>
        </p:nvSpPr>
        <p:spPr>
          <a:xfrm>
            <a:off x="8625076" y="5161063"/>
            <a:ext cx="2951228" cy="338554"/>
          </a:xfrm>
          <a:prstGeom prst="rect">
            <a:avLst/>
          </a:prstGeom>
          <a:noFill/>
        </p:spPr>
        <p:txBody>
          <a:bodyPr wrap="square" rtlCol="0">
            <a:spAutoFit/>
          </a:bodyPr>
          <a:lstStyle/>
          <a:p>
            <a:r>
              <a:rPr lang="en-US" sz="1600" b="1" dirty="0" smtClean="0"/>
              <a:t>Sales@dpig-logistics.com</a:t>
            </a:r>
            <a:endParaRPr lang="en-US" sz="1600" dirty="0"/>
          </a:p>
        </p:txBody>
      </p:sp>
      <p:sp>
        <p:nvSpPr>
          <p:cNvPr id="32" name="TextBox 31">
            <a:extLst>
              <a:ext uri="{FF2B5EF4-FFF2-40B4-BE49-F238E27FC236}">
                <a16:creationId xmlns:a16="http://schemas.microsoft.com/office/drawing/2014/main" id="{19CF1C45-D4B5-43B4-8607-97D94DC98C68}"/>
              </a:ext>
            </a:extLst>
          </p:cNvPr>
          <p:cNvSpPr txBox="1"/>
          <p:nvPr/>
        </p:nvSpPr>
        <p:spPr>
          <a:xfrm>
            <a:off x="8618173" y="5648501"/>
            <a:ext cx="3180487" cy="830997"/>
          </a:xfrm>
          <a:prstGeom prst="rect">
            <a:avLst/>
          </a:prstGeom>
          <a:noFill/>
        </p:spPr>
        <p:txBody>
          <a:bodyPr wrap="square" rtlCol="0">
            <a:spAutoFit/>
          </a:bodyPr>
          <a:lstStyle/>
          <a:p>
            <a:r>
              <a:rPr lang="en-US" sz="1600" b="1" dirty="0" err="1" smtClean="0"/>
              <a:t>Số</a:t>
            </a:r>
            <a:r>
              <a:rPr lang="en-US" sz="1600" b="1" dirty="0" smtClean="0"/>
              <a:t> 10A, </a:t>
            </a:r>
            <a:r>
              <a:rPr lang="en-US" sz="1600" b="1" dirty="0" err="1" smtClean="0"/>
              <a:t>Tổ</a:t>
            </a:r>
            <a:r>
              <a:rPr lang="en-US" sz="1600" b="1" dirty="0" smtClean="0"/>
              <a:t> 1, </a:t>
            </a:r>
            <a:r>
              <a:rPr lang="en-US" sz="1600" b="1" dirty="0" err="1" smtClean="0"/>
              <a:t>Phường</a:t>
            </a:r>
            <a:r>
              <a:rPr lang="en-US" sz="1600" b="1" dirty="0" smtClean="0"/>
              <a:t> </a:t>
            </a:r>
            <a:r>
              <a:rPr lang="en-US" sz="1600" b="1" dirty="0" err="1" smtClean="0"/>
              <a:t>Việt</a:t>
            </a:r>
            <a:r>
              <a:rPr lang="en-US" sz="1600" b="1" dirty="0" smtClean="0"/>
              <a:t> </a:t>
            </a:r>
            <a:r>
              <a:rPr lang="en-US" sz="1600" b="1" dirty="0" err="1" smtClean="0"/>
              <a:t>Hưng</a:t>
            </a:r>
            <a:r>
              <a:rPr lang="en-US" sz="1600" b="1" dirty="0" smtClean="0"/>
              <a:t>, </a:t>
            </a:r>
            <a:r>
              <a:rPr lang="en-US" sz="1600" b="1" dirty="0" err="1" smtClean="0"/>
              <a:t>Quận</a:t>
            </a:r>
            <a:r>
              <a:rPr lang="en-US" sz="1600" b="1" dirty="0" smtClean="0"/>
              <a:t> Long </a:t>
            </a:r>
            <a:r>
              <a:rPr lang="en-US" sz="1600" b="1" dirty="0" err="1" smtClean="0"/>
              <a:t>Biên</a:t>
            </a:r>
            <a:r>
              <a:rPr lang="en-US" sz="1600" b="1" dirty="0" smtClean="0"/>
              <a:t>, </a:t>
            </a:r>
            <a:r>
              <a:rPr lang="en-US" sz="1600" b="1" dirty="0" err="1" smtClean="0"/>
              <a:t>Thành</a:t>
            </a:r>
            <a:r>
              <a:rPr lang="en-US" sz="1600" b="1" dirty="0" smtClean="0"/>
              <a:t> </a:t>
            </a:r>
            <a:r>
              <a:rPr lang="en-US" sz="1600" b="1" dirty="0" err="1" smtClean="0"/>
              <a:t>Phố</a:t>
            </a:r>
            <a:r>
              <a:rPr lang="en-US" sz="1600" b="1" dirty="0" smtClean="0"/>
              <a:t> </a:t>
            </a:r>
            <a:r>
              <a:rPr lang="en-US" sz="1600" b="1" dirty="0" err="1" smtClean="0"/>
              <a:t>Hà</a:t>
            </a:r>
            <a:r>
              <a:rPr lang="en-US" sz="1600" b="1" dirty="0" smtClean="0"/>
              <a:t> </a:t>
            </a:r>
            <a:r>
              <a:rPr lang="en-US" sz="1600" b="1" dirty="0" err="1" smtClean="0"/>
              <a:t>Nội</a:t>
            </a:r>
            <a:r>
              <a:rPr lang="en-US" sz="1600" b="1" dirty="0" smtClean="0"/>
              <a:t>, </a:t>
            </a:r>
            <a:r>
              <a:rPr lang="en-US" sz="1600" b="1" dirty="0" err="1" smtClean="0"/>
              <a:t>Việt</a:t>
            </a:r>
            <a:r>
              <a:rPr lang="en-US" sz="1600" b="1" dirty="0" smtClean="0"/>
              <a:t> Nam.</a:t>
            </a:r>
            <a:endParaRPr lang="en-US" sz="1600" dirty="0"/>
          </a:p>
        </p:txBody>
      </p:sp>
      <p:pic>
        <p:nvPicPr>
          <p:cNvPr id="1030" name="Picture 6" descr="red and blue cargo ship on body of water during dayti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873" y="731158"/>
            <a:ext cx="7683649" cy="512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60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18F061-E9A9-4EA5-BDA1-B74F67FB9469}"/>
              </a:ext>
            </a:extLst>
          </p:cNvPr>
          <p:cNvSpPr/>
          <p:nvPr/>
        </p:nvSpPr>
        <p:spPr>
          <a:xfrm>
            <a:off x="177732" y="377072"/>
            <a:ext cx="11836536" cy="6325386"/>
          </a:xfrm>
          <a:prstGeom prst="rect">
            <a:avLst/>
          </a:prstGeom>
          <a:solidFill>
            <a:srgbClr val="0C2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anose="020B0604020202020204" pitchFamily="34" charset="0"/>
              <a:cs typeface="Arial" panose="020B0604020202020204" pitchFamily="34" charset="0"/>
            </a:endParaRPr>
          </a:p>
        </p:txBody>
      </p:sp>
      <p:graphicFrame>
        <p:nvGraphicFramePr>
          <p:cNvPr id="23" name="Table 22">
            <a:extLst>
              <a:ext uri="{FF2B5EF4-FFF2-40B4-BE49-F238E27FC236}">
                <a16:creationId xmlns:a16="http://schemas.microsoft.com/office/drawing/2014/main" id="{16123C31-96D4-48FC-880D-47804B733AD7}"/>
              </a:ext>
            </a:extLst>
          </p:cNvPr>
          <p:cNvGraphicFramePr>
            <a:graphicFrameLocks noGrp="1"/>
          </p:cNvGraphicFramePr>
          <p:nvPr>
            <p:extLst>
              <p:ext uri="{D42A27DB-BD31-4B8C-83A1-F6EECF244321}">
                <p14:modId xmlns:p14="http://schemas.microsoft.com/office/powerpoint/2010/main" val="773670491"/>
              </p:ext>
            </p:extLst>
          </p:nvPr>
        </p:nvGraphicFramePr>
        <p:xfrm>
          <a:off x="7034111" y="1288350"/>
          <a:ext cx="4478820" cy="1270000"/>
        </p:xfrm>
        <a:graphic>
          <a:graphicData uri="http://schemas.openxmlformats.org/drawingml/2006/table">
            <a:tbl>
              <a:tblPr>
                <a:tableStyleId>{5C22544A-7EE6-4342-B048-85BDC9FD1C3A}</a:tableStyleId>
              </a:tblPr>
              <a:tblGrid>
                <a:gridCol w="4478820">
                  <a:extLst>
                    <a:ext uri="{9D8B030D-6E8A-4147-A177-3AD203B41FA5}">
                      <a16:colId xmlns:a16="http://schemas.microsoft.com/office/drawing/2014/main" val="3729749261"/>
                    </a:ext>
                  </a:extLst>
                </a:gridCol>
              </a:tblGrid>
              <a:tr h="587859">
                <a:tc>
                  <a:txBody>
                    <a:bodyPr/>
                    <a:lstStyle/>
                    <a:p>
                      <a:pPr marL="0" lvl="0" indent="0" algn="ctr">
                        <a:lnSpc>
                          <a:spcPts val="2520"/>
                        </a:lnSpc>
                      </a:pPr>
                      <a:r>
                        <a:rPr lang="vi-VN" sz="1200" dirty="0" smtClean="0">
                          <a:solidFill>
                            <a:srgbClr val="FFFFFF">
                              <a:alpha val="87843"/>
                            </a:srgbClr>
                          </a:solidFill>
                          <a:latin typeface="Open Sans"/>
                        </a:rPr>
                        <a:t>Các chuyên gia giàu kinh nghiệm của chúng tôi được đào tạo để xử lý sự phức tạp của việc vận chuyển hàng hóa của bạn trên khắp thế giới, vì vậy bạn có thể tập trung vào điều quan trọng: phát triển lợi nhuận của mình.</a:t>
                      </a:r>
                      <a:r>
                        <a:rPr lang="en-US" sz="1200" dirty="0" smtClean="0">
                          <a:solidFill>
                            <a:srgbClr val="FFFFFF">
                              <a:alpha val="87843"/>
                            </a:srgbClr>
                          </a:solidFill>
                          <a:latin typeface="Open Sans"/>
                        </a:rPr>
                        <a:t>.</a:t>
                      </a:r>
                      <a:endParaRPr lang="en-US" sz="1200" dirty="0">
                        <a:solidFill>
                          <a:srgbClr val="FFFFFF">
                            <a:alpha val="87843"/>
                          </a:srgbClr>
                        </a:solidFill>
                        <a:latin typeface="Open Sans"/>
                      </a:endParaRPr>
                    </a:p>
                  </a:txBody>
                  <a:tcPr marL="0" marR="0" marT="0" marB="0">
                    <a:noFill/>
                  </a:tcPr>
                </a:tc>
                <a:extLst>
                  <a:ext uri="{0D108BD9-81ED-4DB2-BD59-A6C34878D82A}">
                    <a16:rowId xmlns:a16="http://schemas.microsoft.com/office/drawing/2014/main" val="3495223522"/>
                  </a:ext>
                </a:extLst>
              </a:tr>
            </a:tbl>
          </a:graphicData>
        </a:graphic>
      </p:graphicFrame>
      <p:pic>
        <p:nvPicPr>
          <p:cNvPr id="5" name="Picture 4">
            <a:extLst>
              <a:ext uri="{FF2B5EF4-FFF2-40B4-BE49-F238E27FC236}">
                <a16:creationId xmlns:a16="http://schemas.microsoft.com/office/drawing/2014/main" id="{8BAEED32-BEC1-4022-B59A-C30628BF4C0E}"/>
              </a:ext>
            </a:extLst>
          </p:cNvPr>
          <p:cNvPicPr>
            <a:picLocks noChangeAspect="1"/>
          </p:cNvPicPr>
          <p:nvPr/>
        </p:nvPicPr>
        <p:blipFill>
          <a:blip r:embed="rId2"/>
          <a:stretch>
            <a:fillRect/>
          </a:stretch>
        </p:blipFill>
        <p:spPr>
          <a:xfrm>
            <a:off x="220738" y="377072"/>
            <a:ext cx="6312037" cy="6325386"/>
          </a:xfrm>
          <a:prstGeom prst="rect">
            <a:avLst/>
          </a:prstGeom>
        </p:spPr>
      </p:pic>
      <p:sp>
        <p:nvSpPr>
          <p:cNvPr id="7" name="TextBox 6">
            <a:extLst>
              <a:ext uri="{FF2B5EF4-FFF2-40B4-BE49-F238E27FC236}">
                <a16:creationId xmlns:a16="http://schemas.microsoft.com/office/drawing/2014/main" id="{DA363B23-2F2F-413C-8D92-4429A74058EA}"/>
              </a:ext>
            </a:extLst>
          </p:cNvPr>
          <p:cNvSpPr txBox="1"/>
          <p:nvPr/>
        </p:nvSpPr>
        <p:spPr>
          <a:xfrm>
            <a:off x="6920990" y="2687892"/>
            <a:ext cx="4705063" cy="3970318"/>
          </a:xfrm>
          <a:prstGeom prst="rect">
            <a:avLst/>
          </a:prstGeom>
          <a:noFill/>
        </p:spPr>
        <p:txBody>
          <a:bodyPr wrap="square" rtlCol="0">
            <a:spAutoFit/>
          </a:bodyPr>
          <a:lstStyle/>
          <a:p>
            <a:r>
              <a:rPr lang="vi-VN" sz="1400" spc="-40" dirty="0">
                <a:solidFill>
                  <a:schemeClr val="bg1"/>
                </a:solidFill>
                <a:ea typeface="Calibri" panose="020F0502020204030204" pitchFamily="34" charset="0"/>
                <a:cs typeface="Arial" panose="020B0604020202020204" pitchFamily="34" charset="0"/>
              </a:rPr>
              <a:t>1. ĐỘI NGŨ </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NHÂN VIÊN TẬN TÂM</a:t>
            </a:r>
            <a:endParaRPr lang="vi-VN" sz="1400" spc="-40" dirty="0">
              <a:solidFill>
                <a:schemeClr val="bg1"/>
              </a:solidFill>
              <a:ea typeface="Calibri" panose="020F0502020204030204" pitchFamily="34" charset="0"/>
              <a:cs typeface="Arial" panose="020B0604020202020204" pitchFamily="34" charset="0"/>
            </a:endParaRPr>
          </a:p>
          <a:p>
            <a:r>
              <a:rPr lang="vi-VN" sz="1400" spc="-40" dirty="0">
                <a:solidFill>
                  <a:schemeClr val="bg1"/>
                </a:solidFill>
                <a:ea typeface="Calibri" panose="020F0502020204030204" pitchFamily="34" charset="0"/>
                <a:cs typeface="Arial" panose="020B0604020202020204" pitchFamily="34" charset="0"/>
              </a:rPr>
              <a:t>Đội ngũ nhân viên tại DPIG Logistics rất chuyên nghiệp, nhiệt tình và am hiểu công việc. Họ hiểu dịch vụ mà khách hàng cần.</a:t>
            </a:r>
          </a:p>
          <a:p>
            <a:r>
              <a:rPr lang="vi-VN" sz="1400" spc="-40" dirty="0">
                <a:solidFill>
                  <a:schemeClr val="bg1"/>
                </a:solidFill>
                <a:ea typeface="Calibri" panose="020F0502020204030204" pitchFamily="34" charset="0"/>
                <a:cs typeface="Arial" panose="020B0604020202020204" pitchFamily="34" charset="0"/>
              </a:rPr>
              <a:t>2. </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AN TOÀN &amp; NHANH CHÓNG</a:t>
            </a:r>
            <a:endParaRPr lang="vi-VN" sz="1400" spc="-40" dirty="0">
              <a:solidFill>
                <a:schemeClr val="bg1"/>
              </a:solidFill>
              <a:ea typeface="Calibri" panose="020F0502020204030204" pitchFamily="34" charset="0"/>
              <a:cs typeface="Arial" panose="020B0604020202020204" pitchFamily="34" charset="0"/>
            </a:endParaRPr>
          </a:p>
          <a:p>
            <a:r>
              <a:rPr lang="vi-VN" sz="1400" spc="-40" dirty="0">
                <a:solidFill>
                  <a:schemeClr val="bg1"/>
                </a:solidFill>
                <a:ea typeface="Calibri" panose="020F0502020204030204" pitchFamily="34" charset="0"/>
                <a:cs typeface="Arial" panose="020B0604020202020204" pitchFamily="34" charset="0"/>
              </a:rPr>
              <a:t>Mang lại cho bạn sự an toàn rằng lô hàng của bạn sẽ đến đích một cách an toàn và đúng giờ.</a:t>
            </a:r>
          </a:p>
          <a:p>
            <a:r>
              <a:rPr lang="vi-VN" sz="1400" spc="-40" dirty="0">
                <a:solidFill>
                  <a:schemeClr val="bg1"/>
                </a:solidFill>
                <a:ea typeface="Calibri" panose="020F0502020204030204" pitchFamily="34" charset="0"/>
                <a:cs typeface="Arial" panose="020B0604020202020204" pitchFamily="34" charset="0"/>
              </a:rPr>
              <a:t>3. </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CHI PHÍ CẠNH TRANH</a:t>
            </a:r>
            <a:endParaRPr lang="vi-VN" sz="1400" spc="-40" dirty="0">
              <a:solidFill>
                <a:schemeClr val="bg1"/>
              </a:solidFill>
              <a:ea typeface="Calibri" panose="020F0502020204030204" pitchFamily="34" charset="0"/>
              <a:cs typeface="Arial" panose="020B0604020202020204" pitchFamily="34" charset="0"/>
            </a:endParaRPr>
          </a:p>
          <a:p>
            <a:r>
              <a:rPr lang="vi-VN" sz="1400" spc="-40" dirty="0">
                <a:solidFill>
                  <a:schemeClr val="bg1"/>
                </a:solidFill>
                <a:ea typeface="Calibri" panose="020F0502020204030204" pitchFamily="34" charset="0"/>
                <a:cs typeface="Arial" panose="020B0604020202020204" pitchFamily="34" charset="0"/>
              </a:rPr>
              <a:t>DPIG Logistics</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1400" spc="-40" dirty="0" err="1">
                <a:solidFill>
                  <a:schemeClr val="bg1"/>
                </a:solidFill>
                <a:latin typeface="Arial" panose="020B0604020202020204" pitchFamily="34" charset="0"/>
                <a:ea typeface="Calibri" panose="020F0502020204030204" pitchFamily="34" charset="0"/>
                <a:cs typeface="Arial" panose="020B0604020202020204" pitchFamily="34" charset="0"/>
              </a:rPr>
              <a:t>đảm</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1400" spc="-40" dirty="0" err="1">
                <a:solidFill>
                  <a:schemeClr val="bg1"/>
                </a:solidFill>
                <a:latin typeface="Arial" panose="020B0604020202020204" pitchFamily="34" charset="0"/>
                <a:ea typeface="Calibri" panose="020F0502020204030204" pitchFamily="34" charset="0"/>
                <a:cs typeface="Arial" panose="020B0604020202020204" pitchFamily="34" charset="0"/>
              </a:rPr>
              <a:t>bảo</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1400" spc="-40" dirty="0" err="1">
                <a:solidFill>
                  <a:schemeClr val="bg1"/>
                </a:solidFill>
                <a:latin typeface="Arial" panose="020B0604020202020204" pitchFamily="34" charset="0"/>
                <a:ea typeface="Calibri" panose="020F0502020204030204" pitchFamily="34" charset="0"/>
                <a:cs typeface="Arial" panose="020B0604020202020204" pitchFamily="34" charset="0"/>
              </a:rPr>
              <a:t>rằng</a:t>
            </a:r>
            <a:r>
              <a:rPr lang="vi-VN" sz="1400" spc="-40" dirty="0">
                <a:solidFill>
                  <a:schemeClr val="bg1"/>
                </a:solidFill>
                <a:ea typeface="Calibri" panose="020F0502020204030204" pitchFamily="34" charset="0"/>
                <a:cs typeface="Arial" panose="020B0604020202020204" pitchFamily="34" charset="0"/>
              </a:rPr>
              <a:t> </a:t>
            </a:r>
            <a:r>
              <a:rPr lang="en-US" sz="1400" spc="-40" dirty="0" err="1">
                <a:solidFill>
                  <a:schemeClr val="bg1"/>
                </a:solidFill>
                <a:latin typeface="Arial" panose="020B0604020202020204" pitchFamily="34" charset="0"/>
                <a:ea typeface="Calibri" panose="020F0502020204030204" pitchFamily="34" charset="0"/>
                <a:cs typeface="Arial" panose="020B0604020202020204" pitchFamily="34" charset="0"/>
              </a:rPr>
              <a:t>luôn</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vi-VN" sz="1400" spc="-40" dirty="0">
                <a:solidFill>
                  <a:schemeClr val="bg1"/>
                </a:solidFill>
                <a:ea typeface="Calibri" panose="020F0502020204030204" pitchFamily="34" charset="0"/>
                <a:cs typeface="Arial" panose="020B0604020202020204" pitchFamily="34" charset="0"/>
              </a:rPr>
              <a:t>vận chuyển hàng hóa</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1400" spc="-40" dirty="0" err="1">
                <a:solidFill>
                  <a:schemeClr val="bg1"/>
                </a:solidFill>
                <a:latin typeface="Arial" panose="020B0604020202020204" pitchFamily="34" charset="0"/>
                <a:ea typeface="Calibri" panose="020F0502020204030204" pitchFamily="34" charset="0"/>
                <a:cs typeface="Arial" panose="020B0604020202020204" pitchFamily="34" charset="0"/>
              </a:rPr>
              <a:t>của</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1400" spc="-40" dirty="0" err="1">
                <a:solidFill>
                  <a:schemeClr val="bg1"/>
                </a:solidFill>
                <a:latin typeface="Arial" panose="020B0604020202020204" pitchFamily="34" charset="0"/>
                <a:ea typeface="Calibri" panose="020F0502020204030204" pitchFamily="34" charset="0"/>
                <a:cs typeface="Arial" panose="020B0604020202020204" pitchFamily="34" charset="0"/>
              </a:rPr>
              <a:t>bạn</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1400" spc="-40" dirty="0" err="1">
                <a:solidFill>
                  <a:schemeClr val="bg1"/>
                </a:solidFill>
                <a:latin typeface="Arial" panose="020B0604020202020204" pitchFamily="34" charset="0"/>
                <a:ea typeface="Calibri" panose="020F0502020204030204" pitchFamily="34" charset="0"/>
                <a:cs typeface="Arial" panose="020B0604020202020204" pitchFamily="34" charset="0"/>
              </a:rPr>
              <a:t>đến</a:t>
            </a:r>
            <a:r>
              <a:rPr lang="vi-VN" sz="1400" spc="-40" dirty="0">
                <a:solidFill>
                  <a:schemeClr val="bg1"/>
                </a:solidFill>
                <a:ea typeface="Calibri" panose="020F0502020204030204" pitchFamily="34" charset="0"/>
                <a:cs typeface="Arial" panose="020B0604020202020204" pitchFamily="34" charset="0"/>
              </a:rPr>
              <a:t> tận nơi một cách </a:t>
            </a:r>
            <a:r>
              <a:rPr lang="en-US" sz="1400" spc="-40" dirty="0" err="1">
                <a:solidFill>
                  <a:schemeClr val="bg1"/>
                </a:solidFill>
                <a:latin typeface="Arial" panose="020B0604020202020204" pitchFamily="34" charset="0"/>
                <a:ea typeface="Calibri" panose="020F0502020204030204" pitchFamily="34" charset="0"/>
                <a:cs typeface="Arial" panose="020B0604020202020204" pitchFamily="34" charset="0"/>
              </a:rPr>
              <a:t>hoàn</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1400" spc="-40" dirty="0" err="1">
                <a:solidFill>
                  <a:schemeClr val="bg1"/>
                </a:solidFill>
                <a:latin typeface="Arial" panose="020B0604020202020204" pitchFamily="34" charset="0"/>
                <a:ea typeface="Calibri" panose="020F0502020204030204" pitchFamily="34" charset="0"/>
                <a:cs typeface="Arial" panose="020B0604020202020204" pitchFamily="34" charset="0"/>
              </a:rPr>
              <a:t>hảo</a:t>
            </a:r>
            <a:r>
              <a:rPr lang="vi-VN" sz="1400" spc="-40" dirty="0">
                <a:solidFill>
                  <a:schemeClr val="bg1"/>
                </a:solidFill>
                <a:ea typeface="Calibri" panose="020F0502020204030204" pitchFamily="34" charset="0"/>
                <a:cs typeface="Arial" panose="020B0604020202020204" pitchFamily="34" charset="0"/>
              </a:rPr>
              <a:t> nhất nhằm tiết kiệm chi phí và giao hàng an toàn.</a:t>
            </a:r>
          </a:p>
          <a:p>
            <a:r>
              <a:rPr lang="vi-VN" sz="1400" spc="-40" dirty="0">
                <a:solidFill>
                  <a:schemeClr val="bg1"/>
                </a:solidFill>
                <a:ea typeface="Calibri" panose="020F0502020204030204" pitchFamily="34" charset="0"/>
                <a:cs typeface="Arial" panose="020B0604020202020204" pitchFamily="34" charset="0"/>
              </a:rPr>
              <a:t>4. </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HỖ TRỢ 24/7</a:t>
            </a:r>
            <a:endParaRPr lang="vi-VN" sz="1400" spc="-40" dirty="0">
              <a:solidFill>
                <a:schemeClr val="bg1"/>
              </a:solidFill>
              <a:ea typeface="Calibri" panose="020F0502020204030204" pitchFamily="34" charset="0"/>
              <a:cs typeface="Arial" panose="020B0604020202020204" pitchFamily="34" charset="0"/>
            </a:endParaRPr>
          </a:p>
          <a:p>
            <a:r>
              <a:rPr lang="vi-VN" sz="1400" spc="-40" dirty="0">
                <a:solidFill>
                  <a:schemeClr val="bg1"/>
                </a:solidFill>
                <a:ea typeface="Calibri" panose="020F0502020204030204" pitchFamily="34" charset="0"/>
                <a:cs typeface="Arial" panose="020B0604020202020204" pitchFamily="34" charset="0"/>
              </a:rPr>
              <a:t>Chúng tôi luôn sẵn sàng cho các cuộc gọi của bạn để chăm sóc hàng hóa của bạn bất cứ khi nào bạn cần.</a:t>
            </a:r>
          </a:p>
          <a:p>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vi-VN" sz="1400" spc="-40" dirty="0">
                <a:solidFill>
                  <a:schemeClr val="bg1"/>
                </a:solidFill>
                <a:ea typeface="Calibri" panose="020F0502020204030204" pitchFamily="34" charset="0"/>
                <a:cs typeface="Arial" panose="020B0604020202020204" pitchFamily="34" charset="0"/>
              </a:rPr>
              <a:t>5. GIẢI PHÁP </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TỐI ƯU</a:t>
            </a:r>
            <a:endParaRPr lang="vi-VN" sz="1400" spc="-40" dirty="0">
              <a:solidFill>
                <a:schemeClr val="bg1"/>
              </a:solidFill>
              <a:ea typeface="Calibri" panose="020F0502020204030204" pitchFamily="34" charset="0"/>
              <a:cs typeface="Arial" panose="020B0604020202020204" pitchFamily="34" charset="0"/>
            </a:endParaRPr>
          </a:p>
          <a:p>
            <a:r>
              <a:rPr lang="vi-VN" sz="1400" spc="-40" dirty="0">
                <a:solidFill>
                  <a:schemeClr val="bg1"/>
                </a:solidFill>
                <a:ea typeface="Calibri" panose="020F0502020204030204" pitchFamily="34" charset="0"/>
                <a:cs typeface="Arial" panose="020B0604020202020204" pitchFamily="34" charset="0"/>
              </a:rPr>
              <a:t>Cung cấp các giải pháp chuyên biệt cho từng khách hàng và tư vấn các giải pháp logistics phù hợp cho từng doanh nghiệp</a:t>
            </a:r>
            <a:r>
              <a:rPr lang="en-US" sz="1400" spc="-40" dirty="0">
                <a:solidFill>
                  <a:schemeClr val="bg1"/>
                </a:solidFill>
                <a:latin typeface="Arial" panose="020B0604020202020204" pitchFamily="34" charset="0"/>
                <a:ea typeface="Calibri" panose="020F0502020204030204" pitchFamily="34" charset="0"/>
                <a:cs typeface="Arial" panose="020B0604020202020204" pitchFamily="34" charset="0"/>
              </a:rPr>
              <a:t>.</a:t>
            </a:r>
            <a:endParaRPr lang="en-US" sz="1400"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7422326" y="744836"/>
            <a:ext cx="4591942" cy="369332"/>
          </a:xfrm>
          <a:prstGeom prst="rect">
            <a:avLst/>
          </a:prstGeom>
          <a:noFill/>
        </p:spPr>
        <p:txBody>
          <a:bodyPr wrap="square" rtlCol="0">
            <a:spAutoFit/>
          </a:bodyPr>
          <a:lstStyle/>
          <a:p>
            <a:r>
              <a:rPr lang="en-US" dirty="0" err="1" smtClean="0">
                <a:solidFill>
                  <a:schemeClr val="bg1"/>
                </a:solidFill>
              </a:rPr>
              <a:t>Vì</a:t>
            </a:r>
            <a:r>
              <a:rPr lang="en-US" dirty="0" smtClean="0">
                <a:solidFill>
                  <a:schemeClr val="bg1"/>
                </a:solidFill>
              </a:rPr>
              <a:t> Sao </a:t>
            </a:r>
            <a:r>
              <a:rPr lang="en-US" dirty="0" err="1" smtClean="0">
                <a:solidFill>
                  <a:schemeClr val="bg1"/>
                </a:solidFill>
              </a:rPr>
              <a:t>Nên</a:t>
            </a:r>
            <a:r>
              <a:rPr lang="en-US" dirty="0" smtClean="0">
                <a:solidFill>
                  <a:schemeClr val="bg1"/>
                </a:solidFill>
              </a:rPr>
              <a:t> </a:t>
            </a:r>
            <a:r>
              <a:rPr lang="en-US" dirty="0" err="1" smtClean="0">
                <a:solidFill>
                  <a:schemeClr val="bg1"/>
                </a:solidFill>
              </a:rPr>
              <a:t>Chọn</a:t>
            </a:r>
            <a:r>
              <a:rPr lang="en-US" dirty="0" smtClean="0">
                <a:solidFill>
                  <a:schemeClr val="bg1"/>
                </a:solidFill>
              </a:rPr>
              <a:t> DPI Global Logistics?</a:t>
            </a:r>
            <a:endParaRPr lang="en-US" dirty="0">
              <a:solidFill>
                <a:schemeClr val="bg1"/>
              </a:solidFill>
            </a:endParaRPr>
          </a:p>
        </p:txBody>
      </p:sp>
    </p:spTree>
    <p:extLst>
      <p:ext uri="{BB962C8B-B14F-4D97-AF65-F5344CB8AC3E}">
        <p14:creationId xmlns:p14="http://schemas.microsoft.com/office/powerpoint/2010/main" val="1663533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406D-9D07-466C-B6C7-51CA44599BB2}"/>
              </a:ext>
            </a:extLst>
          </p:cNvPr>
          <p:cNvSpPr txBox="1"/>
          <p:nvPr/>
        </p:nvSpPr>
        <p:spPr>
          <a:xfrm>
            <a:off x="140645" y="-15665"/>
            <a:ext cx="2583809" cy="646331"/>
          </a:xfrm>
          <a:prstGeom prst="rect">
            <a:avLst/>
          </a:prstGeom>
          <a:noFill/>
        </p:spPr>
        <p:txBody>
          <a:bodyPr wrap="square" rtlCol="0">
            <a:spAutoFit/>
          </a:bodyPr>
          <a:lstStyle/>
          <a:p>
            <a:r>
              <a:rPr lang="en-US" b="1" dirty="0" err="1" smtClean="0"/>
              <a:t>Vận</a:t>
            </a:r>
            <a:r>
              <a:rPr lang="en-US" b="1" dirty="0" smtClean="0"/>
              <a:t> </a:t>
            </a:r>
            <a:r>
              <a:rPr lang="en-US" b="1" dirty="0" err="1" smtClean="0"/>
              <a:t>Tải</a:t>
            </a:r>
            <a:r>
              <a:rPr lang="en-US" b="1" dirty="0" smtClean="0"/>
              <a:t> </a:t>
            </a:r>
            <a:r>
              <a:rPr lang="en-US" b="1" dirty="0" err="1" smtClean="0"/>
              <a:t>Hàng</a:t>
            </a:r>
            <a:r>
              <a:rPr lang="en-US" b="1" dirty="0" smtClean="0"/>
              <a:t> </a:t>
            </a:r>
            <a:r>
              <a:rPr lang="en-US" b="1" dirty="0" err="1" smtClean="0"/>
              <a:t>Không</a:t>
            </a:r>
            <a:endParaRPr lang="en-US" b="1" dirty="0"/>
          </a:p>
          <a:p>
            <a:endParaRPr lang="en-US" dirty="0"/>
          </a:p>
        </p:txBody>
      </p:sp>
      <p:sp>
        <p:nvSpPr>
          <p:cNvPr id="5" name="TextBox 4">
            <a:extLst>
              <a:ext uri="{FF2B5EF4-FFF2-40B4-BE49-F238E27FC236}">
                <a16:creationId xmlns:a16="http://schemas.microsoft.com/office/drawing/2014/main" id="{74CF2D82-3E61-4DB3-80E3-C6D127683BF1}"/>
              </a:ext>
            </a:extLst>
          </p:cNvPr>
          <p:cNvSpPr txBox="1"/>
          <p:nvPr/>
        </p:nvSpPr>
        <p:spPr>
          <a:xfrm>
            <a:off x="140645" y="255349"/>
            <a:ext cx="7784983" cy="3108543"/>
          </a:xfrm>
          <a:prstGeom prst="rect">
            <a:avLst/>
          </a:prstGeom>
          <a:noFill/>
        </p:spPr>
        <p:txBody>
          <a:bodyPr wrap="square" rtlCol="0">
            <a:spAutoFit/>
          </a:bodyPr>
          <a:lstStyle/>
          <a:p>
            <a:r>
              <a:rPr lang="en-US" sz="1400" b="1" dirty="0" err="1" smtClean="0"/>
              <a:t>Tổng</a:t>
            </a:r>
            <a:r>
              <a:rPr lang="en-US" sz="1400" b="1" dirty="0" smtClean="0"/>
              <a:t> </a:t>
            </a:r>
            <a:r>
              <a:rPr lang="en-US" sz="1400" b="1" dirty="0" err="1" smtClean="0"/>
              <a:t>Quan</a:t>
            </a:r>
            <a:endParaRPr lang="en-US" sz="1400" b="1" dirty="0"/>
          </a:p>
          <a:p>
            <a:r>
              <a:rPr lang="vi-VN" sz="1400" dirty="0"/>
              <a:t>Chuyển mình nhanh chóng, đầy thách thức và liên tục thay đổi - vận tải hàng không thúc đẩy chúng tôi sáng tạo và linh hoạt như cách chúng tôi tìm cách cung cấp các dịch vụ thích hợp nhất cho bạn. Năng lực và nhu cầu toàn cầu có thể thay đổi trong nháy mắt nhưng chúng tôi cam kết luôn cung cấp các dịch vụ ổn định, đáng tin cậy để duy trì tính toàn vẹn của chuỗi cung ứng của bạn. Cho dù lô hàng của bạn được vận chuyển bằng máy bay thương mại hay máy bay vận tải chuyên dụng, đội ngũ chuyên gia vận tải hàng không của chúng tôi sẽ cung cấp các giải pháp phù hợp và tối ưu nhất để giải quyết tất cả các thách thức kinh doanh của bạn. Từ châu Á đến châu Âu hay ở khắp mọi nơi, hãy liên hệ ngay với chuyên gia vận tải hàng không DPI Global Logistics - bạn chỉ cần một cú nhấp chuột hoặc một cuộc gọi. Toàn cầu hay địa phương - khi bạn cần dịch vụ vận tải hàng không, DPI Global Logistics có nhiều loại sản phẩm và lựa chọn hoàn hảo nhất để đáp ứng chính xác yêu cầu của bạn. Chúng tôi có một đội ngũ chuyên gia vận tải hàng không giàu kinh nghiệm luôn sẵn sàng làm việc với bạn để đảm bảo hàng hóa được giao đúng thời gian và trong tình trạng hoàn hảo nhất.</a:t>
            </a:r>
            <a:endParaRPr lang="en-US" sz="1400" dirty="0"/>
          </a:p>
        </p:txBody>
      </p:sp>
      <p:sp>
        <p:nvSpPr>
          <p:cNvPr id="9" name="TextBox 8">
            <a:extLst>
              <a:ext uri="{FF2B5EF4-FFF2-40B4-BE49-F238E27FC236}">
                <a16:creationId xmlns:a16="http://schemas.microsoft.com/office/drawing/2014/main" id="{58DE0968-CED9-48C4-82CE-1BD1FB2B28CC}"/>
              </a:ext>
            </a:extLst>
          </p:cNvPr>
          <p:cNvSpPr txBox="1"/>
          <p:nvPr/>
        </p:nvSpPr>
        <p:spPr>
          <a:xfrm>
            <a:off x="50335" y="5544221"/>
            <a:ext cx="7565472" cy="954107"/>
          </a:xfrm>
          <a:prstGeom prst="rect">
            <a:avLst/>
          </a:prstGeom>
          <a:noFill/>
        </p:spPr>
        <p:txBody>
          <a:bodyPr wrap="square" rtlCol="0">
            <a:spAutoFit/>
          </a:bodyPr>
          <a:lstStyle/>
          <a:p>
            <a:endParaRPr lang="en-US" sz="1400" dirty="0"/>
          </a:p>
          <a:p>
            <a:r>
              <a:rPr lang="en-US" sz="1400" b="1" dirty="0" err="1"/>
              <a:t>Tại</a:t>
            </a:r>
            <a:r>
              <a:rPr lang="en-US" sz="1400" b="1" dirty="0"/>
              <a:t> </a:t>
            </a:r>
            <a:r>
              <a:rPr lang="en-US" sz="1400" b="1" dirty="0" err="1"/>
              <a:t>sao</a:t>
            </a:r>
            <a:r>
              <a:rPr lang="en-US" sz="1400" b="1" dirty="0"/>
              <a:t> </a:t>
            </a:r>
            <a:r>
              <a:rPr lang="en-US" sz="1400" b="1" dirty="0" err="1"/>
              <a:t>chúng</a:t>
            </a:r>
            <a:r>
              <a:rPr lang="en-US" sz="1400" b="1" dirty="0"/>
              <a:t> </a:t>
            </a:r>
            <a:r>
              <a:rPr lang="en-US" sz="1400" b="1" dirty="0" err="1"/>
              <a:t>tôi</a:t>
            </a:r>
            <a:r>
              <a:rPr lang="en-US" sz="1400" b="1" dirty="0"/>
              <a:t> </a:t>
            </a:r>
            <a:r>
              <a:rPr lang="en-US" sz="1400" b="1" dirty="0" err="1"/>
              <a:t>khác</a:t>
            </a:r>
            <a:r>
              <a:rPr lang="en-US" sz="1400" b="1" dirty="0"/>
              <a:t> </a:t>
            </a:r>
            <a:r>
              <a:rPr lang="en-US" sz="1400" b="1" dirty="0" err="1"/>
              <a:t>biệt</a:t>
            </a:r>
            <a:r>
              <a:rPr lang="en-US" sz="1400" b="1" dirty="0"/>
              <a:t>? </a:t>
            </a:r>
          </a:p>
          <a:p>
            <a:r>
              <a:rPr lang="vi-VN" sz="1400" dirty="0" smtClean="0"/>
              <a:t>Đội </a:t>
            </a:r>
            <a:r>
              <a:rPr lang="vi-VN" sz="1400" dirty="0"/>
              <a:t>ngũ chuyên gia giàu kinh nghiệm </a:t>
            </a:r>
            <a:r>
              <a:rPr lang="vi-VN" sz="1400" dirty="0" smtClean="0"/>
              <a:t>trong </a:t>
            </a:r>
            <a:r>
              <a:rPr lang="vi-VN" sz="1400" dirty="0"/>
              <a:t>lĩnh vực vận tải hàng không của chúng tôi đảm bảo các giải pháp nhanh chóng và đáng tin cậy trong mọi trường hợp.</a:t>
            </a:r>
            <a:endParaRPr lang="en-US" sz="1400" dirty="0"/>
          </a:p>
        </p:txBody>
      </p:sp>
      <p:pic>
        <p:nvPicPr>
          <p:cNvPr id="10" name="Picture 9">
            <a:extLst>
              <a:ext uri="{FF2B5EF4-FFF2-40B4-BE49-F238E27FC236}">
                <a16:creationId xmlns:a16="http://schemas.microsoft.com/office/drawing/2014/main" id="{86E163BF-9A01-415D-9D95-34D5F34BDDFC}"/>
              </a:ext>
            </a:extLst>
          </p:cNvPr>
          <p:cNvPicPr>
            <a:picLocks noChangeAspect="1"/>
          </p:cNvPicPr>
          <p:nvPr/>
        </p:nvPicPr>
        <p:blipFill>
          <a:blip r:embed="rId2"/>
          <a:stretch>
            <a:fillRect/>
          </a:stretch>
        </p:blipFill>
        <p:spPr>
          <a:xfrm>
            <a:off x="8182476" y="488717"/>
            <a:ext cx="4009524" cy="2114286"/>
          </a:xfrm>
          <a:prstGeom prst="rect">
            <a:avLst/>
          </a:prstGeom>
        </p:spPr>
      </p:pic>
      <p:sp>
        <p:nvSpPr>
          <p:cNvPr id="11" name="TextBox 10">
            <a:extLst>
              <a:ext uri="{FF2B5EF4-FFF2-40B4-BE49-F238E27FC236}">
                <a16:creationId xmlns:a16="http://schemas.microsoft.com/office/drawing/2014/main" id="{D30C9671-BB60-46B1-9589-A7E4357B7BA5}"/>
              </a:ext>
            </a:extLst>
          </p:cNvPr>
          <p:cNvSpPr txBox="1"/>
          <p:nvPr/>
        </p:nvSpPr>
        <p:spPr>
          <a:xfrm>
            <a:off x="8321880" y="584323"/>
            <a:ext cx="2919368" cy="646331"/>
          </a:xfrm>
          <a:prstGeom prst="rect">
            <a:avLst/>
          </a:prstGeom>
          <a:noFill/>
        </p:spPr>
        <p:txBody>
          <a:bodyPr wrap="square" rtlCol="0">
            <a:spAutoFit/>
          </a:bodyPr>
          <a:lstStyle/>
          <a:p>
            <a:r>
              <a:rPr lang="en-US" b="1" dirty="0">
                <a:solidFill>
                  <a:schemeClr val="bg1"/>
                </a:solidFill>
              </a:rPr>
              <a:t>Download Brochures</a:t>
            </a:r>
          </a:p>
          <a:p>
            <a:endParaRPr lang="en-US" dirty="0">
              <a:solidFill>
                <a:schemeClr val="bg1"/>
              </a:solidFill>
            </a:endParaRPr>
          </a:p>
        </p:txBody>
      </p:sp>
      <p:sp>
        <p:nvSpPr>
          <p:cNvPr id="12" name="TextBox 11">
            <a:extLst>
              <a:ext uri="{FF2B5EF4-FFF2-40B4-BE49-F238E27FC236}">
                <a16:creationId xmlns:a16="http://schemas.microsoft.com/office/drawing/2014/main" id="{2719E660-6F44-4048-8176-EE27B63ECAF8}"/>
              </a:ext>
            </a:extLst>
          </p:cNvPr>
          <p:cNvSpPr txBox="1"/>
          <p:nvPr/>
        </p:nvSpPr>
        <p:spPr>
          <a:xfrm>
            <a:off x="8578728" y="1131484"/>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(1)</a:t>
            </a:r>
            <a:endParaRPr lang="en-US" sz="1400" dirty="0"/>
          </a:p>
        </p:txBody>
      </p:sp>
      <p:sp>
        <p:nvSpPr>
          <p:cNvPr id="13" name="TextBox 12">
            <a:extLst>
              <a:ext uri="{FF2B5EF4-FFF2-40B4-BE49-F238E27FC236}">
                <a16:creationId xmlns:a16="http://schemas.microsoft.com/office/drawing/2014/main" id="{3E1459CC-D08A-4E99-943B-D51D3FA57F29}"/>
              </a:ext>
            </a:extLst>
          </p:cNvPr>
          <p:cNvSpPr txBox="1"/>
          <p:nvPr/>
        </p:nvSpPr>
        <p:spPr>
          <a:xfrm>
            <a:off x="8578728" y="1594177"/>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(2)</a:t>
            </a:r>
            <a:endParaRPr lang="en-US" sz="1400" dirty="0"/>
          </a:p>
        </p:txBody>
      </p:sp>
      <p:sp>
        <p:nvSpPr>
          <p:cNvPr id="14" name="TextBox 13">
            <a:extLst>
              <a:ext uri="{FF2B5EF4-FFF2-40B4-BE49-F238E27FC236}">
                <a16:creationId xmlns:a16="http://schemas.microsoft.com/office/drawing/2014/main" id="{E715A0E1-106D-44F1-A542-0BF78C0BADE6}"/>
              </a:ext>
            </a:extLst>
          </p:cNvPr>
          <p:cNvSpPr txBox="1"/>
          <p:nvPr/>
        </p:nvSpPr>
        <p:spPr>
          <a:xfrm>
            <a:off x="8578728" y="2071231"/>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(3)</a:t>
            </a:r>
            <a:endParaRPr lang="en-US" sz="1400" dirty="0"/>
          </a:p>
        </p:txBody>
      </p:sp>
      <p:pic>
        <p:nvPicPr>
          <p:cNvPr id="15" name="Picture 5"/>
          <p:cNvPicPr>
            <a:picLocks noChangeAspect="1"/>
          </p:cNvPicPr>
          <p:nvPr/>
        </p:nvPicPr>
        <p:blipFill>
          <a:blip r:embed="rId4"/>
          <a:srcRect l="8140" t="19963" r="24010" b="19963"/>
          <a:stretch>
            <a:fillRect/>
          </a:stretch>
        </p:blipFill>
        <p:spPr>
          <a:xfrm>
            <a:off x="217240" y="3363892"/>
            <a:ext cx="3615831" cy="2399414"/>
          </a:xfrm>
          <a:prstGeom prst="rect">
            <a:avLst/>
          </a:prstGeom>
        </p:spPr>
      </p:pic>
      <p:pic>
        <p:nvPicPr>
          <p:cNvPr id="16" name="Picture 11"/>
          <p:cNvPicPr>
            <a:picLocks noChangeAspect="1"/>
          </p:cNvPicPr>
          <p:nvPr/>
        </p:nvPicPr>
        <p:blipFill>
          <a:blip r:embed="rId5"/>
          <a:srcRect t="2686" b="2686"/>
          <a:stretch>
            <a:fillRect/>
          </a:stretch>
        </p:blipFill>
        <p:spPr>
          <a:xfrm>
            <a:off x="4358661" y="3363892"/>
            <a:ext cx="3566967" cy="2399414"/>
          </a:xfrm>
          <a:prstGeom prst="rect">
            <a:avLst/>
          </a:prstGeom>
        </p:spPr>
      </p:pic>
    </p:spTree>
    <p:extLst>
      <p:ext uri="{BB962C8B-B14F-4D97-AF65-F5344CB8AC3E}">
        <p14:creationId xmlns:p14="http://schemas.microsoft.com/office/powerpoint/2010/main" val="3695674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406D-9D07-466C-B6C7-51CA44599BB2}"/>
              </a:ext>
            </a:extLst>
          </p:cNvPr>
          <p:cNvSpPr txBox="1"/>
          <p:nvPr/>
        </p:nvSpPr>
        <p:spPr>
          <a:xfrm>
            <a:off x="151127" y="-1420"/>
            <a:ext cx="2583809" cy="646331"/>
          </a:xfrm>
          <a:prstGeom prst="rect">
            <a:avLst/>
          </a:prstGeom>
          <a:noFill/>
        </p:spPr>
        <p:txBody>
          <a:bodyPr wrap="square" rtlCol="0">
            <a:spAutoFit/>
          </a:bodyPr>
          <a:lstStyle/>
          <a:p>
            <a:r>
              <a:rPr lang="en-US" b="1" dirty="0" err="1" smtClean="0"/>
              <a:t>Vân</a:t>
            </a:r>
            <a:r>
              <a:rPr lang="en-US" b="1" dirty="0" smtClean="0"/>
              <a:t> </a:t>
            </a:r>
            <a:r>
              <a:rPr lang="en-US" b="1" dirty="0" err="1" smtClean="0"/>
              <a:t>Tải</a:t>
            </a:r>
            <a:r>
              <a:rPr lang="en-US" b="1" dirty="0" smtClean="0"/>
              <a:t> </a:t>
            </a:r>
            <a:r>
              <a:rPr lang="en-US" b="1" dirty="0" err="1" smtClean="0"/>
              <a:t>Đường</a:t>
            </a:r>
            <a:r>
              <a:rPr lang="en-US" b="1" dirty="0" smtClean="0"/>
              <a:t> </a:t>
            </a:r>
            <a:r>
              <a:rPr lang="en-US" b="1" dirty="0" err="1" smtClean="0"/>
              <a:t>Biển</a:t>
            </a:r>
            <a:endParaRPr lang="en-US" b="1" dirty="0"/>
          </a:p>
          <a:p>
            <a:endParaRPr lang="en-US" dirty="0"/>
          </a:p>
        </p:txBody>
      </p:sp>
      <p:sp>
        <p:nvSpPr>
          <p:cNvPr id="5" name="TextBox 4">
            <a:extLst>
              <a:ext uri="{FF2B5EF4-FFF2-40B4-BE49-F238E27FC236}">
                <a16:creationId xmlns:a16="http://schemas.microsoft.com/office/drawing/2014/main" id="{74CF2D82-3E61-4DB3-80E3-C6D127683BF1}"/>
              </a:ext>
            </a:extLst>
          </p:cNvPr>
          <p:cNvSpPr txBox="1"/>
          <p:nvPr/>
        </p:nvSpPr>
        <p:spPr>
          <a:xfrm>
            <a:off x="140645" y="255349"/>
            <a:ext cx="7784983" cy="2246769"/>
          </a:xfrm>
          <a:prstGeom prst="rect">
            <a:avLst/>
          </a:prstGeom>
          <a:noFill/>
        </p:spPr>
        <p:txBody>
          <a:bodyPr wrap="square" rtlCol="0">
            <a:spAutoFit/>
          </a:bodyPr>
          <a:lstStyle/>
          <a:p>
            <a:r>
              <a:rPr lang="en-US" sz="1400" b="1" dirty="0" err="1" smtClean="0"/>
              <a:t>Tổng</a:t>
            </a:r>
            <a:r>
              <a:rPr lang="en-US" sz="1400" b="1" dirty="0" smtClean="0"/>
              <a:t> </a:t>
            </a:r>
            <a:r>
              <a:rPr lang="en-US" sz="1400" b="1" dirty="0" err="1" smtClean="0"/>
              <a:t>Quan</a:t>
            </a:r>
            <a:endParaRPr lang="en-US" sz="1400" b="1" dirty="0"/>
          </a:p>
          <a:p>
            <a:r>
              <a:rPr lang="vi-VN" sz="1400" dirty="0"/>
              <a:t>DPI Global Logistics là một trong những công ty vận tải hàng hóa toàn cầu có uy tín, hoạt động trên một mạng lướt trải khắp thế giới. Các giải pháp </a:t>
            </a:r>
            <a:r>
              <a:rPr lang="vi-VN" sz="1400" dirty="0" smtClean="0"/>
              <a:t>ph</a:t>
            </a:r>
            <a:r>
              <a:rPr lang="en-US" sz="1400" dirty="0"/>
              <a:t>ù</a:t>
            </a:r>
            <a:r>
              <a:rPr lang="vi-VN" sz="1400" dirty="0" smtClean="0"/>
              <a:t> </a:t>
            </a:r>
            <a:r>
              <a:rPr lang="vi-VN" sz="1400" dirty="0"/>
              <a:t>hợp cho nhu cầu vận chuyển hàng hóa bằng đường biển cụ thể của bạn là trọng tâm trong các dịch vụ của chúng tôi. DPI Global Logistics  cung cấp một loạt các dịch vụ Vận tải đường biển toàn cầu và địa phương linh hoạt cho cả lô hàng </a:t>
            </a:r>
            <a:r>
              <a:rPr lang="vi-VN" sz="1400" dirty="0" smtClean="0"/>
              <a:t>LCL </a:t>
            </a:r>
            <a:r>
              <a:rPr lang="vi-VN" sz="1400" dirty="0"/>
              <a:t>và </a:t>
            </a:r>
            <a:r>
              <a:rPr lang="vi-VN" sz="1400" dirty="0" smtClean="0"/>
              <a:t>FCL. </a:t>
            </a:r>
            <a:r>
              <a:rPr lang="vi-VN" sz="1400" dirty="0"/>
              <a:t>Các dịch vụ này được hỗ trợ bởi Dịch vụ Quản lý Vận tải Đường biển toàn diện cũng như Dịch vụ Hàng loạt, Giao nhận Dự án, Các Dịch vụ Thuê một phần và Toàn bộ. Với các dịch vụ hàng tuần trên hơn 600 tuyến đường kết nối 10.000 điểm các cặp cảng, hàng hóa của bạn sẽ luôn luôn được vận chuyển theo cách tốt nhất.</a:t>
            </a:r>
            <a:r>
              <a:rPr lang="en-US" sz="1400" dirty="0"/>
              <a:t/>
            </a:r>
            <a:br>
              <a:rPr lang="en-US" sz="1400" dirty="0"/>
            </a:br>
            <a:endParaRPr lang="en-US" sz="1400" dirty="0"/>
          </a:p>
        </p:txBody>
      </p:sp>
      <p:pic>
        <p:nvPicPr>
          <p:cNvPr id="7" name="Picture 6">
            <a:extLst>
              <a:ext uri="{FF2B5EF4-FFF2-40B4-BE49-F238E27FC236}">
                <a16:creationId xmlns:a16="http://schemas.microsoft.com/office/drawing/2014/main" id="{6B967084-52B5-483B-87DC-05F8D139BEFC}"/>
              </a:ext>
            </a:extLst>
          </p:cNvPr>
          <p:cNvPicPr>
            <a:picLocks noChangeAspect="1"/>
          </p:cNvPicPr>
          <p:nvPr/>
        </p:nvPicPr>
        <p:blipFill>
          <a:blip r:embed="rId2"/>
          <a:stretch>
            <a:fillRect/>
          </a:stretch>
        </p:blipFill>
        <p:spPr>
          <a:xfrm>
            <a:off x="3942352" y="2497333"/>
            <a:ext cx="4379528" cy="2682588"/>
          </a:xfrm>
          <a:prstGeom prst="rect">
            <a:avLst/>
          </a:prstGeom>
        </p:spPr>
      </p:pic>
      <p:sp>
        <p:nvSpPr>
          <p:cNvPr id="9" name="TextBox 8">
            <a:extLst>
              <a:ext uri="{FF2B5EF4-FFF2-40B4-BE49-F238E27FC236}">
                <a16:creationId xmlns:a16="http://schemas.microsoft.com/office/drawing/2014/main" id="{58DE0968-CED9-48C4-82CE-1BD1FB2B28CC}"/>
              </a:ext>
            </a:extLst>
          </p:cNvPr>
          <p:cNvSpPr txBox="1"/>
          <p:nvPr/>
        </p:nvSpPr>
        <p:spPr>
          <a:xfrm>
            <a:off x="50335" y="5544221"/>
            <a:ext cx="7565472" cy="1169551"/>
          </a:xfrm>
          <a:prstGeom prst="rect">
            <a:avLst/>
          </a:prstGeom>
          <a:noFill/>
        </p:spPr>
        <p:txBody>
          <a:bodyPr wrap="square" rtlCol="0">
            <a:spAutoFit/>
          </a:bodyPr>
          <a:lstStyle/>
          <a:p>
            <a:r>
              <a:rPr lang="en-US" sz="1400" b="1" dirty="0" err="1" smtClean="0"/>
              <a:t>Tại</a:t>
            </a:r>
            <a:r>
              <a:rPr lang="en-US" sz="1400" b="1" dirty="0" smtClean="0"/>
              <a:t> </a:t>
            </a:r>
            <a:r>
              <a:rPr lang="en-US" sz="1400" b="1" dirty="0" err="1" smtClean="0"/>
              <a:t>sao</a:t>
            </a:r>
            <a:r>
              <a:rPr lang="en-US" sz="1400" b="1" dirty="0" smtClean="0"/>
              <a:t> </a:t>
            </a:r>
            <a:r>
              <a:rPr lang="en-US" sz="1400" b="1" dirty="0" err="1" smtClean="0"/>
              <a:t>chúng</a:t>
            </a:r>
            <a:r>
              <a:rPr lang="en-US" sz="1400" b="1" dirty="0" smtClean="0"/>
              <a:t> </a:t>
            </a:r>
            <a:r>
              <a:rPr lang="en-US" sz="1400" b="1" dirty="0" err="1" smtClean="0"/>
              <a:t>tôi</a:t>
            </a:r>
            <a:r>
              <a:rPr lang="en-US" sz="1400" b="1" dirty="0" smtClean="0"/>
              <a:t> </a:t>
            </a:r>
            <a:r>
              <a:rPr lang="en-US" sz="1400" b="1" dirty="0" err="1" smtClean="0"/>
              <a:t>khác</a:t>
            </a:r>
            <a:r>
              <a:rPr lang="en-US" sz="1400" b="1" dirty="0" smtClean="0"/>
              <a:t> </a:t>
            </a:r>
            <a:r>
              <a:rPr lang="en-US" sz="1400" b="1" dirty="0" err="1" smtClean="0"/>
              <a:t>biệt</a:t>
            </a:r>
            <a:r>
              <a:rPr lang="en-US" sz="1400" b="1" dirty="0" smtClean="0"/>
              <a:t>? </a:t>
            </a:r>
            <a:endParaRPr lang="en-US" sz="1400" b="1" dirty="0"/>
          </a:p>
          <a:p>
            <a:r>
              <a:rPr lang="vi-VN" sz="1400" dirty="0"/>
              <a:t>Bất kể quy mô doanh nghiệp của bạn như thế nào, đội ngũ chuyên gia tận tình của chúng tôi sẽ luôn đảm bảo rằng hệ </a:t>
            </a:r>
            <a:r>
              <a:rPr lang="vi-VN" sz="1400" dirty="0" smtClean="0"/>
              <a:t>thống</a:t>
            </a:r>
            <a:r>
              <a:rPr lang="en-US" sz="1400" dirty="0" smtClean="0"/>
              <a:t> </a:t>
            </a:r>
            <a:r>
              <a:rPr lang="en-US" sz="1400" dirty="0" err="1" smtClean="0"/>
              <a:t>luôn</a:t>
            </a:r>
            <a:r>
              <a:rPr lang="vi-VN" sz="1400" dirty="0" smtClean="0"/>
              <a:t> </a:t>
            </a:r>
            <a:r>
              <a:rPr lang="vi-VN" sz="1400" dirty="0"/>
              <a:t>trong tình trạng có sẵn. Với DPIG Global Logicstics, bạn sẽ luôn được cập nhập về tình trạng hiện tại của các lô hàng một cách nhanh chóng và chính xác nhất.</a:t>
            </a:r>
            <a:endParaRPr lang="en-US" sz="1400" dirty="0"/>
          </a:p>
        </p:txBody>
      </p:sp>
      <p:pic>
        <p:nvPicPr>
          <p:cNvPr id="10" name="Picture 9">
            <a:extLst>
              <a:ext uri="{FF2B5EF4-FFF2-40B4-BE49-F238E27FC236}">
                <a16:creationId xmlns:a16="http://schemas.microsoft.com/office/drawing/2014/main" id="{86E163BF-9A01-415D-9D95-34D5F34BDDFC}"/>
              </a:ext>
            </a:extLst>
          </p:cNvPr>
          <p:cNvPicPr>
            <a:picLocks noChangeAspect="1"/>
          </p:cNvPicPr>
          <p:nvPr/>
        </p:nvPicPr>
        <p:blipFill>
          <a:blip r:embed="rId3"/>
          <a:stretch>
            <a:fillRect/>
          </a:stretch>
        </p:blipFill>
        <p:spPr>
          <a:xfrm>
            <a:off x="8182476" y="488717"/>
            <a:ext cx="4009524" cy="2114286"/>
          </a:xfrm>
          <a:prstGeom prst="rect">
            <a:avLst/>
          </a:prstGeom>
        </p:spPr>
      </p:pic>
      <p:sp>
        <p:nvSpPr>
          <p:cNvPr id="11" name="TextBox 10">
            <a:extLst>
              <a:ext uri="{FF2B5EF4-FFF2-40B4-BE49-F238E27FC236}">
                <a16:creationId xmlns:a16="http://schemas.microsoft.com/office/drawing/2014/main" id="{D30C9671-BB60-46B1-9589-A7E4357B7BA5}"/>
              </a:ext>
            </a:extLst>
          </p:cNvPr>
          <p:cNvSpPr txBox="1"/>
          <p:nvPr/>
        </p:nvSpPr>
        <p:spPr>
          <a:xfrm>
            <a:off x="8321880" y="584323"/>
            <a:ext cx="2919368" cy="646331"/>
          </a:xfrm>
          <a:prstGeom prst="rect">
            <a:avLst/>
          </a:prstGeom>
          <a:noFill/>
        </p:spPr>
        <p:txBody>
          <a:bodyPr wrap="square" rtlCol="0">
            <a:spAutoFit/>
          </a:bodyPr>
          <a:lstStyle/>
          <a:p>
            <a:r>
              <a:rPr lang="en-US" b="1" dirty="0">
                <a:solidFill>
                  <a:schemeClr val="bg1"/>
                </a:solidFill>
              </a:rPr>
              <a:t>Download Brochures</a:t>
            </a:r>
          </a:p>
          <a:p>
            <a:endParaRPr lang="en-US" dirty="0">
              <a:solidFill>
                <a:schemeClr val="bg1"/>
              </a:solidFill>
            </a:endParaRPr>
          </a:p>
        </p:txBody>
      </p:sp>
      <p:sp>
        <p:nvSpPr>
          <p:cNvPr id="12" name="TextBox 11">
            <a:extLst>
              <a:ext uri="{FF2B5EF4-FFF2-40B4-BE49-F238E27FC236}">
                <a16:creationId xmlns:a16="http://schemas.microsoft.com/office/drawing/2014/main" id="{2719E660-6F44-4048-8176-EE27B63ECAF8}"/>
              </a:ext>
            </a:extLst>
          </p:cNvPr>
          <p:cNvSpPr txBox="1"/>
          <p:nvPr/>
        </p:nvSpPr>
        <p:spPr>
          <a:xfrm>
            <a:off x="8578728" y="1131484"/>
            <a:ext cx="2919368" cy="307777"/>
          </a:xfrm>
          <a:prstGeom prst="rect">
            <a:avLst/>
          </a:prstGeom>
          <a:noFill/>
        </p:spPr>
        <p:txBody>
          <a:bodyPr wrap="square" rtlCol="0">
            <a:spAutoFit/>
          </a:bodyPr>
          <a:lstStyle/>
          <a:p>
            <a:r>
              <a:rPr lang="en-US" sz="1400" b="1" dirty="0">
                <a:hlinkClick r:id="rId4">
                  <a:extLst>
                    <a:ext uri="{A12FA001-AC4F-418D-AE19-62706E023703}">
                      <ahyp:hlinkClr xmlns="" xmlns:ahyp="http://schemas.microsoft.com/office/drawing/2018/hyperlinkcolor" val="tx"/>
                    </a:ext>
                  </a:extLst>
                </a:hlinkClick>
              </a:rPr>
              <a:t>Brochures (1)</a:t>
            </a:r>
            <a:endParaRPr lang="en-US" sz="1400" dirty="0"/>
          </a:p>
        </p:txBody>
      </p:sp>
      <p:sp>
        <p:nvSpPr>
          <p:cNvPr id="13" name="TextBox 12">
            <a:extLst>
              <a:ext uri="{FF2B5EF4-FFF2-40B4-BE49-F238E27FC236}">
                <a16:creationId xmlns:a16="http://schemas.microsoft.com/office/drawing/2014/main" id="{3E1459CC-D08A-4E99-943B-D51D3FA57F29}"/>
              </a:ext>
            </a:extLst>
          </p:cNvPr>
          <p:cNvSpPr txBox="1"/>
          <p:nvPr/>
        </p:nvSpPr>
        <p:spPr>
          <a:xfrm>
            <a:off x="8578728" y="1594177"/>
            <a:ext cx="2919368" cy="307777"/>
          </a:xfrm>
          <a:prstGeom prst="rect">
            <a:avLst/>
          </a:prstGeom>
          <a:noFill/>
        </p:spPr>
        <p:txBody>
          <a:bodyPr wrap="square" rtlCol="0">
            <a:spAutoFit/>
          </a:bodyPr>
          <a:lstStyle/>
          <a:p>
            <a:r>
              <a:rPr lang="en-US" sz="1400" b="1" dirty="0">
                <a:hlinkClick r:id="rId4">
                  <a:extLst>
                    <a:ext uri="{A12FA001-AC4F-418D-AE19-62706E023703}">
                      <ahyp:hlinkClr xmlns="" xmlns:ahyp="http://schemas.microsoft.com/office/drawing/2018/hyperlinkcolor" val="tx"/>
                    </a:ext>
                  </a:extLst>
                </a:hlinkClick>
              </a:rPr>
              <a:t>Brochures (2)</a:t>
            </a:r>
            <a:endParaRPr lang="en-US" sz="1400" dirty="0"/>
          </a:p>
        </p:txBody>
      </p:sp>
      <p:sp>
        <p:nvSpPr>
          <p:cNvPr id="14" name="TextBox 13">
            <a:extLst>
              <a:ext uri="{FF2B5EF4-FFF2-40B4-BE49-F238E27FC236}">
                <a16:creationId xmlns:a16="http://schemas.microsoft.com/office/drawing/2014/main" id="{E715A0E1-106D-44F1-A542-0BF78C0BADE6}"/>
              </a:ext>
            </a:extLst>
          </p:cNvPr>
          <p:cNvSpPr txBox="1"/>
          <p:nvPr/>
        </p:nvSpPr>
        <p:spPr>
          <a:xfrm>
            <a:off x="8578728" y="2071231"/>
            <a:ext cx="2919368" cy="307777"/>
          </a:xfrm>
          <a:prstGeom prst="rect">
            <a:avLst/>
          </a:prstGeom>
          <a:noFill/>
        </p:spPr>
        <p:txBody>
          <a:bodyPr wrap="square" rtlCol="0">
            <a:spAutoFit/>
          </a:bodyPr>
          <a:lstStyle/>
          <a:p>
            <a:r>
              <a:rPr lang="en-US" sz="1400" b="1" dirty="0">
                <a:hlinkClick r:id="rId4">
                  <a:extLst>
                    <a:ext uri="{A12FA001-AC4F-418D-AE19-62706E023703}">
                      <ahyp:hlinkClr xmlns="" xmlns:ahyp="http://schemas.microsoft.com/office/drawing/2018/hyperlinkcolor" val="tx"/>
                    </a:ext>
                  </a:extLst>
                </a:hlinkClick>
              </a:rPr>
              <a:t>Brochures (3)</a:t>
            </a:r>
            <a:endParaRPr lang="en-US" sz="1400" dirty="0"/>
          </a:p>
        </p:txBody>
      </p:sp>
      <p:pic>
        <p:nvPicPr>
          <p:cNvPr id="16" name="Picture 2"/>
          <p:cNvPicPr>
            <a:picLocks noChangeAspect="1"/>
          </p:cNvPicPr>
          <p:nvPr/>
        </p:nvPicPr>
        <p:blipFill>
          <a:blip r:embed="rId5"/>
          <a:srcRect l="9470" t="20473" r="31786" b="19452"/>
          <a:stretch>
            <a:fillRect/>
          </a:stretch>
        </p:blipFill>
        <p:spPr>
          <a:xfrm>
            <a:off x="151127" y="2603003"/>
            <a:ext cx="3714897" cy="2471248"/>
          </a:xfrm>
          <a:prstGeom prst="rect">
            <a:avLst/>
          </a:prstGeom>
        </p:spPr>
      </p:pic>
    </p:spTree>
    <p:extLst>
      <p:ext uri="{BB962C8B-B14F-4D97-AF65-F5344CB8AC3E}">
        <p14:creationId xmlns:p14="http://schemas.microsoft.com/office/powerpoint/2010/main" val="3858720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406D-9D07-466C-B6C7-51CA44599BB2}"/>
              </a:ext>
            </a:extLst>
          </p:cNvPr>
          <p:cNvSpPr txBox="1"/>
          <p:nvPr/>
        </p:nvSpPr>
        <p:spPr>
          <a:xfrm>
            <a:off x="151127" y="-1420"/>
            <a:ext cx="2583809" cy="646331"/>
          </a:xfrm>
          <a:prstGeom prst="rect">
            <a:avLst/>
          </a:prstGeom>
          <a:noFill/>
        </p:spPr>
        <p:txBody>
          <a:bodyPr wrap="square" rtlCol="0">
            <a:spAutoFit/>
          </a:bodyPr>
          <a:lstStyle/>
          <a:p>
            <a:r>
              <a:rPr lang="en-US" b="1" dirty="0" err="1" smtClean="0"/>
              <a:t>Vận</a:t>
            </a:r>
            <a:r>
              <a:rPr lang="en-US" b="1" dirty="0" smtClean="0"/>
              <a:t> </a:t>
            </a:r>
            <a:r>
              <a:rPr lang="en-US" b="1" dirty="0" err="1" smtClean="0"/>
              <a:t>Tải</a:t>
            </a:r>
            <a:r>
              <a:rPr lang="en-US" b="1" dirty="0" smtClean="0"/>
              <a:t> </a:t>
            </a:r>
            <a:r>
              <a:rPr lang="en-US" b="1" dirty="0" err="1" smtClean="0"/>
              <a:t>Đường</a:t>
            </a:r>
            <a:r>
              <a:rPr lang="en-US" b="1" dirty="0" smtClean="0"/>
              <a:t> </a:t>
            </a:r>
            <a:r>
              <a:rPr lang="en-US" b="1" dirty="0" err="1" smtClean="0"/>
              <a:t>Bộ</a:t>
            </a:r>
            <a:endParaRPr lang="en-US" b="1" dirty="0"/>
          </a:p>
          <a:p>
            <a:endParaRPr lang="en-US" dirty="0"/>
          </a:p>
        </p:txBody>
      </p:sp>
      <p:sp>
        <p:nvSpPr>
          <p:cNvPr id="5" name="TextBox 4">
            <a:extLst>
              <a:ext uri="{FF2B5EF4-FFF2-40B4-BE49-F238E27FC236}">
                <a16:creationId xmlns:a16="http://schemas.microsoft.com/office/drawing/2014/main" id="{74CF2D82-3E61-4DB3-80E3-C6D127683BF1}"/>
              </a:ext>
            </a:extLst>
          </p:cNvPr>
          <p:cNvSpPr txBox="1"/>
          <p:nvPr/>
        </p:nvSpPr>
        <p:spPr>
          <a:xfrm>
            <a:off x="140645" y="255349"/>
            <a:ext cx="7784983" cy="2123658"/>
          </a:xfrm>
          <a:prstGeom prst="rect">
            <a:avLst/>
          </a:prstGeom>
          <a:noFill/>
        </p:spPr>
        <p:txBody>
          <a:bodyPr wrap="square" rtlCol="0">
            <a:spAutoFit/>
          </a:bodyPr>
          <a:lstStyle/>
          <a:p>
            <a:r>
              <a:rPr lang="vi-VN" sz="1200" b="1" dirty="0"/>
              <a:t>KHÁM PHÁ CÁC DỊCH VỤ CỦA CHÚNG TÔI</a:t>
            </a:r>
          </a:p>
          <a:p>
            <a:pPr marL="171450" indent="-171450">
              <a:buFont typeface="Arial" panose="020B0604020202020204" pitchFamily="34" charset="0"/>
              <a:buChar char="•"/>
            </a:pPr>
            <a:r>
              <a:rPr lang="vi-VN" sz="1200" dirty="0"/>
              <a:t>Các dịch vụ đường bộ trong khu vực của chúng tôi được thiết kế để đáp ứng các yêu cầu cụ thể của thị trường ở Châu Á.</a:t>
            </a:r>
          </a:p>
          <a:p>
            <a:pPr marL="171450" indent="-171450">
              <a:buFont typeface="Arial" panose="020B0604020202020204" pitchFamily="34" charset="0"/>
              <a:buChar char="•"/>
            </a:pPr>
            <a:r>
              <a:rPr lang="vi-VN" sz="1200" dirty="0"/>
              <a:t>Giải pháp vận tải đường bộ của chúng tôi tại Châu Á cung </a:t>
            </a:r>
            <a:r>
              <a:rPr lang="vi-VN" sz="1200" dirty="0" smtClean="0"/>
              <a:t>cấp</a:t>
            </a:r>
            <a:r>
              <a:rPr lang="en-US" sz="1200" dirty="0" smtClean="0"/>
              <a:t> </a:t>
            </a:r>
            <a:r>
              <a:rPr lang="en-US" sz="1200" dirty="0" err="1" smtClean="0"/>
              <a:t>dịch</a:t>
            </a:r>
            <a:r>
              <a:rPr lang="en-US" sz="1200" dirty="0" smtClean="0"/>
              <a:t> </a:t>
            </a:r>
            <a:r>
              <a:rPr lang="en-US" sz="1200" dirty="0" err="1" smtClean="0"/>
              <a:t>vụ</a:t>
            </a:r>
            <a:r>
              <a:rPr lang="vi-VN" sz="1200" dirty="0" smtClean="0"/>
              <a:t> FTL </a:t>
            </a:r>
            <a:r>
              <a:rPr lang="vi-VN" sz="1200" dirty="0"/>
              <a:t>và </a:t>
            </a:r>
            <a:r>
              <a:rPr lang="vi-VN" sz="1200" dirty="0" smtClean="0"/>
              <a:t>LTL </a:t>
            </a:r>
            <a:r>
              <a:rPr lang="vi-VN" sz="1200" dirty="0"/>
              <a:t>cùng với một loạt các dịch vụ giá trị gia tăng bao gồm phương tiện treo khí nén, theo dõi GPS, giám sát thời gian thực 24/7 và xe tải được kiểm soát nhiệt độ.</a:t>
            </a:r>
          </a:p>
          <a:p>
            <a:pPr marL="171450" indent="-171450">
              <a:buFont typeface="Arial" panose="020B0604020202020204" pitchFamily="34" charset="0"/>
              <a:buChar char="•"/>
            </a:pPr>
            <a:r>
              <a:rPr lang="vi-VN" sz="1200" dirty="0"/>
              <a:t>Chúng tôi cung cấp dịch vụ vận tải xuyên biên giới giữa Trung Quốc và Hồng Kông, Ma </a:t>
            </a:r>
            <a:r>
              <a:rPr lang="vi-VN" sz="1200" dirty="0" smtClean="0"/>
              <a:t>Cao, </a:t>
            </a:r>
            <a:r>
              <a:rPr lang="vi-VN" sz="1200" dirty="0"/>
              <a:t>ASEAN, Mông Cổ và Trung Á.</a:t>
            </a:r>
          </a:p>
          <a:p>
            <a:pPr marL="171450" indent="-171450">
              <a:buFont typeface="Arial" panose="020B0604020202020204" pitchFamily="34" charset="0"/>
              <a:buChar char="•"/>
            </a:pPr>
            <a:r>
              <a:rPr lang="vi-VN" sz="1200" dirty="0"/>
              <a:t>Xe tải để hỗ trợ các dịch vụ Thương mại điện tử của bạn giữa Đông Nam Á và Trung Quốc. Và tuyến đường cao tốc dẫn đầu thị trường đến phương Tây của chúng tôi từ Trung Quốc đến Châu Âu.</a:t>
            </a:r>
            <a:r>
              <a:rPr lang="en-US" sz="1200" dirty="0"/>
              <a:t/>
            </a:r>
            <a:br>
              <a:rPr lang="en-US" sz="1200" dirty="0"/>
            </a:br>
            <a:endParaRPr lang="en-US" sz="1200" dirty="0"/>
          </a:p>
        </p:txBody>
      </p:sp>
      <p:sp>
        <p:nvSpPr>
          <p:cNvPr id="9" name="TextBox 8">
            <a:extLst>
              <a:ext uri="{FF2B5EF4-FFF2-40B4-BE49-F238E27FC236}">
                <a16:creationId xmlns:a16="http://schemas.microsoft.com/office/drawing/2014/main" id="{58DE0968-CED9-48C4-82CE-1BD1FB2B28CC}"/>
              </a:ext>
            </a:extLst>
          </p:cNvPr>
          <p:cNvSpPr txBox="1"/>
          <p:nvPr/>
        </p:nvSpPr>
        <p:spPr>
          <a:xfrm>
            <a:off x="140645" y="5257562"/>
            <a:ext cx="7565472" cy="1600438"/>
          </a:xfrm>
          <a:prstGeom prst="rect">
            <a:avLst/>
          </a:prstGeom>
          <a:noFill/>
        </p:spPr>
        <p:txBody>
          <a:bodyPr wrap="square" rtlCol="0">
            <a:spAutoFit/>
          </a:bodyPr>
          <a:lstStyle/>
          <a:p>
            <a:r>
              <a:rPr lang="en-US" sz="1400" b="1" dirty="0" err="1" smtClean="0"/>
              <a:t>Tại</a:t>
            </a:r>
            <a:r>
              <a:rPr lang="en-US" sz="1400" b="1" dirty="0" smtClean="0"/>
              <a:t> </a:t>
            </a:r>
            <a:r>
              <a:rPr lang="en-US" sz="1400" b="1" dirty="0" err="1" smtClean="0"/>
              <a:t>sao</a:t>
            </a:r>
            <a:r>
              <a:rPr lang="en-US" sz="1400" b="1" dirty="0" smtClean="0"/>
              <a:t> </a:t>
            </a:r>
            <a:r>
              <a:rPr lang="en-US" sz="1400" b="1" dirty="0" err="1" smtClean="0"/>
              <a:t>chúng</a:t>
            </a:r>
            <a:r>
              <a:rPr lang="en-US" sz="1400" b="1" dirty="0" smtClean="0"/>
              <a:t> </a:t>
            </a:r>
            <a:r>
              <a:rPr lang="en-US" sz="1400" b="1" dirty="0" err="1" smtClean="0"/>
              <a:t>tôi</a:t>
            </a:r>
            <a:r>
              <a:rPr lang="en-US" sz="1400" b="1" dirty="0" smtClean="0"/>
              <a:t> </a:t>
            </a:r>
            <a:r>
              <a:rPr lang="en-US" sz="1400" b="1" dirty="0" err="1" smtClean="0"/>
              <a:t>khác</a:t>
            </a:r>
            <a:r>
              <a:rPr lang="en-US" sz="1400" b="1" dirty="0" smtClean="0"/>
              <a:t> </a:t>
            </a:r>
            <a:r>
              <a:rPr lang="en-US" sz="1400" b="1" dirty="0" err="1" smtClean="0"/>
              <a:t>biệt</a:t>
            </a:r>
            <a:r>
              <a:rPr lang="en-US" sz="1400" b="1" dirty="0" smtClean="0"/>
              <a:t>?</a:t>
            </a:r>
          </a:p>
          <a:p>
            <a:r>
              <a:rPr lang="vi-VN" sz="1400" dirty="0"/>
              <a:t>Chúng tôi kết hợp thực hiện vận tải với dịch vụ quản lý vận tải để đáp ứng mọi nhu cầu của bạn trên đường. Thông qua mạng lưới tháp điều khiển toàn cầu và công nghệ hiện đại, chúng tôi sẽ giám sát các lô hàng của bạn trong suốt hành trình của chúng và đảm bảo hàng hóa của bạn luôn đi trên tuyến đường hiệu quả nhất. Mạng lưới của chúng tôi cung cấp tính linh hoạt, mức độ dịch vụ tuyệt vời, phân phối nhanh chóng, giảm chi phí trực </a:t>
            </a:r>
            <a:r>
              <a:rPr lang="vi-VN" sz="1400" dirty="0" smtClean="0"/>
              <a:t>tiếp</a:t>
            </a:r>
            <a:r>
              <a:rPr lang="en-US" sz="1400" dirty="0" smtClean="0"/>
              <a:t>/</a:t>
            </a:r>
            <a:r>
              <a:rPr lang="vi-VN" sz="1400" dirty="0" smtClean="0"/>
              <a:t>gián </a:t>
            </a:r>
            <a:r>
              <a:rPr lang="vi-VN" sz="1400" dirty="0"/>
              <a:t>tiếp và loại bỏ sự phức tạp của quy trình.</a:t>
            </a:r>
            <a:endParaRPr lang="en-US" sz="1400" dirty="0"/>
          </a:p>
        </p:txBody>
      </p:sp>
      <p:pic>
        <p:nvPicPr>
          <p:cNvPr id="10" name="Picture 9">
            <a:extLst>
              <a:ext uri="{FF2B5EF4-FFF2-40B4-BE49-F238E27FC236}">
                <a16:creationId xmlns:a16="http://schemas.microsoft.com/office/drawing/2014/main" id="{86E163BF-9A01-415D-9D95-34D5F34BDDFC}"/>
              </a:ext>
            </a:extLst>
          </p:cNvPr>
          <p:cNvPicPr>
            <a:picLocks noChangeAspect="1"/>
          </p:cNvPicPr>
          <p:nvPr/>
        </p:nvPicPr>
        <p:blipFill>
          <a:blip r:embed="rId2"/>
          <a:stretch>
            <a:fillRect/>
          </a:stretch>
        </p:blipFill>
        <p:spPr>
          <a:xfrm>
            <a:off x="8182476" y="488717"/>
            <a:ext cx="4009524" cy="2114286"/>
          </a:xfrm>
          <a:prstGeom prst="rect">
            <a:avLst/>
          </a:prstGeom>
        </p:spPr>
      </p:pic>
      <p:sp>
        <p:nvSpPr>
          <p:cNvPr id="11" name="TextBox 10">
            <a:extLst>
              <a:ext uri="{FF2B5EF4-FFF2-40B4-BE49-F238E27FC236}">
                <a16:creationId xmlns:a16="http://schemas.microsoft.com/office/drawing/2014/main" id="{D30C9671-BB60-46B1-9589-A7E4357B7BA5}"/>
              </a:ext>
            </a:extLst>
          </p:cNvPr>
          <p:cNvSpPr txBox="1"/>
          <p:nvPr/>
        </p:nvSpPr>
        <p:spPr>
          <a:xfrm>
            <a:off x="8321880" y="584323"/>
            <a:ext cx="2919368" cy="646331"/>
          </a:xfrm>
          <a:prstGeom prst="rect">
            <a:avLst/>
          </a:prstGeom>
          <a:noFill/>
        </p:spPr>
        <p:txBody>
          <a:bodyPr wrap="square" rtlCol="0">
            <a:spAutoFit/>
          </a:bodyPr>
          <a:lstStyle/>
          <a:p>
            <a:r>
              <a:rPr lang="en-US" b="1" dirty="0">
                <a:solidFill>
                  <a:schemeClr val="bg1"/>
                </a:solidFill>
              </a:rPr>
              <a:t>Download Brochures</a:t>
            </a:r>
          </a:p>
          <a:p>
            <a:endParaRPr lang="en-US" dirty="0">
              <a:solidFill>
                <a:schemeClr val="bg1"/>
              </a:solidFill>
            </a:endParaRPr>
          </a:p>
        </p:txBody>
      </p:sp>
      <p:sp>
        <p:nvSpPr>
          <p:cNvPr id="12" name="TextBox 11">
            <a:extLst>
              <a:ext uri="{FF2B5EF4-FFF2-40B4-BE49-F238E27FC236}">
                <a16:creationId xmlns:a16="http://schemas.microsoft.com/office/drawing/2014/main" id="{2719E660-6F44-4048-8176-EE27B63ECAF8}"/>
              </a:ext>
            </a:extLst>
          </p:cNvPr>
          <p:cNvSpPr txBox="1"/>
          <p:nvPr/>
        </p:nvSpPr>
        <p:spPr>
          <a:xfrm>
            <a:off x="8578728" y="1131484"/>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(1)</a:t>
            </a:r>
            <a:endParaRPr lang="en-US" sz="1400" dirty="0"/>
          </a:p>
        </p:txBody>
      </p:sp>
      <p:sp>
        <p:nvSpPr>
          <p:cNvPr id="13" name="TextBox 12">
            <a:extLst>
              <a:ext uri="{FF2B5EF4-FFF2-40B4-BE49-F238E27FC236}">
                <a16:creationId xmlns:a16="http://schemas.microsoft.com/office/drawing/2014/main" id="{3E1459CC-D08A-4E99-943B-D51D3FA57F29}"/>
              </a:ext>
            </a:extLst>
          </p:cNvPr>
          <p:cNvSpPr txBox="1"/>
          <p:nvPr/>
        </p:nvSpPr>
        <p:spPr>
          <a:xfrm>
            <a:off x="8578728" y="1594177"/>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(2)</a:t>
            </a:r>
            <a:endParaRPr lang="en-US" sz="1400" dirty="0"/>
          </a:p>
        </p:txBody>
      </p:sp>
      <p:sp>
        <p:nvSpPr>
          <p:cNvPr id="14" name="TextBox 13">
            <a:extLst>
              <a:ext uri="{FF2B5EF4-FFF2-40B4-BE49-F238E27FC236}">
                <a16:creationId xmlns:a16="http://schemas.microsoft.com/office/drawing/2014/main" id="{E715A0E1-106D-44F1-A542-0BF78C0BADE6}"/>
              </a:ext>
            </a:extLst>
          </p:cNvPr>
          <p:cNvSpPr txBox="1"/>
          <p:nvPr/>
        </p:nvSpPr>
        <p:spPr>
          <a:xfrm>
            <a:off x="8578728" y="2071231"/>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(3)</a:t>
            </a:r>
            <a:endParaRPr lang="en-US" sz="1400" dirty="0"/>
          </a:p>
        </p:txBody>
      </p:sp>
      <p:pic>
        <p:nvPicPr>
          <p:cNvPr id="16" name="Picture 5"/>
          <p:cNvPicPr>
            <a:picLocks noChangeAspect="1"/>
          </p:cNvPicPr>
          <p:nvPr/>
        </p:nvPicPr>
        <p:blipFill>
          <a:blip r:embed="rId4"/>
          <a:srcRect l="16745" r="20001" b="32338"/>
          <a:stretch>
            <a:fillRect/>
          </a:stretch>
        </p:blipFill>
        <p:spPr>
          <a:xfrm>
            <a:off x="4465005" y="2411084"/>
            <a:ext cx="3717471" cy="2651024"/>
          </a:xfrm>
          <a:prstGeom prst="rect">
            <a:avLst/>
          </a:prstGeom>
        </p:spPr>
      </p:pic>
      <p:pic>
        <p:nvPicPr>
          <p:cNvPr id="17" name="Picture 6"/>
          <p:cNvPicPr>
            <a:picLocks noChangeAspect="1"/>
          </p:cNvPicPr>
          <p:nvPr/>
        </p:nvPicPr>
        <p:blipFill>
          <a:blip r:embed="rId5"/>
          <a:srcRect r="34266" b="34442"/>
          <a:stretch>
            <a:fillRect/>
          </a:stretch>
        </p:blipFill>
        <p:spPr>
          <a:xfrm>
            <a:off x="299549" y="2430928"/>
            <a:ext cx="3925271" cy="2611336"/>
          </a:xfrm>
          <a:prstGeom prst="rect">
            <a:avLst/>
          </a:prstGeom>
        </p:spPr>
      </p:pic>
    </p:spTree>
    <p:extLst>
      <p:ext uri="{BB962C8B-B14F-4D97-AF65-F5344CB8AC3E}">
        <p14:creationId xmlns:p14="http://schemas.microsoft.com/office/powerpoint/2010/main" val="1247997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A4D0F7-7B9E-4482-A975-ACA03766CF28}"/>
              </a:ext>
            </a:extLst>
          </p:cNvPr>
          <p:cNvSpPr/>
          <p:nvPr/>
        </p:nvSpPr>
        <p:spPr>
          <a:xfrm>
            <a:off x="483746" y="219399"/>
            <a:ext cx="3103926" cy="1635853"/>
          </a:xfrm>
          <a:prstGeom prst="rect">
            <a:avLst/>
          </a:prstGeom>
          <a:solidFill>
            <a:srgbClr val="0C2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FD80986-B2CC-4267-920D-935303DD18E8}"/>
              </a:ext>
            </a:extLst>
          </p:cNvPr>
          <p:cNvPicPr>
            <a:picLocks noChangeAspect="1"/>
          </p:cNvPicPr>
          <p:nvPr/>
        </p:nvPicPr>
        <p:blipFill>
          <a:blip r:embed="rId2"/>
          <a:stretch>
            <a:fillRect/>
          </a:stretch>
        </p:blipFill>
        <p:spPr>
          <a:xfrm>
            <a:off x="1793903" y="441812"/>
            <a:ext cx="504762" cy="476190"/>
          </a:xfrm>
          <a:prstGeom prst="rect">
            <a:avLst/>
          </a:prstGeom>
        </p:spPr>
      </p:pic>
      <p:sp>
        <p:nvSpPr>
          <p:cNvPr id="10" name="TextBox 9">
            <a:extLst>
              <a:ext uri="{FF2B5EF4-FFF2-40B4-BE49-F238E27FC236}">
                <a16:creationId xmlns:a16="http://schemas.microsoft.com/office/drawing/2014/main" id="{F291961E-0646-4D65-9024-C043BDAD1900}"/>
              </a:ext>
            </a:extLst>
          </p:cNvPr>
          <p:cNvSpPr txBox="1"/>
          <p:nvPr/>
        </p:nvSpPr>
        <p:spPr>
          <a:xfrm>
            <a:off x="1286410" y="920197"/>
            <a:ext cx="2424418" cy="369332"/>
          </a:xfrm>
          <a:prstGeom prst="rect">
            <a:avLst/>
          </a:prstGeom>
          <a:noFill/>
        </p:spPr>
        <p:txBody>
          <a:bodyPr wrap="square" rtlCol="0">
            <a:spAutoFit/>
          </a:bodyPr>
          <a:lstStyle/>
          <a:p>
            <a:r>
              <a:rPr lang="en-US" dirty="0">
                <a:solidFill>
                  <a:schemeClr val="bg1"/>
                </a:solidFill>
              </a:rPr>
              <a:t>0979 359 600</a:t>
            </a:r>
          </a:p>
        </p:txBody>
      </p:sp>
      <p:sp>
        <p:nvSpPr>
          <p:cNvPr id="13" name="Rectangle 12">
            <a:extLst>
              <a:ext uri="{FF2B5EF4-FFF2-40B4-BE49-F238E27FC236}">
                <a16:creationId xmlns:a16="http://schemas.microsoft.com/office/drawing/2014/main" id="{493B023A-4F17-4D09-9F5E-0FA67921A472}"/>
              </a:ext>
            </a:extLst>
          </p:cNvPr>
          <p:cNvSpPr/>
          <p:nvPr/>
        </p:nvSpPr>
        <p:spPr>
          <a:xfrm>
            <a:off x="4298714" y="235681"/>
            <a:ext cx="3103926" cy="1635853"/>
          </a:xfrm>
          <a:prstGeom prst="rect">
            <a:avLst/>
          </a:prstGeom>
          <a:solidFill>
            <a:srgbClr val="0C2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4C6D6E3-82F1-4E2E-A9CB-F79FF7B16516}"/>
              </a:ext>
            </a:extLst>
          </p:cNvPr>
          <p:cNvSpPr txBox="1"/>
          <p:nvPr/>
        </p:nvSpPr>
        <p:spPr>
          <a:xfrm>
            <a:off x="4649125" y="701886"/>
            <a:ext cx="2713164" cy="646331"/>
          </a:xfrm>
          <a:prstGeom prst="rect">
            <a:avLst/>
          </a:prstGeom>
          <a:noFill/>
        </p:spPr>
        <p:txBody>
          <a:bodyPr wrap="square" rtlCol="0">
            <a:spAutoFit/>
          </a:bodyPr>
          <a:lstStyle/>
          <a:p>
            <a:r>
              <a:rPr lang="en-US" dirty="0">
                <a:solidFill>
                  <a:schemeClr val="bg1"/>
                </a:solidFill>
              </a:rPr>
              <a:t/>
            </a:r>
            <a:br>
              <a:rPr lang="en-US" dirty="0">
                <a:solidFill>
                  <a:schemeClr val="bg1"/>
                </a:solidFill>
              </a:rPr>
            </a:br>
            <a:r>
              <a:rPr lang="en-US" altLang="zh-CN" dirty="0">
                <a:solidFill>
                  <a:schemeClr val="bg1"/>
                </a:solidFill>
                <a:hlinkClick r:id="rId3"/>
              </a:rPr>
              <a:t>Sales@dpig-logistics.com</a:t>
            </a:r>
            <a:endParaRPr lang="en-US" altLang="zh-CN" dirty="0">
              <a:solidFill>
                <a:schemeClr val="bg1"/>
              </a:solidFill>
            </a:endParaRPr>
          </a:p>
        </p:txBody>
      </p:sp>
      <p:pic>
        <p:nvPicPr>
          <p:cNvPr id="16" name="Picture 15">
            <a:extLst>
              <a:ext uri="{FF2B5EF4-FFF2-40B4-BE49-F238E27FC236}">
                <a16:creationId xmlns:a16="http://schemas.microsoft.com/office/drawing/2014/main" id="{FD5624A0-A4F7-47FB-8CB6-2FFD799F63EC}"/>
              </a:ext>
            </a:extLst>
          </p:cNvPr>
          <p:cNvPicPr>
            <a:picLocks noChangeAspect="1"/>
          </p:cNvPicPr>
          <p:nvPr/>
        </p:nvPicPr>
        <p:blipFill>
          <a:blip r:embed="rId4"/>
          <a:stretch>
            <a:fillRect/>
          </a:stretch>
        </p:blipFill>
        <p:spPr>
          <a:xfrm>
            <a:off x="5603593" y="393950"/>
            <a:ext cx="619048" cy="561905"/>
          </a:xfrm>
          <a:prstGeom prst="rect">
            <a:avLst/>
          </a:prstGeom>
        </p:spPr>
      </p:pic>
      <p:sp>
        <p:nvSpPr>
          <p:cNvPr id="19" name="Rectangle 18">
            <a:extLst>
              <a:ext uri="{FF2B5EF4-FFF2-40B4-BE49-F238E27FC236}">
                <a16:creationId xmlns:a16="http://schemas.microsoft.com/office/drawing/2014/main" id="{7B80A9DF-8F32-4A44-ABAF-D016B73582E2}"/>
              </a:ext>
            </a:extLst>
          </p:cNvPr>
          <p:cNvSpPr/>
          <p:nvPr/>
        </p:nvSpPr>
        <p:spPr>
          <a:xfrm>
            <a:off x="8257196" y="249654"/>
            <a:ext cx="3103926" cy="1635853"/>
          </a:xfrm>
          <a:prstGeom prst="rect">
            <a:avLst/>
          </a:prstGeom>
          <a:solidFill>
            <a:srgbClr val="0C2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2FAB73C7-9794-4E2F-B975-273E350BC8C8}"/>
              </a:ext>
            </a:extLst>
          </p:cNvPr>
          <p:cNvSpPr txBox="1"/>
          <p:nvPr/>
        </p:nvSpPr>
        <p:spPr>
          <a:xfrm>
            <a:off x="8538061" y="798570"/>
            <a:ext cx="2630573" cy="923330"/>
          </a:xfrm>
          <a:prstGeom prst="rect">
            <a:avLst/>
          </a:prstGeom>
          <a:noFill/>
        </p:spPr>
        <p:txBody>
          <a:bodyPr wrap="square" rtlCol="0">
            <a:spAutoFit/>
          </a:bodyPr>
          <a:lstStyle/>
          <a:p>
            <a:r>
              <a:rPr lang="en-US" dirty="0" smtClean="0">
                <a:solidFill>
                  <a:schemeClr val="bg1"/>
                </a:solidFill>
              </a:rPr>
              <a:t>10A Group 1, Viet Hung Ward, Long Bien District, Ha </a:t>
            </a:r>
            <a:r>
              <a:rPr lang="en-US" dirty="0" err="1" smtClean="0">
                <a:solidFill>
                  <a:schemeClr val="bg1"/>
                </a:solidFill>
              </a:rPr>
              <a:t>Noi</a:t>
            </a:r>
            <a:r>
              <a:rPr lang="en-US" dirty="0" smtClean="0">
                <a:solidFill>
                  <a:schemeClr val="bg1"/>
                </a:solidFill>
              </a:rPr>
              <a:t>, Viet Nam</a:t>
            </a:r>
            <a:endParaRPr lang="en-US" dirty="0">
              <a:solidFill>
                <a:schemeClr val="bg1"/>
              </a:solidFill>
            </a:endParaRPr>
          </a:p>
        </p:txBody>
      </p:sp>
      <p:pic>
        <p:nvPicPr>
          <p:cNvPr id="22" name="Picture 21">
            <a:extLst>
              <a:ext uri="{FF2B5EF4-FFF2-40B4-BE49-F238E27FC236}">
                <a16:creationId xmlns:a16="http://schemas.microsoft.com/office/drawing/2014/main" id="{0389CB27-626C-41A8-8703-84DE120F45D4}"/>
              </a:ext>
            </a:extLst>
          </p:cNvPr>
          <p:cNvPicPr>
            <a:picLocks noChangeAspect="1"/>
          </p:cNvPicPr>
          <p:nvPr/>
        </p:nvPicPr>
        <p:blipFill>
          <a:blip r:embed="rId5"/>
          <a:stretch>
            <a:fillRect/>
          </a:stretch>
        </p:blipFill>
        <p:spPr>
          <a:xfrm>
            <a:off x="9432969" y="322344"/>
            <a:ext cx="752381" cy="609524"/>
          </a:xfrm>
          <a:prstGeom prst="rect">
            <a:avLst/>
          </a:prstGeom>
        </p:spPr>
      </p:pic>
      <p:sp>
        <p:nvSpPr>
          <p:cNvPr id="25" name="TextBox 24">
            <a:extLst>
              <a:ext uri="{FF2B5EF4-FFF2-40B4-BE49-F238E27FC236}">
                <a16:creationId xmlns:a16="http://schemas.microsoft.com/office/drawing/2014/main" id="{2EDE928D-2CE1-4675-AAD6-6858EDFACEF5}"/>
              </a:ext>
            </a:extLst>
          </p:cNvPr>
          <p:cNvSpPr txBox="1"/>
          <p:nvPr/>
        </p:nvSpPr>
        <p:spPr>
          <a:xfrm>
            <a:off x="3814046" y="2211087"/>
            <a:ext cx="4817190" cy="523220"/>
          </a:xfrm>
          <a:prstGeom prst="rect">
            <a:avLst/>
          </a:prstGeom>
          <a:noFill/>
        </p:spPr>
        <p:txBody>
          <a:bodyPr wrap="square" rtlCol="0">
            <a:spAutoFit/>
          </a:bodyPr>
          <a:lstStyle/>
          <a:p>
            <a:r>
              <a:rPr lang="en-US" sz="2800" b="1" dirty="0" err="1" smtClean="0"/>
              <a:t>Hãy</a:t>
            </a:r>
            <a:r>
              <a:rPr lang="en-US" sz="2800" b="1" dirty="0" smtClean="0"/>
              <a:t> </a:t>
            </a:r>
            <a:r>
              <a:rPr lang="en-US" sz="2800" b="1" dirty="0" err="1" smtClean="0"/>
              <a:t>gửi</a:t>
            </a:r>
            <a:r>
              <a:rPr lang="en-US" sz="2800" b="1" dirty="0" smtClean="0"/>
              <a:t> </a:t>
            </a:r>
            <a:r>
              <a:rPr lang="en-US" sz="2800" b="1" dirty="0" err="1" smtClean="0"/>
              <a:t>câu</a:t>
            </a:r>
            <a:r>
              <a:rPr lang="en-US" sz="2800" b="1" dirty="0" smtClean="0"/>
              <a:t> </a:t>
            </a:r>
            <a:r>
              <a:rPr lang="en-US" sz="2800" b="1" dirty="0" err="1" smtClean="0"/>
              <a:t>hỏi</a:t>
            </a:r>
            <a:r>
              <a:rPr lang="en-US" sz="2800" b="1" dirty="0" smtClean="0"/>
              <a:t> </a:t>
            </a:r>
            <a:r>
              <a:rPr lang="en-US" sz="2800" b="1" dirty="0" err="1" smtClean="0"/>
              <a:t>cho</a:t>
            </a:r>
            <a:r>
              <a:rPr lang="en-US" sz="2800" b="1" dirty="0" smtClean="0"/>
              <a:t> </a:t>
            </a:r>
            <a:r>
              <a:rPr lang="en-US" sz="2800" b="1" dirty="0" err="1" smtClean="0"/>
              <a:t>chúng</a:t>
            </a:r>
            <a:r>
              <a:rPr lang="en-US" sz="2800" b="1" dirty="0" smtClean="0"/>
              <a:t> </a:t>
            </a:r>
            <a:r>
              <a:rPr lang="en-US" sz="2800" b="1" dirty="0" err="1" smtClean="0"/>
              <a:t>tôi</a:t>
            </a:r>
            <a:r>
              <a:rPr lang="en-US" sz="2800" b="1" dirty="0" smtClean="0"/>
              <a:t>.</a:t>
            </a:r>
            <a:endParaRPr lang="en-US" sz="2800" b="1" dirty="0"/>
          </a:p>
        </p:txBody>
      </p:sp>
      <p:sp>
        <p:nvSpPr>
          <p:cNvPr id="37" name="TextBox 36">
            <a:extLst>
              <a:ext uri="{FF2B5EF4-FFF2-40B4-BE49-F238E27FC236}">
                <a16:creationId xmlns:a16="http://schemas.microsoft.com/office/drawing/2014/main" id="{2F395F40-109D-43EA-B2EA-00485CD1D52F}"/>
              </a:ext>
            </a:extLst>
          </p:cNvPr>
          <p:cNvSpPr txBox="1"/>
          <p:nvPr/>
        </p:nvSpPr>
        <p:spPr>
          <a:xfrm>
            <a:off x="1783205" y="3270805"/>
            <a:ext cx="3682767" cy="369332"/>
          </a:xfrm>
          <a:prstGeom prst="rect">
            <a:avLst/>
          </a:prstGeom>
          <a:noFill/>
          <a:ln>
            <a:solidFill>
              <a:srgbClr val="0C2F50"/>
            </a:solidFill>
          </a:ln>
        </p:spPr>
        <p:txBody>
          <a:bodyPr wrap="square" rtlCol="0">
            <a:spAutoFit/>
          </a:bodyPr>
          <a:lstStyle/>
          <a:p>
            <a:r>
              <a:rPr lang="en-US" dirty="0" err="1" smtClean="0">
                <a:solidFill>
                  <a:schemeClr val="tx1">
                    <a:lumMod val="50000"/>
                    <a:lumOff val="50000"/>
                  </a:schemeClr>
                </a:solidFill>
              </a:rPr>
              <a:t>Tên</a:t>
            </a:r>
            <a:r>
              <a:rPr lang="en-US" dirty="0" smtClean="0">
                <a:solidFill>
                  <a:schemeClr val="tx1">
                    <a:lumMod val="50000"/>
                    <a:lumOff val="50000"/>
                  </a:schemeClr>
                </a:solidFill>
              </a:rPr>
              <a:t> </a:t>
            </a:r>
            <a:r>
              <a:rPr lang="en-US" dirty="0" err="1" smtClean="0">
                <a:solidFill>
                  <a:schemeClr val="tx1">
                    <a:lumMod val="50000"/>
                    <a:lumOff val="50000"/>
                  </a:schemeClr>
                </a:solidFill>
              </a:rPr>
              <a:t>của</a:t>
            </a:r>
            <a:r>
              <a:rPr lang="en-US" dirty="0" smtClean="0">
                <a:solidFill>
                  <a:schemeClr val="tx1">
                    <a:lumMod val="50000"/>
                    <a:lumOff val="50000"/>
                  </a:schemeClr>
                </a:solidFill>
              </a:rPr>
              <a:t> </a:t>
            </a:r>
            <a:r>
              <a:rPr lang="en-US" dirty="0" err="1" smtClean="0">
                <a:solidFill>
                  <a:schemeClr val="tx1">
                    <a:lumMod val="50000"/>
                    <a:lumOff val="50000"/>
                  </a:schemeClr>
                </a:solidFill>
              </a:rPr>
              <a:t>bạn</a:t>
            </a:r>
            <a:endParaRPr lang="en-US" dirty="0">
              <a:solidFill>
                <a:schemeClr val="tx1">
                  <a:lumMod val="50000"/>
                  <a:lumOff val="50000"/>
                </a:schemeClr>
              </a:solidFill>
            </a:endParaRPr>
          </a:p>
        </p:txBody>
      </p:sp>
      <p:sp>
        <p:nvSpPr>
          <p:cNvPr id="43" name="Rectangle 42">
            <a:extLst>
              <a:ext uri="{FF2B5EF4-FFF2-40B4-BE49-F238E27FC236}">
                <a16:creationId xmlns:a16="http://schemas.microsoft.com/office/drawing/2014/main" id="{C2AC0B7D-BB5E-4BB2-B93E-1FC2876AC4C5}"/>
              </a:ext>
            </a:extLst>
          </p:cNvPr>
          <p:cNvSpPr/>
          <p:nvPr/>
        </p:nvSpPr>
        <p:spPr>
          <a:xfrm>
            <a:off x="1555939" y="1949954"/>
            <a:ext cx="9612695" cy="3525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6C10803-E720-4A4D-B786-129B7872F971}"/>
              </a:ext>
            </a:extLst>
          </p:cNvPr>
          <p:cNvSpPr txBox="1"/>
          <p:nvPr/>
        </p:nvSpPr>
        <p:spPr>
          <a:xfrm>
            <a:off x="6939638" y="3317242"/>
            <a:ext cx="3682767" cy="369332"/>
          </a:xfrm>
          <a:prstGeom prst="rect">
            <a:avLst/>
          </a:prstGeom>
          <a:noFill/>
          <a:ln>
            <a:solidFill>
              <a:srgbClr val="0C2F50"/>
            </a:solidFill>
          </a:ln>
        </p:spPr>
        <p:txBody>
          <a:bodyPr wrap="square" rtlCol="0">
            <a:spAutoFit/>
          </a:bodyPr>
          <a:lstStyle/>
          <a:p>
            <a:r>
              <a:rPr lang="en-US" dirty="0" err="1" smtClean="0">
                <a:solidFill>
                  <a:schemeClr val="tx1">
                    <a:lumMod val="50000"/>
                    <a:lumOff val="50000"/>
                  </a:schemeClr>
                </a:solidFill>
              </a:rPr>
              <a:t>Emaill</a:t>
            </a:r>
            <a:endParaRPr lang="en-US" dirty="0">
              <a:solidFill>
                <a:schemeClr val="tx1">
                  <a:lumMod val="50000"/>
                  <a:lumOff val="50000"/>
                </a:schemeClr>
              </a:solidFill>
            </a:endParaRPr>
          </a:p>
        </p:txBody>
      </p:sp>
      <p:sp>
        <p:nvSpPr>
          <p:cNvPr id="47" name="TextBox 46">
            <a:extLst>
              <a:ext uri="{FF2B5EF4-FFF2-40B4-BE49-F238E27FC236}">
                <a16:creationId xmlns:a16="http://schemas.microsoft.com/office/drawing/2014/main" id="{295404A8-42D7-4ED5-9AA5-3520B95DCAD6}"/>
              </a:ext>
            </a:extLst>
          </p:cNvPr>
          <p:cNvSpPr txBox="1"/>
          <p:nvPr/>
        </p:nvSpPr>
        <p:spPr>
          <a:xfrm>
            <a:off x="1798642" y="3873017"/>
            <a:ext cx="3682767" cy="369332"/>
          </a:xfrm>
          <a:prstGeom prst="rect">
            <a:avLst/>
          </a:prstGeom>
          <a:noFill/>
          <a:ln>
            <a:solidFill>
              <a:srgbClr val="0C2F50"/>
            </a:solidFill>
          </a:ln>
        </p:spPr>
        <p:txBody>
          <a:bodyPr wrap="square" rtlCol="0">
            <a:spAutoFit/>
          </a:bodyPr>
          <a:lstStyle/>
          <a:p>
            <a:r>
              <a:rPr lang="en-US" dirty="0" err="1" smtClean="0">
                <a:solidFill>
                  <a:schemeClr val="tx1">
                    <a:lumMod val="50000"/>
                    <a:lumOff val="50000"/>
                  </a:schemeClr>
                </a:solidFill>
              </a:rPr>
              <a:t>Số</a:t>
            </a:r>
            <a:r>
              <a:rPr lang="en-US" dirty="0" smtClean="0">
                <a:solidFill>
                  <a:schemeClr val="tx1">
                    <a:lumMod val="50000"/>
                    <a:lumOff val="50000"/>
                  </a:schemeClr>
                </a:solidFill>
              </a:rPr>
              <a:t> </a:t>
            </a:r>
            <a:r>
              <a:rPr lang="en-US" dirty="0" err="1" smtClean="0">
                <a:solidFill>
                  <a:schemeClr val="tx1">
                    <a:lumMod val="50000"/>
                    <a:lumOff val="50000"/>
                  </a:schemeClr>
                </a:solidFill>
              </a:rPr>
              <a:t>điện</a:t>
            </a:r>
            <a:r>
              <a:rPr lang="en-US" dirty="0" smtClean="0">
                <a:solidFill>
                  <a:schemeClr val="tx1">
                    <a:lumMod val="50000"/>
                    <a:lumOff val="50000"/>
                  </a:schemeClr>
                </a:solidFill>
              </a:rPr>
              <a:t> </a:t>
            </a:r>
            <a:r>
              <a:rPr lang="en-US" dirty="0" err="1" smtClean="0">
                <a:solidFill>
                  <a:schemeClr val="tx1">
                    <a:lumMod val="50000"/>
                    <a:lumOff val="50000"/>
                  </a:schemeClr>
                </a:solidFill>
              </a:rPr>
              <a:t>thoại</a:t>
            </a:r>
            <a:endParaRPr lang="en-US" dirty="0">
              <a:solidFill>
                <a:schemeClr val="tx1">
                  <a:lumMod val="50000"/>
                  <a:lumOff val="50000"/>
                </a:schemeClr>
              </a:solidFill>
            </a:endParaRPr>
          </a:p>
        </p:txBody>
      </p:sp>
      <p:sp>
        <p:nvSpPr>
          <p:cNvPr id="48" name="TextBox 47">
            <a:extLst>
              <a:ext uri="{FF2B5EF4-FFF2-40B4-BE49-F238E27FC236}">
                <a16:creationId xmlns:a16="http://schemas.microsoft.com/office/drawing/2014/main" id="{6D5D7A98-A1F7-4D24-B509-39DCA8DC4699}"/>
              </a:ext>
            </a:extLst>
          </p:cNvPr>
          <p:cNvSpPr txBox="1"/>
          <p:nvPr/>
        </p:nvSpPr>
        <p:spPr>
          <a:xfrm>
            <a:off x="6939638" y="3849357"/>
            <a:ext cx="3682767" cy="369332"/>
          </a:xfrm>
          <a:prstGeom prst="rect">
            <a:avLst/>
          </a:prstGeom>
          <a:noFill/>
          <a:ln>
            <a:solidFill>
              <a:srgbClr val="0C2F50"/>
            </a:solidFill>
          </a:ln>
        </p:spPr>
        <p:txBody>
          <a:bodyPr wrap="square" rtlCol="0">
            <a:spAutoFit/>
          </a:bodyPr>
          <a:lstStyle/>
          <a:p>
            <a:r>
              <a:rPr lang="en-US" dirty="0" err="1" smtClean="0">
                <a:solidFill>
                  <a:schemeClr val="tx1">
                    <a:lumMod val="50000"/>
                    <a:lumOff val="50000"/>
                  </a:schemeClr>
                </a:solidFill>
              </a:rPr>
              <a:t>Chủ</a:t>
            </a:r>
            <a:r>
              <a:rPr lang="en-US" dirty="0" smtClean="0">
                <a:solidFill>
                  <a:schemeClr val="tx1">
                    <a:lumMod val="50000"/>
                    <a:lumOff val="50000"/>
                  </a:schemeClr>
                </a:solidFill>
              </a:rPr>
              <a:t> </a:t>
            </a:r>
            <a:r>
              <a:rPr lang="en-US" dirty="0" err="1" smtClean="0">
                <a:solidFill>
                  <a:schemeClr val="tx1">
                    <a:lumMod val="50000"/>
                    <a:lumOff val="50000"/>
                  </a:schemeClr>
                </a:solidFill>
              </a:rPr>
              <a:t>để</a:t>
            </a:r>
            <a:endParaRPr lang="en-US" dirty="0">
              <a:solidFill>
                <a:schemeClr val="tx1">
                  <a:lumMod val="50000"/>
                  <a:lumOff val="50000"/>
                </a:schemeClr>
              </a:solidFill>
            </a:endParaRPr>
          </a:p>
        </p:txBody>
      </p:sp>
      <p:sp>
        <p:nvSpPr>
          <p:cNvPr id="49" name="TextBox 48">
            <a:extLst>
              <a:ext uri="{FF2B5EF4-FFF2-40B4-BE49-F238E27FC236}">
                <a16:creationId xmlns:a16="http://schemas.microsoft.com/office/drawing/2014/main" id="{A833B146-F33B-41AA-BC75-42ECCA781578}"/>
              </a:ext>
            </a:extLst>
          </p:cNvPr>
          <p:cNvSpPr txBox="1"/>
          <p:nvPr/>
        </p:nvSpPr>
        <p:spPr>
          <a:xfrm>
            <a:off x="1783206" y="4287737"/>
            <a:ext cx="8839199" cy="1187762"/>
          </a:xfrm>
          <a:prstGeom prst="rect">
            <a:avLst/>
          </a:prstGeom>
          <a:noFill/>
          <a:ln>
            <a:solidFill>
              <a:srgbClr val="0C2F50"/>
            </a:solidFill>
          </a:ln>
        </p:spPr>
        <p:txBody>
          <a:bodyPr wrap="square" rtlCol="0">
            <a:noAutofit/>
          </a:bodyPr>
          <a:lstStyle/>
          <a:p>
            <a:r>
              <a:rPr lang="en-US" dirty="0" smtClean="0">
                <a:solidFill>
                  <a:schemeClr val="tx1">
                    <a:lumMod val="50000"/>
                    <a:lumOff val="50000"/>
                  </a:schemeClr>
                </a:solidFill>
              </a:rPr>
              <a:t>Nội dung</a:t>
            </a:r>
            <a:endParaRPr lang="en-US" dirty="0">
              <a:solidFill>
                <a:schemeClr val="tx1">
                  <a:lumMod val="50000"/>
                  <a:lumOff val="50000"/>
                </a:schemeClr>
              </a:solidFill>
            </a:endParaRPr>
          </a:p>
        </p:txBody>
      </p:sp>
      <p:graphicFrame>
        <p:nvGraphicFramePr>
          <p:cNvPr id="26" name="Table 25">
            <a:extLst>
              <a:ext uri="{FF2B5EF4-FFF2-40B4-BE49-F238E27FC236}">
                <a16:creationId xmlns:a16="http://schemas.microsoft.com/office/drawing/2014/main" id="{61EC52F4-C10A-43F8-B0BC-11269A271D66}"/>
              </a:ext>
            </a:extLst>
          </p:cNvPr>
          <p:cNvGraphicFramePr>
            <a:graphicFrameLocks noGrp="1"/>
          </p:cNvGraphicFramePr>
          <p:nvPr>
            <p:extLst>
              <p:ext uri="{D42A27DB-BD31-4B8C-83A1-F6EECF244321}">
                <p14:modId xmlns:p14="http://schemas.microsoft.com/office/powerpoint/2010/main" val="2351619076"/>
              </p:ext>
            </p:extLst>
          </p:nvPr>
        </p:nvGraphicFramePr>
        <p:xfrm>
          <a:off x="5590207" y="6032643"/>
          <a:ext cx="1924551" cy="417797"/>
        </p:xfrm>
        <a:graphic>
          <a:graphicData uri="http://schemas.openxmlformats.org/drawingml/2006/table">
            <a:tbl>
              <a:tblPr>
                <a:tableStyleId>{5C22544A-7EE6-4342-B048-85BDC9FD1C3A}</a:tableStyleId>
              </a:tblPr>
              <a:tblGrid>
                <a:gridCol w="1924551">
                  <a:extLst>
                    <a:ext uri="{9D8B030D-6E8A-4147-A177-3AD203B41FA5}">
                      <a16:colId xmlns:a16="http://schemas.microsoft.com/office/drawing/2014/main" val="3729749261"/>
                    </a:ext>
                  </a:extLst>
                </a:gridCol>
              </a:tblGrid>
              <a:tr h="417797">
                <a:tc>
                  <a:txBody>
                    <a:bodyPr/>
                    <a:lstStyle/>
                    <a:p>
                      <a:pPr marL="0" marR="0" algn="ctr">
                        <a:spcBef>
                          <a:spcPts val="0"/>
                        </a:spcBef>
                        <a:spcAft>
                          <a:spcPts val="0"/>
                        </a:spcAft>
                      </a:pPr>
                      <a:r>
                        <a:rPr lang="en-US" sz="1600" b="0" dirty="0" err="1"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Gửi</a:t>
                      </a:r>
                      <a:endParaRPr lang="en-US"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0C2F50"/>
                    </a:solidFill>
                  </a:tcPr>
                </a:tc>
                <a:extLst>
                  <a:ext uri="{0D108BD9-81ED-4DB2-BD59-A6C34878D82A}">
                    <a16:rowId xmlns:a16="http://schemas.microsoft.com/office/drawing/2014/main" val="3495223522"/>
                  </a:ext>
                </a:extLst>
              </a:tr>
            </a:tbl>
          </a:graphicData>
        </a:graphic>
      </p:graphicFrame>
    </p:spTree>
    <p:extLst>
      <p:ext uri="{BB962C8B-B14F-4D97-AF65-F5344CB8AC3E}">
        <p14:creationId xmlns:p14="http://schemas.microsoft.com/office/powerpoint/2010/main" val="84818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18F061-E9A9-4EA5-BDA1-B74F67FB9469}"/>
              </a:ext>
            </a:extLst>
          </p:cNvPr>
          <p:cNvSpPr/>
          <p:nvPr/>
        </p:nvSpPr>
        <p:spPr>
          <a:xfrm>
            <a:off x="177732" y="377072"/>
            <a:ext cx="11836536" cy="5929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637345F4-0ED3-4A1A-981C-3F0A0000B415}"/>
              </a:ext>
            </a:extLst>
          </p:cNvPr>
          <p:cNvGraphicFramePr>
            <a:graphicFrameLocks noGrp="1"/>
          </p:cNvGraphicFramePr>
          <p:nvPr>
            <p:extLst/>
          </p:nvPr>
        </p:nvGraphicFramePr>
        <p:xfrm>
          <a:off x="1991898" y="735163"/>
          <a:ext cx="7233014" cy="916800"/>
        </p:xfrm>
        <a:graphic>
          <a:graphicData uri="http://schemas.openxmlformats.org/drawingml/2006/table">
            <a:tbl>
              <a:tblPr>
                <a:tableStyleId>{5C22544A-7EE6-4342-B048-85BDC9FD1C3A}</a:tableStyleId>
              </a:tblPr>
              <a:tblGrid>
                <a:gridCol w="7233014">
                  <a:extLst>
                    <a:ext uri="{9D8B030D-6E8A-4147-A177-3AD203B41FA5}">
                      <a16:colId xmlns:a16="http://schemas.microsoft.com/office/drawing/2014/main" val="3729749261"/>
                    </a:ext>
                  </a:extLst>
                </a:gridCol>
              </a:tblGrid>
              <a:tr h="916800">
                <a:tc>
                  <a:txBody>
                    <a:bodyPr/>
                    <a:lstStyle/>
                    <a:p>
                      <a:pPr marL="0" marR="0" algn="ctr">
                        <a:spcBef>
                          <a:spcPts val="0"/>
                        </a:spcBef>
                        <a:spcAft>
                          <a:spcPts val="0"/>
                        </a:spcAft>
                      </a:pPr>
                      <a:r>
                        <a:rPr lang="en-US" sz="3600" b="1" spc="-5" baseline="0" dirty="0" smtClean="0">
                          <a:solidFill>
                            <a:srgbClr val="0C2F50"/>
                          </a:solidFill>
                          <a:effectLst/>
                        </a:rPr>
                        <a:t>DỊCH VỤ</a:t>
                      </a:r>
                      <a:endParaRPr lang="en-US" sz="3600" b="1" spc="-5" baseline="30000" dirty="0">
                        <a:solidFill>
                          <a:srgbClr val="0C2F50"/>
                        </a:solidFill>
                        <a:effectLst/>
                      </a:endParaRPr>
                    </a:p>
                  </a:txBody>
                  <a:tcPr marL="0" marR="0" marT="0" marB="0">
                    <a:noFill/>
                  </a:tcPr>
                </a:tc>
                <a:extLst>
                  <a:ext uri="{0D108BD9-81ED-4DB2-BD59-A6C34878D82A}">
                    <a16:rowId xmlns:a16="http://schemas.microsoft.com/office/drawing/2014/main" val="3495223522"/>
                  </a:ext>
                </a:extLst>
              </a:tr>
            </a:tbl>
          </a:graphicData>
        </a:graphic>
      </p:graphicFrame>
      <p:pic>
        <p:nvPicPr>
          <p:cNvPr id="4" name="Picture 3">
            <a:extLst>
              <a:ext uri="{FF2B5EF4-FFF2-40B4-BE49-F238E27FC236}">
                <a16:creationId xmlns:a16="http://schemas.microsoft.com/office/drawing/2014/main" id="{A357C9A0-74E0-4101-A465-AB9693145E76}"/>
              </a:ext>
            </a:extLst>
          </p:cNvPr>
          <p:cNvPicPr>
            <a:picLocks noChangeAspect="1"/>
          </p:cNvPicPr>
          <p:nvPr/>
        </p:nvPicPr>
        <p:blipFill>
          <a:blip r:embed="rId2"/>
          <a:stretch>
            <a:fillRect/>
          </a:stretch>
        </p:blipFill>
        <p:spPr>
          <a:xfrm>
            <a:off x="1046310" y="1466473"/>
            <a:ext cx="3247490" cy="4488954"/>
          </a:xfrm>
          <a:prstGeom prst="rect">
            <a:avLst/>
          </a:prstGeom>
        </p:spPr>
      </p:pic>
      <p:pic>
        <p:nvPicPr>
          <p:cNvPr id="6" name="Picture 5">
            <a:extLst>
              <a:ext uri="{FF2B5EF4-FFF2-40B4-BE49-F238E27FC236}">
                <a16:creationId xmlns:a16="http://schemas.microsoft.com/office/drawing/2014/main" id="{7FF9A713-A9BF-4098-8587-DFF5ADDB64E2}"/>
              </a:ext>
            </a:extLst>
          </p:cNvPr>
          <p:cNvPicPr>
            <a:picLocks noChangeAspect="1"/>
          </p:cNvPicPr>
          <p:nvPr/>
        </p:nvPicPr>
        <p:blipFill>
          <a:blip r:embed="rId3"/>
          <a:stretch>
            <a:fillRect/>
          </a:stretch>
        </p:blipFill>
        <p:spPr>
          <a:xfrm>
            <a:off x="4609126" y="1466472"/>
            <a:ext cx="3252081" cy="4484845"/>
          </a:xfrm>
          <a:prstGeom prst="rect">
            <a:avLst/>
          </a:prstGeom>
        </p:spPr>
      </p:pic>
      <p:pic>
        <p:nvPicPr>
          <p:cNvPr id="13" name="Picture 12">
            <a:extLst>
              <a:ext uri="{FF2B5EF4-FFF2-40B4-BE49-F238E27FC236}">
                <a16:creationId xmlns:a16="http://schemas.microsoft.com/office/drawing/2014/main" id="{EA210C89-523C-4C27-81E6-E46C7368CF70}"/>
              </a:ext>
            </a:extLst>
          </p:cNvPr>
          <p:cNvPicPr>
            <a:picLocks noChangeAspect="1"/>
          </p:cNvPicPr>
          <p:nvPr/>
        </p:nvPicPr>
        <p:blipFill>
          <a:blip r:embed="rId4"/>
          <a:stretch>
            <a:fillRect/>
          </a:stretch>
        </p:blipFill>
        <p:spPr>
          <a:xfrm>
            <a:off x="8137811" y="1466473"/>
            <a:ext cx="3247908" cy="4484845"/>
          </a:xfrm>
          <a:prstGeom prst="rect">
            <a:avLst/>
          </a:prstGeom>
        </p:spPr>
      </p:pic>
      <p:graphicFrame>
        <p:nvGraphicFramePr>
          <p:cNvPr id="16" name="Table 15">
            <a:extLst>
              <a:ext uri="{FF2B5EF4-FFF2-40B4-BE49-F238E27FC236}">
                <a16:creationId xmlns:a16="http://schemas.microsoft.com/office/drawing/2014/main" id="{93C7E0B2-1569-4E09-B28B-257B26A4A9CE}"/>
              </a:ext>
            </a:extLst>
          </p:cNvPr>
          <p:cNvGraphicFramePr>
            <a:graphicFrameLocks noGrp="1"/>
          </p:cNvGraphicFramePr>
          <p:nvPr>
            <p:extLst/>
          </p:nvPr>
        </p:nvGraphicFramePr>
        <p:xfrm>
          <a:off x="1318323" y="4469016"/>
          <a:ext cx="2698873" cy="587859"/>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587859">
                <a:tc>
                  <a:txBody>
                    <a:bodyPr/>
                    <a:lstStyle/>
                    <a:p>
                      <a:pPr marL="0" marR="0" algn="l">
                        <a:spcBef>
                          <a:spcPts val="0"/>
                        </a:spcBef>
                        <a:spcAft>
                          <a:spcPts val="0"/>
                        </a:spcAft>
                      </a:pPr>
                      <a:r>
                        <a:rPr lang="vi-VN" sz="1100" kern="1200" dirty="0" smtClean="0">
                          <a:solidFill>
                            <a:schemeClr val="dk1"/>
                          </a:solidFill>
                          <a:latin typeface="+mn-lt"/>
                          <a:ea typeface="+mn-ea"/>
                          <a:cs typeface="+mn-cs"/>
                        </a:rPr>
                        <a:t>Khi thời gian và tốc độ là quan trọng nhất</a:t>
                      </a:r>
                      <a:endParaRPr lang="en-US" sz="1100" kern="1200" dirty="0">
                        <a:solidFill>
                          <a:schemeClr val="dk1"/>
                        </a:solidFill>
                        <a:latin typeface="+mn-lt"/>
                        <a:ea typeface="+mn-ea"/>
                        <a:cs typeface="+mn-cs"/>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17" name="Table 16">
            <a:extLst>
              <a:ext uri="{FF2B5EF4-FFF2-40B4-BE49-F238E27FC236}">
                <a16:creationId xmlns:a16="http://schemas.microsoft.com/office/drawing/2014/main" id="{A9F1B397-1F23-47FE-923B-375638542F81}"/>
              </a:ext>
            </a:extLst>
          </p:cNvPr>
          <p:cNvGraphicFramePr>
            <a:graphicFrameLocks noGrp="1"/>
          </p:cNvGraphicFramePr>
          <p:nvPr>
            <p:extLst/>
          </p:nvPr>
        </p:nvGraphicFramePr>
        <p:xfrm>
          <a:off x="1320618" y="4173741"/>
          <a:ext cx="2698873" cy="295275"/>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295275">
                <a:tc>
                  <a:txBody>
                    <a:bodyPr/>
                    <a:lstStyle/>
                    <a:p>
                      <a:pPr marL="0" marR="0" algn="l">
                        <a:spcBef>
                          <a:spcPts val="0"/>
                        </a:spcBef>
                        <a:spcAft>
                          <a:spcPts val="0"/>
                        </a:spcAft>
                      </a:pPr>
                      <a:r>
                        <a:rPr lang="en-US" sz="1800" b="1"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Vận</a:t>
                      </a:r>
                      <a:r>
                        <a:rPr lang="en-US" sz="1800" b="1"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baseline="0"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Tải</a:t>
                      </a:r>
                      <a:r>
                        <a:rPr lang="en-US" sz="1800" b="1"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baseline="0"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Hàng</a:t>
                      </a:r>
                      <a:r>
                        <a:rPr lang="en-US" sz="1800" b="1"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baseline="0"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Không</a:t>
                      </a:r>
                      <a:endParaRPr lang="en-US" sz="1800" b="1" dirty="0">
                        <a:solidFill>
                          <a:srgbClr val="0C2F5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18" name="Table 17">
            <a:extLst>
              <a:ext uri="{FF2B5EF4-FFF2-40B4-BE49-F238E27FC236}">
                <a16:creationId xmlns:a16="http://schemas.microsoft.com/office/drawing/2014/main" id="{C428054F-195D-436A-BC52-C9F61AAE8A04}"/>
              </a:ext>
            </a:extLst>
          </p:cNvPr>
          <p:cNvGraphicFramePr>
            <a:graphicFrameLocks noGrp="1"/>
          </p:cNvGraphicFramePr>
          <p:nvPr>
            <p:extLst/>
          </p:nvPr>
        </p:nvGraphicFramePr>
        <p:xfrm>
          <a:off x="1229047" y="5558417"/>
          <a:ext cx="972049" cy="338164"/>
        </p:xfrm>
        <a:graphic>
          <a:graphicData uri="http://schemas.openxmlformats.org/drawingml/2006/table">
            <a:tbl>
              <a:tblPr>
                <a:tableStyleId>{5C22544A-7EE6-4342-B048-85BDC9FD1C3A}</a:tableStyleId>
              </a:tblPr>
              <a:tblGrid>
                <a:gridCol w="972049">
                  <a:extLst>
                    <a:ext uri="{9D8B030D-6E8A-4147-A177-3AD203B41FA5}">
                      <a16:colId xmlns:a16="http://schemas.microsoft.com/office/drawing/2014/main" val="3729749261"/>
                    </a:ext>
                  </a:extLst>
                </a:gridCol>
              </a:tblGrid>
              <a:tr h="338164">
                <a:tc>
                  <a:txBody>
                    <a:bodyPr/>
                    <a:lstStyle/>
                    <a:p>
                      <a:pPr marL="0" marR="0" algn="ctr">
                        <a:spcBef>
                          <a:spcPts val="0"/>
                        </a:spcBef>
                        <a:spcAft>
                          <a:spcPts val="0"/>
                        </a:spcAft>
                      </a:pPr>
                      <a:r>
                        <a:rPr lang="en-US" sz="1100" b="0" dirty="0" err="1"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Đọc</a:t>
                      </a:r>
                      <a:r>
                        <a:rPr lang="en-US" sz="1100" b="0" baseline="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baseline="0" dirty="0" err="1"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Thêm</a:t>
                      </a:r>
                      <a:endParaRPr lang="en-US" sz="11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0C2F50"/>
                    </a:solidFill>
                  </a:tcPr>
                </a:tc>
                <a:extLst>
                  <a:ext uri="{0D108BD9-81ED-4DB2-BD59-A6C34878D82A}">
                    <a16:rowId xmlns:a16="http://schemas.microsoft.com/office/drawing/2014/main" val="3495223522"/>
                  </a:ext>
                </a:extLst>
              </a:tr>
            </a:tbl>
          </a:graphicData>
        </a:graphic>
      </p:graphicFrame>
      <p:graphicFrame>
        <p:nvGraphicFramePr>
          <p:cNvPr id="19" name="Table 18">
            <a:extLst>
              <a:ext uri="{FF2B5EF4-FFF2-40B4-BE49-F238E27FC236}">
                <a16:creationId xmlns:a16="http://schemas.microsoft.com/office/drawing/2014/main" id="{A85B9FB4-E5D4-403F-B660-50583731A6BB}"/>
              </a:ext>
            </a:extLst>
          </p:cNvPr>
          <p:cNvGraphicFramePr>
            <a:graphicFrameLocks noGrp="1"/>
          </p:cNvGraphicFramePr>
          <p:nvPr>
            <p:extLst/>
          </p:nvPr>
        </p:nvGraphicFramePr>
        <p:xfrm>
          <a:off x="4866369" y="4587456"/>
          <a:ext cx="2698873" cy="587859"/>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587859">
                <a:tc>
                  <a:txBody>
                    <a:bodyPr/>
                    <a:lstStyle/>
                    <a:p>
                      <a:pPr marL="0" marR="0" algn="l">
                        <a:spcBef>
                          <a:spcPts val="0"/>
                        </a:spcBef>
                        <a:spcAft>
                          <a:spcPts val="0"/>
                        </a:spcAft>
                      </a:pPr>
                      <a:r>
                        <a:rPr lang="vi-VN" sz="1100" kern="1200" dirty="0" smtClean="0">
                          <a:solidFill>
                            <a:schemeClr val="dk1"/>
                          </a:solidFill>
                          <a:latin typeface="+mn-lt"/>
                          <a:ea typeface="+mn-ea"/>
                          <a:cs typeface="+mn-cs"/>
                        </a:rPr>
                        <a:t>Nội địa, quốc tế và đường dài</a:t>
                      </a:r>
                      <a:endParaRPr lang="en-US" sz="1100" kern="1200" dirty="0">
                        <a:solidFill>
                          <a:schemeClr val="dk1"/>
                        </a:solidFill>
                        <a:latin typeface="+mn-lt"/>
                        <a:ea typeface="+mn-ea"/>
                        <a:cs typeface="+mn-cs"/>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20" name="Table 19">
            <a:extLst>
              <a:ext uri="{FF2B5EF4-FFF2-40B4-BE49-F238E27FC236}">
                <a16:creationId xmlns:a16="http://schemas.microsoft.com/office/drawing/2014/main" id="{58583410-2358-4E51-9AFC-4B382AFA3789}"/>
              </a:ext>
            </a:extLst>
          </p:cNvPr>
          <p:cNvGraphicFramePr>
            <a:graphicFrameLocks noGrp="1"/>
          </p:cNvGraphicFramePr>
          <p:nvPr>
            <p:extLst/>
          </p:nvPr>
        </p:nvGraphicFramePr>
        <p:xfrm>
          <a:off x="4866369" y="4173741"/>
          <a:ext cx="2698873" cy="295275"/>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295275">
                <a:tc>
                  <a:txBody>
                    <a:bodyPr/>
                    <a:lstStyle/>
                    <a:p>
                      <a:pPr marL="0" marR="0" algn="l">
                        <a:spcBef>
                          <a:spcPts val="0"/>
                        </a:spcBef>
                        <a:spcAft>
                          <a:spcPts val="0"/>
                        </a:spcAft>
                      </a:pPr>
                      <a:r>
                        <a:rPr lang="en-US" sz="1800" b="1"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Vận</a:t>
                      </a:r>
                      <a:r>
                        <a:rPr lang="en-US" sz="1800" b="1"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baseline="0"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tải</a:t>
                      </a:r>
                      <a:r>
                        <a:rPr lang="en-US" sz="1800" b="1"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baseline="0"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Đường</a:t>
                      </a:r>
                      <a:r>
                        <a:rPr lang="en-US" sz="1800" b="1"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baseline="0"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Bộ</a:t>
                      </a:r>
                      <a:endParaRPr lang="en-US" sz="1800" b="1" dirty="0">
                        <a:solidFill>
                          <a:srgbClr val="0C2F5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21" name="Table 20">
            <a:extLst>
              <a:ext uri="{FF2B5EF4-FFF2-40B4-BE49-F238E27FC236}">
                <a16:creationId xmlns:a16="http://schemas.microsoft.com/office/drawing/2014/main" id="{EEF6E174-4D3F-4811-B1BA-25B714FB0B6F}"/>
              </a:ext>
            </a:extLst>
          </p:cNvPr>
          <p:cNvGraphicFramePr>
            <a:graphicFrameLocks noGrp="1"/>
          </p:cNvGraphicFramePr>
          <p:nvPr>
            <p:extLst/>
          </p:nvPr>
        </p:nvGraphicFramePr>
        <p:xfrm>
          <a:off x="4854127" y="5558417"/>
          <a:ext cx="972049" cy="338164"/>
        </p:xfrm>
        <a:graphic>
          <a:graphicData uri="http://schemas.openxmlformats.org/drawingml/2006/table">
            <a:tbl>
              <a:tblPr>
                <a:tableStyleId>{5C22544A-7EE6-4342-B048-85BDC9FD1C3A}</a:tableStyleId>
              </a:tblPr>
              <a:tblGrid>
                <a:gridCol w="972049">
                  <a:extLst>
                    <a:ext uri="{9D8B030D-6E8A-4147-A177-3AD203B41FA5}">
                      <a16:colId xmlns:a16="http://schemas.microsoft.com/office/drawing/2014/main" val="3729749261"/>
                    </a:ext>
                  </a:extLst>
                </a:gridCol>
              </a:tblGrid>
              <a:tr h="338164">
                <a:tc>
                  <a:txBody>
                    <a:bodyPr/>
                    <a:lstStyle/>
                    <a:p>
                      <a:pPr marL="0" marR="0" algn="ctr">
                        <a:spcBef>
                          <a:spcPts val="0"/>
                        </a:spcBef>
                        <a:spcAft>
                          <a:spcPts val="0"/>
                        </a:spcAft>
                      </a:pPr>
                      <a:r>
                        <a:rPr lang="en-US" sz="1100" b="0" dirty="0" err="1"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Đọc</a:t>
                      </a:r>
                      <a:r>
                        <a:rPr lang="en-US" sz="1100" b="0" baseline="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baseline="0" dirty="0" err="1"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Thêm</a:t>
                      </a:r>
                      <a:endParaRPr lang="en-US" sz="11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0C2F50"/>
                    </a:solidFill>
                  </a:tcPr>
                </a:tc>
                <a:extLst>
                  <a:ext uri="{0D108BD9-81ED-4DB2-BD59-A6C34878D82A}">
                    <a16:rowId xmlns:a16="http://schemas.microsoft.com/office/drawing/2014/main" val="3495223522"/>
                  </a:ext>
                </a:extLst>
              </a:tr>
            </a:tbl>
          </a:graphicData>
        </a:graphic>
      </p:graphicFrame>
      <p:graphicFrame>
        <p:nvGraphicFramePr>
          <p:cNvPr id="23" name="Table 22">
            <a:extLst>
              <a:ext uri="{FF2B5EF4-FFF2-40B4-BE49-F238E27FC236}">
                <a16:creationId xmlns:a16="http://schemas.microsoft.com/office/drawing/2014/main" id="{16123C31-96D4-48FC-880D-47804B733AD7}"/>
              </a:ext>
            </a:extLst>
          </p:cNvPr>
          <p:cNvGraphicFramePr>
            <a:graphicFrameLocks noGrp="1"/>
          </p:cNvGraphicFramePr>
          <p:nvPr>
            <p:extLst/>
          </p:nvPr>
        </p:nvGraphicFramePr>
        <p:xfrm>
          <a:off x="8384750" y="4457329"/>
          <a:ext cx="3024503" cy="587859"/>
        </p:xfrm>
        <a:graphic>
          <a:graphicData uri="http://schemas.openxmlformats.org/drawingml/2006/table">
            <a:tbl>
              <a:tblPr>
                <a:tableStyleId>{5C22544A-7EE6-4342-B048-85BDC9FD1C3A}</a:tableStyleId>
              </a:tblPr>
              <a:tblGrid>
                <a:gridCol w="3024503">
                  <a:extLst>
                    <a:ext uri="{9D8B030D-6E8A-4147-A177-3AD203B41FA5}">
                      <a16:colId xmlns:a16="http://schemas.microsoft.com/office/drawing/2014/main" val="3729749261"/>
                    </a:ext>
                  </a:extLst>
                </a:gridCol>
              </a:tblGrid>
              <a:tr h="587859">
                <a:tc>
                  <a:txBody>
                    <a:bodyPr/>
                    <a:lstStyle/>
                    <a:p>
                      <a:pPr marL="0" marR="0" algn="l">
                        <a:spcBef>
                          <a:spcPts val="0"/>
                        </a:spcBef>
                        <a:spcAft>
                          <a:spcPts val="0"/>
                        </a:spcAft>
                      </a:pPr>
                      <a:r>
                        <a:rPr lang="vi-VN" sz="1100" kern="1200" dirty="0" smtClean="0">
                          <a:solidFill>
                            <a:schemeClr val="dk1"/>
                          </a:solidFill>
                          <a:latin typeface="+mn-lt"/>
                          <a:ea typeface="+mn-ea"/>
                          <a:cs typeface="+mn-cs"/>
                        </a:rPr>
                        <a:t>Khi khối lượng hàng lớn và vấn đề chi phí quan trọng</a:t>
                      </a:r>
                      <a:endParaRPr lang="en-US" sz="1100" kern="1200" dirty="0">
                        <a:solidFill>
                          <a:schemeClr val="dk1"/>
                        </a:solidFill>
                        <a:latin typeface="+mn-lt"/>
                        <a:ea typeface="+mn-ea"/>
                        <a:cs typeface="+mn-cs"/>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24" name="Table 23">
            <a:extLst>
              <a:ext uri="{FF2B5EF4-FFF2-40B4-BE49-F238E27FC236}">
                <a16:creationId xmlns:a16="http://schemas.microsoft.com/office/drawing/2014/main" id="{59A9D568-43EB-4BA1-B2CE-74266F2F852D}"/>
              </a:ext>
            </a:extLst>
          </p:cNvPr>
          <p:cNvGraphicFramePr>
            <a:graphicFrameLocks noGrp="1"/>
          </p:cNvGraphicFramePr>
          <p:nvPr>
            <p:extLst/>
          </p:nvPr>
        </p:nvGraphicFramePr>
        <p:xfrm>
          <a:off x="8384751" y="4173741"/>
          <a:ext cx="2698873" cy="295275"/>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295275">
                <a:tc>
                  <a:txBody>
                    <a:bodyPr/>
                    <a:lstStyle/>
                    <a:p>
                      <a:pPr marL="0" marR="0" algn="l">
                        <a:spcBef>
                          <a:spcPts val="0"/>
                        </a:spcBef>
                        <a:spcAft>
                          <a:spcPts val="0"/>
                        </a:spcAft>
                      </a:pPr>
                      <a:r>
                        <a:rPr lang="en-US" sz="1800" b="1"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Vận</a:t>
                      </a:r>
                      <a:r>
                        <a:rPr lang="en-US" sz="1800" b="1"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baseline="0"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Tải</a:t>
                      </a:r>
                      <a:r>
                        <a:rPr lang="en-US" sz="1800" b="1"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baseline="0"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Đường</a:t>
                      </a:r>
                      <a:r>
                        <a:rPr lang="en-US" sz="1800" b="1"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baseline="0" dirty="0" err="1"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Biển</a:t>
                      </a:r>
                      <a:endParaRPr lang="en-US" sz="1800" b="1" dirty="0">
                        <a:solidFill>
                          <a:srgbClr val="0C2F5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25" name="Table 24">
            <a:extLst>
              <a:ext uri="{FF2B5EF4-FFF2-40B4-BE49-F238E27FC236}">
                <a16:creationId xmlns:a16="http://schemas.microsoft.com/office/drawing/2014/main" id="{95346BA5-B3CA-4477-ADD7-BF6BF49786FE}"/>
              </a:ext>
            </a:extLst>
          </p:cNvPr>
          <p:cNvGraphicFramePr>
            <a:graphicFrameLocks noGrp="1"/>
          </p:cNvGraphicFramePr>
          <p:nvPr>
            <p:extLst/>
          </p:nvPr>
        </p:nvGraphicFramePr>
        <p:xfrm>
          <a:off x="8384750" y="5534119"/>
          <a:ext cx="972049" cy="362462"/>
        </p:xfrm>
        <a:graphic>
          <a:graphicData uri="http://schemas.openxmlformats.org/drawingml/2006/table">
            <a:tbl>
              <a:tblPr>
                <a:tableStyleId>{5C22544A-7EE6-4342-B048-85BDC9FD1C3A}</a:tableStyleId>
              </a:tblPr>
              <a:tblGrid>
                <a:gridCol w="972049">
                  <a:extLst>
                    <a:ext uri="{9D8B030D-6E8A-4147-A177-3AD203B41FA5}">
                      <a16:colId xmlns:a16="http://schemas.microsoft.com/office/drawing/2014/main" val="3729749261"/>
                    </a:ext>
                  </a:extLst>
                </a:gridCol>
              </a:tblGrid>
              <a:tr h="362462">
                <a:tc>
                  <a:txBody>
                    <a:bodyPr/>
                    <a:lstStyle/>
                    <a:p>
                      <a:pPr marL="0" marR="0" algn="ctr">
                        <a:spcBef>
                          <a:spcPts val="0"/>
                        </a:spcBef>
                        <a:spcAft>
                          <a:spcPts val="0"/>
                        </a:spcAft>
                      </a:pPr>
                      <a:r>
                        <a:rPr lang="en-US" sz="1100" b="0" dirty="0" err="1"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Đọc</a:t>
                      </a:r>
                      <a:r>
                        <a:rPr lang="en-US" sz="1100" b="0" baseline="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baseline="0" dirty="0" err="1"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Thêm</a:t>
                      </a:r>
                      <a:endParaRPr lang="en-US" sz="11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0C2F50"/>
                    </a:solidFill>
                  </a:tcPr>
                </a:tc>
                <a:extLst>
                  <a:ext uri="{0D108BD9-81ED-4DB2-BD59-A6C34878D82A}">
                    <a16:rowId xmlns:a16="http://schemas.microsoft.com/office/drawing/2014/main" val="3495223522"/>
                  </a:ext>
                </a:extLst>
              </a:tr>
            </a:tbl>
          </a:graphicData>
        </a:graphic>
      </p:graphicFrame>
    </p:spTree>
    <p:extLst>
      <p:ext uri="{BB962C8B-B14F-4D97-AF65-F5344CB8AC3E}">
        <p14:creationId xmlns:p14="http://schemas.microsoft.com/office/powerpoint/2010/main" val="79498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C4F398F4-D789-469F-9A49-309CC4C2DBA1}"/>
              </a:ext>
            </a:extLst>
          </p:cNvPr>
          <p:cNvPicPr>
            <a:picLocks noChangeAspect="1"/>
          </p:cNvPicPr>
          <p:nvPr/>
        </p:nvPicPr>
        <p:blipFill>
          <a:blip r:embed="rId3"/>
          <a:stretch>
            <a:fillRect/>
          </a:stretch>
        </p:blipFill>
        <p:spPr>
          <a:xfrm>
            <a:off x="903888" y="1159628"/>
            <a:ext cx="3171429" cy="1952381"/>
          </a:xfrm>
          <a:prstGeom prst="rect">
            <a:avLst/>
          </a:prstGeom>
        </p:spPr>
      </p:pic>
      <p:sp>
        <p:nvSpPr>
          <p:cNvPr id="4" name="TextBox 3">
            <a:extLst>
              <a:ext uri="{FF2B5EF4-FFF2-40B4-BE49-F238E27FC236}">
                <a16:creationId xmlns:a16="http://schemas.microsoft.com/office/drawing/2014/main" id="{1FC29C2F-4B76-462D-A4AD-D9B0B2B0708A}"/>
              </a:ext>
            </a:extLst>
          </p:cNvPr>
          <p:cNvSpPr txBox="1"/>
          <p:nvPr/>
        </p:nvSpPr>
        <p:spPr>
          <a:xfrm>
            <a:off x="1524815" y="472688"/>
            <a:ext cx="9130130" cy="523220"/>
          </a:xfrm>
          <a:prstGeom prst="rect">
            <a:avLst/>
          </a:prstGeom>
          <a:noFill/>
        </p:spPr>
        <p:txBody>
          <a:bodyPr wrap="square" rtlCol="0">
            <a:spAutoFit/>
          </a:bodyPr>
          <a:lstStyle/>
          <a:p>
            <a:r>
              <a:rPr lang="en-US" sz="2800" b="1" dirty="0" err="1" smtClean="0">
                <a:solidFill>
                  <a:schemeClr val="accent1">
                    <a:lumMod val="50000"/>
                  </a:schemeClr>
                </a:solidFill>
              </a:rPr>
              <a:t>Chúng</a:t>
            </a:r>
            <a:r>
              <a:rPr lang="en-US" sz="2800" b="1" dirty="0" smtClean="0">
                <a:solidFill>
                  <a:schemeClr val="accent1">
                    <a:lumMod val="50000"/>
                  </a:schemeClr>
                </a:solidFill>
              </a:rPr>
              <a:t> </a:t>
            </a:r>
            <a:r>
              <a:rPr lang="en-US" sz="2800" b="1" dirty="0" err="1" smtClean="0">
                <a:solidFill>
                  <a:schemeClr val="accent1">
                    <a:lumMod val="50000"/>
                  </a:schemeClr>
                </a:solidFill>
              </a:rPr>
              <a:t>tôi</a:t>
            </a:r>
            <a:r>
              <a:rPr lang="en-US" sz="2800" b="1" dirty="0" smtClean="0">
                <a:solidFill>
                  <a:schemeClr val="accent1">
                    <a:lumMod val="50000"/>
                  </a:schemeClr>
                </a:solidFill>
              </a:rPr>
              <a:t> </a:t>
            </a:r>
            <a:r>
              <a:rPr lang="en-US" sz="2800" b="1" dirty="0" err="1" smtClean="0">
                <a:solidFill>
                  <a:schemeClr val="accent1">
                    <a:lumMod val="50000"/>
                  </a:schemeClr>
                </a:solidFill>
              </a:rPr>
              <a:t>là</a:t>
            </a:r>
            <a:r>
              <a:rPr lang="en-US" sz="2800" b="1" dirty="0" smtClean="0">
                <a:solidFill>
                  <a:schemeClr val="accent1">
                    <a:lumMod val="50000"/>
                  </a:schemeClr>
                </a:solidFill>
              </a:rPr>
              <a:t> </a:t>
            </a:r>
            <a:r>
              <a:rPr lang="en-US" sz="2800" b="1" dirty="0" err="1" smtClean="0">
                <a:solidFill>
                  <a:schemeClr val="accent1">
                    <a:lumMod val="50000"/>
                  </a:schemeClr>
                </a:solidFill>
              </a:rPr>
              <a:t>doanh</a:t>
            </a:r>
            <a:r>
              <a:rPr lang="en-US" sz="2800" b="1" dirty="0" smtClean="0">
                <a:solidFill>
                  <a:schemeClr val="accent1">
                    <a:lumMod val="50000"/>
                  </a:schemeClr>
                </a:solidFill>
              </a:rPr>
              <a:t> </a:t>
            </a:r>
            <a:r>
              <a:rPr lang="en-US" sz="2800" b="1" dirty="0" err="1" smtClean="0">
                <a:solidFill>
                  <a:schemeClr val="accent1">
                    <a:lumMod val="50000"/>
                  </a:schemeClr>
                </a:solidFill>
              </a:rPr>
              <a:t>nghiệp</a:t>
            </a:r>
            <a:r>
              <a:rPr lang="en-US" sz="2800" b="1" dirty="0" smtClean="0">
                <a:solidFill>
                  <a:schemeClr val="accent1">
                    <a:lumMod val="50000"/>
                  </a:schemeClr>
                </a:solidFill>
              </a:rPr>
              <a:t> Logistics </a:t>
            </a:r>
            <a:r>
              <a:rPr lang="en-US" sz="2800" b="1" dirty="0" err="1" smtClean="0">
                <a:solidFill>
                  <a:schemeClr val="accent1">
                    <a:lumMod val="50000"/>
                  </a:schemeClr>
                </a:solidFill>
              </a:rPr>
              <a:t>được</a:t>
            </a:r>
            <a:r>
              <a:rPr lang="en-US" sz="2800" b="1" dirty="0" smtClean="0">
                <a:solidFill>
                  <a:schemeClr val="accent1">
                    <a:lumMod val="50000"/>
                  </a:schemeClr>
                </a:solidFill>
              </a:rPr>
              <a:t> </a:t>
            </a:r>
            <a:r>
              <a:rPr lang="en-US" sz="2800" b="1" dirty="0" err="1" smtClean="0">
                <a:solidFill>
                  <a:schemeClr val="accent1">
                    <a:lumMod val="50000"/>
                  </a:schemeClr>
                </a:solidFill>
              </a:rPr>
              <a:t>xếp</a:t>
            </a:r>
            <a:r>
              <a:rPr lang="en-US" sz="2800" b="1" dirty="0" smtClean="0">
                <a:solidFill>
                  <a:schemeClr val="accent1">
                    <a:lumMod val="50000"/>
                  </a:schemeClr>
                </a:solidFill>
              </a:rPr>
              <a:t> </a:t>
            </a:r>
            <a:r>
              <a:rPr lang="en-US" sz="2800" b="1" dirty="0" err="1" smtClean="0">
                <a:solidFill>
                  <a:schemeClr val="accent1">
                    <a:lumMod val="50000"/>
                  </a:schemeClr>
                </a:solidFill>
              </a:rPr>
              <a:t>hạng</a:t>
            </a:r>
            <a:r>
              <a:rPr lang="en-US" sz="2800" b="1" dirty="0" smtClean="0">
                <a:solidFill>
                  <a:schemeClr val="accent1">
                    <a:lumMod val="50000"/>
                  </a:schemeClr>
                </a:solidFill>
              </a:rPr>
              <a:t> </a:t>
            </a:r>
            <a:r>
              <a:rPr lang="en-US" sz="2800" b="1" dirty="0" err="1" smtClean="0">
                <a:solidFill>
                  <a:schemeClr val="accent1">
                    <a:lumMod val="50000"/>
                  </a:schemeClr>
                </a:solidFill>
              </a:rPr>
              <a:t>cao</a:t>
            </a:r>
            <a:r>
              <a:rPr lang="en-US" sz="2800" b="1" dirty="0" smtClean="0">
                <a:solidFill>
                  <a:schemeClr val="accent1">
                    <a:lumMod val="50000"/>
                  </a:schemeClr>
                </a:solidFill>
              </a:rPr>
              <a:t> </a:t>
            </a:r>
            <a:r>
              <a:rPr lang="en-US" sz="2800" b="1" dirty="0" err="1" smtClean="0">
                <a:solidFill>
                  <a:schemeClr val="accent1">
                    <a:lumMod val="50000"/>
                  </a:schemeClr>
                </a:solidFill>
              </a:rPr>
              <a:t>nhất</a:t>
            </a:r>
            <a:r>
              <a:rPr lang="en-US" sz="2800" b="1" dirty="0" smtClean="0">
                <a:solidFill>
                  <a:schemeClr val="accent1">
                    <a:lumMod val="50000"/>
                  </a:schemeClr>
                </a:solidFill>
              </a:rPr>
              <a:t>.</a:t>
            </a:r>
            <a:endParaRPr lang="en-US" sz="2800" dirty="0">
              <a:solidFill>
                <a:schemeClr val="accent1">
                  <a:lumMod val="50000"/>
                </a:schemeClr>
              </a:solidFill>
            </a:endParaRPr>
          </a:p>
        </p:txBody>
      </p:sp>
      <p:pic>
        <p:nvPicPr>
          <p:cNvPr id="27" name="Picture 26">
            <a:extLst>
              <a:ext uri="{FF2B5EF4-FFF2-40B4-BE49-F238E27FC236}">
                <a16:creationId xmlns:a16="http://schemas.microsoft.com/office/drawing/2014/main" id="{507D4BE4-52EF-4DAF-9EA1-D0F2E417B278}"/>
              </a:ext>
            </a:extLst>
          </p:cNvPr>
          <p:cNvPicPr>
            <a:picLocks noChangeAspect="1"/>
          </p:cNvPicPr>
          <p:nvPr/>
        </p:nvPicPr>
        <p:blipFill>
          <a:blip r:embed="rId4"/>
          <a:stretch>
            <a:fillRect/>
          </a:stretch>
        </p:blipFill>
        <p:spPr>
          <a:xfrm>
            <a:off x="870705" y="3110850"/>
            <a:ext cx="3152381" cy="1971429"/>
          </a:xfrm>
          <a:prstGeom prst="rect">
            <a:avLst/>
          </a:prstGeom>
        </p:spPr>
      </p:pic>
      <p:pic>
        <p:nvPicPr>
          <p:cNvPr id="28" name="Picture 27">
            <a:extLst>
              <a:ext uri="{FF2B5EF4-FFF2-40B4-BE49-F238E27FC236}">
                <a16:creationId xmlns:a16="http://schemas.microsoft.com/office/drawing/2014/main" id="{68AE60DF-2A15-4A1E-BB32-34A510B3B79E}"/>
              </a:ext>
            </a:extLst>
          </p:cNvPr>
          <p:cNvPicPr>
            <a:picLocks noChangeAspect="1"/>
          </p:cNvPicPr>
          <p:nvPr/>
        </p:nvPicPr>
        <p:blipFill>
          <a:blip r:embed="rId5"/>
          <a:stretch>
            <a:fillRect/>
          </a:stretch>
        </p:blipFill>
        <p:spPr>
          <a:xfrm>
            <a:off x="951508" y="5160723"/>
            <a:ext cx="3123809" cy="1600000"/>
          </a:xfrm>
          <a:prstGeom prst="rect">
            <a:avLst/>
          </a:prstGeom>
        </p:spPr>
      </p:pic>
      <p:pic>
        <p:nvPicPr>
          <p:cNvPr id="29" name="Picture 28">
            <a:extLst>
              <a:ext uri="{FF2B5EF4-FFF2-40B4-BE49-F238E27FC236}">
                <a16:creationId xmlns:a16="http://schemas.microsoft.com/office/drawing/2014/main" id="{B962D1EE-642B-4B96-9F9A-F4CE57AD3704}"/>
              </a:ext>
            </a:extLst>
          </p:cNvPr>
          <p:cNvPicPr>
            <a:picLocks noChangeAspect="1"/>
          </p:cNvPicPr>
          <p:nvPr/>
        </p:nvPicPr>
        <p:blipFill>
          <a:blip r:embed="rId6"/>
          <a:stretch>
            <a:fillRect/>
          </a:stretch>
        </p:blipFill>
        <p:spPr>
          <a:xfrm>
            <a:off x="8562162" y="1288295"/>
            <a:ext cx="3190476" cy="1819048"/>
          </a:xfrm>
          <a:prstGeom prst="rect">
            <a:avLst/>
          </a:prstGeom>
        </p:spPr>
      </p:pic>
      <p:pic>
        <p:nvPicPr>
          <p:cNvPr id="30" name="Picture 29">
            <a:extLst>
              <a:ext uri="{FF2B5EF4-FFF2-40B4-BE49-F238E27FC236}">
                <a16:creationId xmlns:a16="http://schemas.microsoft.com/office/drawing/2014/main" id="{A49B08E3-0E30-40CA-B391-BA067DED00CA}"/>
              </a:ext>
            </a:extLst>
          </p:cNvPr>
          <p:cNvPicPr>
            <a:picLocks noChangeAspect="1"/>
          </p:cNvPicPr>
          <p:nvPr/>
        </p:nvPicPr>
        <p:blipFill>
          <a:blip r:embed="rId7"/>
          <a:stretch>
            <a:fillRect/>
          </a:stretch>
        </p:blipFill>
        <p:spPr>
          <a:xfrm>
            <a:off x="8643115" y="3205154"/>
            <a:ext cx="3047619" cy="1619048"/>
          </a:xfrm>
          <a:prstGeom prst="rect">
            <a:avLst/>
          </a:prstGeom>
        </p:spPr>
      </p:pic>
      <p:pic>
        <p:nvPicPr>
          <p:cNvPr id="31" name="Picture 30">
            <a:extLst>
              <a:ext uri="{FF2B5EF4-FFF2-40B4-BE49-F238E27FC236}">
                <a16:creationId xmlns:a16="http://schemas.microsoft.com/office/drawing/2014/main" id="{A97B1EAC-123E-4F4A-A99B-5E874A91E507}"/>
              </a:ext>
            </a:extLst>
          </p:cNvPr>
          <p:cNvPicPr>
            <a:picLocks noChangeAspect="1"/>
          </p:cNvPicPr>
          <p:nvPr/>
        </p:nvPicPr>
        <p:blipFill>
          <a:blip r:embed="rId8"/>
          <a:stretch>
            <a:fillRect/>
          </a:stretch>
        </p:blipFill>
        <p:spPr>
          <a:xfrm>
            <a:off x="8633591" y="5036913"/>
            <a:ext cx="3057143" cy="1723810"/>
          </a:xfrm>
          <a:prstGeom prst="rect">
            <a:avLst/>
          </a:prstGeom>
        </p:spPr>
      </p:pic>
      <p:sp>
        <p:nvSpPr>
          <p:cNvPr id="2" name="TextBox 1">
            <a:extLst>
              <a:ext uri="{FF2B5EF4-FFF2-40B4-BE49-F238E27FC236}">
                <a16:creationId xmlns:a16="http://schemas.microsoft.com/office/drawing/2014/main" id="{1B630355-3861-4C6C-8504-28ADB7F642A1}"/>
              </a:ext>
            </a:extLst>
          </p:cNvPr>
          <p:cNvSpPr txBox="1"/>
          <p:nvPr/>
        </p:nvSpPr>
        <p:spPr>
          <a:xfrm>
            <a:off x="1357467" y="2349704"/>
            <a:ext cx="2348434" cy="338554"/>
          </a:xfrm>
          <a:prstGeom prst="rect">
            <a:avLst/>
          </a:prstGeom>
          <a:noFill/>
        </p:spPr>
        <p:txBody>
          <a:bodyPr wrap="square" rtlCol="0">
            <a:spAutoFit/>
          </a:bodyPr>
          <a:lstStyle/>
          <a:p>
            <a:r>
              <a:rPr lang="en-US" sz="1600" b="1" dirty="0" err="1" smtClean="0">
                <a:solidFill>
                  <a:schemeClr val="accent1">
                    <a:lumMod val="75000"/>
                  </a:schemeClr>
                </a:solidFill>
              </a:rPr>
              <a:t>Nhanh</a:t>
            </a:r>
            <a:r>
              <a:rPr lang="en-US" sz="1600" b="1" dirty="0" smtClean="0">
                <a:solidFill>
                  <a:schemeClr val="accent1">
                    <a:lumMod val="75000"/>
                  </a:schemeClr>
                </a:solidFill>
              </a:rPr>
              <a:t> </a:t>
            </a:r>
            <a:r>
              <a:rPr lang="en-US" sz="1600" b="1" dirty="0" err="1" smtClean="0">
                <a:solidFill>
                  <a:schemeClr val="accent1">
                    <a:lumMod val="75000"/>
                  </a:schemeClr>
                </a:solidFill>
              </a:rPr>
              <a:t>Chóng</a:t>
            </a:r>
            <a:r>
              <a:rPr lang="en-US" sz="1600" b="1" dirty="0" smtClean="0">
                <a:solidFill>
                  <a:schemeClr val="accent1">
                    <a:lumMod val="75000"/>
                  </a:schemeClr>
                </a:solidFill>
              </a:rPr>
              <a:t> &amp; An </a:t>
            </a:r>
            <a:r>
              <a:rPr lang="en-US" sz="1600" b="1" dirty="0" err="1" smtClean="0">
                <a:solidFill>
                  <a:schemeClr val="accent1">
                    <a:lumMod val="75000"/>
                  </a:schemeClr>
                </a:solidFill>
              </a:rPr>
              <a:t>Toàn</a:t>
            </a:r>
            <a:endParaRPr lang="en-US" sz="1600" b="1" dirty="0">
              <a:solidFill>
                <a:schemeClr val="accent1">
                  <a:lumMod val="75000"/>
                </a:schemeClr>
              </a:solidFill>
            </a:endParaRPr>
          </a:p>
        </p:txBody>
      </p:sp>
      <p:sp>
        <p:nvSpPr>
          <p:cNvPr id="12" name="TextBox 11">
            <a:extLst>
              <a:ext uri="{FF2B5EF4-FFF2-40B4-BE49-F238E27FC236}">
                <a16:creationId xmlns:a16="http://schemas.microsoft.com/office/drawing/2014/main" id="{199ACE4D-681E-43E9-9D6B-A4DC33E3B355}"/>
              </a:ext>
            </a:extLst>
          </p:cNvPr>
          <p:cNvSpPr txBox="1"/>
          <p:nvPr/>
        </p:nvSpPr>
        <p:spPr>
          <a:xfrm>
            <a:off x="1611564" y="4295748"/>
            <a:ext cx="2195385" cy="338554"/>
          </a:xfrm>
          <a:prstGeom prst="rect">
            <a:avLst/>
          </a:prstGeom>
          <a:noFill/>
        </p:spPr>
        <p:txBody>
          <a:bodyPr wrap="square" rtlCol="0">
            <a:spAutoFit/>
          </a:bodyPr>
          <a:lstStyle/>
          <a:p>
            <a:r>
              <a:rPr lang="en-US" sz="1600" b="1" dirty="0" err="1" smtClean="0"/>
              <a:t>Giải</a:t>
            </a:r>
            <a:r>
              <a:rPr lang="en-US" sz="1600" b="1" dirty="0" smtClean="0"/>
              <a:t> </a:t>
            </a:r>
            <a:r>
              <a:rPr lang="en-US" sz="1600" b="1" dirty="0" err="1" smtClean="0"/>
              <a:t>Pháp</a:t>
            </a:r>
            <a:r>
              <a:rPr lang="en-US" sz="1600" b="1" dirty="0" smtClean="0"/>
              <a:t> </a:t>
            </a:r>
            <a:r>
              <a:rPr lang="en-US" sz="1600" b="1" dirty="0" err="1" smtClean="0"/>
              <a:t>Tối</a:t>
            </a:r>
            <a:r>
              <a:rPr lang="en-US" sz="1600" b="1" dirty="0" smtClean="0"/>
              <a:t> </a:t>
            </a:r>
            <a:r>
              <a:rPr lang="en-US" sz="1600" b="1" dirty="0" err="1" smtClean="0"/>
              <a:t>Ưu</a:t>
            </a:r>
            <a:endParaRPr lang="en-US" sz="1600" dirty="0"/>
          </a:p>
        </p:txBody>
      </p:sp>
      <p:sp>
        <p:nvSpPr>
          <p:cNvPr id="13" name="TextBox 12">
            <a:extLst>
              <a:ext uri="{FF2B5EF4-FFF2-40B4-BE49-F238E27FC236}">
                <a16:creationId xmlns:a16="http://schemas.microsoft.com/office/drawing/2014/main" id="{1A66FF3F-B0DA-46A3-BAB4-88454A641AB2}"/>
              </a:ext>
            </a:extLst>
          </p:cNvPr>
          <p:cNvSpPr txBox="1"/>
          <p:nvPr/>
        </p:nvSpPr>
        <p:spPr>
          <a:xfrm>
            <a:off x="1654509" y="6224072"/>
            <a:ext cx="2195385" cy="338554"/>
          </a:xfrm>
          <a:prstGeom prst="rect">
            <a:avLst/>
          </a:prstGeom>
          <a:noFill/>
        </p:spPr>
        <p:txBody>
          <a:bodyPr wrap="square" rtlCol="0">
            <a:spAutoFit/>
          </a:bodyPr>
          <a:lstStyle/>
          <a:p>
            <a:r>
              <a:rPr lang="en-US" sz="1600" b="1" dirty="0" err="1" smtClean="0"/>
              <a:t>Giá</a:t>
            </a:r>
            <a:r>
              <a:rPr lang="en-US" sz="1600" b="1" dirty="0" smtClean="0"/>
              <a:t> </a:t>
            </a:r>
            <a:r>
              <a:rPr lang="en-US" sz="1600" b="1" dirty="0" err="1" smtClean="0"/>
              <a:t>Cả</a:t>
            </a:r>
            <a:r>
              <a:rPr lang="en-US" sz="1600" b="1" dirty="0" smtClean="0"/>
              <a:t> </a:t>
            </a:r>
            <a:r>
              <a:rPr lang="en-US" sz="1600" b="1" dirty="0" err="1" smtClean="0"/>
              <a:t>Cạnh</a:t>
            </a:r>
            <a:r>
              <a:rPr lang="en-US" sz="1600" b="1" dirty="0" smtClean="0"/>
              <a:t> </a:t>
            </a:r>
            <a:r>
              <a:rPr lang="en-US" sz="1600" b="1" dirty="0" err="1" smtClean="0"/>
              <a:t>Tranh</a:t>
            </a:r>
            <a:endParaRPr lang="en-US" sz="1600" b="1" dirty="0"/>
          </a:p>
        </p:txBody>
      </p:sp>
      <p:sp>
        <p:nvSpPr>
          <p:cNvPr id="14" name="TextBox 13">
            <a:extLst>
              <a:ext uri="{FF2B5EF4-FFF2-40B4-BE49-F238E27FC236}">
                <a16:creationId xmlns:a16="http://schemas.microsoft.com/office/drawing/2014/main" id="{D291C55F-D32D-4C19-8910-18294A79A155}"/>
              </a:ext>
            </a:extLst>
          </p:cNvPr>
          <p:cNvSpPr txBox="1"/>
          <p:nvPr/>
        </p:nvSpPr>
        <p:spPr>
          <a:xfrm>
            <a:off x="9059707" y="2461237"/>
            <a:ext cx="2195385" cy="338554"/>
          </a:xfrm>
          <a:prstGeom prst="rect">
            <a:avLst/>
          </a:prstGeom>
          <a:noFill/>
        </p:spPr>
        <p:txBody>
          <a:bodyPr wrap="square" rtlCol="0">
            <a:spAutoFit/>
          </a:bodyPr>
          <a:lstStyle/>
          <a:p>
            <a:pPr algn="ctr"/>
            <a:r>
              <a:rPr lang="en-US" sz="1600" b="1" dirty="0" err="1" smtClean="0">
                <a:solidFill>
                  <a:schemeClr val="accent1">
                    <a:lumMod val="75000"/>
                  </a:schemeClr>
                </a:solidFill>
              </a:rPr>
              <a:t>Mạng</a:t>
            </a:r>
            <a:r>
              <a:rPr lang="en-US" sz="1600" b="1" dirty="0" smtClean="0">
                <a:solidFill>
                  <a:schemeClr val="accent1">
                    <a:lumMod val="75000"/>
                  </a:schemeClr>
                </a:solidFill>
              </a:rPr>
              <a:t> </a:t>
            </a:r>
            <a:r>
              <a:rPr lang="en-US" sz="1600" b="1" dirty="0" err="1" smtClean="0">
                <a:solidFill>
                  <a:schemeClr val="accent1">
                    <a:lumMod val="75000"/>
                  </a:schemeClr>
                </a:solidFill>
              </a:rPr>
              <a:t>Lưới</a:t>
            </a:r>
            <a:r>
              <a:rPr lang="en-US" sz="1600" b="1" dirty="0" smtClean="0">
                <a:solidFill>
                  <a:schemeClr val="accent1">
                    <a:lumMod val="75000"/>
                  </a:schemeClr>
                </a:solidFill>
              </a:rPr>
              <a:t> </a:t>
            </a:r>
            <a:r>
              <a:rPr lang="en-US" sz="1600" b="1" dirty="0" err="1" smtClean="0">
                <a:solidFill>
                  <a:schemeClr val="accent1">
                    <a:lumMod val="75000"/>
                  </a:schemeClr>
                </a:solidFill>
              </a:rPr>
              <a:t>Đa</a:t>
            </a:r>
            <a:r>
              <a:rPr lang="en-US" sz="1600" b="1" dirty="0" smtClean="0">
                <a:solidFill>
                  <a:schemeClr val="accent1">
                    <a:lumMod val="75000"/>
                  </a:schemeClr>
                </a:solidFill>
              </a:rPr>
              <a:t> </a:t>
            </a:r>
            <a:r>
              <a:rPr lang="en-US" sz="1600" b="1" dirty="0" err="1" smtClean="0">
                <a:solidFill>
                  <a:schemeClr val="accent1">
                    <a:lumMod val="75000"/>
                  </a:schemeClr>
                </a:solidFill>
              </a:rPr>
              <a:t>Dạng</a:t>
            </a:r>
            <a:endParaRPr lang="en-US" sz="1600" b="1" dirty="0">
              <a:solidFill>
                <a:schemeClr val="accent1">
                  <a:lumMod val="75000"/>
                </a:schemeClr>
              </a:solidFill>
            </a:endParaRPr>
          </a:p>
        </p:txBody>
      </p:sp>
      <p:sp>
        <p:nvSpPr>
          <p:cNvPr id="15" name="TextBox 14">
            <a:extLst>
              <a:ext uri="{FF2B5EF4-FFF2-40B4-BE49-F238E27FC236}">
                <a16:creationId xmlns:a16="http://schemas.microsoft.com/office/drawing/2014/main" id="{A7B4D2D1-8760-45B3-99EE-E741EFF7A559}"/>
              </a:ext>
            </a:extLst>
          </p:cNvPr>
          <p:cNvSpPr txBox="1"/>
          <p:nvPr/>
        </p:nvSpPr>
        <p:spPr>
          <a:xfrm>
            <a:off x="9557253" y="4280285"/>
            <a:ext cx="2195385" cy="338554"/>
          </a:xfrm>
          <a:prstGeom prst="rect">
            <a:avLst/>
          </a:prstGeom>
          <a:noFill/>
        </p:spPr>
        <p:txBody>
          <a:bodyPr wrap="square" rtlCol="0">
            <a:spAutoFit/>
          </a:bodyPr>
          <a:lstStyle/>
          <a:p>
            <a:r>
              <a:rPr lang="en-US" sz="1600" b="1" dirty="0" err="1" smtClean="0"/>
              <a:t>Hỗ</a:t>
            </a:r>
            <a:r>
              <a:rPr lang="en-US" sz="1600" b="1" dirty="0" smtClean="0"/>
              <a:t> </a:t>
            </a:r>
            <a:r>
              <a:rPr lang="en-US" sz="1600" b="1" dirty="0" err="1" smtClean="0"/>
              <a:t>Trợ</a:t>
            </a:r>
            <a:r>
              <a:rPr lang="en-US" sz="1600" b="1" dirty="0" smtClean="0"/>
              <a:t> 24/7</a:t>
            </a:r>
            <a:endParaRPr lang="en-US" sz="1600" b="1" dirty="0"/>
          </a:p>
        </p:txBody>
      </p:sp>
      <p:sp>
        <p:nvSpPr>
          <p:cNvPr id="16" name="TextBox 15">
            <a:extLst>
              <a:ext uri="{FF2B5EF4-FFF2-40B4-BE49-F238E27FC236}">
                <a16:creationId xmlns:a16="http://schemas.microsoft.com/office/drawing/2014/main" id="{B45332BD-2EF5-4805-A062-635E94C100BA}"/>
              </a:ext>
            </a:extLst>
          </p:cNvPr>
          <p:cNvSpPr txBox="1"/>
          <p:nvPr/>
        </p:nvSpPr>
        <p:spPr>
          <a:xfrm>
            <a:off x="9337885" y="6129782"/>
            <a:ext cx="2195385" cy="338554"/>
          </a:xfrm>
          <a:prstGeom prst="rect">
            <a:avLst/>
          </a:prstGeom>
          <a:noFill/>
        </p:spPr>
        <p:txBody>
          <a:bodyPr wrap="square" rtlCol="0">
            <a:spAutoFit/>
          </a:bodyPr>
          <a:lstStyle/>
          <a:p>
            <a:r>
              <a:rPr lang="en-US" sz="1600" b="1" dirty="0" err="1" smtClean="0"/>
              <a:t>Nhân</a:t>
            </a:r>
            <a:r>
              <a:rPr lang="en-US" sz="1600" b="1" dirty="0" smtClean="0"/>
              <a:t> </a:t>
            </a:r>
            <a:r>
              <a:rPr lang="en-US" sz="1600" b="1" dirty="0" err="1" smtClean="0"/>
              <a:t>Viên</a:t>
            </a:r>
            <a:r>
              <a:rPr lang="en-US" sz="1600" b="1" dirty="0" smtClean="0"/>
              <a:t> </a:t>
            </a:r>
            <a:r>
              <a:rPr lang="en-US" sz="1600" b="1" dirty="0" err="1" smtClean="0"/>
              <a:t>Tận</a:t>
            </a:r>
            <a:r>
              <a:rPr lang="en-US" sz="1600" b="1" dirty="0" smtClean="0"/>
              <a:t> </a:t>
            </a:r>
            <a:r>
              <a:rPr lang="en-US" sz="1600" b="1" dirty="0" err="1" smtClean="0"/>
              <a:t>Tâm</a:t>
            </a:r>
            <a:endParaRPr lang="en-US" sz="1600" dirty="0"/>
          </a:p>
        </p:txBody>
      </p:sp>
      <p:pic>
        <p:nvPicPr>
          <p:cNvPr id="2050" name="Picture 2" descr="http://www.nmrlogistics.com/img/why-choos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1847" y="1332666"/>
            <a:ext cx="4891405" cy="489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204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EE23E06-00B3-4E08-AB0C-EC669B739F2A}"/>
              </a:ext>
            </a:extLst>
          </p:cNvPr>
          <p:cNvGrpSpPr/>
          <p:nvPr/>
        </p:nvGrpSpPr>
        <p:grpSpPr>
          <a:xfrm>
            <a:off x="355464" y="237960"/>
            <a:ext cx="11836536" cy="4289196"/>
            <a:chOff x="223490" y="631596"/>
            <a:chExt cx="11836536" cy="4289196"/>
          </a:xfrm>
        </p:grpSpPr>
        <p:sp>
          <p:nvSpPr>
            <p:cNvPr id="3" name="Rectangle 2">
              <a:extLst>
                <a:ext uri="{FF2B5EF4-FFF2-40B4-BE49-F238E27FC236}">
                  <a16:creationId xmlns:a16="http://schemas.microsoft.com/office/drawing/2014/main" id="{7F18F061-E9A9-4EA5-BDA1-B74F67FB9469}"/>
                </a:ext>
              </a:extLst>
            </p:cNvPr>
            <p:cNvSpPr/>
            <p:nvPr/>
          </p:nvSpPr>
          <p:spPr>
            <a:xfrm>
              <a:off x="223490" y="631596"/>
              <a:ext cx="11836536" cy="4289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
              <a:extLst>
                <a:ext uri="{FF2B5EF4-FFF2-40B4-BE49-F238E27FC236}">
                  <a16:creationId xmlns:a16="http://schemas.microsoft.com/office/drawing/2014/main" id="{688E9844-26EA-4E33-9EE6-09150BB7C4E7}"/>
                </a:ext>
              </a:extLst>
            </p:cNvPr>
            <p:cNvPicPr/>
            <p:nvPr/>
          </p:nvPicPr>
          <p:blipFill>
            <a:blip r:embed="rId2"/>
            <a:stretch>
              <a:fillRect/>
            </a:stretch>
          </p:blipFill>
          <p:spPr>
            <a:xfrm>
              <a:off x="1795315" y="631596"/>
              <a:ext cx="3163184" cy="4289196"/>
            </a:xfrm>
            <a:prstGeom prst="rect">
              <a:avLst/>
            </a:prstGeom>
          </p:spPr>
        </p:pic>
        <p:sp>
          <p:nvSpPr>
            <p:cNvPr id="9" name="Text Box 2">
              <a:extLst>
                <a:ext uri="{FF2B5EF4-FFF2-40B4-BE49-F238E27FC236}">
                  <a16:creationId xmlns:a16="http://schemas.microsoft.com/office/drawing/2014/main" id="{5C809D72-667E-45E9-89C2-C8FB9AAEABEC}"/>
                </a:ext>
              </a:extLst>
            </p:cNvPr>
            <p:cNvSpPr txBox="1">
              <a:spLocks noChangeArrowheads="1"/>
            </p:cNvSpPr>
            <p:nvPr/>
          </p:nvSpPr>
          <p:spPr bwMode="auto">
            <a:xfrm>
              <a:off x="5613710" y="785600"/>
              <a:ext cx="4567237" cy="413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ts val="1800"/>
                </a:spcBef>
                <a:spcAft>
                  <a:spcPts val="800"/>
                </a:spcAft>
                <a:buClrTx/>
                <a:buSzTx/>
                <a:buFontTx/>
                <a:buNone/>
                <a:tabLst/>
              </a:pPr>
              <a:r>
                <a:rPr kumimoji="0" lang="en-US" altLang="en-US" sz="1050" b="0" i="0" u="none" strike="noStrike" cap="none" normalizeH="0" baseline="0" dirty="0" err="1" smtClean="0">
                  <a:ln>
                    <a:noFill/>
                  </a:ln>
                  <a:solidFill>
                    <a:srgbClr val="000000"/>
                  </a:solidFill>
                  <a:effectLst/>
                  <a:latin typeface="Verdana" panose="020B0604030504040204" pitchFamily="34" charset="0"/>
                </a:rPr>
                <a:t>Giới</a:t>
              </a:r>
              <a:r>
                <a:rPr kumimoji="0" lang="en-US" altLang="en-US" sz="1050" b="0" i="0" u="none" strike="noStrike" cap="none" normalizeH="0" dirty="0" smtClean="0">
                  <a:ln>
                    <a:noFill/>
                  </a:ln>
                  <a:solidFill>
                    <a:srgbClr val="000000"/>
                  </a:solidFill>
                  <a:effectLst/>
                  <a:latin typeface="Verdana" panose="020B0604030504040204" pitchFamily="34" charset="0"/>
                </a:rPr>
                <a:t> </a:t>
              </a:r>
              <a:r>
                <a:rPr kumimoji="0" lang="en-US" altLang="en-US" sz="1050" b="0" i="0" u="none" strike="noStrike" cap="none" normalizeH="0" dirty="0" err="1" smtClean="0">
                  <a:ln>
                    <a:noFill/>
                  </a:ln>
                  <a:solidFill>
                    <a:srgbClr val="000000"/>
                  </a:solidFill>
                  <a:effectLst/>
                  <a:latin typeface="Verdana" panose="020B0604030504040204" pitchFamily="34" charset="0"/>
                </a:rPr>
                <a:t>Thiệu</a:t>
              </a:r>
              <a:endParaRPr kumimoji="0" lang="en-US" altLang="en-US" sz="1050" b="0" i="0" u="none" strike="noStrike" cap="none" normalizeH="0" baseline="0" dirty="0">
                <a:ln>
                  <a:noFill/>
                </a:ln>
                <a:solidFill>
                  <a:srgbClr val="000000"/>
                </a:solidFill>
                <a:effectLst/>
                <a:latin typeface="Verdana" panose="020B0604030504040204" pitchFamily="34" charset="0"/>
              </a:endParaRPr>
            </a:p>
            <a:p>
              <a:pPr marL="0" marR="1028700" lvl="0" indent="0" algn="l" defTabSz="914400" rtl="0" eaLnBrk="0" fontAlgn="base" latinLnBrk="0" hangingPunct="0">
                <a:lnSpc>
                  <a:spcPct val="100000"/>
                </a:lnSpc>
                <a:spcBef>
                  <a:spcPts val="538"/>
                </a:spcBef>
                <a:spcAft>
                  <a:spcPts val="800"/>
                </a:spcAft>
                <a:buClrTx/>
                <a:buSzTx/>
                <a:buFontTx/>
                <a:buNone/>
                <a:tabLst/>
              </a:pPr>
              <a:r>
                <a:rPr lang="en-US" altLang="en-US" sz="2000" b="1" dirty="0" err="1" smtClean="0">
                  <a:solidFill>
                    <a:srgbClr val="0C2F4F"/>
                  </a:solidFill>
                  <a:latin typeface="Tahoma" panose="020B0604030504040204" pitchFamily="34" charset="0"/>
                </a:rPr>
                <a:t>Đem</a:t>
              </a:r>
              <a:r>
                <a:rPr lang="en-US" altLang="en-US" sz="2000" b="1" dirty="0" smtClean="0">
                  <a:solidFill>
                    <a:srgbClr val="0C2F4F"/>
                  </a:solidFill>
                  <a:latin typeface="Tahoma" panose="020B0604030504040204" pitchFamily="34" charset="0"/>
                </a:rPr>
                <a:t> </a:t>
              </a:r>
              <a:r>
                <a:rPr lang="en-US" altLang="en-US" sz="2000" b="1" dirty="0" err="1" smtClean="0">
                  <a:solidFill>
                    <a:srgbClr val="0C2F4F"/>
                  </a:solidFill>
                  <a:latin typeface="Tahoma" panose="020B0604030504040204" pitchFamily="34" charset="0"/>
                </a:rPr>
                <a:t>Tới</a:t>
              </a:r>
              <a:r>
                <a:rPr lang="en-US" altLang="en-US" sz="2000" b="1" dirty="0" smtClean="0">
                  <a:solidFill>
                    <a:srgbClr val="0C2F4F"/>
                  </a:solidFill>
                  <a:latin typeface="Tahoma" panose="020B0604030504040204" pitchFamily="34" charset="0"/>
                </a:rPr>
                <a:t> </a:t>
              </a:r>
              <a:r>
                <a:rPr lang="en-US" altLang="en-US" sz="2000" b="1" dirty="0" err="1" smtClean="0">
                  <a:solidFill>
                    <a:srgbClr val="0C2F4F"/>
                  </a:solidFill>
                  <a:latin typeface="Tahoma" panose="020B0604030504040204" pitchFamily="34" charset="0"/>
                </a:rPr>
                <a:t>Giải</a:t>
              </a:r>
              <a:r>
                <a:rPr lang="en-US" altLang="en-US" sz="2000" b="1" dirty="0" smtClean="0">
                  <a:solidFill>
                    <a:srgbClr val="0C2F4F"/>
                  </a:solidFill>
                  <a:latin typeface="Tahoma" panose="020B0604030504040204" pitchFamily="34" charset="0"/>
                </a:rPr>
                <a:t> </a:t>
              </a:r>
              <a:r>
                <a:rPr lang="en-US" altLang="en-US" sz="2000" b="1" dirty="0" err="1" smtClean="0">
                  <a:solidFill>
                    <a:srgbClr val="0C2F4F"/>
                  </a:solidFill>
                  <a:latin typeface="Tahoma" panose="020B0604030504040204" pitchFamily="34" charset="0"/>
                </a:rPr>
                <a:t>Pháp</a:t>
              </a:r>
              <a:r>
                <a:rPr lang="en-US" altLang="en-US" sz="2000" b="1" dirty="0" smtClean="0">
                  <a:solidFill>
                    <a:srgbClr val="0C2F4F"/>
                  </a:solidFill>
                  <a:latin typeface="Tahoma" panose="020B0604030504040204" pitchFamily="34" charset="0"/>
                </a:rPr>
                <a:t> Logistics </a:t>
              </a:r>
              <a:r>
                <a:rPr lang="en-US" altLang="en-US" sz="2000" b="1" dirty="0" err="1" smtClean="0">
                  <a:solidFill>
                    <a:srgbClr val="0C2F4F"/>
                  </a:solidFill>
                  <a:latin typeface="Tahoma" panose="020B0604030504040204" pitchFamily="34" charset="0"/>
                </a:rPr>
                <a:t>Tốt</a:t>
              </a:r>
              <a:r>
                <a:rPr lang="en-US" altLang="en-US" sz="2000" b="1" dirty="0" smtClean="0">
                  <a:solidFill>
                    <a:srgbClr val="0C2F4F"/>
                  </a:solidFill>
                  <a:latin typeface="Tahoma" panose="020B0604030504040204" pitchFamily="34" charset="0"/>
                </a:rPr>
                <a:t> </a:t>
              </a:r>
              <a:r>
                <a:rPr lang="en-US" altLang="en-US" sz="2000" b="1" dirty="0" err="1" smtClean="0">
                  <a:solidFill>
                    <a:srgbClr val="0C2F4F"/>
                  </a:solidFill>
                  <a:latin typeface="Tahoma" panose="020B0604030504040204" pitchFamily="34" charset="0"/>
                </a:rPr>
                <a:t>Nhất</a:t>
              </a:r>
              <a:r>
                <a:rPr lang="en-US" altLang="en-US" sz="2000" b="1" dirty="0" smtClean="0">
                  <a:solidFill>
                    <a:srgbClr val="0C2F4F"/>
                  </a:solidFill>
                  <a:latin typeface="Tahoma" panose="020B0604030504040204" pitchFamily="34" charset="0"/>
                </a:rPr>
                <a:t> </a:t>
              </a:r>
              <a:r>
                <a:rPr lang="en-US" altLang="en-US" sz="2000" b="1" dirty="0" err="1" smtClean="0">
                  <a:solidFill>
                    <a:srgbClr val="0C2F4F"/>
                  </a:solidFill>
                  <a:latin typeface="Tahoma" panose="020B0604030504040204" pitchFamily="34" charset="0"/>
                </a:rPr>
                <a:t>Tới</a:t>
              </a:r>
              <a:r>
                <a:rPr lang="en-US" altLang="en-US" sz="2000" b="1" dirty="0" smtClean="0">
                  <a:solidFill>
                    <a:srgbClr val="0C2F4F"/>
                  </a:solidFill>
                  <a:latin typeface="Tahoma" panose="020B0604030504040204" pitchFamily="34" charset="0"/>
                </a:rPr>
                <a:t> </a:t>
              </a:r>
              <a:r>
                <a:rPr lang="en-US" altLang="en-US" sz="2000" b="1" dirty="0" err="1" smtClean="0">
                  <a:solidFill>
                    <a:srgbClr val="0C2F4F"/>
                  </a:solidFill>
                  <a:latin typeface="Tahoma" panose="020B0604030504040204" pitchFamily="34" charset="0"/>
                </a:rPr>
                <a:t>Khách</a:t>
              </a:r>
              <a:r>
                <a:rPr lang="en-US" altLang="en-US" sz="2000" b="1" dirty="0" smtClean="0">
                  <a:solidFill>
                    <a:srgbClr val="0C2F4F"/>
                  </a:solidFill>
                  <a:latin typeface="Tahoma" panose="020B0604030504040204" pitchFamily="34" charset="0"/>
                </a:rPr>
                <a:t> </a:t>
              </a:r>
              <a:r>
                <a:rPr lang="en-US" altLang="en-US" sz="2000" b="1" dirty="0" err="1" smtClean="0">
                  <a:solidFill>
                    <a:srgbClr val="0C2F4F"/>
                  </a:solidFill>
                  <a:latin typeface="Tahoma" panose="020B0604030504040204" pitchFamily="34" charset="0"/>
                </a:rPr>
                <a:t>Hàng</a:t>
              </a:r>
              <a:endParaRPr kumimoji="0" lang="en-US" altLang="en-US" sz="2000" b="1" i="0" u="none" strike="noStrike" cap="none" normalizeH="0" baseline="0" dirty="0">
                <a:ln>
                  <a:noFill/>
                </a:ln>
                <a:solidFill>
                  <a:srgbClr val="0C2F4F"/>
                </a:solidFill>
                <a:effectLst/>
                <a:latin typeface="Tahoma" panose="020B0604030504040204" pitchFamily="34" charset="0"/>
              </a:endParaRPr>
            </a:p>
            <a:p>
              <a:pPr marL="0" marR="0" lvl="0" indent="0" algn="l" defTabSz="914400" rtl="0" eaLnBrk="0" fontAlgn="base" latinLnBrk="0" hangingPunct="0">
                <a:lnSpc>
                  <a:spcPct val="100000"/>
                </a:lnSpc>
                <a:spcBef>
                  <a:spcPts val="2150"/>
                </a:spcBef>
                <a:spcAft>
                  <a:spcPts val="800"/>
                </a:spcAft>
                <a:buClrTx/>
                <a:buSzTx/>
                <a:buFontTx/>
                <a:buNone/>
                <a:tabLst/>
              </a:pPr>
              <a:r>
                <a:rPr kumimoji="0" lang="en-US" altLang="en-US" sz="900" b="1" i="0" u="none" strike="noStrike" cap="none" normalizeH="0" baseline="0" dirty="0" err="1" smtClean="0">
                  <a:ln>
                    <a:noFill/>
                  </a:ln>
                  <a:solidFill>
                    <a:srgbClr val="0A0F44"/>
                  </a:solidFill>
                  <a:effectLst/>
                  <a:latin typeface="Verdana" panose="020B0604030504040204" pitchFamily="34" charset="0"/>
                </a:rPr>
                <a:t>Giới</a:t>
              </a:r>
              <a:r>
                <a:rPr kumimoji="0" lang="en-US" altLang="en-US" sz="900" b="1" i="0" u="none" strike="noStrike" cap="none" normalizeH="0" dirty="0" smtClean="0">
                  <a:ln>
                    <a:noFill/>
                  </a:ln>
                  <a:solidFill>
                    <a:srgbClr val="0A0F44"/>
                  </a:solidFill>
                  <a:effectLst/>
                  <a:latin typeface="Verdana" panose="020B0604030504040204" pitchFamily="34" charset="0"/>
                </a:rPr>
                <a:t> </a:t>
              </a:r>
              <a:r>
                <a:rPr kumimoji="0" lang="en-US" altLang="en-US" sz="900" b="1" i="0" u="none" strike="noStrike" cap="none" normalizeH="0" dirty="0" err="1" smtClean="0">
                  <a:ln>
                    <a:noFill/>
                  </a:ln>
                  <a:solidFill>
                    <a:srgbClr val="0A0F44"/>
                  </a:solidFill>
                  <a:effectLst/>
                  <a:latin typeface="Verdana" panose="020B0604030504040204" pitchFamily="34" charset="0"/>
                </a:rPr>
                <a:t>Thiệu</a:t>
              </a:r>
              <a:r>
                <a:rPr lang="en-US" altLang="en-US" sz="1000" dirty="0">
                  <a:solidFill>
                    <a:srgbClr val="000000"/>
                  </a:solidFill>
                  <a:latin typeface="Tahoma" panose="020B0604030504040204" pitchFamily="34" charset="0"/>
                </a:rPr>
                <a:t>	</a:t>
              </a:r>
              <a:r>
                <a:rPr kumimoji="0" lang="en-US" altLang="en-US" sz="1000" b="0" i="0" u="none" strike="noStrike" cap="none" normalizeH="0" baseline="0" dirty="0" err="1" smtClean="0">
                  <a:ln>
                    <a:noFill/>
                  </a:ln>
                  <a:solidFill>
                    <a:srgbClr val="000000"/>
                  </a:solidFill>
                  <a:effectLst/>
                  <a:latin typeface="Tahoma" panose="020B0604030504040204" pitchFamily="34" charset="0"/>
                </a:rPr>
                <a:t>Sứ</a:t>
              </a:r>
              <a:r>
                <a:rPr kumimoji="0" lang="en-US" altLang="en-US" sz="1000" b="0" i="0" u="none" strike="noStrike" cap="none" normalizeH="0" dirty="0" smtClean="0">
                  <a:ln>
                    <a:noFill/>
                  </a:ln>
                  <a:solidFill>
                    <a:srgbClr val="000000"/>
                  </a:solidFill>
                  <a:effectLst/>
                  <a:latin typeface="Tahoma" panose="020B0604030504040204" pitchFamily="34" charset="0"/>
                </a:rPr>
                <a:t> </a:t>
              </a:r>
              <a:r>
                <a:rPr kumimoji="0" lang="en-US" altLang="en-US" sz="1000" b="0" i="0" u="none" strike="noStrike" cap="none" normalizeH="0" dirty="0" err="1" smtClean="0">
                  <a:ln>
                    <a:noFill/>
                  </a:ln>
                  <a:solidFill>
                    <a:srgbClr val="000000"/>
                  </a:solidFill>
                  <a:effectLst/>
                  <a:latin typeface="Tahoma" panose="020B0604030504040204" pitchFamily="34" charset="0"/>
                </a:rPr>
                <a:t>Mệnh</a:t>
              </a:r>
              <a:endParaRPr kumimoji="0" lang="en-US" altLang="en-US" sz="900" b="1" i="0" u="none" strike="noStrike" cap="none" normalizeH="0" baseline="0" dirty="0">
                <a:ln>
                  <a:noFill/>
                </a:ln>
                <a:solidFill>
                  <a:srgbClr val="0A0F44"/>
                </a:solidFill>
                <a:effectLst/>
                <a:latin typeface="Verdana" panose="020B0604030504040204" pitchFamily="34" charset="0"/>
              </a:endParaRPr>
            </a:p>
            <a:p>
              <a:r>
                <a:rPr lang="vi-VN" sz="900" dirty="0"/>
                <a:t>DPI Global Logistics là một công ty mới trẻ, năng động và  phát triển thần tốc , chuyên cung cấp các giải pháp &amp; dịch vụ hậu cần toàn diện thông qua vận tải đường bộ, vận tải hàng không và đường biển trên toàn thế giới cho tất cả các khách hàng. Được thành lập bởi </a:t>
              </a:r>
              <a:r>
                <a:rPr lang="en-US" sz="900" dirty="0" err="1" smtClean="0"/>
                <a:t>những</a:t>
              </a:r>
              <a:r>
                <a:rPr lang="en-US" sz="900" dirty="0" smtClean="0"/>
                <a:t> </a:t>
              </a:r>
              <a:r>
                <a:rPr lang="vi-VN" sz="900" dirty="0" smtClean="0"/>
                <a:t>chuyên </a:t>
              </a:r>
              <a:r>
                <a:rPr lang="vi-VN" sz="900" dirty="0"/>
                <a:t>gia lâu năm trong ngành với hơn 10 năm kinh nghiệm và chuyên môn trong lĩnh vực thương mại, DPI Global Logistics luôn không ngừng nỗ lực để mở rộng các dịch vụ chất lượng theo cách thức tiết kiệm chi phí và thời gian</a:t>
              </a:r>
              <a:r>
                <a:rPr lang="vi-VN" sz="900" dirty="0" smtClean="0"/>
                <a:t>.</a:t>
              </a:r>
              <a:endParaRPr lang="en-US" sz="900" dirty="0" smtClean="0"/>
            </a:p>
            <a:p>
              <a:endParaRPr lang="vi-VN" sz="900" dirty="0"/>
            </a:p>
            <a:p>
              <a:r>
                <a:rPr lang="vi-VN" sz="900" dirty="0" smtClean="0"/>
                <a:t>Chúng </a:t>
              </a:r>
              <a:r>
                <a:rPr lang="vi-VN" sz="900" dirty="0"/>
                <a:t>tôi tin rằng chuyến hàng của bạn không chỉ là hàng hóa mà còn là uy tín của bạn đối với những khách hàng yêu quý. Vì vậy, chúng tôi luôn tâm niệm rằng uy tín của bạn chính là uy tín của chúng tôi. Ngày hay đêm, ngày lễ hay ngày làm việc, chúng tôi luôn sẵn sàng nhận cuộc gọi của bạn để chăm sóc hàng hóa của bạn.</a:t>
              </a:r>
            </a:p>
            <a:p>
              <a:r>
                <a:rPr lang="vi-VN" sz="900" dirty="0"/>
                <a:t>Chúng tôi thực hiện đúng lời hứa “Nhanh chóng, An toàn, Hiệu quả và Giá cả </a:t>
              </a:r>
              <a:r>
                <a:rPr lang="en-US" sz="900" dirty="0" smtClean="0"/>
                <a:t>c</a:t>
              </a:r>
              <a:r>
                <a:rPr lang="vi-VN" sz="900" dirty="0" smtClean="0"/>
                <a:t>ạnh </a:t>
              </a:r>
              <a:r>
                <a:rPr lang="vi-VN" sz="900" dirty="0"/>
                <a:t>tranh</a:t>
              </a:r>
              <a:r>
                <a:rPr lang="vi-VN" sz="900" dirty="0" smtClean="0"/>
                <a:t>”</a:t>
              </a:r>
              <a:r>
                <a:rPr lang="en-US" sz="900" dirty="0" smtClean="0"/>
                <a:t>.</a:t>
              </a:r>
              <a:endParaRPr lang="en-US" sz="900" dirty="0"/>
            </a:p>
          </p:txBody>
        </p:sp>
      </p:grpSp>
      <p:sp>
        <p:nvSpPr>
          <p:cNvPr id="12" name="TextBox 11">
            <a:extLst>
              <a:ext uri="{FF2B5EF4-FFF2-40B4-BE49-F238E27FC236}">
                <a16:creationId xmlns:a16="http://schemas.microsoft.com/office/drawing/2014/main" id="{C547398E-8FCC-4FCF-918C-87F67130BA36}"/>
              </a:ext>
            </a:extLst>
          </p:cNvPr>
          <p:cNvSpPr txBox="1"/>
          <p:nvPr/>
        </p:nvSpPr>
        <p:spPr>
          <a:xfrm>
            <a:off x="471340" y="4666268"/>
            <a:ext cx="11415860" cy="1292662"/>
          </a:xfrm>
          <a:prstGeom prst="rect">
            <a:avLst/>
          </a:prstGeom>
          <a:noFill/>
        </p:spPr>
        <p:txBody>
          <a:bodyPr wrap="square" rtlCol="0">
            <a:spAutoFit/>
          </a:bodyPr>
          <a:lstStyle/>
          <a:p>
            <a:r>
              <a:rPr lang="en-US" sz="1200" b="1" dirty="0" err="1" smtClean="0"/>
              <a:t>Giới</a:t>
            </a:r>
            <a:r>
              <a:rPr lang="en-US" sz="1200" b="1" dirty="0" smtClean="0"/>
              <a:t> </a:t>
            </a:r>
            <a:r>
              <a:rPr lang="en-US" sz="1200" b="1" dirty="0" err="1" smtClean="0"/>
              <a:t>Thiệu</a:t>
            </a:r>
            <a:r>
              <a:rPr lang="en-US" sz="1200" b="1" dirty="0" smtClean="0"/>
              <a:t>: </a:t>
            </a:r>
            <a:r>
              <a:rPr lang="en-US" sz="1100" dirty="0" smtClean="0"/>
              <a:t/>
            </a:r>
            <a:br>
              <a:rPr lang="en-US" sz="1100" dirty="0" smtClean="0"/>
            </a:br>
            <a:r>
              <a:rPr lang="vi-VN" sz="1100" dirty="0"/>
              <a:t>DPI Global Logistics là một công ty mới trẻ, năng động và  phát triển thần tốc , chuyên cung cấp các giải pháp &amp; dịch vụ hậu cần toàn diện thông qua vận tải đường bộ, vận tải hàng không và đường biển trên toàn thế giới cho tất cả các khách hàng. Được thành lập bởi </a:t>
            </a:r>
            <a:r>
              <a:rPr lang="en-US" sz="1100" dirty="0" err="1" smtClean="0"/>
              <a:t>những</a:t>
            </a:r>
            <a:r>
              <a:rPr lang="vi-VN" sz="1100" dirty="0" smtClean="0"/>
              <a:t> </a:t>
            </a:r>
            <a:r>
              <a:rPr lang="vi-VN" sz="1100" dirty="0"/>
              <a:t>chuyên gia lâu năm trong ngành với hơn 10 năm kinh nghiệm và chuyên môn trong lĩnh vực thương mại, DPI Global Logistics luôn không ngừng nỗ lực để mở rộng các dịch vụ chất lượng theo cách thức tiết kiệm chi phí và thời gian.</a:t>
            </a:r>
          </a:p>
          <a:p>
            <a:r>
              <a:rPr lang="vi-VN" sz="1100" dirty="0" smtClean="0"/>
              <a:t>Chúng </a:t>
            </a:r>
            <a:r>
              <a:rPr lang="vi-VN" sz="1100" dirty="0"/>
              <a:t>tôi tin rằng chuyến hàng của bạn không chỉ là hàng hóa mà còn là uy tín của bạn đối với những khách hàng yêu quý. Vì vậy, chúng tôi luôn tâm niệm rằng uy tín của bạn chính là uy tín của chúng tôi. Ngày hay đêm, ngày lễ hay ngày làm việc, chúng tôi luôn sẵn sàng nhận cuộc gọi của bạn để chăm sóc hàng hóa của bạn.</a:t>
            </a:r>
          </a:p>
          <a:p>
            <a:r>
              <a:rPr lang="vi-VN" sz="1100" dirty="0"/>
              <a:t>Chúng tôi thực hiện đúng lời hứa “Nhanh chóng, An toàn, Hiệu quả và Giá cả </a:t>
            </a:r>
            <a:r>
              <a:rPr lang="en-US" sz="1100" dirty="0" smtClean="0"/>
              <a:t>c</a:t>
            </a:r>
            <a:r>
              <a:rPr lang="vi-VN" sz="1100" dirty="0" smtClean="0"/>
              <a:t>ạnh </a:t>
            </a:r>
            <a:r>
              <a:rPr lang="vi-VN" sz="1100" dirty="0"/>
              <a:t>tranh” </a:t>
            </a:r>
            <a:endParaRPr lang="en-US" sz="1100" dirty="0"/>
          </a:p>
        </p:txBody>
      </p:sp>
      <p:sp>
        <p:nvSpPr>
          <p:cNvPr id="22" name="TextBox 21">
            <a:extLst>
              <a:ext uri="{FF2B5EF4-FFF2-40B4-BE49-F238E27FC236}">
                <a16:creationId xmlns:a16="http://schemas.microsoft.com/office/drawing/2014/main" id="{E2C8E37A-8708-41EE-9339-8075308681A0}"/>
              </a:ext>
            </a:extLst>
          </p:cNvPr>
          <p:cNvSpPr txBox="1"/>
          <p:nvPr/>
        </p:nvSpPr>
        <p:spPr>
          <a:xfrm>
            <a:off x="471340" y="5972488"/>
            <a:ext cx="11415860" cy="784830"/>
          </a:xfrm>
          <a:prstGeom prst="rect">
            <a:avLst/>
          </a:prstGeom>
          <a:noFill/>
        </p:spPr>
        <p:txBody>
          <a:bodyPr wrap="square" rtlCol="0">
            <a:spAutoFit/>
          </a:bodyPr>
          <a:lstStyle/>
          <a:p>
            <a:r>
              <a:rPr lang="en-US" sz="1200" b="1" dirty="0" err="1" smtClean="0"/>
              <a:t>Sứ</a:t>
            </a:r>
            <a:r>
              <a:rPr lang="en-US" sz="1200" b="1" dirty="0" smtClean="0"/>
              <a:t> </a:t>
            </a:r>
            <a:r>
              <a:rPr lang="en-US" sz="1200" b="1" dirty="0" err="1" smtClean="0"/>
              <a:t>Mệnh</a:t>
            </a:r>
            <a:r>
              <a:rPr lang="en-US" sz="1200" b="1" dirty="0" smtClean="0"/>
              <a:t>:</a:t>
            </a:r>
            <a:r>
              <a:rPr lang="en-US" sz="1100" dirty="0"/>
              <a:t/>
            </a:r>
            <a:br>
              <a:rPr lang="en-US" sz="1100" dirty="0"/>
            </a:br>
            <a:r>
              <a:rPr lang="vi-VN" sz="1100" dirty="0"/>
              <a:t>Cung cấp các dịch vụ về giao nhận và vận chuyển hàng hóa hàng đầu trong nước và thế giới.</a:t>
            </a:r>
          </a:p>
          <a:p>
            <a:r>
              <a:rPr lang="vi-VN" sz="1100" dirty="0"/>
              <a:t> Sứ mệnh về cộng đồng và xã hội.</a:t>
            </a:r>
          </a:p>
          <a:p>
            <a:r>
              <a:rPr lang="vi-VN" sz="1100" dirty="0"/>
              <a:t> Tạo ra các giá trị về vật chất và tinh thần cho các cổ đông và cán bộ nhân </a:t>
            </a:r>
            <a:r>
              <a:rPr lang="vi-VN" sz="1100" dirty="0" smtClean="0"/>
              <a:t>viên</a:t>
            </a:r>
            <a:endParaRPr lang="vi-VN" sz="1100" dirty="0"/>
          </a:p>
        </p:txBody>
      </p:sp>
    </p:spTree>
    <p:extLst>
      <p:ext uri="{BB962C8B-B14F-4D97-AF65-F5344CB8AC3E}">
        <p14:creationId xmlns:p14="http://schemas.microsoft.com/office/powerpoint/2010/main" val="40589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0381"/>
            <a:ext cx="10515600" cy="3787385"/>
          </a:xfrm>
        </p:spPr>
        <p:txBody>
          <a:bodyPr>
            <a:normAutofit/>
          </a:bodyPr>
          <a:lstStyle/>
          <a:p>
            <a:r>
              <a:rPr lang="en-US" sz="1800" b="1" dirty="0" smtClean="0"/>
              <a:t>GIỚI THIỆU</a:t>
            </a:r>
          </a:p>
          <a:p>
            <a:pPr marL="0" indent="0">
              <a:buNone/>
            </a:pPr>
            <a:r>
              <a:rPr lang="vi-VN" sz="1800" dirty="0" smtClean="0"/>
              <a:t>DPI Global Logistics là một công ty mới trẻ, năng động và  phát triển thần tốc , chuyên cung cấp các giải pháp &amp; dịch vụ hậu cần toàn diện thông qua vận tải đường bộ, vận tải hàng không và đường biển trên toàn thế giới cho tất cả các khách hàng. Được thành lập bởi </a:t>
            </a:r>
            <a:r>
              <a:rPr lang="en-US" sz="1800" dirty="0" err="1" smtClean="0"/>
              <a:t>những</a:t>
            </a:r>
            <a:r>
              <a:rPr lang="vi-VN" sz="1800" dirty="0" smtClean="0"/>
              <a:t> chuyên gia lâu năm trong ngành với hơn 10 năm kinh nghiệm và chuyên môn trong lĩnh vực thương mại, DPI Global Logistics luôn không ngừng nỗ lực để mở rộng các dịch vụ chất lượng theo cách thức tiết kiệm chi phí và thời gian.</a:t>
            </a:r>
          </a:p>
          <a:p>
            <a:pPr marL="0" indent="0">
              <a:buNone/>
            </a:pPr>
            <a:r>
              <a:rPr lang="vi-VN" sz="1800" dirty="0" smtClean="0"/>
              <a:t>  Chúng tôi tin rằng chuyến hàng của bạn không chỉ là hàng hóa mà còn là uy tín của bạn đối với những khách hàng yêu quý. Vì vậy, chúng tôi luôn tâm niệm rằng uy tín của bạn chính là uy tín của chúng tôi. Ngày hay đêm, ngày lễ hay ngày làm việc, chúng tôi luôn sẵn sàng nhận cuộc gọi của bạn để chăm sóc hàng hóa của bạn.</a:t>
            </a:r>
          </a:p>
          <a:p>
            <a:pPr marL="0" indent="0">
              <a:buNone/>
            </a:pPr>
            <a:r>
              <a:rPr lang="vi-VN" sz="1800" dirty="0" smtClean="0"/>
              <a:t>Chúng tôi thực hiện đúng lời hứa “Nhanh chóng, An toàn, Hiệu quả và Giá cả Cạnh tranh</a:t>
            </a:r>
            <a:r>
              <a:rPr lang="en-US" sz="1800" dirty="0" smtClean="0"/>
              <a:t>”</a:t>
            </a:r>
            <a:endParaRPr lang="en-US" sz="1800" dirty="0"/>
          </a:p>
          <a:p>
            <a:pPr marL="0" indent="0">
              <a:buNone/>
            </a:pPr>
            <a:endParaRPr lang="en-US" sz="1800" dirty="0"/>
          </a:p>
        </p:txBody>
      </p:sp>
      <p:sp>
        <p:nvSpPr>
          <p:cNvPr id="5" name="TextBox 4"/>
          <p:cNvSpPr txBox="1"/>
          <p:nvPr/>
        </p:nvSpPr>
        <p:spPr>
          <a:xfrm>
            <a:off x="838200" y="3626346"/>
            <a:ext cx="11020865" cy="92333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TẦM NHÌN</a:t>
            </a:r>
          </a:p>
          <a:p>
            <a:r>
              <a:rPr lang="vi-VN" dirty="0"/>
              <a:t>Trở thành công ty hàng đầu về giao nhận và vận chuyển hàng hóa tại Việt nam cũng như trên thế giới thông qua những giải pháp chuyên nghiệp, uy tín nhất.</a:t>
            </a:r>
            <a:endParaRPr lang="en-US" dirty="0"/>
          </a:p>
        </p:txBody>
      </p:sp>
      <p:sp>
        <p:nvSpPr>
          <p:cNvPr id="6" name="TextBox 5"/>
          <p:cNvSpPr txBox="1"/>
          <p:nvPr/>
        </p:nvSpPr>
        <p:spPr>
          <a:xfrm>
            <a:off x="758687" y="4780507"/>
            <a:ext cx="1012873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SỨ MỆNH</a:t>
            </a:r>
          </a:p>
          <a:p>
            <a:r>
              <a:rPr lang="vi-VN" dirty="0"/>
              <a:t> Cung cấp các dịch vụ về giao nhận và vận chuyển hàng hóa hàng đầu trong nước và thế giới.</a:t>
            </a:r>
          </a:p>
          <a:p>
            <a:r>
              <a:rPr lang="vi-VN" dirty="0"/>
              <a:t> </a:t>
            </a:r>
            <a:r>
              <a:rPr lang="vi-VN" dirty="0" smtClean="0"/>
              <a:t>Sứ </a:t>
            </a:r>
            <a:r>
              <a:rPr lang="vi-VN" dirty="0"/>
              <a:t>mệnh về cộng đồng và xã hội.</a:t>
            </a:r>
          </a:p>
          <a:p>
            <a:r>
              <a:rPr lang="vi-VN" dirty="0"/>
              <a:t> </a:t>
            </a:r>
            <a:r>
              <a:rPr lang="vi-VN" dirty="0" smtClean="0"/>
              <a:t>Tạo </a:t>
            </a:r>
            <a:r>
              <a:rPr lang="vi-VN" dirty="0"/>
              <a:t>ra các giá trị về vật chất và tinh thần cho các cổ đông và cán bộ nhân viên</a:t>
            </a:r>
          </a:p>
        </p:txBody>
      </p:sp>
    </p:spTree>
    <p:extLst>
      <p:ext uri="{BB962C8B-B14F-4D97-AF65-F5344CB8AC3E}">
        <p14:creationId xmlns:p14="http://schemas.microsoft.com/office/powerpoint/2010/main" val="1507807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1555</Words>
  <Application>Microsoft Office PowerPoint</Application>
  <PresentationFormat>Widescreen</PresentationFormat>
  <Paragraphs>106</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等线</vt:lpstr>
      <vt:lpstr>Open Sans</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Quang Khải</dc:creator>
  <cp:lastModifiedBy>Windows User</cp:lastModifiedBy>
  <cp:revision>22</cp:revision>
  <dcterms:created xsi:type="dcterms:W3CDTF">2022-02-23T16:38:47Z</dcterms:created>
  <dcterms:modified xsi:type="dcterms:W3CDTF">2022-02-28T07:00:29Z</dcterms:modified>
</cp:coreProperties>
</file>