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DD7AC4-39A2-97D1-00A0-3E31AB786D35}" v="68" dt="2025-05-23T03:37:37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i Bao Truong (Student)" userId="S::22305486@student.curtin.edu.au::a5ec36ce-97c0-40fe-8fe7-fc56dbf9fb2d" providerId="AD" clId="Web-{DCDD7AC4-39A2-97D1-00A0-3E31AB786D35}"/>
    <pc:docChg chg="modSld">
      <pc:chgData name="Thai Bao Truong (Student)" userId="S::22305486@student.curtin.edu.au::a5ec36ce-97c0-40fe-8fe7-fc56dbf9fb2d" providerId="AD" clId="Web-{DCDD7AC4-39A2-97D1-00A0-3E31AB786D35}" dt="2025-05-23T03:37:37.487" v="33" actId="20577"/>
      <pc:docMkLst>
        <pc:docMk/>
      </pc:docMkLst>
      <pc:sldChg chg="modSp">
        <pc:chgData name="Thai Bao Truong (Student)" userId="S::22305486@student.curtin.edu.au::a5ec36ce-97c0-40fe-8fe7-fc56dbf9fb2d" providerId="AD" clId="Web-{DCDD7AC4-39A2-97D1-00A0-3E31AB786D35}" dt="2025-05-23T03:37:37.487" v="33" actId="20577"/>
        <pc:sldMkLst>
          <pc:docMk/>
          <pc:sldMk cId="2913835933" sldId="260"/>
        </pc:sldMkLst>
        <pc:spChg chg="mod">
          <ac:chgData name="Thai Bao Truong (Student)" userId="S::22305486@student.curtin.edu.au::a5ec36ce-97c0-40fe-8fe7-fc56dbf9fb2d" providerId="AD" clId="Web-{DCDD7AC4-39A2-97D1-00A0-3E31AB786D35}" dt="2025-05-23T03:37:37.487" v="33" actId="20577"/>
          <ac:spMkLst>
            <pc:docMk/>
            <pc:sldMk cId="2913835933" sldId="260"/>
            <ac:spMk id="5" creationId="{73C96629-C0C4-6FEB-606E-E16E69BDAB3D}"/>
          </ac:spMkLst>
        </pc:spChg>
      </pc:sldChg>
    </pc:docChg>
  </pc:docChgLst>
  <pc:docChgLst>
    <pc:chgData name="Christopher Nowers (Student)" userId="0e989223-bdec-40bf-9e3a-d5bc70ecafed" providerId="ADAL" clId="{A0360451-5C91-4A3D-B2DF-E067D1CAD9CD}"/>
    <pc:docChg chg="custSel modSld">
      <pc:chgData name="Christopher Nowers (Student)" userId="0e989223-bdec-40bf-9e3a-d5bc70ecafed" providerId="ADAL" clId="{A0360451-5C91-4A3D-B2DF-E067D1CAD9CD}" dt="2025-05-21T14:09:27.025" v="1" actId="478"/>
      <pc:docMkLst>
        <pc:docMk/>
      </pc:docMkLst>
      <pc:sldChg chg="addSp delSp modSp mod modClrScheme chgLayout">
        <pc:chgData name="Christopher Nowers (Student)" userId="0e989223-bdec-40bf-9e3a-d5bc70ecafed" providerId="ADAL" clId="{A0360451-5C91-4A3D-B2DF-E067D1CAD9CD}" dt="2025-05-21T14:09:27.025" v="1" actId="478"/>
        <pc:sldMkLst>
          <pc:docMk/>
          <pc:sldMk cId="33092310" sldId="266"/>
        </pc:sldMkLst>
        <pc:spChg chg="mod">
          <ac:chgData name="Christopher Nowers (Student)" userId="0e989223-bdec-40bf-9e3a-d5bc70ecafed" providerId="ADAL" clId="{A0360451-5C91-4A3D-B2DF-E067D1CAD9CD}" dt="2025-05-21T14:09:16.629" v="0" actId="26606"/>
          <ac:spMkLst>
            <pc:docMk/>
            <pc:sldMk cId="33092310" sldId="266"/>
            <ac:spMk id="2" creationId="{50583E9E-C30F-0565-3303-21B274256D5A}"/>
          </ac:spMkLst>
        </pc:spChg>
        <pc:spChg chg="add del mod">
          <ac:chgData name="Christopher Nowers (Student)" userId="0e989223-bdec-40bf-9e3a-d5bc70ecafed" providerId="ADAL" clId="{A0360451-5C91-4A3D-B2DF-E067D1CAD9CD}" dt="2025-05-21T14:09:27.025" v="1" actId="478"/>
          <ac:spMkLst>
            <pc:docMk/>
            <pc:sldMk cId="33092310" sldId="266"/>
            <ac:spMk id="8" creationId="{9A7ED4BF-A13D-7270-3FB0-D3DF416329FB}"/>
          </ac:spMkLst>
        </pc:spChg>
        <pc:picChg chg="add">
          <ac:chgData name="Christopher Nowers (Student)" userId="0e989223-bdec-40bf-9e3a-d5bc70ecafed" providerId="ADAL" clId="{A0360451-5C91-4A3D-B2DF-E067D1CAD9CD}" dt="2025-05-21T14:09:16.629" v="0" actId="26606"/>
          <ac:picMkLst>
            <pc:docMk/>
            <pc:sldMk cId="33092310" sldId="266"/>
            <ac:picMk id="4" creationId="{5F6F1A88-4C00-90A9-7D2E-E2C9764FC0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8/7/2025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8/7/2025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u.finance.yahoo.com/quote/TLS.AX/" TargetMode="External"/><Relationship Id="rId3" Type="http://schemas.openxmlformats.org/officeDocument/2006/relationships/hyperlink" Target="https://au.finance.yahoo.com/quote/BHP.AX/" TargetMode="External"/><Relationship Id="rId7" Type="http://schemas.openxmlformats.org/officeDocument/2006/relationships/hyperlink" Target="https://au.finance.yahoo.com/quote/MQG.AX/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s://au.finance.yahoo.com/quote/APA.A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.finance.yahoo.com/quote/GMG.AX/" TargetMode="External"/><Relationship Id="rId11" Type="http://schemas.openxmlformats.org/officeDocument/2006/relationships/hyperlink" Target="https://au.finance.yahoo.com/quote/WOW.AX/" TargetMode="External"/><Relationship Id="rId5" Type="http://schemas.openxmlformats.org/officeDocument/2006/relationships/hyperlink" Target="https://au.finance.yahoo.com/quote/CSL.AX/" TargetMode="External"/><Relationship Id="rId10" Type="http://schemas.openxmlformats.org/officeDocument/2006/relationships/hyperlink" Target="https://au.finance.yahoo.com/quote/WES.AX/" TargetMode="External"/><Relationship Id="rId4" Type="http://schemas.openxmlformats.org/officeDocument/2006/relationships/hyperlink" Target="https://au.finance.yahoo.com/quote/CBA.AX/" TargetMode="External"/><Relationship Id="rId9" Type="http://schemas.openxmlformats.org/officeDocument/2006/relationships/hyperlink" Target="https://au.finance.yahoo.com/quote/WDS.AX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Portfolio Analysis</a:t>
            </a:r>
            <a:endParaRPr lang="en-US" sz="66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image of hands applauding">
            <a:extLst>
              <a:ext uri="{FF2B5EF4-FFF2-40B4-BE49-F238E27FC236}">
                <a16:creationId xmlns:a16="http://schemas.microsoft.com/office/drawing/2014/main" id="{5F6F1A88-4C00-90A9-7D2E-E2C9764FC0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02" b="29140"/>
          <a:stretch>
            <a:fillRect/>
          </a:stretch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583E9E-C30F-0565-3303-21B27425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AU" sz="1700"/>
              <a:t>Conclusion </a:t>
            </a:r>
            <a:br>
              <a:rPr lang="en-AU" sz="1700"/>
            </a:br>
            <a:r>
              <a:rPr lang="en-AU" sz="1700"/>
              <a:t>and</a:t>
            </a:r>
            <a:br>
              <a:rPr lang="en-AU" sz="1700"/>
            </a:br>
            <a:r>
              <a:rPr lang="en-AU" sz="17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09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A874-B221-919A-84B5-7FDD4444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Stock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2B9306-2CB7-6AFB-1938-FEB9627F7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45549"/>
              </p:ext>
            </p:extLst>
          </p:nvPr>
        </p:nvGraphicFramePr>
        <p:xfrm>
          <a:off x="1096963" y="2108200"/>
          <a:ext cx="10058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79423803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1691852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7004388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3632616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3273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Commonwealth Bank of Australia 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BHP Group 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CSL Limited 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Wesfarmers Ltd 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Woolworths Group 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2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Telstra Group Ltd 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Santos Limited 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Macquarie Group 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Goodman Group 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 Group 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07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2EACB0-DA28-BC72-0FD8-8444F99D4664}"/>
              </a:ext>
            </a:extLst>
          </p:cNvPr>
          <p:cNvSpPr txBox="1"/>
          <p:nvPr/>
        </p:nvSpPr>
        <p:spPr>
          <a:xfrm>
            <a:off x="1096963" y="3433369"/>
            <a:ext cx="8118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/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/>
              <a:t>Blue Chip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/>
              <a:t>Diversification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/>
              <a:t>Business we can see in some cases.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69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FB8E-DB1D-4950-5473-E30D1363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51EB0-C3FA-8549-F2AD-043F967312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b="1" u="sng"/>
                  <a:t>6 Year Period – BABs/NCDs and The All Ordinaries</a:t>
                </a:r>
              </a:p>
              <a:p>
                <a:r>
                  <a:rPr lang="en-AU"/>
                  <a:t>Averages (Monthly Returns)</a:t>
                </a:r>
              </a:p>
              <a:p>
                <a:r>
                  <a:rPr lang="en-AU"/>
                  <a:t>Standard Devarion (Monthly Volatility and Risk)</a:t>
                </a:r>
              </a:p>
              <a:p>
                <a14:m>
                  <m:oMath xmlns:m="http://schemas.openxmlformats.org/officeDocument/2006/math">
                    <m:r>
                      <a:rPr lang="en-AU" sz="180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𝑀𝑜𝑛𝑡h𝑙𝑦</m:t>
                    </m:r>
                    <m:r>
                      <a:rPr lang="en-AU" sz="180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AU" sz="180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𝑅𝑒𝑡𝑢𝑟𝑛𝑠</m:t>
                    </m:r>
                    <m:r>
                      <a:rPr lang="en-AU" sz="180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= </m:t>
                    </m:r>
                    <m:f>
                      <m:fPr>
                        <m:ctrlP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𝐹𝑖𝑛𝑎𝑙</m:t>
                        </m:r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𝐶𝑙𝑜𝑠𝑖𝑛𝑔</m:t>
                        </m:r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𝑉𝑎𝑙𝑢𝑒</m:t>
                        </m:r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𝑆𝑡𝑎𝑟𝑡𝑖𝑛𝑔</m:t>
                        </m:r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𝐶𝑙𝑜𝑠𝑖𝑛𝑔</m:t>
                        </m:r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𝑉𝑎𝑙𝑢𝑒</m:t>
                        </m:r>
                      </m:num>
                      <m:den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𝑆𝑡𝑎𝑟𝑡𝑖𝑛𝑔</m:t>
                        </m:r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𝐶𝑙𝑜𝑠𝑖𝑛𝑔</m:t>
                        </m:r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𝑉𝑎𝑙𝑢𝑒</m:t>
                        </m:r>
                      </m:den>
                    </m:f>
                  </m:oMath>
                </a14:m>
                <a:endParaRPr lang="en-AU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sz="1800" kern="10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Regression Models</a:t>
                </a:r>
                <a:endParaRPr lang="en-AU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AU" sz="1800" i="1" kern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A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" panose="020B05020402040202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A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" panose="020B05020402040202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A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A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𝛼</m:t>
                    </m:r>
                    <m:r>
                      <a:rPr lang="en-A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A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𝛽</m:t>
                    </m:r>
                    <m:d>
                      <m:dPr>
                        <m:ctrlP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A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" panose="020B05020402040202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sub>
                        </m:sSub>
                        <m:r>
                          <a:rPr lang="en-A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A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" panose="020B05020402040202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A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A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𝜀</m:t>
                    </m:r>
                    <m:r>
                      <a:rPr lang="en-A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AU"/>
              </a:p>
              <a:p>
                <a:r>
                  <a:rPr lang="en-AU"/>
                  <a:t>Portfolio – Covariances, Minimum Variances, Max-Sharpe (5 Years to model, 1 year to test)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51EB0-C3FA-8549-F2AD-043F967312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39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E21B-36F5-4DA7-8098-541A3470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Returns &amp; Risk over 6 years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DABAFE-48A4-B0D4-D30C-FF1F41E7B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69271"/>
              </p:ext>
            </p:extLst>
          </p:nvPr>
        </p:nvGraphicFramePr>
        <p:xfrm>
          <a:off x="4099012" y="2236387"/>
          <a:ext cx="3592828" cy="3809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8207">
                  <a:extLst>
                    <a:ext uri="{9D8B030D-6E8A-4147-A177-3AD203B41FA5}">
                      <a16:colId xmlns:a16="http://schemas.microsoft.com/office/drawing/2014/main" val="495171740"/>
                    </a:ext>
                  </a:extLst>
                </a:gridCol>
                <a:gridCol w="898207">
                  <a:extLst>
                    <a:ext uri="{9D8B030D-6E8A-4147-A177-3AD203B41FA5}">
                      <a16:colId xmlns:a16="http://schemas.microsoft.com/office/drawing/2014/main" val="3361654856"/>
                    </a:ext>
                  </a:extLst>
                </a:gridCol>
                <a:gridCol w="898207">
                  <a:extLst>
                    <a:ext uri="{9D8B030D-6E8A-4147-A177-3AD203B41FA5}">
                      <a16:colId xmlns:a16="http://schemas.microsoft.com/office/drawing/2014/main" val="1265144043"/>
                    </a:ext>
                  </a:extLst>
                </a:gridCol>
                <a:gridCol w="898207">
                  <a:extLst>
                    <a:ext uri="{9D8B030D-6E8A-4147-A177-3AD203B41FA5}">
                      <a16:colId xmlns:a16="http://schemas.microsoft.com/office/drawing/2014/main" val="139834050"/>
                    </a:ext>
                  </a:extLst>
                </a:gridCol>
              </a:tblGrid>
              <a:tr h="242850">
                <a:tc gridSpan="4"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Figure 2.1 – Average Return and Risk of shares (6-year Period)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67009"/>
                  </a:ext>
                </a:extLst>
              </a:tr>
              <a:tr h="6037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#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Stocks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Average Return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Standard Deviation (Risk)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extLst>
                  <a:ext uri="{0D108BD9-81ED-4DB2-BD59-A6C34878D82A}">
                    <a16:rowId xmlns:a16="http://schemas.microsoft.com/office/drawing/2014/main" val="1360786468"/>
                  </a:ext>
                </a:extLst>
              </a:tr>
              <a:tr h="2428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1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AORD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0.42%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4.41%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extLst>
                  <a:ext uri="{0D108BD9-81ED-4DB2-BD59-A6C34878D82A}">
                    <a16:rowId xmlns:a16="http://schemas.microsoft.com/office/drawing/2014/main" val="429038435"/>
                  </a:ext>
                </a:extLst>
              </a:tr>
              <a:tr h="2428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2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Risk-free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0.17%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0.15%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extLst>
                  <a:ext uri="{0D108BD9-81ED-4DB2-BD59-A6C34878D82A}">
                    <a16:rowId xmlns:a16="http://schemas.microsoft.com/office/drawing/2014/main" val="1154083428"/>
                  </a:ext>
                </a:extLst>
              </a:tr>
              <a:tr h="2428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3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APA.AX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-0.08%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5.22%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extLst>
                  <a:ext uri="{0D108BD9-81ED-4DB2-BD59-A6C34878D82A}">
                    <a16:rowId xmlns:a16="http://schemas.microsoft.com/office/drawing/2014/main" val="1327974735"/>
                  </a:ext>
                </a:extLst>
              </a:tr>
              <a:tr h="2428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4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BHP.AX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0.34%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7.25%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extLst>
                  <a:ext uri="{0D108BD9-81ED-4DB2-BD59-A6C34878D82A}">
                    <a16:rowId xmlns:a16="http://schemas.microsoft.com/office/drawing/2014/main" val="1091473706"/>
                  </a:ext>
                </a:extLst>
              </a:tr>
              <a:tr h="2428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5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CBA.AX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1.29%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6.47%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extLst>
                  <a:ext uri="{0D108BD9-81ED-4DB2-BD59-A6C34878D82A}">
                    <a16:rowId xmlns:a16="http://schemas.microsoft.com/office/drawing/2014/main" val="3866636339"/>
                  </a:ext>
                </a:extLst>
              </a:tr>
              <a:tr h="2428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6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CSL.AX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0.43%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5.20%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extLst>
                  <a:ext uri="{0D108BD9-81ED-4DB2-BD59-A6C34878D82A}">
                    <a16:rowId xmlns:a16="http://schemas.microsoft.com/office/drawing/2014/main" val="3023345895"/>
                  </a:ext>
                </a:extLst>
              </a:tr>
              <a:tr h="2428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7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GMG.AX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1.43%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8.29%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extLst>
                  <a:ext uri="{0D108BD9-81ED-4DB2-BD59-A6C34878D82A}">
                    <a16:rowId xmlns:a16="http://schemas.microsoft.com/office/drawing/2014/main" val="3282050311"/>
                  </a:ext>
                </a:extLst>
              </a:tr>
              <a:tr h="2428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8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MQG.AX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0.72%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7.85%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extLst>
                  <a:ext uri="{0D108BD9-81ED-4DB2-BD59-A6C34878D82A}">
                    <a16:rowId xmlns:a16="http://schemas.microsoft.com/office/drawing/2014/main" val="167749289"/>
                  </a:ext>
                </a:extLst>
              </a:tr>
              <a:tr h="2428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9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STO.AX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0.23%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10.18%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extLst>
                  <a:ext uri="{0D108BD9-81ED-4DB2-BD59-A6C34878D82A}">
                    <a16:rowId xmlns:a16="http://schemas.microsoft.com/office/drawing/2014/main" val="3061090654"/>
                  </a:ext>
                </a:extLst>
              </a:tr>
              <a:tr h="2428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10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TLS.AX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0.49%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4.96%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extLst>
                  <a:ext uri="{0D108BD9-81ED-4DB2-BD59-A6C34878D82A}">
                    <a16:rowId xmlns:a16="http://schemas.microsoft.com/office/drawing/2014/main" val="69259070"/>
                  </a:ext>
                </a:extLst>
              </a:tr>
              <a:tr h="2428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11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WES.AX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1.22%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6.10%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extLst>
                  <a:ext uri="{0D108BD9-81ED-4DB2-BD59-A6C34878D82A}">
                    <a16:rowId xmlns:a16="http://schemas.microsoft.com/office/drawing/2014/main" val="4224527861"/>
                  </a:ext>
                </a:extLst>
              </a:tr>
              <a:tr h="2428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12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WOW.AX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0.37%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000" kern="0">
                          <a:effectLst/>
                        </a:rPr>
                        <a:t>5.22%</a:t>
                      </a: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35661" marB="35661" anchor="ctr"/>
                </a:tc>
                <a:extLst>
                  <a:ext uri="{0D108BD9-81ED-4DB2-BD59-A6C34878D82A}">
                    <a16:rowId xmlns:a16="http://schemas.microsoft.com/office/drawing/2014/main" val="7069041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C96629-C0C4-6FEB-606E-E16E69BDAB3D}"/>
              </a:ext>
            </a:extLst>
          </p:cNvPr>
          <p:cNvSpPr txBox="1"/>
          <p:nvPr/>
        </p:nvSpPr>
        <p:spPr>
          <a:xfrm>
            <a:off x="7848635" y="2358639"/>
            <a:ext cx="4343365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AU"/>
              <a:t>Defensive: CSL, TLS, WOW</a:t>
            </a:r>
          </a:p>
          <a:p>
            <a:endParaRPr lang="en-AU"/>
          </a:p>
          <a:p>
            <a:endParaRPr lang="en-AU"/>
          </a:p>
          <a:p>
            <a:r>
              <a:rPr lang="en-AU"/>
              <a:t>Growers: CBA, GMG, MQG, WES</a:t>
            </a:r>
          </a:p>
          <a:p>
            <a:endParaRPr lang="en-AU"/>
          </a:p>
          <a:p>
            <a:endParaRPr lang="en-AU"/>
          </a:p>
          <a:p>
            <a:r>
              <a:rPr lang="en-AU"/>
              <a:t>Decliners: APA</a:t>
            </a:r>
          </a:p>
          <a:p>
            <a:endParaRPr lang="en-AU"/>
          </a:p>
          <a:p>
            <a:endParaRPr lang="en-AU"/>
          </a:p>
          <a:p>
            <a:r>
              <a:rPr lang="en-AU"/>
              <a:t>Borderline: BHP, STO (Risky for our time period)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8C157-B851-4BFC-5E85-6A5933C1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" y="2564658"/>
            <a:ext cx="3970151" cy="24502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383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D59E-06DA-F696-C4A3-83A45C77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AU"/>
              <a:t>CAPM Regression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8F1931-1DFA-B23D-4319-B24991B60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10606"/>
              </p:ext>
            </p:extLst>
          </p:nvPr>
        </p:nvGraphicFramePr>
        <p:xfrm>
          <a:off x="85664" y="1967524"/>
          <a:ext cx="8102487" cy="3760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937">
                  <a:extLst>
                    <a:ext uri="{9D8B030D-6E8A-4147-A177-3AD203B41FA5}">
                      <a16:colId xmlns:a16="http://schemas.microsoft.com/office/drawing/2014/main" val="3722287370"/>
                    </a:ext>
                  </a:extLst>
                </a:gridCol>
                <a:gridCol w="820601">
                  <a:extLst>
                    <a:ext uri="{9D8B030D-6E8A-4147-A177-3AD203B41FA5}">
                      <a16:colId xmlns:a16="http://schemas.microsoft.com/office/drawing/2014/main" val="4063913740"/>
                    </a:ext>
                  </a:extLst>
                </a:gridCol>
                <a:gridCol w="776351">
                  <a:extLst>
                    <a:ext uri="{9D8B030D-6E8A-4147-A177-3AD203B41FA5}">
                      <a16:colId xmlns:a16="http://schemas.microsoft.com/office/drawing/2014/main" val="4186185524"/>
                    </a:ext>
                  </a:extLst>
                </a:gridCol>
                <a:gridCol w="1214425">
                  <a:extLst>
                    <a:ext uri="{9D8B030D-6E8A-4147-A177-3AD203B41FA5}">
                      <a16:colId xmlns:a16="http://schemas.microsoft.com/office/drawing/2014/main" val="503829199"/>
                    </a:ext>
                  </a:extLst>
                </a:gridCol>
                <a:gridCol w="1143624">
                  <a:extLst>
                    <a:ext uri="{9D8B030D-6E8A-4147-A177-3AD203B41FA5}">
                      <a16:colId xmlns:a16="http://schemas.microsoft.com/office/drawing/2014/main" val="1296258589"/>
                    </a:ext>
                  </a:extLst>
                </a:gridCol>
                <a:gridCol w="984325">
                  <a:extLst>
                    <a:ext uri="{9D8B030D-6E8A-4147-A177-3AD203B41FA5}">
                      <a16:colId xmlns:a16="http://schemas.microsoft.com/office/drawing/2014/main" val="3449445719"/>
                    </a:ext>
                  </a:extLst>
                </a:gridCol>
                <a:gridCol w="1198937">
                  <a:extLst>
                    <a:ext uri="{9D8B030D-6E8A-4147-A177-3AD203B41FA5}">
                      <a16:colId xmlns:a16="http://schemas.microsoft.com/office/drawing/2014/main" val="1840227644"/>
                    </a:ext>
                  </a:extLst>
                </a:gridCol>
                <a:gridCol w="1119287">
                  <a:extLst>
                    <a:ext uri="{9D8B030D-6E8A-4147-A177-3AD203B41FA5}">
                      <a16:colId xmlns:a16="http://schemas.microsoft.com/office/drawing/2014/main" val="1795347692"/>
                    </a:ext>
                  </a:extLst>
                </a:gridCol>
              </a:tblGrid>
              <a:tr h="281253">
                <a:tc gridSpan="8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Figure 2.3 - CAPM Regression Results for 10 ASX Stocks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01391"/>
                  </a:ext>
                </a:extLst>
              </a:tr>
              <a:tr h="667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Stock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Alpha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Beta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Alpha p-value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Beta p-value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R-squared</a:t>
                      </a:r>
                      <a:endParaRPr lang="en-AU" sz="1400" kern="1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(%)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H₀: alpha = 0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H₀: beta = 0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extLst>
                  <a:ext uri="{0D108BD9-81ED-4DB2-BD59-A6C34878D82A}">
                    <a16:rowId xmlns:a16="http://schemas.microsoft.com/office/drawing/2014/main" val="1100443140"/>
                  </a:ext>
                </a:extLst>
              </a:tr>
              <a:tr h="2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CBA.AX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0.0083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1.1729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0.0747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64.18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Do not 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extLst>
                  <a:ext uri="{0D108BD9-81ED-4DB2-BD59-A6C34878D82A}">
                    <a16:rowId xmlns:a16="http://schemas.microsoft.com/office/drawing/2014/main" val="800562211"/>
                  </a:ext>
                </a:extLst>
              </a:tr>
              <a:tr h="2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BHP.AX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-0.0004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0.8227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0.9617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24.97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Do not 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extLst>
                  <a:ext uri="{0D108BD9-81ED-4DB2-BD59-A6C34878D82A}">
                    <a16:rowId xmlns:a16="http://schemas.microsoft.com/office/drawing/2014/main" val="2605075788"/>
                  </a:ext>
                </a:extLst>
              </a:tr>
              <a:tr h="2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CSL.AX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0.0016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0.4261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0.7848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13.01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Do not 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extLst>
                  <a:ext uri="{0D108BD9-81ED-4DB2-BD59-A6C34878D82A}">
                    <a16:rowId xmlns:a16="http://schemas.microsoft.com/office/drawing/2014/main" val="1673260319"/>
                  </a:ext>
                </a:extLst>
              </a:tr>
              <a:tr h="2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WES.AX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0.0079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1.0456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0.0975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57.36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Do not 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extLst>
                  <a:ext uri="{0D108BD9-81ED-4DB2-BD59-A6C34878D82A}">
                    <a16:rowId xmlns:a16="http://schemas.microsoft.com/office/drawing/2014/main" val="56724466"/>
                  </a:ext>
                </a:extLst>
              </a:tr>
              <a:tr h="2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WOW.AX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0.0007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0.5203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0.8964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19.19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Do not 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extLst>
                  <a:ext uri="{0D108BD9-81ED-4DB2-BD59-A6C34878D82A}">
                    <a16:rowId xmlns:a16="http://schemas.microsoft.com/office/drawing/2014/main" val="194491295"/>
                  </a:ext>
                </a:extLst>
              </a:tr>
              <a:tr h="2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TLS.AX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0.0020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0.4874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0.7063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18.77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Do not 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extLst>
                  <a:ext uri="{0D108BD9-81ED-4DB2-BD59-A6C34878D82A}">
                    <a16:rowId xmlns:a16="http://schemas.microsoft.com/office/drawing/2014/main" val="4052857386"/>
                  </a:ext>
                </a:extLst>
              </a:tr>
              <a:tr h="2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STO.AX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-0.0029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1.4261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0.7575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38.09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Do not 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extLst>
                  <a:ext uri="{0D108BD9-81ED-4DB2-BD59-A6C34878D82A}">
                    <a16:rowId xmlns:a16="http://schemas.microsoft.com/office/drawing/2014/main" val="352816866"/>
                  </a:ext>
                </a:extLst>
              </a:tr>
              <a:tr h="2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MQG.AX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0.0017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1.5183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0.7231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72.75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Do not 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extLst>
                  <a:ext uri="{0D108BD9-81ED-4DB2-BD59-A6C34878D82A}">
                    <a16:rowId xmlns:a16="http://schemas.microsoft.com/office/drawing/2014/main" val="8704632"/>
                  </a:ext>
                </a:extLst>
              </a:tr>
              <a:tr h="2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GMG.AX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0.0093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1.3058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0.1910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48.32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Do not 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extLst>
                  <a:ext uri="{0D108BD9-81ED-4DB2-BD59-A6C34878D82A}">
                    <a16:rowId xmlns:a16="http://schemas.microsoft.com/office/drawing/2014/main" val="191743475"/>
                  </a:ext>
                </a:extLst>
              </a:tr>
              <a:tr h="2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APA.AX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-0.0034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0.3565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0.5708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0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9.04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Do not 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400" kern="0">
                          <a:effectLst/>
                        </a:rPr>
                        <a:t>Reject</a:t>
                      </a:r>
                      <a:endParaRPr lang="en-A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1" marR="40591" marT="0" marB="0"/>
                </a:tc>
                <a:extLst>
                  <a:ext uri="{0D108BD9-81ED-4DB2-BD59-A6C34878D82A}">
                    <a16:rowId xmlns:a16="http://schemas.microsoft.com/office/drawing/2014/main" val="36997987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9B2FE87-E900-1ADE-3E12-E1540B704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31" y="2779847"/>
            <a:ext cx="3792505" cy="2340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342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A2A7-46BA-98F9-F187-7A8478B7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Calculated Beta vs Published Beta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0C82A9-DE5F-AF32-76F2-4A6646C71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25519"/>
              </p:ext>
            </p:extLst>
          </p:nvPr>
        </p:nvGraphicFramePr>
        <p:xfrm>
          <a:off x="163667" y="2456949"/>
          <a:ext cx="6639560" cy="2313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067137113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88275299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1242048545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333657326"/>
                    </a:ext>
                  </a:extLst>
                </a:gridCol>
                <a:gridCol w="2141855">
                  <a:extLst>
                    <a:ext uri="{9D8B030D-6E8A-4147-A177-3AD203B41FA5}">
                      <a16:colId xmlns:a16="http://schemas.microsoft.com/office/drawing/2014/main" val="339188365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Figure 2.6 – Comparison Beta Values (6-year period)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06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Stock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Calculate Beta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Published Beta 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Difference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Source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25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0">
                          <a:effectLst/>
                        </a:rPr>
                        <a:t>APA.AX 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0.36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0.24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0.12 over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u="sng" kern="100">
                          <a:effectLst/>
                          <a:hlinkClick r:id="rId2"/>
                        </a:rPr>
                        <a:t>Yahoo Finance – APA.AX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4218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0">
                          <a:effectLst/>
                        </a:rPr>
                        <a:t>BHP.AX 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0.82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0.75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0.07 over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u="sng" kern="100">
                          <a:effectLst/>
                          <a:hlinkClick r:id="rId3"/>
                        </a:rPr>
                        <a:t>Yahoo Finance – BHP.AX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0342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0">
                          <a:effectLst/>
                        </a:rPr>
                        <a:t>CBA.AX 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1.17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0.85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0.32 over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u="sng" kern="100">
                          <a:effectLst/>
                          <a:hlinkClick r:id="rId4"/>
                        </a:rPr>
                        <a:t>Yahoo Finance – CBA.AX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2719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0">
                          <a:effectLst/>
                        </a:rPr>
                        <a:t>CSL.AX 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0.43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0.33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0.10 over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u="sng" kern="100">
                          <a:effectLst/>
                          <a:hlinkClick r:id="rId5"/>
                        </a:rPr>
                        <a:t>Yahoo Finance – CSL.AX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2813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0">
                          <a:effectLst/>
                        </a:rPr>
                        <a:t>GMG.AX 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1.31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0.88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0.43 over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u="sng" kern="100">
                          <a:effectLst/>
                          <a:hlinkClick r:id="rId6"/>
                        </a:rPr>
                        <a:t>Yahoo Finance – GMG.AX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951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0">
                          <a:effectLst/>
                        </a:rPr>
                        <a:t>MQG.AX 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1.52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1.12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0.4 over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u="sng" kern="100">
                          <a:effectLst/>
                          <a:hlinkClick r:id="rId7"/>
                        </a:rPr>
                        <a:t>Yahoo Finance – MQG.AX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1530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0">
                          <a:effectLst/>
                        </a:rPr>
                        <a:t>TLS.AX 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0.49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0.27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0.22 over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u="sng" kern="100">
                          <a:effectLst/>
                          <a:hlinkClick r:id="rId8"/>
                        </a:rPr>
                        <a:t>Yahoo Finance – TLS.AX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493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0">
                          <a:effectLst/>
                        </a:rPr>
                        <a:t>STO.AX 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1.43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0.43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1 over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u="sng" kern="100">
                          <a:effectLst/>
                          <a:hlinkClick r:id="rId9"/>
                        </a:rPr>
                        <a:t>Yahoo Finance – STO.AX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7319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0">
                          <a:effectLst/>
                        </a:rPr>
                        <a:t>WES.AX 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1.05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0.78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0.27 over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u="sng" kern="100">
                          <a:effectLst/>
                          <a:hlinkClick r:id="rId10"/>
                        </a:rPr>
                        <a:t>Yahoo Finance – WES.AX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3010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0">
                          <a:effectLst/>
                        </a:rPr>
                        <a:t>WOW.AX 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0.52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0.28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0.23 over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u="sng" kern="100">
                          <a:effectLst/>
                          <a:hlinkClick r:id="rId11"/>
                        </a:rPr>
                        <a:t>Yahoo Finance – WOW.AX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51379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F3B8F74-06F4-C3C4-6EB8-17893A3E9B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19" y="2092955"/>
            <a:ext cx="4793062" cy="29580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884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22E6-CC09-919C-ED48-55F99B03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Portfolio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605A-49CF-3E24-B7DD-A357B7054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012496" cy="3760891"/>
          </a:xfrm>
        </p:spPr>
        <p:txBody>
          <a:bodyPr/>
          <a:lstStyle/>
          <a:p>
            <a:r>
              <a:rPr lang="en-AU"/>
              <a:t>High Return.</a:t>
            </a:r>
          </a:p>
          <a:p>
            <a:endParaRPr lang="en-AU"/>
          </a:p>
          <a:p>
            <a:r>
              <a:rPr lang="en-AU"/>
              <a:t>Reduce Risk.</a:t>
            </a:r>
          </a:p>
          <a:p>
            <a:endParaRPr lang="en-AU"/>
          </a:p>
          <a:p>
            <a:r>
              <a:rPr lang="en-AU"/>
              <a:t>Manage Covariance.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1F1AD-98E4-7E5F-ED36-256412274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49" y="2108200"/>
            <a:ext cx="6873500" cy="4242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826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F04A-6E68-FFA4-59DC-07FBC6D3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Portfolio Stock Weights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A28FB5-5629-B55A-95F6-650E2A922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825902"/>
              </p:ext>
            </p:extLst>
          </p:nvPr>
        </p:nvGraphicFramePr>
        <p:xfrm>
          <a:off x="507718" y="2297283"/>
          <a:ext cx="5629910" cy="23270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29910">
                  <a:extLst>
                    <a:ext uri="{9D8B030D-6E8A-4147-A177-3AD203B41FA5}">
                      <a16:colId xmlns:a16="http://schemas.microsoft.com/office/drawing/2014/main" val="3264707057"/>
                    </a:ext>
                  </a:extLst>
                </a:gridCol>
              </a:tblGrid>
              <a:tr h="93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>
                          <a:effectLst/>
                        </a:rPr>
                        <a:t>Figure 3.5 – Minimum Variance Portfolio Stock Weights Distribution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079393"/>
                  </a:ext>
                </a:extLst>
              </a:tr>
              <a:tr h="2134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AU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711177"/>
                  </a:ext>
                </a:extLst>
              </a:tr>
            </a:tbl>
          </a:graphicData>
        </a:graphic>
      </p:graphicFrame>
      <p:pic>
        <p:nvPicPr>
          <p:cNvPr id="5121" name="Picture 11">
            <a:extLst>
              <a:ext uri="{FF2B5EF4-FFF2-40B4-BE49-F238E27FC236}">
                <a16:creationId xmlns:a16="http://schemas.microsoft.com/office/drawing/2014/main" id="{E62879CC-384E-C53E-56A8-C2D1E343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5" y="2297950"/>
            <a:ext cx="5937250" cy="3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ACE5FC-425F-A5DB-6A2F-E7218ABA9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301125"/>
            <a:ext cx="5932170" cy="3660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902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EBA2-A34E-2D8B-0101-8B1285FD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Portfolio Outcomes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D1AE44-6EEB-7BC6-F15C-7B4C6EB2B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57685"/>
              </p:ext>
            </p:extLst>
          </p:nvPr>
        </p:nvGraphicFramePr>
        <p:xfrm>
          <a:off x="604593" y="2418486"/>
          <a:ext cx="4999036" cy="3154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9759">
                  <a:extLst>
                    <a:ext uri="{9D8B030D-6E8A-4147-A177-3AD203B41FA5}">
                      <a16:colId xmlns:a16="http://schemas.microsoft.com/office/drawing/2014/main" val="2206809016"/>
                    </a:ext>
                  </a:extLst>
                </a:gridCol>
                <a:gridCol w="1249759">
                  <a:extLst>
                    <a:ext uri="{9D8B030D-6E8A-4147-A177-3AD203B41FA5}">
                      <a16:colId xmlns:a16="http://schemas.microsoft.com/office/drawing/2014/main" val="1455992106"/>
                    </a:ext>
                  </a:extLst>
                </a:gridCol>
                <a:gridCol w="1249759">
                  <a:extLst>
                    <a:ext uri="{9D8B030D-6E8A-4147-A177-3AD203B41FA5}">
                      <a16:colId xmlns:a16="http://schemas.microsoft.com/office/drawing/2014/main" val="3623652808"/>
                    </a:ext>
                  </a:extLst>
                </a:gridCol>
                <a:gridCol w="1249759">
                  <a:extLst>
                    <a:ext uri="{9D8B030D-6E8A-4147-A177-3AD203B41FA5}">
                      <a16:colId xmlns:a16="http://schemas.microsoft.com/office/drawing/2014/main" val="368972965"/>
                    </a:ext>
                  </a:extLst>
                </a:gridCol>
              </a:tblGrid>
              <a:tr h="203346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Figure 3.3 - Out-of-Sample Returns &amp; Risks (6th Year)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13786"/>
                  </a:ext>
                </a:extLst>
              </a:tr>
              <a:tr h="20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Asset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Avg Monthly Return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Std Dev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Type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628883"/>
                  </a:ext>
                </a:extLst>
              </a:tr>
              <a:tr h="20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Max-Sharpe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-0.0094681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0.0408945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Max-Sharpe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840641"/>
                  </a:ext>
                </a:extLst>
              </a:tr>
              <a:tr h="20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Min-Variance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-0.0038383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0.0249292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Min-Variance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051402"/>
                  </a:ext>
                </a:extLst>
              </a:tr>
              <a:tr h="20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CBA.AX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0.0239500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0.0513026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Stock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5069695"/>
                  </a:ext>
                </a:extLst>
              </a:tr>
              <a:tr h="20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TLS.AX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0.0114133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0.0408449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Stock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408591"/>
                  </a:ext>
                </a:extLst>
              </a:tr>
              <a:tr h="20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WES.AX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0.0078693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0.0535121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Stock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4507348"/>
                  </a:ext>
                </a:extLst>
              </a:tr>
              <a:tr h="20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APA.AX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-0.0006571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0.0560405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Stock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7792335"/>
                  </a:ext>
                </a:extLst>
              </a:tr>
              <a:tr h="20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WOW.AX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-0.0028056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0.0474323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Stock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409334"/>
                  </a:ext>
                </a:extLst>
              </a:tr>
              <a:tr h="20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MQG.AX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-0.0058248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0.0685064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Stock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26865"/>
                  </a:ext>
                </a:extLst>
              </a:tr>
              <a:tr h="20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GMG.AX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-0.0119705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0.0659892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Stock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206409"/>
                  </a:ext>
                </a:extLst>
              </a:tr>
              <a:tr h="20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CSL.AX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-0.0134056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0.0389297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Stock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535169"/>
                  </a:ext>
                </a:extLst>
              </a:tr>
              <a:tr h="20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BHP.AX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-0.0136133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0.0511581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Stock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22241"/>
                  </a:ext>
                </a:extLst>
              </a:tr>
              <a:tr h="20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STO.AX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-0.0221928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0.0608527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200" kern="100">
                          <a:effectLst/>
                        </a:rPr>
                        <a:t>Stock</a:t>
                      </a:r>
                      <a:endParaRPr lang="en-A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90117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AB19609-701C-E4E9-F2D7-46686B9F7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10" y="2138201"/>
            <a:ext cx="6267450" cy="38677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85256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{C39BF9AF-4CD7-4451-B777-12E8EB9C2B14}tf56160789_win32</Template>
  <TotalTime>0</TotalTime>
  <Words>549</Words>
  <Application>Microsoft Office PowerPoint</Application>
  <PresentationFormat>Widescreen</PresentationFormat>
  <Paragraphs>299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Bookman Old Style</vt:lpstr>
      <vt:lpstr>Calibri</vt:lpstr>
      <vt:lpstr>Cambria Math</vt:lpstr>
      <vt:lpstr>Franklin Gothic Book</vt:lpstr>
      <vt:lpstr>Segoe UI</vt:lpstr>
      <vt:lpstr>Times New Roman</vt:lpstr>
      <vt:lpstr>Custom</vt:lpstr>
      <vt:lpstr>Portfolio Analysis</vt:lpstr>
      <vt:lpstr>Stock Selection</vt:lpstr>
      <vt:lpstr>Methodology</vt:lpstr>
      <vt:lpstr>Returns &amp; Risk over 6 years</vt:lpstr>
      <vt:lpstr>CAPM Regression</vt:lpstr>
      <vt:lpstr>Calculated Beta vs Published Beta</vt:lpstr>
      <vt:lpstr>Portfolio Goals</vt:lpstr>
      <vt:lpstr>Portfolio Stock Weights</vt:lpstr>
      <vt:lpstr>Portfolio Outcomes</vt:lpstr>
      <vt:lpstr>Conclusion  and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Analysis</dc:title>
  <dc:creator>Christopher Nowers (Student)</dc:creator>
  <cp:lastModifiedBy>Bảo Trương Thái</cp:lastModifiedBy>
  <cp:revision>5</cp:revision>
  <dcterms:created xsi:type="dcterms:W3CDTF">2025-05-21T13:48:59Z</dcterms:created>
  <dcterms:modified xsi:type="dcterms:W3CDTF">2025-07-08T03:09:58Z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