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2" roundtripDataSignature="AMtx7mgRtsmEVwxLvldzj7s3xpY+8isc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B4F846A-74D5-4271-A0AF-FCAAECDCBBFA}">
  <a:tblStyle styleId="{EB4F846A-74D5-4271-A0AF-FCAAECDCBBF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customschemas.google.com/relationships/presentationmetadata" Target="metadata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dbd6a94de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35dbd6a94de_3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dbd6a94de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35dbd6a94de_1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5dbd6a94de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35dbd6a94de_1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Overview i.e. questions we hope are answered by the end of our presentation</a:t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dbd6a94de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 of data </a:t>
            </a:r>
            <a:endParaRPr/>
          </a:p>
        </p:txBody>
      </p:sp>
      <p:sp>
        <p:nvSpPr>
          <p:cNvPr id="110" name="Google Shape;110;g35dbd6a94de_5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dbd6a94de_5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 of data </a:t>
            </a:r>
            <a:endParaRPr/>
          </a:p>
        </p:txBody>
      </p:sp>
      <p:sp>
        <p:nvSpPr>
          <p:cNvPr id="118" name="Google Shape;118;g35dbd6a94de_5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d4933465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7" name="Google Shape;127;g35d49334653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dbd6a94de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35dbd6a94de_6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Outliers, columns removed, % of missing data, added column for classification</a:t>
            </a:r>
            <a:endParaRPr/>
          </a:p>
        </p:txBody>
      </p:sp>
      <p:sp>
        <p:nvSpPr>
          <p:cNvPr id="142" name="Google Shape;142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dbd6a94de_5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35dbd6a94de_5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15.png"/><Relationship Id="rId7" Type="http://schemas.openxmlformats.org/officeDocument/2006/relationships/image" Target="../media/image9.png"/><Relationship Id="rId8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jpg"/><Relationship Id="rId4" Type="http://schemas.openxmlformats.org/officeDocument/2006/relationships/image" Target="../media/image17.jpg"/><Relationship Id="rId5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4B8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lobe PNGs for Free Download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695175" y="1060495"/>
            <a:ext cx="8166009" cy="816600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" name="Google Shape;85;p1"/>
          <p:cNvGrpSpPr/>
          <p:nvPr/>
        </p:nvGrpSpPr>
        <p:grpSpPr>
          <a:xfrm>
            <a:off x="4203588" y="2460047"/>
            <a:ext cx="13614558" cy="7355236"/>
            <a:chOff x="4203588" y="2460047"/>
            <a:chExt cx="13614558" cy="7355236"/>
          </a:xfrm>
        </p:grpSpPr>
        <p:grpSp>
          <p:nvGrpSpPr>
            <p:cNvPr id="86" name="Google Shape;86;p1"/>
            <p:cNvGrpSpPr/>
            <p:nvPr/>
          </p:nvGrpSpPr>
          <p:grpSpPr>
            <a:xfrm>
              <a:off x="4203588" y="2460047"/>
              <a:ext cx="13614558" cy="7355236"/>
              <a:chOff x="-62326" y="713813"/>
              <a:chExt cx="11132708" cy="6001392"/>
            </a:xfrm>
          </p:grpSpPr>
          <p:sp>
            <p:nvSpPr>
              <p:cNvPr id="87" name="Google Shape;87;p1"/>
              <p:cNvSpPr txBox="1"/>
              <p:nvPr/>
            </p:nvSpPr>
            <p:spPr>
              <a:xfrm>
                <a:off x="-62326" y="713813"/>
                <a:ext cx="10956000" cy="301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90909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8800" u="none" cap="none" strike="noStrike">
                    <a:solidFill>
                      <a:srgbClr val="F7B4A7"/>
                    </a:solidFill>
                    <a:latin typeface="Arial"/>
                    <a:ea typeface="Arial"/>
                    <a:cs typeface="Arial"/>
                    <a:sym typeface="Arial"/>
                  </a:rPr>
                  <a:t>Understanding Global Happiness Through Data Science </a:t>
                </a:r>
                <a:endParaRPr/>
              </a:p>
            </p:txBody>
          </p:sp>
          <p:sp>
            <p:nvSpPr>
              <p:cNvPr id="88" name="Google Shape;88;p1"/>
              <p:cNvSpPr txBox="1"/>
              <p:nvPr/>
            </p:nvSpPr>
            <p:spPr>
              <a:xfrm>
                <a:off x="-62318" y="4395005"/>
                <a:ext cx="11132700" cy="232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r">
                  <a:lnSpc>
                    <a:spcPct val="1400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799">
                    <a:solidFill>
                      <a:srgbClr val="94DDDE"/>
                    </a:solidFill>
                  </a:rPr>
                  <a:t>Trung Loi Pham Nguyen, 22317009</a:t>
                </a:r>
                <a:endParaRPr sz="2799">
                  <a:solidFill>
                    <a:srgbClr val="94DDDE"/>
                  </a:solidFill>
                </a:endParaRPr>
              </a:p>
              <a:p>
                <a:pPr indent="0" lvl="0" marL="0" marR="0" rtl="0" algn="r">
                  <a:lnSpc>
                    <a:spcPct val="1400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2799">
                    <a:solidFill>
                      <a:srgbClr val="94DDDE"/>
                    </a:solidFill>
                  </a:rPr>
                  <a:t>Thai Bao Truong, 22305486</a:t>
                </a:r>
                <a:endParaRPr sz="2799">
                  <a:solidFill>
                    <a:srgbClr val="94DDDE"/>
                  </a:solidFill>
                </a:endParaRPr>
              </a:p>
              <a:p>
                <a:pPr indent="0" lvl="0" marL="0" marR="0" rtl="0" algn="r">
                  <a:lnSpc>
                    <a:spcPct val="1400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799">
                    <a:solidFill>
                      <a:srgbClr val="94DDDE"/>
                    </a:solidFill>
                  </a:rPr>
                  <a:t>Duc Huy Tran, 21886207</a:t>
                </a:r>
                <a:endParaRPr sz="2799">
                  <a:solidFill>
                    <a:srgbClr val="94DDDE"/>
                  </a:solidFill>
                </a:endParaRPr>
              </a:p>
              <a:p>
                <a:pPr indent="0" lvl="0" marL="0" marR="0" rtl="0" algn="r">
                  <a:lnSpc>
                    <a:spcPct val="1400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2799">
                    <a:solidFill>
                      <a:srgbClr val="94DDDE"/>
                    </a:solidFill>
                  </a:rPr>
                  <a:t>Sophie Yau, 19689757</a:t>
                </a:r>
                <a:endParaRPr sz="2799">
                  <a:solidFill>
                    <a:srgbClr val="94DDDE"/>
                  </a:solidFill>
                </a:endParaRPr>
              </a:p>
              <a:p>
                <a:pPr indent="0" lvl="0" marL="0" marR="0" rtl="0" algn="r">
                  <a:lnSpc>
                    <a:spcPct val="1400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799">
                    <a:solidFill>
                      <a:srgbClr val="94DDDE"/>
                    </a:solidFill>
                  </a:rPr>
                  <a:t>Sarad Devkota, 22048487</a:t>
                </a:r>
                <a:endParaRPr sz="2799">
                  <a:solidFill>
                    <a:srgbClr val="94DDDE"/>
                  </a:solidFill>
                </a:endParaRPr>
              </a:p>
            </p:txBody>
          </p:sp>
        </p:grpSp>
        <p:sp>
          <p:nvSpPr>
            <p:cNvPr descr="an isometric lined laptop" id="89" name="Google Shape;89;p1"/>
            <p:cNvSpPr/>
            <p:nvPr/>
          </p:nvSpPr>
          <p:spPr>
            <a:xfrm flipH="1">
              <a:off x="8752772" y="4821600"/>
              <a:ext cx="1366227" cy="1411875"/>
            </a:xfrm>
            <a:custGeom>
              <a:rect b="b" l="l" r="r" t="t"/>
              <a:pathLst>
                <a:path extrusionOk="0" h="5591583" w="5357753">
                  <a:moveTo>
                    <a:pt x="5357753" y="0"/>
                  </a:moveTo>
                  <a:lnTo>
                    <a:pt x="0" y="0"/>
                  </a:lnTo>
                  <a:lnTo>
                    <a:pt x="0" y="5591582"/>
                  </a:lnTo>
                  <a:lnTo>
                    <a:pt x="5357753" y="5591582"/>
                  </a:lnTo>
                  <a:lnTo>
                    <a:pt x="5357753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4DDDE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11"/>
          <p:cNvGrpSpPr/>
          <p:nvPr/>
        </p:nvGrpSpPr>
        <p:grpSpPr>
          <a:xfrm>
            <a:off x="256450" y="76051"/>
            <a:ext cx="18031875" cy="10439499"/>
            <a:chOff x="256450" y="-152549"/>
            <a:chExt cx="18031875" cy="10439499"/>
          </a:xfrm>
        </p:grpSpPr>
        <p:grpSp>
          <p:nvGrpSpPr>
            <p:cNvPr id="195" name="Google Shape;195;p11"/>
            <p:cNvGrpSpPr/>
            <p:nvPr/>
          </p:nvGrpSpPr>
          <p:grpSpPr>
            <a:xfrm>
              <a:off x="256450" y="-152549"/>
              <a:ext cx="18031870" cy="10433995"/>
              <a:chOff x="256450" y="-152549"/>
              <a:chExt cx="18031870" cy="10433995"/>
            </a:xfrm>
          </p:grpSpPr>
          <p:grpSp>
            <p:nvGrpSpPr>
              <p:cNvPr id="196" name="Google Shape;196;p11"/>
              <p:cNvGrpSpPr/>
              <p:nvPr/>
            </p:nvGrpSpPr>
            <p:grpSpPr>
              <a:xfrm>
                <a:off x="256450" y="-152549"/>
                <a:ext cx="18031870" cy="10433995"/>
                <a:chOff x="-12614023" y="-2963598"/>
                <a:chExt cx="22363723" cy="6149581"/>
              </a:xfrm>
            </p:grpSpPr>
            <p:sp>
              <p:nvSpPr>
                <p:cNvPr id="197" name="Google Shape;197;p11"/>
                <p:cNvSpPr txBox="1"/>
                <p:nvPr/>
              </p:nvSpPr>
              <p:spPr>
                <a:xfrm>
                  <a:off x="-12614023" y="-2963598"/>
                  <a:ext cx="9619800" cy="580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marR="0" rtl="0" algn="l">
                    <a:lnSpc>
                      <a:spcPct val="10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6399">
                      <a:solidFill>
                        <a:srgbClr val="2B4B82"/>
                      </a:solidFill>
                    </a:rPr>
                    <a:t>Results</a:t>
                  </a:r>
                  <a:endParaRPr/>
                </a:p>
              </p:txBody>
            </p:sp>
            <p:sp>
              <p:nvSpPr>
                <p:cNvPr id="198" name="Google Shape;198;p11"/>
                <p:cNvSpPr txBox="1"/>
                <p:nvPr/>
              </p:nvSpPr>
              <p:spPr>
                <a:xfrm>
                  <a:off x="0" y="3059083"/>
                  <a:ext cx="9749700" cy="126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marR="0" rtl="0" algn="l">
                    <a:lnSpc>
                      <a:spcPct val="14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99" name="Google Shape;199;p11"/>
              <p:cNvSpPr txBox="1"/>
              <p:nvPr/>
            </p:nvSpPr>
            <p:spPr>
              <a:xfrm>
                <a:off x="307950" y="903875"/>
                <a:ext cx="17928900" cy="63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-419100" lvl="0" marL="914400" rtl="0" algn="l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B4B82"/>
                  </a:buClr>
                  <a:buSzPts val="3000"/>
                  <a:buAutoNum type="arabicPeriod"/>
                </a:pPr>
                <a:r>
                  <a:rPr b="1" lang="en-US" sz="3000">
                    <a:solidFill>
                      <a:srgbClr val="2B4B82"/>
                    </a:solidFill>
                  </a:rPr>
                  <a:t>Linear Regression:</a:t>
                </a:r>
                <a:endParaRPr b="1" sz="3000">
                  <a:solidFill>
                    <a:srgbClr val="2B4B82"/>
                  </a:solidFill>
                </a:endParaRPr>
              </a:p>
              <a:p>
                <a:pPr indent="-419100" lvl="0" marL="914400" rtl="0" algn="l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B4B82"/>
                  </a:buClr>
                  <a:buSzPts val="3000"/>
                  <a:buChar char="-"/>
                </a:pPr>
                <a:r>
                  <a:rPr b="1" lang="en-US" sz="3000">
                    <a:solidFill>
                      <a:srgbClr val="2B4B82"/>
                    </a:solidFill>
                  </a:rPr>
                  <a:t>MSE:  </a:t>
                </a:r>
                <a:r>
                  <a:rPr lang="en-US" sz="3000">
                    <a:solidFill>
                      <a:srgbClr val="2B4B82"/>
                    </a:solidFill>
                  </a:rPr>
                  <a:t>0.2667571</a:t>
                </a:r>
                <a:r>
                  <a:rPr b="1" lang="en-US" sz="3000">
                    <a:solidFill>
                      <a:srgbClr val="2B4B82"/>
                    </a:solidFill>
                  </a:rPr>
                  <a:t> - RMSE:  </a:t>
                </a:r>
                <a:r>
                  <a:rPr lang="en-US" sz="3000">
                    <a:solidFill>
                      <a:srgbClr val="2B4B82"/>
                    </a:solidFill>
                  </a:rPr>
                  <a:t>0.5164854</a:t>
                </a:r>
                <a:r>
                  <a:rPr b="1" lang="en-US" sz="3000">
                    <a:solidFill>
                      <a:srgbClr val="2B4B82"/>
                    </a:solidFill>
                  </a:rPr>
                  <a:t> - R-squared:  </a:t>
                </a:r>
                <a:r>
                  <a:rPr lang="en-US" sz="3000">
                    <a:solidFill>
                      <a:srgbClr val="2B4B82"/>
                    </a:solidFill>
                  </a:rPr>
                  <a:t>0.7883418</a:t>
                </a:r>
                <a:endParaRPr sz="3000">
                  <a:solidFill>
                    <a:srgbClr val="2B4B82"/>
                  </a:solidFill>
                </a:endParaRPr>
              </a:p>
              <a:p>
                <a:pPr indent="-419100" lvl="0" marL="914400" rtl="0" algn="l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B4B82"/>
                  </a:buClr>
                  <a:buSzPts val="3000"/>
                  <a:buAutoNum type="arabicPeriod"/>
                </a:pPr>
                <a:r>
                  <a:rPr b="1" lang="en-US" sz="3000">
                    <a:solidFill>
                      <a:srgbClr val="2B4B82"/>
                    </a:solidFill>
                  </a:rPr>
                  <a:t>Random Forest:</a:t>
                </a:r>
                <a:endParaRPr b="1" sz="3000">
                  <a:solidFill>
                    <a:srgbClr val="2B4B82"/>
                  </a:solidFill>
                </a:endParaRPr>
              </a:p>
              <a:p>
                <a:pPr indent="-419100" lvl="0" marL="914400" rtl="0" algn="l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B4B82"/>
                  </a:buClr>
                  <a:buSzPts val="3000"/>
                  <a:buChar char="-"/>
                </a:pPr>
                <a:r>
                  <a:rPr b="1" lang="en-US" sz="3000">
                    <a:solidFill>
                      <a:srgbClr val="2B4B82"/>
                    </a:solidFill>
                  </a:rPr>
                  <a:t>MSE:  </a:t>
                </a:r>
                <a:r>
                  <a:rPr lang="en-US" sz="3000">
                    <a:solidFill>
                      <a:srgbClr val="2B4B82"/>
                    </a:solidFill>
                  </a:rPr>
                  <a:t>0.1454544</a:t>
                </a:r>
                <a:r>
                  <a:rPr b="1" lang="en-US" sz="3000">
                    <a:solidFill>
                      <a:srgbClr val="2B4B82"/>
                    </a:solidFill>
                  </a:rPr>
                  <a:t> - RMSE:  </a:t>
                </a:r>
                <a:r>
                  <a:rPr lang="en-US" sz="3000">
                    <a:solidFill>
                      <a:srgbClr val="2B4B82"/>
                    </a:solidFill>
                  </a:rPr>
                  <a:t>0.3813848</a:t>
                </a:r>
                <a:r>
                  <a:rPr b="1" lang="en-US" sz="3000">
                    <a:solidFill>
                      <a:srgbClr val="2B4B82"/>
                    </a:solidFill>
                  </a:rPr>
                  <a:t> - R-squared:  </a:t>
                </a:r>
                <a:r>
                  <a:rPr lang="en-US" sz="3000">
                    <a:solidFill>
                      <a:srgbClr val="2B4B82"/>
                    </a:solidFill>
                  </a:rPr>
                  <a:t>0.884546</a:t>
                </a:r>
                <a:endParaRPr sz="3000">
                  <a:solidFill>
                    <a:srgbClr val="2B4B82"/>
                  </a:solidFill>
                </a:endParaRPr>
              </a:p>
              <a:p>
                <a:pPr indent="-419100" lvl="0" marL="914400" rtl="0" algn="l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B4B82"/>
                  </a:buClr>
                  <a:buSzPts val="3000"/>
                  <a:buAutoNum type="arabicPeriod"/>
                </a:pPr>
                <a:r>
                  <a:rPr b="1" lang="en-US" sz="3000">
                    <a:solidFill>
                      <a:srgbClr val="2B4B82"/>
                    </a:solidFill>
                  </a:rPr>
                  <a:t>KNN</a:t>
                </a:r>
                <a:endParaRPr b="1" sz="3000">
                  <a:solidFill>
                    <a:srgbClr val="2B4B82"/>
                  </a:solidFill>
                </a:endParaRPr>
              </a:p>
              <a:p>
                <a:pPr indent="-419100" lvl="0" marL="914400" rtl="0" algn="l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B4B82"/>
                  </a:buClr>
                  <a:buSzPts val="3000"/>
                  <a:buChar char="-"/>
                </a:pPr>
                <a:r>
                  <a:rPr b="1" lang="en-US" sz="3000">
                    <a:solidFill>
                      <a:srgbClr val="2B4B82"/>
                    </a:solidFill>
                  </a:rPr>
                  <a:t>Accuracy : </a:t>
                </a:r>
                <a:r>
                  <a:rPr lang="en-US" sz="3000">
                    <a:solidFill>
                      <a:srgbClr val="2B4B82"/>
                    </a:solidFill>
                  </a:rPr>
                  <a:t>0.7929</a:t>
                </a:r>
                <a:endParaRPr sz="3000">
                  <a:solidFill>
                    <a:srgbClr val="2B4B82"/>
                  </a:solidFill>
                </a:endParaRPr>
              </a:p>
              <a:p>
                <a:pPr indent="0" lvl="0" marL="914400" rtl="0" algn="l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3000">
                  <a:solidFill>
                    <a:srgbClr val="2B4B82"/>
                  </a:solidFill>
                </a:endParaRPr>
              </a:p>
            </p:txBody>
          </p:sp>
          <p:pic>
            <p:nvPicPr>
              <p:cNvPr id="200" name="Google Shape;200;p1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304700" y="4728400"/>
                <a:ext cx="15164100" cy="2352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01" name="Google Shape;201;p11"/>
            <p:cNvSpPr txBox="1"/>
            <p:nvPr/>
          </p:nvSpPr>
          <p:spPr>
            <a:xfrm>
              <a:off x="359425" y="7425850"/>
              <a:ext cx="17928900" cy="286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87350" lvl="0" marL="91440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B4B82"/>
                </a:buClr>
                <a:buSzPts val="2500"/>
                <a:buChar char="-"/>
              </a:pPr>
              <a:r>
                <a:rPr lang="en-US" sz="2500">
                  <a:solidFill>
                    <a:srgbClr val="2B4B82"/>
                  </a:solidFill>
                </a:rPr>
                <a:t>Classification accuracy fell from </a:t>
              </a:r>
              <a:r>
                <a:rPr b="1" lang="en-US" sz="2500">
                  <a:solidFill>
                    <a:srgbClr val="2B4B82"/>
                  </a:solidFill>
                </a:rPr>
                <a:t>0.84</a:t>
              </a:r>
              <a:r>
                <a:rPr lang="en-US" sz="2500">
                  <a:solidFill>
                    <a:srgbClr val="2B4B82"/>
                  </a:solidFill>
                </a:rPr>
                <a:t> to </a:t>
              </a:r>
              <a:r>
                <a:rPr b="1" lang="en-US" sz="2500">
                  <a:solidFill>
                    <a:srgbClr val="2B4B82"/>
                  </a:solidFill>
                </a:rPr>
                <a:t>0.79</a:t>
              </a:r>
              <a:r>
                <a:rPr lang="en-US" sz="2500">
                  <a:solidFill>
                    <a:srgbClr val="2B4B82"/>
                  </a:solidFill>
                </a:rPr>
                <a:t> and Random Forest R² from </a:t>
              </a:r>
              <a:r>
                <a:rPr b="1" lang="en-US" sz="2500">
                  <a:solidFill>
                    <a:srgbClr val="2B4B82"/>
                  </a:solidFill>
                </a:rPr>
                <a:t>0.89</a:t>
              </a:r>
              <a:r>
                <a:rPr lang="en-US" sz="2500">
                  <a:solidFill>
                    <a:srgbClr val="2B4B82"/>
                  </a:solidFill>
                </a:rPr>
                <a:t> to </a:t>
              </a:r>
              <a:r>
                <a:rPr b="1" lang="en-US" sz="2500">
                  <a:solidFill>
                    <a:srgbClr val="2B4B82"/>
                  </a:solidFill>
                </a:rPr>
                <a:t>0.88</a:t>
              </a:r>
              <a:r>
                <a:rPr lang="en-US" sz="2500">
                  <a:solidFill>
                    <a:srgbClr val="2B4B82"/>
                  </a:solidFill>
                </a:rPr>
                <a:t>: </a:t>
              </a:r>
              <a:r>
                <a:rPr b="1" lang="en-US" sz="2500" u="sng">
                  <a:solidFill>
                    <a:srgbClr val="2B4B82"/>
                  </a:solidFill>
                </a:rPr>
                <a:t>Demonstrating effective overfitting control. </a:t>
              </a:r>
              <a:endParaRPr sz="2500">
                <a:solidFill>
                  <a:srgbClr val="2B4B82"/>
                </a:solidFill>
              </a:endParaRPr>
            </a:p>
            <a:p>
              <a:pPr indent="-387350" lvl="0" marL="91440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B4B82"/>
                </a:buClr>
                <a:buSzPts val="2500"/>
                <a:buChar char="-"/>
              </a:pPr>
              <a:r>
                <a:rPr lang="en-US" sz="2500">
                  <a:solidFill>
                    <a:srgbClr val="2B4B82"/>
                  </a:solidFill>
                </a:rPr>
                <a:t>In regression, Random Forest topped linear models R² from </a:t>
              </a:r>
              <a:r>
                <a:rPr b="1" lang="en-US" sz="2500">
                  <a:solidFill>
                    <a:srgbClr val="2B4B82"/>
                  </a:solidFill>
                </a:rPr>
                <a:t>0.88</a:t>
              </a:r>
              <a:r>
                <a:rPr lang="en-US" sz="2500">
                  <a:solidFill>
                    <a:srgbClr val="2B4B82"/>
                  </a:solidFill>
                </a:rPr>
                <a:t> vs. </a:t>
              </a:r>
              <a:r>
                <a:rPr b="1" lang="en-US" sz="2500">
                  <a:solidFill>
                    <a:srgbClr val="2B4B82"/>
                  </a:solidFill>
                </a:rPr>
                <a:t>0.78</a:t>
              </a:r>
              <a:r>
                <a:rPr lang="en-US" sz="2500">
                  <a:solidFill>
                    <a:srgbClr val="2B4B82"/>
                  </a:solidFill>
                </a:rPr>
                <a:t>, while KNN classification most accurately identified the “</a:t>
              </a:r>
              <a:r>
                <a:rPr b="1" lang="en-US" sz="2500">
                  <a:solidFill>
                    <a:srgbClr val="2B4B82"/>
                  </a:solidFill>
                </a:rPr>
                <a:t>Medium Happiness</a:t>
              </a:r>
              <a:r>
                <a:rPr lang="en-US" sz="2500">
                  <a:solidFill>
                    <a:srgbClr val="2B4B82"/>
                  </a:solidFill>
                </a:rPr>
                <a:t>” group, reflecting its dominance in the class distribution.</a:t>
              </a:r>
              <a:endParaRPr sz="2500">
                <a:solidFill>
                  <a:srgbClr val="2B4B8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4DDDE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206;g35dbd6a94de_3_9"/>
          <p:cNvGrpSpPr/>
          <p:nvPr/>
        </p:nvGrpSpPr>
        <p:grpSpPr>
          <a:xfrm>
            <a:off x="256442" y="-146"/>
            <a:ext cx="18031878" cy="10281591"/>
            <a:chOff x="-12614033" y="-2873775"/>
            <a:chExt cx="22363733" cy="6059758"/>
          </a:xfrm>
        </p:grpSpPr>
        <p:sp>
          <p:nvSpPr>
            <p:cNvPr id="207" name="Google Shape;207;g35dbd6a94de_3_9"/>
            <p:cNvSpPr txBox="1"/>
            <p:nvPr/>
          </p:nvSpPr>
          <p:spPr>
            <a:xfrm>
              <a:off x="-12614033" y="-2873775"/>
              <a:ext cx="9749700" cy="58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6399">
                  <a:solidFill>
                    <a:srgbClr val="2B4B82"/>
                  </a:solidFill>
                </a:rPr>
                <a:t>Discussion</a:t>
              </a:r>
              <a:endParaRPr/>
            </a:p>
          </p:txBody>
        </p:sp>
        <p:sp>
          <p:nvSpPr>
            <p:cNvPr id="208" name="Google Shape;208;g35dbd6a94de_3_9"/>
            <p:cNvSpPr txBox="1"/>
            <p:nvPr/>
          </p:nvSpPr>
          <p:spPr>
            <a:xfrm>
              <a:off x="0" y="3059083"/>
              <a:ext cx="9749700" cy="12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g35dbd6a94de_3_9"/>
          <p:cNvSpPr txBox="1"/>
          <p:nvPr/>
        </p:nvSpPr>
        <p:spPr>
          <a:xfrm>
            <a:off x="359350" y="502300"/>
            <a:ext cx="17928900" cy="9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2B4B82"/>
              </a:solidFill>
            </a:endParaRPr>
          </a:p>
          <a:p>
            <a:pPr indent="-4191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B4B82"/>
              </a:buClr>
              <a:buSzPts val="3000"/>
              <a:buAutoNum type="arabicPeriod"/>
            </a:pPr>
            <a:r>
              <a:rPr lang="en-US" sz="3000">
                <a:solidFill>
                  <a:srgbClr val="2B4B82"/>
                </a:solidFill>
              </a:rPr>
              <a:t>The survey bias when conducting a self-reported survey</a:t>
            </a:r>
            <a:endParaRPr sz="3000">
              <a:solidFill>
                <a:srgbClr val="2B4B82"/>
              </a:solidFill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B4B82"/>
              </a:solidFill>
            </a:endParaRPr>
          </a:p>
          <a:p>
            <a:pPr indent="-4191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B4B82"/>
              </a:buClr>
              <a:buSzPts val="3000"/>
              <a:buAutoNum type="arabicPeriod"/>
            </a:pPr>
            <a:r>
              <a:rPr lang="en-US" sz="3000">
                <a:solidFill>
                  <a:srgbClr val="2B4B82"/>
                </a:solidFill>
              </a:rPr>
              <a:t>Not random missing value</a:t>
            </a:r>
            <a:endParaRPr sz="3000">
              <a:solidFill>
                <a:srgbClr val="2B4B82"/>
              </a:solidFill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B4B82"/>
              </a:solidFill>
            </a:endParaRPr>
          </a:p>
          <a:p>
            <a:pPr indent="-4191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B4B82"/>
              </a:buClr>
              <a:buSzPts val="3000"/>
              <a:buAutoNum type="arabicPeriod"/>
            </a:pPr>
            <a:r>
              <a:rPr lang="en-US" sz="3000">
                <a:solidFill>
                  <a:srgbClr val="2B4B82"/>
                </a:solidFill>
              </a:rPr>
              <a:t>Other factors impact the happiness score (Education Quality, Work-life Balance, Job Satisfaction…) not examined</a:t>
            </a:r>
            <a:endParaRPr sz="3000">
              <a:solidFill>
                <a:srgbClr val="2B4B82"/>
              </a:solidFill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B4B82"/>
              </a:solidFill>
            </a:endParaRPr>
          </a:p>
          <a:p>
            <a:pPr indent="-4191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B4B82"/>
              </a:buClr>
              <a:buSzPts val="3000"/>
              <a:buAutoNum type="arabicPeriod"/>
            </a:pPr>
            <a:r>
              <a:rPr lang="en-US" sz="3000">
                <a:solidFill>
                  <a:srgbClr val="2B4B82"/>
                </a:solidFill>
              </a:rPr>
              <a:t>Linear regression model transparently interpreted but played a trade-off in variance game , underperformed when non-linear relationship and multicollinearity existed.</a:t>
            </a:r>
            <a:endParaRPr sz="3000">
              <a:solidFill>
                <a:srgbClr val="2B4B82"/>
              </a:solidFill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B4B82"/>
              </a:solidFill>
            </a:endParaRPr>
          </a:p>
          <a:p>
            <a:pPr indent="-4191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B4B82"/>
              </a:buClr>
              <a:buSzPts val="3000"/>
              <a:buAutoNum type="arabicPeriod"/>
            </a:pPr>
            <a:r>
              <a:rPr lang="en-US" sz="3000">
                <a:solidFill>
                  <a:srgbClr val="2B4B82"/>
                </a:solidFill>
              </a:rPr>
              <a:t>The Random Forest not only helped resolve those problems more effectively but also improved the performance in terms of overfitting and accuracy score, despite being less interpretable.</a:t>
            </a:r>
            <a:endParaRPr sz="3000">
              <a:solidFill>
                <a:srgbClr val="2B4B82"/>
              </a:solidFill>
            </a:endParaRPr>
          </a:p>
          <a:p>
            <a:pPr indent="0" lvl="0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2B4B8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B4A7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5dbd6a94de_1_19"/>
          <p:cNvSpPr txBox="1"/>
          <p:nvPr/>
        </p:nvSpPr>
        <p:spPr>
          <a:xfrm>
            <a:off x="1056310" y="326471"/>
            <a:ext cx="136227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399">
                <a:solidFill>
                  <a:srgbClr val="2B4B82"/>
                </a:solidFill>
              </a:rPr>
              <a:t>Conclusion</a:t>
            </a:r>
            <a:endParaRPr/>
          </a:p>
        </p:txBody>
      </p:sp>
      <p:sp>
        <p:nvSpPr>
          <p:cNvPr id="215" name="Google Shape;215;g35dbd6a94de_1_19"/>
          <p:cNvSpPr txBox="1"/>
          <p:nvPr/>
        </p:nvSpPr>
        <p:spPr>
          <a:xfrm>
            <a:off x="816550" y="1797700"/>
            <a:ext cx="16733400" cy="79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B4B82"/>
              </a:buClr>
              <a:buSzPts val="2800"/>
              <a:buChar char="●"/>
            </a:pPr>
            <a:r>
              <a:rPr b="1" lang="en-US" sz="2800">
                <a:solidFill>
                  <a:srgbClr val="2B4B82"/>
                </a:solidFill>
              </a:rPr>
              <a:t>Linear regression models: </a:t>
            </a:r>
            <a:r>
              <a:rPr lang="en-US" sz="2800">
                <a:solidFill>
                  <a:srgbClr val="2B4B82"/>
                </a:solidFill>
              </a:rPr>
              <a:t>a simple method to understand the trend and relationship between the features and the target. </a:t>
            </a:r>
            <a:endParaRPr sz="2800">
              <a:solidFill>
                <a:srgbClr val="2B4B82"/>
              </a:solidFill>
            </a:endParaRPr>
          </a:p>
          <a:p>
            <a:pPr indent="-4064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B4B82"/>
              </a:buClr>
              <a:buSzPts val="2800"/>
              <a:buChar char="●"/>
            </a:pPr>
            <a:r>
              <a:rPr b="1" lang="en-US" sz="2800">
                <a:solidFill>
                  <a:srgbClr val="2B4B82"/>
                </a:solidFill>
              </a:rPr>
              <a:t>Random Forest models: </a:t>
            </a:r>
            <a:r>
              <a:rPr lang="en-US" sz="2800">
                <a:solidFill>
                  <a:srgbClr val="2B4B82"/>
                </a:solidFill>
              </a:rPr>
              <a:t>provides high accuracy and an overview of the features and their importance. </a:t>
            </a:r>
            <a:endParaRPr sz="2800">
              <a:solidFill>
                <a:srgbClr val="2B4B82"/>
              </a:solidFill>
            </a:endParaRPr>
          </a:p>
          <a:p>
            <a:pPr indent="-4064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B4B82"/>
              </a:buClr>
              <a:buSzPts val="2800"/>
              <a:buChar char="●"/>
            </a:pPr>
            <a:r>
              <a:rPr b="1" lang="en-US" sz="2800">
                <a:solidFill>
                  <a:srgbClr val="2B4B82"/>
                </a:solidFill>
              </a:rPr>
              <a:t>KNN Classification model: </a:t>
            </a:r>
            <a:r>
              <a:rPr lang="en-US" sz="2800">
                <a:solidFill>
                  <a:srgbClr val="2B4B82"/>
                </a:solidFill>
              </a:rPr>
              <a:t>categorized the Happiness Levels based on the happiness scores.</a:t>
            </a:r>
            <a:endParaRPr sz="2800">
              <a:solidFill>
                <a:srgbClr val="2B4B82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2B4B82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2B4B82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 u="sng">
                <a:solidFill>
                  <a:srgbClr val="2B4B82"/>
                </a:solidFill>
              </a:rPr>
              <a:t>Summary: </a:t>
            </a:r>
            <a:endParaRPr b="1" sz="2800" u="sng">
              <a:solidFill>
                <a:srgbClr val="2B4B82"/>
              </a:solidFill>
            </a:endParaRPr>
          </a:p>
          <a:p>
            <a:pPr indent="-4064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B4B82"/>
              </a:buClr>
              <a:buSzPts val="2800"/>
              <a:buChar char="-"/>
            </a:pPr>
            <a:r>
              <a:rPr b="1" lang="en-US" sz="2800">
                <a:solidFill>
                  <a:srgbClr val="2B4B82"/>
                </a:solidFill>
              </a:rPr>
              <a:t>The economy and social factors have a direct affect on the Life Ladder ranking, specifically Log GDP per capita, Social Support and health are vital and influence national happiness. </a:t>
            </a:r>
            <a:endParaRPr b="1" sz="2800">
              <a:solidFill>
                <a:srgbClr val="2B4B82"/>
              </a:solidFill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2B4B82"/>
              </a:solidFill>
            </a:endParaRPr>
          </a:p>
          <a:p>
            <a:pPr indent="-4064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B4B82"/>
              </a:buClr>
              <a:buSzPts val="2800"/>
              <a:buChar char="-"/>
            </a:pPr>
            <a:r>
              <a:rPr b="1" lang="en-US" sz="2800">
                <a:solidFill>
                  <a:srgbClr val="2B4B82"/>
                </a:solidFill>
              </a:rPr>
              <a:t>The </a:t>
            </a:r>
            <a:r>
              <a:rPr b="1" lang="en-US" sz="2800">
                <a:solidFill>
                  <a:srgbClr val="2B4B82"/>
                </a:solidFill>
              </a:rPr>
              <a:t>prediction</a:t>
            </a:r>
            <a:r>
              <a:rPr b="1" lang="en-US" sz="2800">
                <a:solidFill>
                  <a:srgbClr val="2B4B82"/>
                </a:solidFill>
              </a:rPr>
              <a:t> results demonstrate the effectiveness of Machine Learning models to resolve real-world problems, especially in social science researches.</a:t>
            </a:r>
            <a:endParaRPr b="1" sz="2800">
              <a:solidFill>
                <a:srgbClr val="2B4B8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4DDDE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g35dbd6a94de_1_7"/>
          <p:cNvGrpSpPr/>
          <p:nvPr/>
        </p:nvGrpSpPr>
        <p:grpSpPr>
          <a:xfrm>
            <a:off x="4711726" y="-108500"/>
            <a:ext cx="13576447" cy="10395563"/>
            <a:chOff x="0" y="-28575"/>
            <a:chExt cx="2993836" cy="2737908"/>
          </a:xfrm>
        </p:grpSpPr>
        <p:sp>
          <p:nvSpPr>
            <p:cNvPr id="221" name="Google Shape;221;g35dbd6a94de_1_7"/>
            <p:cNvSpPr/>
            <p:nvPr/>
          </p:nvSpPr>
          <p:spPr>
            <a:xfrm>
              <a:off x="0" y="0"/>
              <a:ext cx="2993836" cy="2709333"/>
            </a:xfrm>
            <a:custGeom>
              <a:rect b="b" l="l" r="r" t="t"/>
              <a:pathLst>
                <a:path extrusionOk="0" h="2709333" w="2993836">
                  <a:moveTo>
                    <a:pt x="0" y="0"/>
                  </a:moveTo>
                  <a:lnTo>
                    <a:pt x="2993836" y="0"/>
                  </a:lnTo>
                  <a:lnTo>
                    <a:pt x="299383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2B4B8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g35dbd6a94de_1_7"/>
            <p:cNvSpPr txBox="1"/>
            <p:nvPr/>
          </p:nvSpPr>
          <p:spPr>
            <a:xfrm>
              <a:off x="0" y="-28575"/>
              <a:ext cx="2993700" cy="273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3" name="Google Shape;223;g35dbd6a94de_1_7"/>
          <p:cNvGrpSpPr/>
          <p:nvPr/>
        </p:nvGrpSpPr>
        <p:grpSpPr>
          <a:xfrm>
            <a:off x="342900" y="3947925"/>
            <a:ext cx="4368825" cy="1608301"/>
            <a:chOff x="-914400" y="1711328"/>
            <a:chExt cx="5825100" cy="2144401"/>
          </a:xfrm>
        </p:grpSpPr>
        <p:sp>
          <p:nvSpPr>
            <p:cNvPr id="224" name="Google Shape;224;g35dbd6a94de_1_7"/>
            <p:cNvSpPr txBox="1"/>
            <p:nvPr/>
          </p:nvSpPr>
          <p:spPr>
            <a:xfrm>
              <a:off x="-914400" y="1711328"/>
              <a:ext cx="5825100" cy="129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299">
                  <a:solidFill>
                    <a:srgbClr val="2B4B82"/>
                  </a:solidFill>
                  <a:latin typeface="Arial"/>
                  <a:ea typeface="Arial"/>
                  <a:cs typeface="Arial"/>
                  <a:sym typeface="Arial"/>
                </a:rPr>
                <a:t>Re</a:t>
              </a:r>
              <a:r>
                <a:rPr lang="en-US" sz="6299">
                  <a:solidFill>
                    <a:srgbClr val="2B4B82"/>
                  </a:solidFill>
                </a:rPr>
                <a:t>ferences</a:t>
              </a:r>
              <a:endParaRPr sz="1300"/>
            </a:p>
          </p:txBody>
        </p:sp>
        <p:sp>
          <p:nvSpPr>
            <p:cNvPr id="225" name="Google Shape;225;g35dbd6a94de_1_7"/>
            <p:cNvSpPr txBox="1"/>
            <p:nvPr/>
          </p:nvSpPr>
          <p:spPr>
            <a:xfrm>
              <a:off x="-914400" y="3034929"/>
              <a:ext cx="5825100" cy="82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-US" sz="4000">
                  <a:solidFill>
                    <a:srgbClr val="2B4B82"/>
                  </a:solidFill>
                </a:rPr>
                <a:t>APA 7th Ed.</a:t>
              </a:r>
              <a:endParaRPr sz="3000"/>
            </a:p>
          </p:txBody>
        </p:sp>
      </p:grpSp>
      <p:sp>
        <p:nvSpPr>
          <p:cNvPr id="226" name="Google Shape;226;g35dbd6a94de_1_7"/>
          <p:cNvSpPr txBox="1"/>
          <p:nvPr/>
        </p:nvSpPr>
        <p:spPr>
          <a:xfrm>
            <a:off x="4924725" y="475500"/>
            <a:ext cx="13076400" cy="9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Alexander, R., Aragón, O. R., Bookwala, J., Cherbuin, N., Gatt, J. M., Kahrilas, I. J., Kästner, N., Lawrence, A., Lowe, L., Morrison, R. G., Mueller, S. C., Nusslock, R., Papadelis, C., Polnaszek, K. L., Helene Richter, S., Silton, R. L., &amp; Styliadis, C. (2021). The neuroscience of positive emotions and affect: Implications for cultivating happiness and wellbeing. Neuroscience &amp; Biobehavioral Reviews, 121, 220-249. https://doi.org/https://doi.org/10.1016/j.neubiorev.2020.12.002 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Helliwell, J., Layard, R., &amp; Sachs, J.(2019). World Happiness Report 2019, New York: Sustainable Development Solutions Network. https://worldhappiness.report/ed/2019/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Kang, H. (2013). The prevention and handling of the missing data. Korean J Anesthesiol, 64(5), 402-406. https://doi.org/10.4097/kjae.2013.64.5.402 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Luo, S., &amp; Corne, D. (2008). Feature selection strategies for poorly correlated data: correlation coefficient considered harmful. 226-231. 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Pham, T. M., Pandis, N., &amp; White, I. R. (2024). Missing data: Issues, concepts, methods. Seminars in Orthodontics, 30(1), 37-44. https://doi.org/https://doi.org/10.1053/j.sodo.2024.01.007 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Veenhoven, R., Ehrhardt, J., Ho, M. S. D., &amp; de Vries, A. (1993). Happiness in nations: Subjective appreciation of life in 56 nations 1946–1992. Erasmus University Rotterdam. 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4B82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"/>
          <p:cNvSpPr txBox="1"/>
          <p:nvPr/>
        </p:nvSpPr>
        <p:spPr>
          <a:xfrm>
            <a:off x="7527117" y="5436185"/>
            <a:ext cx="9319200" cy="25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999">
                <a:solidFill>
                  <a:srgbClr val="94DDDE"/>
                </a:solidFill>
              </a:rPr>
              <a:t>Thank You For Listening</a:t>
            </a:r>
            <a:endParaRPr sz="3000"/>
          </a:p>
        </p:txBody>
      </p:sp>
      <p:sp>
        <p:nvSpPr>
          <p:cNvPr descr="an isometric lined phone" id="232" name="Google Shape;232;p12"/>
          <p:cNvSpPr/>
          <p:nvPr/>
        </p:nvSpPr>
        <p:spPr>
          <a:xfrm>
            <a:off x="4610774" y="1441513"/>
            <a:ext cx="2645731" cy="1625922"/>
          </a:xfrm>
          <a:custGeom>
            <a:rect b="b" l="l" r="r" t="t"/>
            <a:pathLst>
              <a:path extrusionOk="0" h="1625922" w="2645731">
                <a:moveTo>
                  <a:pt x="0" y="0"/>
                </a:moveTo>
                <a:lnTo>
                  <a:pt x="2645731" y="0"/>
                </a:lnTo>
                <a:lnTo>
                  <a:pt x="2645731" y="1625922"/>
                </a:lnTo>
                <a:lnTo>
                  <a:pt x="0" y="16259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an isometric lined briefcase" id="233" name="Google Shape;233;p12"/>
          <p:cNvSpPr/>
          <p:nvPr/>
        </p:nvSpPr>
        <p:spPr>
          <a:xfrm>
            <a:off x="-2879313" y="5316566"/>
            <a:ext cx="5758626" cy="4114800"/>
          </a:xfrm>
          <a:custGeom>
            <a:rect b="b" l="l" r="r" t="t"/>
            <a:pathLst>
              <a:path extrusionOk="0" h="4114800" w="5758626">
                <a:moveTo>
                  <a:pt x="0" y="0"/>
                </a:moveTo>
                <a:lnTo>
                  <a:pt x="5758626" y="0"/>
                </a:lnTo>
                <a:lnTo>
                  <a:pt x="575862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an isometric lined pencil holder with pencils" id="234" name="Google Shape;234;p12"/>
          <p:cNvSpPr/>
          <p:nvPr/>
        </p:nvSpPr>
        <p:spPr>
          <a:xfrm>
            <a:off x="6340312" y="-1788377"/>
            <a:ext cx="1491622" cy="3229890"/>
          </a:xfrm>
          <a:custGeom>
            <a:rect b="b" l="l" r="r" t="t"/>
            <a:pathLst>
              <a:path extrusionOk="0" h="3229890" w="1491622">
                <a:moveTo>
                  <a:pt x="0" y="0"/>
                </a:moveTo>
                <a:lnTo>
                  <a:pt x="1491622" y="0"/>
                </a:lnTo>
                <a:lnTo>
                  <a:pt x="1491622" y="3229890"/>
                </a:lnTo>
                <a:lnTo>
                  <a:pt x="0" y="32298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an isometric lined group of speech bubbles" id="235" name="Google Shape;235;p12"/>
          <p:cNvSpPr/>
          <p:nvPr/>
        </p:nvSpPr>
        <p:spPr>
          <a:xfrm>
            <a:off x="8242167" y="-1536821"/>
            <a:ext cx="3748344" cy="3073642"/>
          </a:xfrm>
          <a:custGeom>
            <a:rect b="b" l="l" r="r" t="t"/>
            <a:pathLst>
              <a:path extrusionOk="0" h="3073642" w="3748344">
                <a:moveTo>
                  <a:pt x="0" y="0"/>
                </a:moveTo>
                <a:lnTo>
                  <a:pt x="3748345" y="0"/>
                </a:lnTo>
                <a:lnTo>
                  <a:pt x="3748345" y="3073642"/>
                </a:lnTo>
                <a:lnTo>
                  <a:pt x="0" y="30736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an isometric lined desktop computer" id="236" name="Google Shape;236;p12"/>
          <p:cNvSpPr/>
          <p:nvPr/>
        </p:nvSpPr>
        <p:spPr>
          <a:xfrm>
            <a:off x="-566643" y="-2441088"/>
            <a:ext cx="4317873" cy="5892879"/>
          </a:xfrm>
          <a:custGeom>
            <a:rect b="b" l="l" r="r" t="t"/>
            <a:pathLst>
              <a:path extrusionOk="0" h="5892879" w="4317873">
                <a:moveTo>
                  <a:pt x="0" y="0"/>
                </a:moveTo>
                <a:lnTo>
                  <a:pt x="4317873" y="0"/>
                </a:lnTo>
                <a:lnTo>
                  <a:pt x="4317873" y="5892879"/>
                </a:lnTo>
                <a:lnTo>
                  <a:pt x="0" y="58928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an isometric lined open book" id="237" name="Google Shape;237;p12"/>
          <p:cNvSpPr/>
          <p:nvPr/>
        </p:nvSpPr>
        <p:spPr>
          <a:xfrm flipH="1">
            <a:off x="1742874" y="3067435"/>
            <a:ext cx="4597438" cy="2842053"/>
          </a:xfrm>
          <a:custGeom>
            <a:rect b="b" l="l" r="r" t="t"/>
            <a:pathLst>
              <a:path extrusionOk="0" h="2842053" w="4597438">
                <a:moveTo>
                  <a:pt x="4597438" y="0"/>
                </a:moveTo>
                <a:lnTo>
                  <a:pt x="0" y="0"/>
                </a:lnTo>
                <a:lnTo>
                  <a:pt x="0" y="2842053"/>
                </a:lnTo>
                <a:lnTo>
                  <a:pt x="4597438" y="2842053"/>
                </a:lnTo>
                <a:lnTo>
                  <a:pt x="4597438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4DDDE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16"/>
          <p:cNvGrpSpPr/>
          <p:nvPr/>
        </p:nvGrpSpPr>
        <p:grpSpPr>
          <a:xfrm>
            <a:off x="1352387" y="4020400"/>
            <a:ext cx="7479725" cy="2315025"/>
            <a:chOff x="-222667" y="1206500"/>
            <a:chExt cx="9972967" cy="3086700"/>
          </a:xfrm>
        </p:grpSpPr>
        <p:sp>
          <p:nvSpPr>
            <p:cNvPr id="243" name="Google Shape;243;p16"/>
            <p:cNvSpPr txBox="1"/>
            <p:nvPr/>
          </p:nvSpPr>
          <p:spPr>
            <a:xfrm>
              <a:off x="-222667" y="1206500"/>
              <a:ext cx="9750300" cy="308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9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0">
                  <a:solidFill>
                    <a:srgbClr val="2B4B82"/>
                  </a:solidFill>
                  <a:latin typeface="Arial"/>
                  <a:ea typeface="Arial"/>
                  <a:cs typeface="Arial"/>
                  <a:sym typeface="Arial"/>
                </a:rPr>
                <a:t>Do you have any questions?</a:t>
              </a:r>
              <a:endParaRPr/>
            </a:p>
          </p:txBody>
        </p:sp>
        <p:sp>
          <p:nvSpPr>
            <p:cNvPr id="244" name="Google Shape;244;p16"/>
            <p:cNvSpPr txBox="1"/>
            <p:nvPr/>
          </p:nvSpPr>
          <p:spPr>
            <a:xfrm>
              <a:off x="0" y="3490037"/>
              <a:ext cx="9750300" cy="28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descr="an isometric lined paper airplane" id="245" name="Google Shape;245;p16"/>
          <p:cNvSpPr/>
          <p:nvPr/>
        </p:nvSpPr>
        <p:spPr>
          <a:xfrm>
            <a:off x="9854137" y="3018272"/>
            <a:ext cx="7411325" cy="4635447"/>
          </a:xfrm>
          <a:custGeom>
            <a:rect b="b" l="l" r="r" t="t"/>
            <a:pathLst>
              <a:path extrusionOk="0" h="4635447" w="7411325">
                <a:moveTo>
                  <a:pt x="0" y="0"/>
                </a:moveTo>
                <a:lnTo>
                  <a:pt x="7411325" y="0"/>
                </a:lnTo>
                <a:lnTo>
                  <a:pt x="7411325" y="4635447"/>
                </a:lnTo>
                <a:lnTo>
                  <a:pt x="0" y="463544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an isometric lined paper airplane" id="246" name="Google Shape;246;p16"/>
          <p:cNvSpPr/>
          <p:nvPr/>
        </p:nvSpPr>
        <p:spPr>
          <a:xfrm>
            <a:off x="8665100" y="8613636"/>
            <a:ext cx="4338720" cy="2713672"/>
          </a:xfrm>
          <a:custGeom>
            <a:rect b="b" l="l" r="r" t="t"/>
            <a:pathLst>
              <a:path extrusionOk="0" h="2713672" w="4338720">
                <a:moveTo>
                  <a:pt x="0" y="0"/>
                </a:moveTo>
                <a:lnTo>
                  <a:pt x="4338720" y="0"/>
                </a:lnTo>
                <a:lnTo>
                  <a:pt x="4338720" y="2713671"/>
                </a:lnTo>
                <a:lnTo>
                  <a:pt x="0" y="271367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an isometric lined paper airplane" id="247" name="Google Shape;247;p16"/>
          <p:cNvSpPr/>
          <p:nvPr/>
        </p:nvSpPr>
        <p:spPr>
          <a:xfrm>
            <a:off x="13976014" y="7483497"/>
            <a:ext cx="3289448" cy="2057400"/>
          </a:xfrm>
          <a:custGeom>
            <a:rect b="b" l="l" r="r" t="t"/>
            <a:pathLst>
              <a:path extrusionOk="0" h="2057400" w="3289448">
                <a:moveTo>
                  <a:pt x="0" y="0"/>
                </a:moveTo>
                <a:lnTo>
                  <a:pt x="3289448" y="0"/>
                </a:lnTo>
                <a:lnTo>
                  <a:pt x="3289448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an isometric lined paper airplane" id="248" name="Google Shape;248;p16"/>
          <p:cNvSpPr/>
          <p:nvPr/>
        </p:nvSpPr>
        <p:spPr>
          <a:xfrm>
            <a:off x="13320348" y="712171"/>
            <a:ext cx="3289448" cy="2057400"/>
          </a:xfrm>
          <a:custGeom>
            <a:rect b="b" l="l" r="r" t="t"/>
            <a:pathLst>
              <a:path extrusionOk="0" h="2057400" w="3289448">
                <a:moveTo>
                  <a:pt x="0" y="0"/>
                </a:moveTo>
                <a:lnTo>
                  <a:pt x="3289448" y="0"/>
                </a:lnTo>
                <a:lnTo>
                  <a:pt x="3289448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4B82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Google Shape;94;p2"/>
          <p:cNvGraphicFramePr/>
          <p:nvPr/>
        </p:nvGraphicFramePr>
        <p:xfrm>
          <a:off x="515375" y="66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{EB4F846A-74D5-4271-A0AF-FCAAECDCBBFA}</a:tableStyleId>
              </a:tblPr>
              <a:tblGrid>
                <a:gridCol w="17313725"/>
              </a:tblGrid>
              <a:tr h="143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700" u="none" cap="none" strike="noStrike">
                          <a:solidFill>
                            <a:srgbClr val="F7B4A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Have you ever wondered why some countries consistently rank as the happiest in the world?</a:t>
                      </a:r>
                      <a:endParaRPr sz="100" u="none" cap="none" strike="noStrike"/>
                    </a:p>
                  </a:txBody>
                  <a:tcPr marT="190500" marB="190500" marR="190500" marL="190500" anchor="ctr">
                    <a:lnL cap="flat" cmpd="sng" w="66675">
                      <a:solidFill>
                        <a:srgbClr val="2B4B8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6675">
                      <a:solidFill>
                        <a:srgbClr val="2B4B8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6675">
                      <a:solidFill>
                        <a:srgbClr val="2B4B8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6675">
                      <a:solidFill>
                        <a:srgbClr val="2B4B8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5" name="Google Shape;95;p2"/>
          <p:cNvSpPr txBox="1"/>
          <p:nvPr/>
        </p:nvSpPr>
        <p:spPr>
          <a:xfrm>
            <a:off x="3680025" y="3579638"/>
            <a:ext cx="6391800" cy="22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200">
                <a:solidFill>
                  <a:srgbClr val="94DDDE"/>
                </a:solidFill>
              </a:rPr>
              <a:t>Why does Finland consistently rank in the Top 10 happiest countries over multiple years?</a:t>
            </a:r>
            <a:endParaRPr b="1"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619475" y="6746300"/>
            <a:ext cx="6391800" cy="22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94DDDE"/>
                </a:solidFill>
              </a:rPr>
              <a:t>Is Freedom essential to Happiness?</a:t>
            </a:r>
            <a:endParaRPr b="1"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12376350" y="3691175"/>
            <a:ext cx="4862100" cy="22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94DDDE"/>
                </a:solidFill>
              </a:rPr>
              <a:t>Can Happiness arise amidst Corruption?</a:t>
            </a:r>
            <a:endParaRPr b="1"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9147825" y="6746300"/>
            <a:ext cx="5188500" cy="26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94DDDE"/>
                </a:solidFill>
              </a:rPr>
              <a:t>How important are Societal Factors in shaping Happiness? </a:t>
            </a:r>
            <a:endParaRPr b="1"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an isometric lined laptop" id="99" name="Google Shape;99;p2"/>
          <p:cNvSpPr/>
          <p:nvPr/>
        </p:nvSpPr>
        <p:spPr>
          <a:xfrm>
            <a:off x="15060387" y="5972371"/>
            <a:ext cx="5357753" cy="5591583"/>
          </a:xfrm>
          <a:custGeom>
            <a:rect b="b" l="l" r="r" t="t"/>
            <a:pathLst>
              <a:path extrusionOk="0" h="5591583" w="5357753">
                <a:moveTo>
                  <a:pt x="0" y="0"/>
                </a:moveTo>
                <a:lnTo>
                  <a:pt x="5357753" y="0"/>
                </a:lnTo>
                <a:lnTo>
                  <a:pt x="5357753" y="5591583"/>
                </a:lnTo>
                <a:lnTo>
                  <a:pt x="0" y="55915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B4A7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"/>
          <p:cNvSpPr txBox="1"/>
          <p:nvPr/>
        </p:nvSpPr>
        <p:spPr>
          <a:xfrm>
            <a:off x="2061300" y="888875"/>
            <a:ext cx="137328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399">
                <a:solidFill>
                  <a:srgbClr val="2B4B82"/>
                </a:solidFill>
              </a:rPr>
              <a:t>Statement - </a:t>
            </a:r>
            <a:r>
              <a:rPr b="1" lang="en-US" sz="6399">
                <a:solidFill>
                  <a:srgbClr val="2B4B82"/>
                </a:solidFill>
              </a:rPr>
              <a:t>Data Science Problem:</a:t>
            </a:r>
            <a:endParaRPr/>
          </a:p>
        </p:txBody>
      </p:sp>
      <p:sp>
        <p:nvSpPr>
          <p:cNvPr id="105" name="Google Shape;105;p9"/>
          <p:cNvSpPr txBox="1"/>
          <p:nvPr/>
        </p:nvSpPr>
        <p:spPr>
          <a:xfrm>
            <a:off x="1015825" y="2472175"/>
            <a:ext cx="15994200" cy="61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0786" lvl="0" marL="45720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2B4B82"/>
              </a:buClr>
              <a:buSzPts val="3499"/>
              <a:buChar char="-"/>
            </a:pPr>
            <a:r>
              <a:rPr lang="en-US" sz="3499">
                <a:solidFill>
                  <a:srgbClr val="2B4B82"/>
                </a:solidFill>
              </a:rPr>
              <a:t>To develop </a:t>
            </a:r>
            <a:r>
              <a:rPr b="1" lang="en-US" sz="3499">
                <a:solidFill>
                  <a:srgbClr val="2B4B82"/>
                </a:solidFill>
              </a:rPr>
              <a:t>Supervised Machine Learning models</a:t>
            </a:r>
            <a:r>
              <a:rPr lang="en-US" sz="3499">
                <a:solidFill>
                  <a:srgbClr val="2B4B82"/>
                </a:solidFill>
              </a:rPr>
              <a:t> that leverages quantifiable </a:t>
            </a:r>
            <a:r>
              <a:rPr b="1" lang="en-US" sz="3499">
                <a:solidFill>
                  <a:srgbClr val="2B4B82"/>
                </a:solidFill>
              </a:rPr>
              <a:t>socio-economic</a:t>
            </a:r>
            <a:r>
              <a:rPr lang="en-US" sz="3499">
                <a:solidFill>
                  <a:srgbClr val="2B4B82"/>
                </a:solidFill>
              </a:rPr>
              <a:t> and </a:t>
            </a:r>
            <a:r>
              <a:rPr b="1" lang="en-US" sz="3499">
                <a:solidFill>
                  <a:srgbClr val="2B4B82"/>
                </a:solidFill>
              </a:rPr>
              <a:t>governance</a:t>
            </a:r>
            <a:r>
              <a:rPr lang="en-US" sz="3499">
                <a:solidFill>
                  <a:srgbClr val="2B4B82"/>
                </a:solidFill>
              </a:rPr>
              <a:t> indicators to accurately predict a </a:t>
            </a:r>
            <a:r>
              <a:rPr b="1" lang="en-US" sz="3499">
                <a:solidFill>
                  <a:srgbClr val="2B4B82"/>
                </a:solidFill>
              </a:rPr>
              <a:t>country’s happiness</a:t>
            </a:r>
            <a:r>
              <a:rPr lang="en-US" sz="3499">
                <a:solidFill>
                  <a:srgbClr val="2B4B82"/>
                </a:solidFill>
              </a:rPr>
              <a:t> score and identify </a:t>
            </a:r>
            <a:r>
              <a:rPr b="1" lang="en-US" sz="3499">
                <a:solidFill>
                  <a:srgbClr val="2B4B82"/>
                </a:solidFill>
              </a:rPr>
              <a:t>the most influential drivers</a:t>
            </a:r>
            <a:r>
              <a:rPr lang="en-US" sz="3499">
                <a:solidFill>
                  <a:srgbClr val="2B4B82"/>
                </a:solidFill>
              </a:rPr>
              <a:t> behind those predictions (</a:t>
            </a:r>
            <a:r>
              <a:rPr b="1" lang="en-US" sz="3499" u="sng">
                <a:solidFill>
                  <a:srgbClr val="2B4B82"/>
                </a:solidFill>
              </a:rPr>
              <a:t>Regression problem</a:t>
            </a:r>
            <a:r>
              <a:rPr lang="en-US" sz="3499">
                <a:solidFill>
                  <a:srgbClr val="2B4B82"/>
                </a:solidFill>
              </a:rPr>
              <a:t>)</a:t>
            </a:r>
            <a:endParaRPr sz="3499">
              <a:solidFill>
                <a:srgbClr val="2B4B82"/>
              </a:solidFill>
            </a:endParaRPr>
          </a:p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99">
              <a:solidFill>
                <a:srgbClr val="2B4B82"/>
              </a:solidFill>
            </a:endParaRPr>
          </a:p>
          <a:p>
            <a:pPr indent="-450786" lvl="0" marL="45720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2B4B82"/>
              </a:buClr>
              <a:buSzPts val="3499"/>
              <a:buChar char="-"/>
            </a:pPr>
            <a:r>
              <a:rPr b="1" lang="en-US" sz="3499">
                <a:solidFill>
                  <a:srgbClr val="2B4B82"/>
                </a:solidFill>
              </a:rPr>
              <a:t>Happiness </a:t>
            </a:r>
            <a:r>
              <a:rPr lang="en-US" sz="3499">
                <a:solidFill>
                  <a:srgbClr val="2B4B82"/>
                </a:solidFill>
              </a:rPr>
              <a:t>is not just a simple concept, we can perceive it on </a:t>
            </a:r>
            <a:r>
              <a:rPr b="1" lang="en-US" sz="3499">
                <a:solidFill>
                  <a:srgbClr val="2B4B82"/>
                </a:solidFill>
              </a:rPr>
              <a:t>multiple levels</a:t>
            </a:r>
            <a:r>
              <a:rPr lang="en-US" sz="3499">
                <a:solidFill>
                  <a:srgbClr val="2B4B82"/>
                </a:solidFill>
              </a:rPr>
              <a:t> from </a:t>
            </a:r>
            <a:r>
              <a:rPr b="1" lang="en-US" sz="3499">
                <a:solidFill>
                  <a:srgbClr val="2B4B82"/>
                </a:solidFill>
              </a:rPr>
              <a:t>unhappy</a:t>
            </a:r>
            <a:r>
              <a:rPr lang="en-US" sz="3499">
                <a:solidFill>
                  <a:srgbClr val="2B4B82"/>
                </a:solidFill>
              </a:rPr>
              <a:t> to </a:t>
            </a:r>
            <a:r>
              <a:rPr b="1" lang="en-US" sz="3499">
                <a:solidFill>
                  <a:srgbClr val="2B4B82"/>
                </a:solidFill>
              </a:rPr>
              <a:t>very happy</a:t>
            </a:r>
            <a:r>
              <a:rPr lang="en-US" sz="3499">
                <a:solidFill>
                  <a:srgbClr val="2B4B82"/>
                </a:solidFill>
              </a:rPr>
              <a:t>. Can we determine the happiness level of a country? (</a:t>
            </a:r>
            <a:r>
              <a:rPr b="1" lang="en-US" sz="3499" u="sng">
                <a:solidFill>
                  <a:srgbClr val="2B4B82"/>
                </a:solidFill>
              </a:rPr>
              <a:t>Classification problem</a:t>
            </a:r>
            <a:r>
              <a:rPr lang="en-US" sz="3499">
                <a:solidFill>
                  <a:srgbClr val="2B4B82"/>
                </a:solidFill>
              </a:rPr>
              <a:t>)</a:t>
            </a:r>
            <a:endParaRPr sz="3499">
              <a:solidFill>
                <a:srgbClr val="2B4B82"/>
              </a:solidFill>
            </a:endParaRPr>
          </a:p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3499">
              <a:solidFill>
                <a:srgbClr val="2B4B82"/>
              </a:solidFill>
            </a:endParaRPr>
          </a:p>
        </p:txBody>
      </p:sp>
      <p:sp>
        <p:nvSpPr>
          <p:cNvPr descr="an isometric lined map" id="106" name="Google Shape;106;p9"/>
          <p:cNvSpPr/>
          <p:nvPr/>
        </p:nvSpPr>
        <p:spPr>
          <a:xfrm flipH="1">
            <a:off x="-2859324" y="-754425"/>
            <a:ext cx="4644504" cy="3723894"/>
          </a:xfrm>
          <a:custGeom>
            <a:rect b="b" l="l" r="r" t="t"/>
            <a:pathLst>
              <a:path extrusionOk="0" h="4114800" w="6755642">
                <a:moveTo>
                  <a:pt x="0" y="0"/>
                </a:moveTo>
                <a:lnTo>
                  <a:pt x="6755642" y="0"/>
                </a:lnTo>
                <a:lnTo>
                  <a:pt x="67556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an isometric lined stack of books" id="107" name="Google Shape;107;p9"/>
          <p:cNvSpPr/>
          <p:nvPr/>
        </p:nvSpPr>
        <p:spPr>
          <a:xfrm flipH="1">
            <a:off x="15794100" y="8207201"/>
            <a:ext cx="3144039" cy="2440918"/>
          </a:xfrm>
          <a:custGeom>
            <a:rect b="b" l="l" r="r" t="t"/>
            <a:pathLst>
              <a:path extrusionOk="0" h="2440918" w="3144039">
                <a:moveTo>
                  <a:pt x="0" y="0"/>
                </a:moveTo>
                <a:lnTo>
                  <a:pt x="3144040" y="0"/>
                </a:lnTo>
                <a:lnTo>
                  <a:pt x="3144040" y="2440918"/>
                </a:lnTo>
                <a:lnTo>
                  <a:pt x="0" y="24409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4DDDE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g35dbd6a94de_5_5"/>
          <p:cNvGrpSpPr/>
          <p:nvPr/>
        </p:nvGrpSpPr>
        <p:grpSpPr>
          <a:xfrm>
            <a:off x="690650" y="601397"/>
            <a:ext cx="17074090" cy="8140953"/>
            <a:chOff x="-7825239" y="-2635842"/>
            <a:chExt cx="13737300" cy="10854604"/>
          </a:xfrm>
        </p:grpSpPr>
        <p:sp>
          <p:nvSpPr>
            <p:cNvPr id="113" name="Google Shape;113;g35dbd6a94de_5_5"/>
            <p:cNvSpPr txBox="1"/>
            <p:nvPr/>
          </p:nvSpPr>
          <p:spPr>
            <a:xfrm>
              <a:off x="-7825233" y="-2635842"/>
              <a:ext cx="13024200" cy="131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6399">
                  <a:solidFill>
                    <a:srgbClr val="31356E"/>
                  </a:solidFill>
                </a:rPr>
                <a:t>Exploratory Analysis</a:t>
              </a:r>
              <a:endParaRPr b="1"/>
            </a:p>
          </p:txBody>
        </p:sp>
        <p:sp>
          <p:nvSpPr>
            <p:cNvPr id="114" name="Google Shape;114;g35dbd6a94de_5_5"/>
            <p:cNvSpPr txBox="1"/>
            <p:nvPr/>
          </p:nvSpPr>
          <p:spPr>
            <a:xfrm>
              <a:off x="-7825239" y="-712837"/>
              <a:ext cx="13737300" cy="893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431800" lvl="0" marL="45720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B4B82"/>
                </a:buClr>
                <a:buSzPts val="3200"/>
                <a:buChar char="-"/>
              </a:pPr>
              <a:r>
                <a:rPr b="1" lang="en-US" sz="3200">
                  <a:solidFill>
                    <a:srgbClr val="2B4B82"/>
                  </a:solidFill>
                </a:rPr>
                <a:t>Dataset</a:t>
              </a:r>
              <a:r>
                <a:rPr lang="en-US" sz="3200">
                  <a:solidFill>
                    <a:srgbClr val="2B4B82"/>
                  </a:solidFill>
                </a:rPr>
                <a:t>: </a:t>
              </a:r>
              <a:r>
                <a:rPr b="1" lang="en-US" sz="3200">
                  <a:solidFill>
                    <a:srgbClr val="2B4B82"/>
                  </a:solidFill>
                </a:rPr>
                <a:t>1704 data samples </a:t>
              </a:r>
              <a:r>
                <a:rPr lang="en-US" sz="3200">
                  <a:solidFill>
                    <a:srgbClr val="2B4B82"/>
                  </a:solidFill>
                </a:rPr>
                <a:t>- </a:t>
              </a:r>
              <a:r>
                <a:rPr b="1" lang="en-US" sz="3200">
                  <a:solidFill>
                    <a:srgbClr val="2B4B82"/>
                  </a:solidFill>
                </a:rPr>
                <a:t>26 features</a:t>
              </a:r>
              <a:r>
                <a:rPr lang="en-US" sz="3200">
                  <a:solidFill>
                    <a:srgbClr val="2B4B82"/>
                  </a:solidFill>
                </a:rPr>
                <a:t> - 165 countries ranked their happiness and other various factors (</a:t>
              </a:r>
              <a:r>
                <a:rPr b="1" lang="en-US" sz="3200">
                  <a:solidFill>
                    <a:srgbClr val="2B4B82"/>
                  </a:solidFill>
                </a:rPr>
                <a:t>social-economic</a:t>
              </a:r>
              <a:r>
                <a:rPr lang="en-US" sz="3200">
                  <a:solidFill>
                    <a:srgbClr val="2B4B82"/>
                  </a:solidFill>
                </a:rPr>
                <a:t>, </a:t>
              </a:r>
              <a:r>
                <a:rPr b="1" lang="en-US" sz="3200">
                  <a:solidFill>
                    <a:srgbClr val="2B4B82"/>
                  </a:solidFill>
                </a:rPr>
                <a:t>governance</a:t>
              </a:r>
              <a:r>
                <a:rPr lang="en-US" sz="3200">
                  <a:solidFill>
                    <a:srgbClr val="2B4B82"/>
                  </a:solidFill>
                </a:rPr>
                <a:t>) relating to their country and own wellbeing from 2005 to 2018</a:t>
              </a:r>
              <a:endParaRPr sz="3200">
                <a:solidFill>
                  <a:srgbClr val="2B4B82"/>
                </a:solidFill>
              </a:endParaRPr>
            </a:p>
            <a:p>
              <a:pPr indent="0" lvl="0" marL="45720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rgbClr val="2B4B82"/>
                </a:solidFill>
              </a:endParaRPr>
            </a:p>
            <a:p>
              <a:pPr indent="-431800" lvl="0" marL="45720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B4B82"/>
                </a:buClr>
                <a:buSzPts val="3200"/>
                <a:buChar char="-"/>
              </a:pPr>
              <a:r>
                <a:rPr b="1" lang="en-US" sz="3200">
                  <a:solidFill>
                    <a:srgbClr val="2B4B82"/>
                  </a:solidFill>
                </a:rPr>
                <a:t>Missing Values: </a:t>
              </a:r>
              <a:endParaRPr b="1" sz="3200">
                <a:solidFill>
                  <a:srgbClr val="2B4B82"/>
                </a:solidFill>
              </a:endParaRPr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rgbClr val="2B4B82"/>
                  </a:solidFill>
                </a:rPr>
                <a:t>	</a:t>
              </a:r>
              <a:r>
                <a:rPr lang="en-US" sz="3200">
                  <a:solidFill>
                    <a:srgbClr val="2B4B82"/>
                  </a:solidFill>
                </a:rPr>
                <a:t>+) </a:t>
              </a:r>
              <a:r>
                <a:rPr b="1" lang="en-US" sz="3200">
                  <a:solidFill>
                    <a:srgbClr val="2B4B82"/>
                  </a:solidFill>
                </a:rPr>
                <a:t>Randomness: </a:t>
              </a:r>
              <a:r>
                <a:rPr lang="en-US" sz="3200">
                  <a:solidFill>
                    <a:srgbClr val="2B4B82"/>
                  </a:solidFill>
                </a:rPr>
                <a:t>accounted </a:t>
              </a:r>
              <a:r>
                <a:rPr b="1" lang="en-US" sz="3200">
                  <a:solidFill>
                    <a:srgbClr val="2B4B82"/>
                  </a:solidFill>
                </a:rPr>
                <a:t>&lt;5%</a:t>
              </a:r>
              <a:r>
                <a:rPr lang="en-US" sz="3200">
                  <a:solidFill>
                    <a:srgbClr val="2B4B82"/>
                  </a:solidFill>
                </a:rPr>
                <a:t> full dataset (</a:t>
              </a:r>
              <a:r>
                <a:rPr b="1" lang="en-US" sz="3200">
                  <a:solidFill>
                    <a:srgbClr val="2B4B82"/>
                  </a:solidFill>
                </a:rPr>
                <a:t>GDP</a:t>
              </a:r>
              <a:r>
                <a:rPr lang="en-US" sz="3200">
                  <a:solidFill>
                    <a:srgbClr val="2B4B82"/>
                  </a:solidFill>
                </a:rPr>
                <a:t>, </a:t>
              </a:r>
              <a:r>
                <a:rPr b="1" lang="en-US" sz="3200">
                  <a:solidFill>
                    <a:srgbClr val="2B4B82"/>
                  </a:solidFill>
                </a:rPr>
                <a:t>Social support</a:t>
              </a:r>
              <a:r>
                <a:rPr lang="en-US" sz="3200">
                  <a:solidFill>
                    <a:srgbClr val="2B4B82"/>
                  </a:solidFill>
                </a:rPr>
                <a:t>, </a:t>
              </a:r>
              <a:r>
                <a:rPr b="1" lang="en-US" sz="3200">
                  <a:solidFill>
                    <a:srgbClr val="2B4B82"/>
                  </a:solidFill>
                </a:rPr>
                <a:t>Health</a:t>
              </a:r>
              <a:r>
                <a:rPr lang="en-US" sz="3200">
                  <a:solidFill>
                    <a:srgbClr val="2B4B82"/>
                  </a:solidFill>
                </a:rPr>
                <a:t>, </a:t>
              </a:r>
              <a:r>
                <a:rPr b="1" lang="en-US" sz="3200">
                  <a:solidFill>
                    <a:srgbClr val="2B4B82"/>
                  </a:solidFill>
                </a:rPr>
                <a:t>Freedom</a:t>
              </a:r>
              <a:r>
                <a:rPr lang="en-US" sz="3200">
                  <a:solidFill>
                    <a:srgbClr val="2B4B82"/>
                  </a:solidFill>
                </a:rPr>
                <a:t>, </a:t>
              </a:r>
              <a:r>
                <a:rPr b="1" lang="en-US" sz="3200">
                  <a:solidFill>
                    <a:srgbClr val="2B4B82"/>
                  </a:solidFill>
                </a:rPr>
                <a:t>Affect</a:t>
              </a:r>
              <a:r>
                <a:rPr lang="en-US" sz="3200">
                  <a:solidFill>
                    <a:srgbClr val="2B4B82"/>
                  </a:solidFill>
                </a:rPr>
                <a:t>, </a:t>
              </a:r>
              <a:r>
                <a:rPr b="1" lang="en-US" sz="3200">
                  <a:solidFill>
                    <a:srgbClr val="2B4B82"/>
                  </a:solidFill>
                </a:rPr>
                <a:t>Generosity</a:t>
              </a:r>
              <a:r>
                <a:rPr lang="en-US" sz="3200">
                  <a:solidFill>
                    <a:srgbClr val="2B4B82"/>
                  </a:solidFill>
                </a:rPr>
                <a:t>) - </a:t>
              </a:r>
              <a:r>
                <a:rPr lang="en-US" sz="3200" u="sng">
                  <a:solidFill>
                    <a:srgbClr val="2B4B82"/>
                  </a:solidFill>
                </a:rPr>
                <a:t>removed these observations</a:t>
              </a:r>
              <a:endParaRPr sz="3200" u="sng">
                <a:solidFill>
                  <a:srgbClr val="2B4B82"/>
                </a:solidFill>
              </a:endParaRPr>
            </a:p>
            <a:p>
              <a:pPr indent="45720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rgbClr val="2B4B82"/>
                  </a:solidFill>
                </a:rPr>
                <a:t>+) </a:t>
              </a:r>
              <a:r>
                <a:rPr b="1" lang="en-US" sz="3200">
                  <a:solidFill>
                    <a:srgbClr val="2B4B82"/>
                  </a:solidFill>
                </a:rPr>
                <a:t>Not Randomness - Significant</a:t>
              </a:r>
              <a:r>
                <a:rPr lang="en-US" sz="3200">
                  <a:solidFill>
                    <a:srgbClr val="2B4B82"/>
                  </a:solidFill>
                </a:rPr>
                <a:t>: self-report bias (</a:t>
              </a:r>
              <a:r>
                <a:rPr b="1" lang="en-US" sz="3200">
                  <a:solidFill>
                    <a:srgbClr val="2B4B82"/>
                  </a:solidFill>
                </a:rPr>
                <a:t>GINI indices</a:t>
              </a:r>
              <a:r>
                <a:rPr lang="en-US" sz="3200">
                  <a:solidFill>
                    <a:srgbClr val="2B4B82"/>
                  </a:solidFill>
                </a:rPr>
                <a:t>, </a:t>
              </a:r>
              <a:r>
                <a:rPr b="1" lang="en-US" sz="3200">
                  <a:solidFill>
                    <a:srgbClr val="2B4B82"/>
                  </a:solidFill>
                </a:rPr>
                <a:t>Trust surveys (WVS, Gallup)</a:t>
              </a:r>
              <a:r>
                <a:rPr lang="en-US" sz="3200">
                  <a:solidFill>
                    <a:srgbClr val="2B4B82"/>
                  </a:solidFill>
                </a:rPr>
                <a:t>) - </a:t>
              </a:r>
              <a:r>
                <a:rPr lang="en-US" sz="3200" u="sng">
                  <a:solidFill>
                    <a:srgbClr val="2B4B82"/>
                  </a:solidFill>
                </a:rPr>
                <a:t>removed</a:t>
              </a:r>
              <a:r>
                <a:rPr lang="en-US" sz="3200" u="sng">
                  <a:solidFill>
                    <a:srgbClr val="2B4B82"/>
                  </a:solidFill>
                </a:rPr>
                <a:t> these variables</a:t>
              </a:r>
              <a:endParaRPr sz="3200" u="sng">
                <a:solidFill>
                  <a:srgbClr val="2B4B82"/>
                </a:solidFill>
              </a:endParaRPr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200">
                <a:solidFill>
                  <a:srgbClr val="2B4B82"/>
                </a:solidFill>
              </a:endParaRPr>
            </a:p>
          </p:txBody>
        </p:sp>
      </p:grpSp>
      <p:sp>
        <p:nvSpPr>
          <p:cNvPr descr="an isometric lined open book" id="115" name="Google Shape;115;g35dbd6a94de_5_5"/>
          <p:cNvSpPr/>
          <p:nvPr/>
        </p:nvSpPr>
        <p:spPr>
          <a:xfrm>
            <a:off x="15045616" y="8439463"/>
            <a:ext cx="4597438" cy="2842053"/>
          </a:xfrm>
          <a:custGeom>
            <a:rect b="b" l="l" r="r" t="t"/>
            <a:pathLst>
              <a:path extrusionOk="0" h="2842053" w="4597438">
                <a:moveTo>
                  <a:pt x="0" y="0"/>
                </a:moveTo>
                <a:lnTo>
                  <a:pt x="4597439" y="0"/>
                </a:lnTo>
                <a:lnTo>
                  <a:pt x="4597439" y="2842052"/>
                </a:lnTo>
                <a:lnTo>
                  <a:pt x="0" y="28420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4DDDE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g35dbd6a94de_5_12"/>
          <p:cNvGrpSpPr/>
          <p:nvPr/>
        </p:nvGrpSpPr>
        <p:grpSpPr>
          <a:xfrm>
            <a:off x="690650" y="296597"/>
            <a:ext cx="17074090" cy="1446754"/>
            <a:chOff x="-7825239" y="-3042242"/>
            <a:chExt cx="13737300" cy="1929005"/>
          </a:xfrm>
        </p:grpSpPr>
        <p:sp>
          <p:nvSpPr>
            <p:cNvPr id="121" name="Google Shape;121;g35dbd6a94de_5_12"/>
            <p:cNvSpPr txBox="1"/>
            <p:nvPr/>
          </p:nvSpPr>
          <p:spPr>
            <a:xfrm>
              <a:off x="-7825233" y="-3042242"/>
              <a:ext cx="13024200" cy="131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6399">
                  <a:solidFill>
                    <a:srgbClr val="31356E"/>
                  </a:solidFill>
                </a:rPr>
                <a:t>Exploratory Analysis </a:t>
              </a:r>
              <a:endParaRPr b="1"/>
            </a:p>
          </p:txBody>
        </p:sp>
        <p:sp>
          <p:nvSpPr>
            <p:cNvPr id="122" name="Google Shape;122;g35dbd6a94de_5_12"/>
            <p:cNvSpPr txBox="1"/>
            <p:nvPr/>
          </p:nvSpPr>
          <p:spPr>
            <a:xfrm>
              <a:off x="-7825239" y="-1728837"/>
              <a:ext cx="137373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000">
                <a:solidFill>
                  <a:srgbClr val="2B4B82"/>
                </a:solidFill>
              </a:endParaRPr>
            </a:p>
          </p:txBody>
        </p:sp>
      </p:grpSp>
      <p:pic>
        <p:nvPicPr>
          <p:cNvPr id="123" name="Google Shape;123;g35dbd6a94de_5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49625"/>
            <a:ext cx="12401551" cy="893737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35dbd6a94de_5_12"/>
          <p:cNvSpPr txBox="1"/>
          <p:nvPr/>
        </p:nvSpPr>
        <p:spPr>
          <a:xfrm>
            <a:off x="12553950" y="1349661"/>
            <a:ext cx="5886600" cy="89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2B4B82"/>
                </a:solidFill>
              </a:rPr>
              <a:t>Most countries cluster around 7.4 - 7.6.</a:t>
            </a:r>
            <a:endParaRPr sz="3600">
              <a:solidFill>
                <a:srgbClr val="2B4B82"/>
              </a:solidFill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2B4B82"/>
              </a:solidFill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2B4B82"/>
                </a:solidFill>
              </a:rPr>
              <a:t>Iceland and Switzerland show tight distribution.</a:t>
            </a:r>
            <a:endParaRPr sz="3600">
              <a:solidFill>
                <a:srgbClr val="2B4B82"/>
              </a:solidFill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2B4B82"/>
              </a:solidFill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2B4B82"/>
                </a:solidFill>
              </a:rPr>
              <a:t>Denmark and Finland show more spread.</a:t>
            </a:r>
            <a:endParaRPr sz="3600">
              <a:solidFill>
                <a:srgbClr val="2B4B82"/>
              </a:solidFill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2B4B82"/>
              </a:solidFill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2B4B82"/>
                </a:solidFill>
              </a:rPr>
              <a:t>8.0 is the ceiling life satisfaction.</a:t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4B82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g35d49334653_0_17" title="correlation_matrix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6025" y="-413337"/>
            <a:ext cx="15683277" cy="11113677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35d49334653_0_17"/>
          <p:cNvSpPr/>
          <p:nvPr/>
        </p:nvSpPr>
        <p:spPr>
          <a:xfrm>
            <a:off x="3345500" y="7067300"/>
            <a:ext cx="12617100" cy="743100"/>
          </a:xfrm>
          <a:prstGeom prst="rect">
            <a:avLst/>
          </a:prstGeom>
          <a:noFill/>
          <a:ln cap="flat" cmpd="sng" w="152400">
            <a:solidFill>
              <a:srgbClr val="94DDD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35d49334653_0_17"/>
          <p:cNvSpPr txBox="1"/>
          <p:nvPr/>
        </p:nvSpPr>
        <p:spPr>
          <a:xfrm rot="-5400000">
            <a:off x="-2708550" y="4193200"/>
            <a:ext cx="76428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Correlation Matrix</a:t>
            </a:r>
            <a:endParaRPr sz="7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35d49334653_0_17"/>
          <p:cNvSpPr txBox="1"/>
          <p:nvPr/>
        </p:nvSpPr>
        <p:spPr>
          <a:xfrm>
            <a:off x="3033975" y="1506025"/>
            <a:ext cx="11850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4B82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g35dbd6a94de_6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25" y="1294800"/>
            <a:ext cx="10879374" cy="894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35dbd6a94de_6_0"/>
          <p:cNvSpPr txBox="1"/>
          <p:nvPr/>
        </p:nvSpPr>
        <p:spPr>
          <a:xfrm>
            <a:off x="0" y="0"/>
            <a:ext cx="18288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399">
                <a:solidFill>
                  <a:srgbClr val="94DDDE"/>
                </a:solidFill>
              </a:rPr>
              <a:t>Exploratory Analysis </a:t>
            </a:r>
            <a:r>
              <a:rPr b="1" lang="en-US" sz="6399">
                <a:solidFill>
                  <a:srgbClr val="94DDDE"/>
                </a:solidFill>
              </a:rPr>
              <a:t>- Outliers</a:t>
            </a:r>
            <a:endParaRPr b="1">
              <a:solidFill>
                <a:srgbClr val="94DDDE"/>
              </a:solidFill>
            </a:endParaRPr>
          </a:p>
        </p:txBody>
      </p:sp>
      <p:sp>
        <p:nvSpPr>
          <p:cNvPr id="139" name="Google Shape;139;g35dbd6a94de_6_0"/>
          <p:cNvSpPr txBox="1"/>
          <p:nvPr/>
        </p:nvSpPr>
        <p:spPr>
          <a:xfrm>
            <a:off x="10831525" y="2250350"/>
            <a:ext cx="7456500" cy="60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8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94DDDE"/>
              </a:buClr>
              <a:buSzPts val="3300"/>
              <a:buChar char="-"/>
            </a:pPr>
            <a:r>
              <a:rPr lang="en-US" sz="3300">
                <a:solidFill>
                  <a:srgbClr val="94DDDE"/>
                </a:solidFill>
              </a:rPr>
              <a:t>Most of the data is concentrated on the “</a:t>
            </a:r>
            <a:r>
              <a:rPr b="1" lang="en-US" sz="3300" u="sng">
                <a:solidFill>
                  <a:srgbClr val="94DDDE"/>
                </a:solidFill>
              </a:rPr>
              <a:t>less corrupt</a:t>
            </a:r>
            <a:r>
              <a:rPr lang="en-US" sz="3300">
                <a:solidFill>
                  <a:srgbClr val="94DDDE"/>
                </a:solidFill>
              </a:rPr>
              <a:t>” side, but highly corrupt outliers have a </a:t>
            </a:r>
            <a:r>
              <a:rPr b="1" lang="en-US" sz="3300" u="sng">
                <a:solidFill>
                  <a:srgbClr val="94DDDE"/>
                </a:solidFill>
              </a:rPr>
              <a:t>small</a:t>
            </a:r>
            <a:r>
              <a:rPr lang="en-US" sz="3300">
                <a:solidFill>
                  <a:srgbClr val="94DDDE"/>
                </a:solidFill>
              </a:rPr>
              <a:t> but </a:t>
            </a:r>
            <a:r>
              <a:rPr b="1" lang="en-US" sz="3300" u="sng">
                <a:solidFill>
                  <a:srgbClr val="94DDDE"/>
                </a:solidFill>
              </a:rPr>
              <a:t>large impact</a:t>
            </a:r>
            <a:r>
              <a:rPr lang="en-US" sz="3300">
                <a:solidFill>
                  <a:srgbClr val="94DDDE"/>
                </a:solidFill>
              </a:rPr>
              <a:t> on </a:t>
            </a:r>
            <a:r>
              <a:rPr b="1" lang="en-US" sz="3300">
                <a:solidFill>
                  <a:srgbClr val="94DDDE"/>
                </a:solidFill>
              </a:rPr>
              <a:t>global happiness</a:t>
            </a:r>
            <a:r>
              <a:rPr lang="en-US" sz="3300">
                <a:solidFill>
                  <a:srgbClr val="94DDDE"/>
                </a:solidFill>
              </a:rPr>
              <a:t>.</a:t>
            </a:r>
            <a:endParaRPr sz="3300">
              <a:solidFill>
                <a:srgbClr val="94DDDE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94DDDE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94DDDE"/>
              </a:solidFill>
            </a:endParaRPr>
          </a:p>
          <a:p>
            <a:pPr indent="-438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94DDDE"/>
              </a:buClr>
              <a:buSzPts val="3300"/>
              <a:buChar char="-"/>
            </a:pPr>
            <a:r>
              <a:rPr lang="en-US" sz="3300">
                <a:solidFill>
                  <a:srgbClr val="94DDDE"/>
                </a:solidFill>
              </a:rPr>
              <a:t>Low corruption observations </a:t>
            </a:r>
            <a:r>
              <a:rPr b="1" lang="en-US" sz="3300" u="sng">
                <a:solidFill>
                  <a:srgbClr val="94DDDE"/>
                </a:solidFill>
              </a:rPr>
              <a:t>(near 0)</a:t>
            </a:r>
            <a:r>
              <a:rPr lang="en-US" sz="3300">
                <a:solidFill>
                  <a:srgbClr val="94DDDE"/>
                </a:solidFill>
              </a:rPr>
              <a:t> tend to fall into the ‘</a:t>
            </a:r>
            <a:r>
              <a:rPr b="1" lang="en-US" sz="3300" u="sng">
                <a:solidFill>
                  <a:srgbClr val="94DDDE"/>
                </a:solidFill>
              </a:rPr>
              <a:t>Low Happiness</a:t>
            </a:r>
            <a:r>
              <a:rPr lang="en-US" sz="3300">
                <a:solidFill>
                  <a:srgbClr val="94DDDE"/>
                </a:solidFill>
              </a:rPr>
              <a:t>’ group. This helps the model distinguish between classes better.</a:t>
            </a:r>
            <a:endParaRPr sz="3300">
              <a:solidFill>
                <a:srgbClr val="94DDDE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4DDDE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Google Shape;144;p5"/>
          <p:cNvCxnSpPr/>
          <p:nvPr/>
        </p:nvCxnSpPr>
        <p:spPr>
          <a:xfrm>
            <a:off x="4328010" y="2427144"/>
            <a:ext cx="2530800" cy="28500"/>
          </a:xfrm>
          <a:prstGeom prst="straightConnector1">
            <a:avLst/>
          </a:prstGeom>
          <a:noFill/>
          <a:ln cap="flat" cmpd="sng" w="28575">
            <a:solidFill>
              <a:srgbClr val="31356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5" name="Google Shape;145;p5"/>
          <p:cNvCxnSpPr/>
          <p:nvPr/>
        </p:nvCxnSpPr>
        <p:spPr>
          <a:xfrm>
            <a:off x="7759623" y="2427144"/>
            <a:ext cx="2362800" cy="28500"/>
          </a:xfrm>
          <a:prstGeom prst="straightConnector1">
            <a:avLst/>
          </a:prstGeom>
          <a:noFill/>
          <a:ln cap="flat" cmpd="sng" w="28575">
            <a:solidFill>
              <a:srgbClr val="31356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6" name="Google Shape;146;p5"/>
          <p:cNvCxnSpPr/>
          <p:nvPr/>
        </p:nvCxnSpPr>
        <p:spPr>
          <a:xfrm>
            <a:off x="11023106" y="2427144"/>
            <a:ext cx="2657400" cy="28500"/>
          </a:xfrm>
          <a:prstGeom prst="straightConnector1">
            <a:avLst/>
          </a:prstGeom>
          <a:noFill/>
          <a:ln cap="flat" cmpd="sng" w="28575">
            <a:solidFill>
              <a:srgbClr val="31356E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47" name="Google Shape;147;p5"/>
          <p:cNvGrpSpPr/>
          <p:nvPr/>
        </p:nvGrpSpPr>
        <p:grpSpPr>
          <a:xfrm>
            <a:off x="3427298" y="1916309"/>
            <a:ext cx="900809" cy="967233"/>
            <a:chOff x="0" y="-76200"/>
            <a:chExt cx="825900" cy="886800"/>
          </a:xfrm>
        </p:grpSpPr>
        <p:sp>
          <p:nvSpPr>
            <p:cNvPr id="148" name="Google Shape;148;p5"/>
            <p:cNvSpPr/>
            <p:nvPr/>
          </p:nvSpPr>
          <p:spPr>
            <a:xfrm>
              <a:off x="0" y="0"/>
              <a:ext cx="825825" cy="810524"/>
            </a:xfrm>
            <a:custGeom>
              <a:rect b="b" l="l" r="r" t="t"/>
              <a:pathLst>
                <a:path extrusionOk="0" h="810524" w="825825">
                  <a:moveTo>
                    <a:pt x="0" y="0"/>
                  </a:moveTo>
                  <a:lnTo>
                    <a:pt x="825825" y="0"/>
                  </a:lnTo>
                  <a:lnTo>
                    <a:pt x="825825" y="810524"/>
                  </a:lnTo>
                  <a:lnTo>
                    <a:pt x="0" y="810524"/>
                  </a:lnTo>
                  <a:close/>
                </a:path>
              </a:pathLst>
            </a:custGeom>
            <a:solidFill>
              <a:srgbClr val="94DDD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5"/>
            <p:cNvSpPr txBox="1"/>
            <p:nvPr/>
          </p:nvSpPr>
          <p:spPr>
            <a:xfrm>
              <a:off x="0" y="-76200"/>
              <a:ext cx="825900" cy="88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400" u="none">
                  <a:solidFill>
                    <a:srgbClr val="2B4B82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4400"/>
            </a:p>
          </p:txBody>
        </p:sp>
      </p:grpSp>
      <p:grpSp>
        <p:nvGrpSpPr>
          <p:cNvPr id="150" name="Google Shape;150;p5"/>
          <p:cNvGrpSpPr/>
          <p:nvPr/>
        </p:nvGrpSpPr>
        <p:grpSpPr>
          <a:xfrm>
            <a:off x="6822471" y="1916309"/>
            <a:ext cx="900809" cy="967233"/>
            <a:chOff x="0" y="-76200"/>
            <a:chExt cx="825900" cy="886800"/>
          </a:xfrm>
        </p:grpSpPr>
        <p:sp>
          <p:nvSpPr>
            <p:cNvPr id="151" name="Google Shape;151;p5"/>
            <p:cNvSpPr/>
            <p:nvPr/>
          </p:nvSpPr>
          <p:spPr>
            <a:xfrm>
              <a:off x="0" y="0"/>
              <a:ext cx="825825" cy="810524"/>
            </a:xfrm>
            <a:custGeom>
              <a:rect b="b" l="l" r="r" t="t"/>
              <a:pathLst>
                <a:path extrusionOk="0" h="810524" w="825825">
                  <a:moveTo>
                    <a:pt x="0" y="0"/>
                  </a:moveTo>
                  <a:lnTo>
                    <a:pt x="825825" y="0"/>
                  </a:lnTo>
                  <a:lnTo>
                    <a:pt x="825825" y="810524"/>
                  </a:lnTo>
                  <a:lnTo>
                    <a:pt x="0" y="810524"/>
                  </a:lnTo>
                  <a:close/>
                </a:path>
              </a:pathLst>
            </a:custGeom>
            <a:solidFill>
              <a:srgbClr val="94DDD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5"/>
            <p:cNvSpPr txBox="1"/>
            <p:nvPr/>
          </p:nvSpPr>
          <p:spPr>
            <a:xfrm>
              <a:off x="0" y="-76200"/>
              <a:ext cx="825900" cy="88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400">
                  <a:solidFill>
                    <a:srgbClr val="2B4B8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4400"/>
            </a:p>
          </p:txBody>
        </p:sp>
      </p:grpSp>
      <p:sp>
        <p:nvSpPr>
          <p:cNvPr id="153" name="Google Shape;153;p5"/>
          <p:cNvSpPr txBox="1"/>
          <p:nvPr/>
        </p:nvSpPr>
        <p:spPr>
          <a:xfrm>
            <a:off x="1076325" y="428625"/>
            <a:ext cx="161355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399">
                <a:solidFill>
                  <a:srgbClr val="2B4B82"/>
                </a:solidFill>
              </a:rPr>
              <a:t>Data Processing Steps</a:t>
            </a:r>
            <a:endParaRPr/>
          </a:p>
        </p:txBody>
      </p:sp>
      <p:sp>
        <p:nvSpPr>
          <p:cNvPr id="154" name="Google Shape;154;p5"/>
          <p:cNvSpPr txBox="1"/>
          <p:nvPr/>
        </p:nvSpPr>
        <p:spPr>
          <a:xfrm>
            <a:off x="6071992" y="2996165"/>
            <a:ext cx="2401500" cy="10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99">
                <a:solidFill>
                  <a:srgbClr val="2B4B82"/>
                </a:solidFill>
              </a:rPr>
              <a:t>Check % of Null Values  </a:t>
            </a:r>
            <a:endParaRPr b="1" sz="2899">
              <a:solidFill>
                <a:srgbClr val="2B4B82"/>
              </a:solidFill>
            </a:endParaRPr>
          </a:p>
        </p:txBody>
      </p:sp>
      <p:sp>
        <p:nvSpPr>
          <p:cNvPr id="155" name="Google Shape;155;p5"/>
          <p:cNvSpPr txBox="1"/>
          <p:nvPr/>
        </p:nvSpPr>
        <p:spPr>
          <a:xfrm>
            <a:off x="2647950" y="2996165"/>
            <a:ext cx="2459400" cy="23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99">
                <a:solidFill>
                  <a:srgbClr val="2B4B82"/>
                </a:solidFill>
              </a:rPr>
              <a:t>Removal of Country Name and Year columns</a:t>
            </a:r>
            <a:endParaRPr sz="1500"/>
          </a:p>
        </p:txBody>
      </p:sp>
      <p:sp>
        <p:nvSpPr>
          <p:cNvPr id="156" name="Google Shape;156;p5"/>
          <p:cNvSpPr txBox="1"/>
          <p:nvPr/>
        </p:nvSpPr>
        <p:spPr>
          <a:xfrm>
            <a:off x="9438300" y="3002021"/>
            <a:ext cx="2459400" cy="23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99">
                <a:solidFill>
                  <a:srgbClr val="2B4B82"/>
                </a:solidFill>
              </a:rPr>
              <a:t>Drop the columns with the Highest % of Null Values  </a:t>
            </a:r>
            <a:endParaRPr b="1" sz="2899">
              <a:solidFill>
                <a:srgbClr val="2B4B82"/>
              </a:solidFill>
            </a:endParaRPr>
          </a:p>
        </p:txBody>
      </p:sp>
      <p:sp>
        <p:nvSpPr>
          <p:cNvPr id="157" name="Google Shape;157;p5"/>
          <p:cNvSpPr txBox="1"/>
          <p:nvPr/>
        </p:nvSpPr>
        <p:spPr>
          <a:xfrm>
            <a:off x="12722849" y="3002025"/>
            <a:ext cx="2913600" cy="16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99">
                <a:solidFill>
                  <a:srgbClr val="2B4B82"/>
                </a:solidFill>
              </a:rPr>
              <a:t>Remove columns with Low Correlation </a:t>
            </a:r>
            <a:endParaRPr b="1" sz="2899">
              <a:solidFill>
                <a:srgbClr val="2B4B82"/>
              </a:solidFill>
            </a:endParaRPr>
          </a:p>
        </p:txBody>
      </p:sp>
      <p:grpSp>
        <p:nvGrpSpPr>
          <p:cNvPr id="158" name="Google Shape;158;p5"/>
          <p:cNvGrpSpPr/>
          <p:nvPr/>
        </p:nvGrpSpPr>
        <p:grpSpPr>
          <a:xfrm>
            <a:off x="10217644" y="1916309"/>
            <a:ext cx="900809" cy="967233"/>
            <a:chOff x="0" y="-76200"/>
            <a:chExt cx="825900" cy="886800"/>
          </a:xfrm>
        </p:grpSpPr>
        <p:sp>
          <p:nvSpPr>
            <p:cNvPr id="159" name="Google Shape;159;p5"/>
            <p:cNvSpPr/>
            <p:nvPr/>
          </p:nvSpPr>
          <p:spPr>
            <a:xfrm>
              <a:off x="0" y="0"/>
              <a:ext cx="825825" cy="810524"/>
            </a:xfrm>
            <a:custGeom>
              <a:rect b="b" l="l" r="r" t="t"/>
              <a:pathLst>
                <a:path extrusionOk="0" h="810524" w="825825">
                  <a:moveTo>
                    <a:pt x="0" y="0"/>
                  </a:moveTo>
                  <a:lnTo>
                    <a:pt x="825825" y="0"/>
                  </a:lnTo>
                  <a:lnTo>
                    <a:pt x="825825" y="810524"/>
                  </a:lnTo>
                  <a:lnTo>
                    <a:pt x="0" y="810524"/>
                  </a:lnTo>
                  <a:close/>
                </a:path>
              </a:pathLst>
            </a:custGeom>
            <a:solidFill>
              <a:srgbClr val="94DDD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5"/>
            <p:cNvSpPr txBox="1"/>
            <p:nvPr/>
          </p:nvSpPr>
          <p:spPr>
            <a:xfrm>
              <a:off x="0" y="-76200"/>
              <a:ext cx="825900" cy="88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400">
                  <a:solidFill>
                    <a:srgbClr val="2B4B82"/>
                  </a:solidFill>
                </a:rPr>
                <a:t>3</a:t>
              </a:r>
              <a:endParaRPr b="1" sz="4400"/>
            </a:p>
          </p:txBody>
        </p:sp>
      </p:grpSp>
      <p:grpSp>
        <p:nvGrpSpPr>
          <p:cNvPr id="161" name="Google Shape;161;p5"/>
          <p:cNvGrpSpPr/>
          <p:nvPr/>
        </p:nvGrpSpPr>
        <p:grpSpPr>
          <a:xfrm>
            <a:off x="13612817" y="1916309"/>
            <a:ext cx="900809" cy="967233"/>
            <a:chOff x="0" y="-76200"/>
            <a:chExt cx="825900" cy="886800"/>
          </a:xfrm>
        </p:grpSpPr>
        <p:sp>
          <p:nvSpPr>
            <p:cNvPr id="162" name="Google Shape;162;p5"/>
            <p:cNvSpPr/>
            <p:nvPr/>
          </p:nvSpPr>
          <p:spPr>
            <a:xfrm>
              <a:off x="0" y="0"/>
              <a:ext cx="825825" cy="810524"/>
            </a:xfrm>
            <a:custGeom>
              <a:rect b="b" l="l" r="r" t="t"/>
              <a:pathLst>
                <a:path extrusionOk="0" h="810524" w="825825">
                  <a:moveTo>
                    <a:pt x="0" y="0"/>
                  </a:moveTo>
                  <a:lnTo>
                    <a:pt x="825825" y="0"/>
                  </a:lnTo>
                  <a:lnTo>
                    <a:pt x="825825" y="810524"/>
                  </a:lnTo>
                  <a:lnTo>
                    <a:pt x="0" y="810524"/>
                  </a:lnTo>
                  <a:close/>
                </a:path>
              </a:pathLst>
            </a:custGeom>
            <a:solidFill>
              <a:srgbClr val="94DDD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5"/>
            <p:cNvSpPr txBox="1"/>
            <p:nvPr/>
          </p:nvSpPr>
          <p:spPr>
            <a:xfrm>
              <a:off x="0" y="-76200"/>
              <a:ext cx="825900" cy="88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400">
                  <a:solidFill>
                    <a:srgbClr val="2B4B82"/>
                  </a:solidFill>
                </a:rPr>
                <a:t>4</a:t>
              </a:r>
              <a:endParaRPr sz="4400"/>
            </a:p>
          </p:txBody>
        </p:sp>
      </p:grpSp>
      <p:cxnSp>
        <p:nvCxnSpPr>
          <p:cNvPr id="164" name="Google Shape;164;p5"/>
          <p:cNvCxnSpPr/>
          <p:nvPr/>
        </p:nvCxnSpPr>
        <p:spPr>
          <a:xfrm>
            <a:off x="6309210" y="6465744"/>
            <a:ext cx="2530800" cy="28500"/>
          </a:xfrm>
          <a:prstGeom prst="straightConnector1">
            <a:avLst/>
          </a:prstGeom>
          <a:noFill/>
          <a:ln cap="flat" cmpd="sng" w="28575">
            <a:solidFill>
              <a:srgbClr val="31356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5" name="Google Shape;165;p5"/>
          <p:cNvCxnSpPr/>
          <p:nvPr/>
        </p:nvCxnSpPr>
        <p:spPr>
          <a:xfrm>
            <a:off x="9740823" y="6465744"/>
            <a:ext cx="2362800" cy="28500"/>
          </a:xfrm>
          <a:prstGeom prst="straightConnector1">
            <a:avLst/>
          </a:prstGeom>
          <a:noFill/>
          <a:ln cap="flat" cmpd="sng" w="28575">
            <a:solidFill>
              <a:srgbClr val="31356E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66" name="Google Shape;166;p5"/>
          <p:cNvGrpSpPr/>
          <p:nvPr/>
        </p:nvGrpSpPr>
        <p:grpSpPr>
          <a:xfrm>
            <a:off x="5408498" y="5954909"/>
            <a:ext cx="900809" cy="967233"/>
            <a:chOff x="0" y="-76200"/>
            <a:chExt cx="825900" cy="886800"/>
          </a:xfrm>
        </p:grpSpPr>
        <p:sp>
          <p:nvSpPr>
            <p:cNvPr id="167" name="Google Shape;167;p5"/>
            <p:cNvSpPr/>
            <p:nvPr/>
          </p:nvSpPr>
          <p:spPr>
            <a:xfrm>
              <a:off x="0" y="0"/>
              <a:ext cx="825825" cy="810524"/>
            </a:xfrm>
            <a:custGeom>
              <a:rect b="b" l="l" r="r" t="t"/>
              <a:pathLst>
                <a:path extrusionOk="0" h="810524" w="825825">
                  <a:moveTo>
                    <a:pt x="0" y="0"/>
                  </a:moveTo>
                  <a:lnTo>
                    <a:pt x="825825" y="0"/>
                  </a:lnTo>
                  <a:lnTo>
                    <a:pt x="825825" y="810524"/>
                  </a:lnTo>
                  <a:lnTo>
                    <a:pt x="0" y="810524"/>
                  </a:lnTo>
                  <a:close/>
                </a:path>
              </a:pathLst>
            </a:custGeom>
            <a:solidFill>
              <a:srgbClr val="94DDD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5"/>
            <p:cNvSpPr txBox="1"/>
            <p:nvPr/>
          </p:nvSpPr>
          <p:spPr>
            <a:xfrm>
              <a:off x="0" y="-76200"/>
              <a:ext cx="825900" cy="88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400">
                  <a:solidFill>
                    <a:srgbClr val="2B4B82"/>
                  </a:solidFill>
                </a:rPr>
                <a:t>5</a:t>
              </a:r>
              <a:endParaRPr sz="4400"/>
            </a:p>
          </p:txBody>
        </p:sp>
      </p:grpSp>
      <p:grpSp>
        <p:nvGrpSpPr>
          <p:cNvPr id="169" name="Google Shape;169;p5"/>
          <p:cNvGrpSpPr/>
          <p:nvPr/>
        </p:nvGrpSpPr>
        <p:grpSpPr>
          <a:xfrm>
            <a:off x="8803671" y="5954909"/>
            <a:ext cx="900809" cy="967233"/>
            <a:chOff x="0" y="-76200"/>
            <a:chExt cx="825900" cy="886800"/>
          </a:xfrm>
        </p:grpSpPr>
        <p:sp>
          <p:nvSpPr>
            <p:cNvPr id="170" name="Google Shape;170;p5"/>
            <p:cNvSpPr/>
            <p:nvPr/>
          </p:nvSpPr>
          <p:spPr>
            <a:xfrm>
              <a:off x="0" y="0"/>
              <a:ext cx="825825" cy="810524"/>
            </a:xfrm>
            <a:custGeom>
              <a:rect b="b" l="l" r="r" t="t"/>
              <a:pathLst>
                <a:path extrusionOk="0" h="810524" w="825825">
                  <a:moveTo>
                    <a:pt x="0" y="0"/>
                  </a:moveTo>
                  <a:lnTo>
                    <a:pt x="825825" y="0"/>
                  </a:lnTo>
                  <a:lnTo>
                    <a:pt x="825825" y="810524"/>
                  </a:lnTo>
                  <a:lnTo>
                    <a:pt x="0" y="810524"/>
                  </a:lnTo>
                  <a:close/>
                </a:path>
              </a:pathLst>
            </a:custGeom>
            <a:solidFill>
              <a:srgbClr val="94DDD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5"/>
            <p:cNvSpPr txBox="1"/>
            <p:nvPr/>
          </p:nvSpPr>
          <p:spPr>
            <a:xfrm>
              <a:off x="0" y="-76200"/>
              <a:ext cx="825900" cy="88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400">
                  <a:solidFill>
                    <a:srgbClr val="2B4B82"/>
                  </a:solidFill>
                </a:rPr>
                <a:t>6</a:t>
              </a:r>
              <a:endParaRPr sz="4400"/>
            </a:p>
          </p:txBody>
        </p:sp>
      </p:grpSp>
      <p:sp>
        <p:nvSpPr>
          <p:cNvPr id="172" name="Google Shape;172;p5"/>
          <p:cNvSpPr txBox="1"/>
          <p:nvPr/>
        </p:nvSpPr>
        <p:spPr>
          <a:xfrm>
            <a:off x="8053192" y="7034765"/>
            <a:ext cx="2401500" cy="10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850">
                <a:solidFill>
                  <a:srgbClr val="2B4B82"/>
                </a:solidFill>
              </a:rPr>
              <a:t>Detection of Outliers </a:t>
            </a:r>
            <a:endParaRPr b="1" sz="2850">
              <a:solidFill>
                <a:srgbClr val="2B4B82"/>
              </a:solidFill>
            </a:endParaRPr>
          </a:p>
        </p:txBody>
      </p:sp>
      <p:sp>
        <p:nvSpPr>
          <p:cNvPr id="173" name="Google Shape;173;p5"/>
          <p:cNvSpPr txBox="1"/>
          <p:nvPr/>
        </p:nvSpPr>
        <p:spPr>
          <a:xfrm>
            <a:off x="4388150" y="6899325"/>
            <a:ext cx="29415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850">
                <a:solidFill>
                  <a:srgbClr val="2B4B82"/>
                </a:solidFill>
              </a:rPr>
              <a:t>Check and remove Observations with Missing Values  </a:t>
            </a:r>
            <a:endParaRPr sz="2850"/>
          </a:p>
        </p:txBody>
      </p:sp>
      <p:sp>
        <p:nvSpPr>
          <p:cNvPr id="174" name="Google Shape;174;p5"/>
          <p:cNvSpPr txBox="1"/>
          <p:nvPr/>
        </p:nvSpPr>
        <p:spPr>
          <a:xfrm>
            <a:off x="11419500" y="7040621"/>
            <a:ext cx="2459400" cy="22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50">
                <a:solidFill>
                  <a:srgbClr val="2B4B82"/>
                </a:solidFill>
              </a:rPr>
              <a:t>Addition of new column, Happiness Level  </a:t>
            </a:r>
            <a:endParaRPr b="1" sz="2850">
              <a:solidFill>
                <a:srgbClr val="2B4B82"/>
              </a:solidFill>
            </a:endParaRPr>
          </a:p>
        </p:txBody>
      </p:sp>
      <p:grpSp>
        <p:nvGrpSpPr>
          <p:cNvPr id="175" name="Google Shape;175;p5"/>
          <p:cNvGrpSpPr/>
          <p:nvPr/>
        </p:nvGrpSpPr>
        <p:grpSpPr>
          <a:xfrm>
            <a:off x="12198844" y="5954909"/>
            <a:ext cx="900809" cy="967233"/>
            <a:chOff x="0" y="-76200"/>
            <a:chExt cx="825900" cy="886800"/>
          </a:xfrm>
        </p:grpSpPr>
        <p:sp>
          <p:nvSpPr>
            <p:cNvPr id="176" name="Google Shape;176;p5"/>
            <p:cNvSpPr/>
            <p:nvPr/>
          </p:nvSpPr>
          <p:spPr>
            <a:xfrm>
              <a:off x="0" y="0"/>
              <a:ext cx="825825" cy="810524"/>
            </a:xfrm>
            <a:custGeom>
              <a:rect b="b" l="l" r="r" t="t"/>
              <a:pathLst>
                <a:path extrusionOk="0" h="810524" w="825825">
                  <a:moveTo>
                    <a:pt x="0" y="0"/>
                  </a:moveTo>
                  <a:lnTo>
                    <a:pt x="825825" y="0"/>
                  </a:lnTo>
                  <a:lnTo>
                    <a:pt x="825825" y="810524"/>
                  </a:lnTo>
                  <a:lnTo>
                    <a:pt x="0" y="810524"/>
                  </a:lnTo>
                  <a:close/>
                </a:path>
              </a:pathLst>
            </a:custGeom>
            <a:solidFill>
              <a:srgbClr val="94DDD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5"/>
            <p:cNvSpPr txBox="1"/>
            <p:nvPr/>
          </p:nvSpPr>
          <p:spPr>
            <a:xfrm>
              <a:off x="0" y="-76200"/>
              <a:ext cx="825900" cy="88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400">
                  <a:solidFill>
                    <a:srgbClr val="2B4B82"/>
                  </a:solidFill>
                </a:rPr>
                <a:t>7</a:t>
              </a:r>
              <a:endParaRPr b="1" sz="4400"/>
            </a:p>
          </p:txBody>
        </p:sp>
      </p:grpSp>
      <p:sp>
        <p:nvSpPr>
          <p:cNvPr id="178" name="Google Shape;178;p5"/>
          <p:cNvSpPr/>
          <p:nvPr/>
        </p:nvSpPr>
        <p:spPr>
          <a:xfrm>
            <a:off x="15636390" y="6342820"/>
            <a:ext cx="900149" cy="883471"/>
          </a:xfrm>
          <a:custGeom>
            <a:rect b="b" l="l" r="r" t="t"/>
            <a:pathLst>
              <a:path extrusionOk="0" h="810524" w="825825">
                <a:moveTo>
                  <a:pt x="0" y="0"/>
                </a:moveTo>
                <a:lnTo>
                  <a:pt x="825825" y="0"/>
                </a:lnTo>
                <a:lnTo>
                  <a:pt x="825825" y="810524"/>
                </a:lnTo>
                <a:lnTo>
                  <a:pt x="0" y="810524"/>
                </a:lnTo>
                <a:close/>
              </a:path>
            </a:pathLst>
          </a:custGeom>
          <a:solidFill>
            <a:srgbClr val="94DDD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4B82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5dbd6a94de_5_24"/>
          <p:cNvSpPr txBox="1"/>
          <p:nvPr/>
        </p:nvSpPr>
        <p:spPr>
          <a:xfrm>
            <a:off x="1115275" y="304825"/>
            <a:ext cx="15104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F7B4A7"/>
                </a:solidFill>
              </a:rPr>
              <a:t>Methods</a:t>
            </a:r>
            <a:endParaRPr sz="7200"/>
          </a:p>
        </p:txBody>
      </p:sp>
      <p:sp>
        <p:nvSpPr>
          <p:cNvPr id="184" name="Google Shape;184;g35dbd6a94de_5_24"/>
          <p:cNvSpPr txBox="1"/>
          <p:nvPr/>
        </p:nvSpPr>
        <p:spPr>
          <a:xfrm>
            <a:off x="1257300" y="2294800"/>
            <a:ext cx="15738300" cy="6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5600">
                <a:solidFill>
                  <a:srgbClr val="94DDDE"/>
                </a:solidFill>
              </a:rPr>
              <a:t>Model Choices:</a:t>
            </a:r>
            <a:endParaRPr b="1" sz="5600">
              <a:solidFill>
                <a:srgbClr val="94DDDE"/>
              </a:solidFill>
            </a:endParaRPr>
          </a:p>
          <a:p>
            <a:pPr indent="-53340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AutoNum type="arabicPeriod"/>
            </a:pPr>
            <a:r>
              <a:rPr lang="en-US" sz="4800">
                <a:solidFill>
                  <a:schemeClr val="lt1"/>
                </a:solidFill>
              </a:rPr>
              <a:t>For Regression problem: </a:t>
            </a:r>
            <a:endParaRPr sz="4800">
              <a:solidFill>
                <a:schemeClr val="lt1"/>
              </a:solidFill>
            </a:endParaRPr>
          </a:p>
          <a:p>
            <a:pPr indent="-53340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Char char="-"/>
            </a:pPr>
            <a:r>
              <a:rPr lang="en-US" sz="4800">
                <a:solidFill>
                  <a:schemeClr val="lt1"/>
                </a:solidFill>
              </a:rPr>
              <a:t>Linear Regression </a:t>
            </a:r>
            <a:endParaRPr sz="4800">
              <a:solidFill>
                <a:schemeClr val="lt1"/>
              </a:solidFill>
            </a:endParaRPr>
          </a:p>
          <a:p>
            <a:pPr indent="-53340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Char char="-"/>
            </a:pPr>
            <a:r>
              <a:rPr lang="en-US" sz="4800">
                <a:solidFill>
                  <a:schemeClr val="lt1"/>
                </a:solidFill>
              </a:rPr>
              <a:t>Random Forest</a:t>
            </a:r>
            <a:endParaRPr sz="4800">
              <a:solidFill>
                <a:schemeClr val="lt1"/>
              </a:solidFill>
            </a:endParaRPr>
          </a:p>
          <a:p>
            <a:pPr indent="-53340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AutoNum type="arabicPeriod"/>
            </a:pPr>
            <a:r>
              <a:rPr lang="en-US" sz="4800">
                <a:solidFill>
                  <a:schemeClr val="lt1"/>
                </a:solidFill>
              </a:rPr>
              <a:t>For Classification problem: </a:t>
            </a:r>
            <a:endParaRPr sz="4800">
              <a:solidFill>
                <a:schemeClr val="lt1"/>
              </a:solidFill>
            </a:endParaRPr>
          </a:p>
          <a:p>
            <a:pPr indent="-53340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Char char="-"/>
            </a:pPr>
            <a:r>
              <a:rPr lang="en-US" sz="4800">
                <a:solidFill>
                  <a:schemeClr val="lt1"/>
                </a:solidFill>
              </a:rPr>
              <a:t>KNN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35dbd6a94de_5_24"/>
          <p:cNvSpPr txBox="1"/>
          <p:nvPr/>
        </p:nvSpPr>
        <p:spPr>
          <a:xfrm>
            <a:off x="2158525" y="2283850"/>
            <a:ext cx="15606300" cy="6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5600">
                <a:solidFill>
                  <a:srgbClr val="94DDDE"/>
                </a:solidFill>
              </a:rPr>
              <a:t>Model Assumption:</a:t>
            </a:r>
            <a:endParaRPr b="1" sz="5600">
              <a:solidFill>
                <a:srgbClr val="94DDDE"/>
              </a:solidFill>
            </a:endParaRPr>
          </a:p>
          <a:p>
            <a:pPr indent="-5334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AutoNum type="arabicPeriod"/>
            </a:pPr>
            <a:r>
              <a:rPr lang="en-US" sz="4800">
                <a:solidFill>
                  <a:schemeClr val="lt1"/>
                </a:solidFill>
              </a:rPr>
              <a:t>Observations are independent</a:t>
            </a:r>
            <a:endParaRPr sz="4800">
              <a:solidFill>
                <a:schemeClr val="lt1"/>
              </a:solidFill>
            </a:endParaRPr>
          </a:p>
          <a:p>
            <a:pPr indent="-5334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AutoNum type="arabicPeriod"/>
            </a:pPr>
            <a:r>
              <a:rPr lang="en-US" sz="4800">
                <a:solidFill>
                  <a:schemeClr val="lt1"/>
                </a:solidFill>
              </a:rPr>
              <a:t>Constant variance of error</a:t>
            </a:r>
            <a:endParaRPr sz="4800">
              <a:solidFill>
                <a:schemeClr val="lt1"/>
              </a:solidFill>
            </a:endParaRPr>
          </a:p>
          <a:p>
            <a:pPr indent="-5334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AutoNum type="arabicPeriod"/>
            </a:pPr>
            <a:r>
              <a:rPr lang="en-US" sz="4800">
                <a:solidFill>
                  <a:schemeClr val="lt1"/>
                </a:solidFill>
              </a:rPr>
              <a:t>No Multicollinearity</a:t>
            </a:r>
            <a:endParaRPr sz="4800">
              <a:solidFill>
                <a:schemeClr val="lt1"/>
              </a:solidFill>
            </a:endParaRPr>
          </a:p>
          <a:p>
            <a:pPr indent="-5334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AutoNum type="arabicPeriod"/>
            </a:pPr>
            <a:r>
              <a:rPr lang="en-US" sz="4800">
                <a:solidFill>
                  <a:schemeClr val="lt1"/>
                </a:solidFill>
              </a:rPr>
              <a:t>Linearity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35dbd6a94de_5_24"/>
          <p:cNvSpPr txBox="1"/>
          <p:nvPr/>
        </p:nvSpPr>
        <p:spPr>
          <a:xfrm>
            <a:off x="2158525" y="2349700"/>
            <a:ext cx="14991000" cy="66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5600">
                <a:solidFill>
                  <a:srgbClr val="94DDDE"/>
                </a:solidFill>
              </a:rPr>
              <a:t>Metrics:</a:t>
            </a:r>
            <a:endParaRPr b="1" sz="5600">
              <a:solidFill>
                <a:srgbClr val="94DDDE"/>
              </a:solidFill>
            </a:endParaRPr>
          </a:p>
          <a:p>
            <a:pPr indent="-5334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AutoNum type="arabicPeriod"/>
            </a:pPr>
            <a:r>
              <a:rPr lang="en-US" sz="4800">
                <a:solidFill>
                  <a:schemeClr val="lt1"/>
                </a:solidFill>
              </a:rPr>
              <a:t>R squared</a:t>
            </a:r>
            <a:endParaRPr sz="4800">
              <a:solidFill>
                <a:schemeClr val="lt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lt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lt1"/>
              </a:solidFill>
            </a:endParaRPr>
          </a:p>
          <a:p>
            <a:pPr indent="-5334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AutoNum type="arabicPeriod"/>
            </a:pPr>
            <a:r>
              <a:rPr lang="en-US" sz="4800">
                <a:solidFill>
                  <a:schemeClr val="lt1"/>
                </a:solidFill>
              </a:rPr>
              <a:t>MSE </a:t>
            </a:r>
            <a:endParaRPr sz="4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lt1"/>
              </a:solidFill>
            </a:endParaRPr>
          </a:p>
          <a:p>
            <a:pPr indent="-5334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AutoNum type="arabicPeriod"/>
            </a:pPr>
            <a:r>
              <a:rPr lang="en-US" sz="4800">
                <a:solidFill>
                  <a:schemeClr val="lt1"/>
                </a:solidFill>
              </a:rPr>
              <a:t>RMSE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g35dbd6a94de_5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7175" y="3906688"/>
            <a:ext cx="4872150" cy="177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35dbd6a94de_5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7163" y="6062950"/>
            <a:ext cx="5391150" cy="155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35dbd6a94de_5_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73200" y="8173100"/>
            <a:ext cx="5479075" cy="13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