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89" r:id="rId5"/>
    <p:sldId id="265" r:id="rId6"/>
    <p:sldId id="291" r:id="rId7"/>
    <p:sldId id="258" r:id="rId8"/>
    <p:sldId id="267" r:id="rId9"/>
    <p:sldId id="272" r:id="rId10"/>
    <p:sldId id="264" r:id="rId11"/>
    <p:sldId id="274" r:id="rId12"/>
    <p:sldId id="278" r:id="rId13"/>
    <p:sldId id="260" r:id="rId14"/>
    <p:sldId id="300" r:id="rId15"/>
    <p:sldId id="302" r:id="rId16"/>
    <p:sldId id="301" r:id="rId17"/>
    <p:sldId id="303" r:id="rId18"/>
    <p:sldId id="292" r:id="rId19"/>
    <p:sldId id="293" r:id="rId20"/>
    <p:sldId id="294" r:id="rId21"/>
    <p:sldId id="295" r:id="rId22"/>
    <p:sldId id="297" r:id="rId23"/>
    <p:sldId id="298" r:id="rId24"/>
    <p:sldId id="261" r:id="rId25"/>
    <p:sldId id="263" r:id="rId26"/>
    <p:sldId id="299" r:id="rId27"/>
    <p:sldId id="275" r:id="rId28"/>
    <p:sldId id="304" r:id="rId29"/>
    <p:sldId id="270" r:id="rId30"/>
    <p:sldId id="280" r:id="rId31"/>
  </p:sldIdLst>
  <p:sldSz cx="12192000" cy="6858000"/>
  <p:notesSz cx="6858000" cy="9144000"/>
  <p:embeddedFontLst>
    <p:embeddedFont>
      <p:font typeface="华文琥珀" panose="02010800040101010101" pitchFamily="2" charset="-122"/>
      <p:regular r:id="rId32"/>
    </p:embeddedFont>
    <p:embeddedFont>
      <p:font typeface="优设标题黑" panose="02010600030101010101" charset="-122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黑体" panose="02010609060101010101" pitchFamily="49" charset="-122"/>
      <p:regular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2">
          <p15:clr>
            <a:srgbClr val="A4A3A4"/>
          </p15:clr>
        </p15:guide>
        <p15:guide id="2" pos="3840">
          <p15:clr>
            <a:srgbClr val="A4A3A4"/>
          </p15:clr>
        </p15:guide>
        <p15:guide id="3" pos="420">
          <p15:clr>
            <a:srgbClr val="A4A3A4"/>
          </p15:clr>
        </p15:guide>
        <p15:guide id="4" pos="7260">
          <p15:clr>
            <a:srgbClr val="A4A3A4"/>
          </p15:clr>
        </p15:guide>
        <p15:guide id="5" orient="horz" pos="626">
          <p15:clr>
            <a:srgbClr val="A4A3A4"/>
          </p15:clr>
        </p15:guide>
        <p15:guide id="6" orient="horz" pos="740">
          <p15:clr>
            <a:srgbClr val="A4A3A4"/>
          </p15:clr>
        </p15:guide>
        <p15:guide id="7" orient="horz" pos="3970">
          <p15:clr>
            <a:srgbClr val="A4A3A4"/>
          </p15:clr>
        </p15:guide>
        <p15:guide id="8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FE"/>
    <a:srgbClr val="0B1C27"/>
    <a:srgbClr val="0C1D28"/>
    <a:srgbClr val="091925"/>
    <a:srgbClr val="0B1D27"/>
    <a:srgbClr val="0C1E28"/>
    <a:srgbClr val="07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292"/>
        <p:guide pos="3840"/>
        <p:guide pos="420"/>
        <p:guide pos="7260"/>
        <p:guide orient="horz" pos="626"/>
        <p:guide orient="horz" pos="740"/>
        <p:guide orient="horz" pos="3970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071623"/>
            </a:gs>
            <a:gs pos="0">
              <a:srgbClr val="0C1E2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0271" y="-3237271"/>
            <a:ext cx="13332543" cy="133325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7045" y="2266920"/>
            <a:ext cx="53979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汉仪雅酷黑W" panose="00020600040101010101" charset="-122"/>
                <a:ea typeface="汉仪雅酷黑W" panose="00020600040101010101" charset="-122"/>
              </a:rPr>
              <a:t>红外测温项目</a:t>
            </a: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汉仪雅酷黑W" panose="00020600040101010101" charset="-122"/>
                <a:ea typeface="汉仪雅酷黑W" panose="00020600040101010101" charset="-122"/>
              </a:rPr>
              <a:t>工作汇报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97045" y="4035396"/>
            <a:ext cx="5397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汇报人：朱明煊，陈浩翔，王子璇，张瑞成</a:t>
            </a:r>
          </a:p>
        </p:txBody>
      </p:sp>
      <p:sp>
        <p:nvSpPr>
          <p:cNvPr id="13" name="椭圆 12"/>
          <p:cNvSpPr/>
          <p:nvPr/>
        </p:nvSpPr>
        <p:spPr>
          <a:xfrm>
            <a:off x="3788423" y="3913972"/>
            <a:ext cx="4615154" cy="45719"/>
          </a:xfrm>
          <a:prstGeom prst="ellipse">
            <a:avLst/>
          </a:prstGeom>
          <a:gradFill flip="none" rotWithShape="1">
            <a:gsLst>
              <a:gs pos="50000">
                <a:srgbClr val="00FEFE"/>
              </a:gs>
              <a:gs pos="92000">
                <a:srgbClr val="00FEFE">
                  <a:alpha val="0"/>
                </a:srgbClr>
              </a:gs>
              <a:gs pos="11000">
                <a:srgbClr val="00FEFE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51417" y="2194052"/>
            <a:ext cx="2889167" cy="2889167"/>
            <a:chOff x="2491934" y="1575584"/>
            <a:chExt cx="4154073" cy="4154073"/>
          </a:xfrm>
        </p:grpSpPr>
        <p:sp>
          <p:nvSpPr>
            <p:cNvPr id="33" name="椭圆 32"/>
            <p:cNvSpPr/>
            <p:nvPr/>
          </p:nvSpPr>
          <p:spPr>
            <a:xfrm rot="-5400000" flipH="1">
              <a:off x="3574226" y="1843400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3842042" y="1575584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5400000" flipH="1">
              <a:off x="4109858" y="1843400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0800000" flipH="1">
              <a:off x="3842042" y="2111216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88620" y="1812925"/>
            <a:ext cx="3818255" cy="1230040"/>
            <a:chOff x="381001" y="3382053"/>
            <a:chExt cx="3631830" cy="1230086"/>
          </a:xfrm>
        </p:grpSpPr>
        <p:sp>
          <p:nvSpPr>
            <p:cNvPr id="54" name="文本框 53"/>
            <p:cNvSpPr txBox="1"/>
            <p:nvPr/>
          </p:nvSpPr>
          <p:spPr>
            <a:xfrm>
              <a:off x="381001" y="3782163"/>
              <a:ext cx="3631830" cy="82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搭建环境，学习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PyQt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的使用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学习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信号槽原理，实现界面跳转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44945" y="3382053"/>
              <a:ext cx="2967885" cy="39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1.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基础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985423" y="1812920"/>
            <a:ext cx="3631830" cy="1968560"/>
            <a:chOff x="8071075" y="1986880"/>
            <a:chExt cx="3631830" cy="1968560"/>
          </a:xfrm>
        </p:grpSpPr>
        <p:sp>
          <p:nvSpPr>
            <p:cNvPr id="57" name="文本框 56"/>
            <p:cNvSpPr txBox="1"/>
            <p:nvPr/>
          </p:nvSpPr>
          <p:spPr>
            <a:xfrm>
              <a:off x="8071075" y="2386990"/>
              <a:ext cx="363183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利用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Resize()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函数使得窗口可以自由拉伸；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从原来的单一窗口改变设计为不断产生子窗口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3.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优化窗口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9395" y="4267835"/>
            <a:ext cx="3967480" cy="2338113"/>
            <a:chOff x="381001" y="3382053"/>
            <a:chExt cx="3631830" cy="2338209"/>
          </a:xfrm>
        </p:grpSpPr>
        <p:sp>
          <p:nvSpPr>
            <p:cNvPr id="64" name="文本框 63"/>
            <p:cNvSpPr txBox="1"/>
            <p:nvPr/>
          </p:nvSpPr>
          <p:spPr>
            <a:xfrm>
              <a:off x="381001" y="3782163"/>
              <a:ext cx="3631830" cy="193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尝试百度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aip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后放弃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使用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pyttsx3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库，调用简单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将温度作为参数，不同温度播报不同语句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出现异常退出情况，将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mac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更换成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windows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系统电脑后问题消失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44945" y="3382053"/>
              <a:ext cx="2967885" cy="39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2.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语音播报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985423" y="4267804"/>
            <a:ext cx="3631830" cy="1598990"/>
            <a:chOff x="8071075" y="1986880"/>
            <a:chExt cx="3631830" cy="1598990"/>
          </a:xfrm>
        </p:grpSpPr>
        <p:sp>
          <p:nvSpPr>
            <p:cNvPr id="62" name="文本框 61"/>
            <p:cNvSpPr txBox="1"/>
            <p:nvPr/>
          </p:nvSpPr>
          <p:spPr>
            <a:xfrm>
              <a:off x="8071075" y="2386990"/>
              <a:ext cx="36318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尝试使用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MySQL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，过于冗杂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学习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Django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框架，利用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SQLite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，使用简单的函数就能完成数据的交互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4.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与数据库交互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21030" y="313055"/>
            <a:ext cx="3352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UI</a:t>
            </a:r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界面开发：棘手</a:t>
            </a:r>
          </a:p>
        </p:txBody>
      </p:sp>
      <p:sp>
        <p:nvSpPr>
          <p:cNvPr id="41" name="Shape 2591"/>
          <p:cNvSpPr/>
          <p:nvPr/>
        </p:nvSpPr>
        <p:spPr>
          <a:xfrm>
            <a:off x="5843998" y="3386634"/>
            <a:ext cx="504004" cy="50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1030" y="313055"/>
            <a:ext cx="3630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数据可视化：痛苦</a:t>
            </a:r>
          </a:p>
        </p:txBody>
      </p:sp>
      <p:sp>
        <p:nvSpPr>
          <p:cNvPr id="31" name="箭头: V 形 30"/>
          <p:cNvSpPr/>
          <p:nvPr/>
        </p:nvSpPr>
        <p:spPr>
          <a:xfrm>
            <a:off x="4679392" y="1174538"/>
            <a:ext cx="2833215" cy="4959562"/>
          </a:xfrm>
          <a:prstGeom prst="chevron">
            <a:avLst>
              <a:gd name="adj" fmla="val 91886"/>
            </a:avLst>
          </a:prstGeom>
          <a:gradFill flip="none" rotWithShape="1">
            <a:gsLst>
              <a:gs pos="0">
                <a:srgbClr val="00FEFE"/>
              </a:gs>
              <a:gs pos="100000">
                <a:srgbClr val="0C1D28">
                  <a:alpha val="0"/>
                </a:srgbClr>
              </a:gs>
            </a:gsLst>
            <a:lin ang="10800000" scaled="1"/>
            <a:tileRect/>
          </a:gradFill>
          <a:ln>
            <a:gradFill flip="none" rotWithShape="1">
              <a:gsLst>
                <a:gs pos="3800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箭头: V 形 31"/>
          <p:cNvSpPr/>
          <p:nvPr/>
        </p:nvSpPr>
        <p:spPr>
          <a:xfrm rot="10800000">
            <a:off x="4679393" y="1174538"/>
            <a:ext cx="2833215" cy="4959562"/>
          </a:xfrm>
          <a:prstGeom prst="chevron">
            <a:avLst>
              <a:gd name="adj" fmla="val 91886"/>
            </a:avLst>
          </a:prstGeom>
          <a:gradFill flip="none" rotWithShape="1">
            <a:gsLst>
              <a:gs pos="0">
                <a:srgbClr val="00FEFE"/>
              </a:gs>
              <a:gs pos="100000">
                <a:srgbClr val="0C1D28">
                  <a:alpha val="0"/>
                </a:srgbClr>
              </a:gs>
            </a:gsLst>
            <a:lin ang="10800000" scaled="1"/>
            <a:tileRect/>
          </a:gradFill>
          <a:ln>
            <a:gradFill flip="none" rotWithShape="1">
              <a:gsLst>
                <a:gs pos="3800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4397452" y="1769639"/>
            <a:ext cx="1308100" cy="1308100"/>
          </a:xfrm>
          <a:prstGeom prst="diamond">
            <a:avLst/>
          </a:prstGeom>
          <a:solidFill>
            <a:srgbClr val="00FEFE">
              <a:alpha val="40000"/>
            </a:srgbClr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6486449" y="1769639"/>
            <a:ext cx="1308100" cy="1308100"/>
          </a:xfrm>
          <a:prstGeom prst="diamond">
            <a:avLst/>
          </a:prstGeom>
          <a:solidFill>
            <a:srgbClr val="00FEFE">
              <a:alpha val="40000"/>
            </a:srgbClr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397452" y="4230899"/>
            <a:ext cx="1308100" cy="1308100"/>
          </a:xfrm>
          <a:prstGeom prst="diamond">
            <a:avLst/>
          </a:prstGeom>
          <a:solidFill>
            <a:srgbClr val="00FEFE">
              <a:alpha val="40000"/>
            </a:srgbClr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6486449" y="4230899"/>
            <a:ext cx="1308100" cy="1308100"/>
          </a:xfrm>
          <a:prstGeom prst="diamond">
            <a:avLst/>
          </a:prstGeom>
          <a:solidFill>
            <a:srgbClr val="00FEFE">
              <a:alpha val="40000"/>
            </a:srgbClr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79079" y="1825416"/>
            <a:ext cx="3622040" cy="1598990"/>
            <a:chOff x="7842222" y="1853729"/>
            <a:chExt cx="3622040" cy="1598990"/>
          </a:xfrm>
        </p:grpSpPr>
        <p:sp>
          <p:nvSpPr>
            <p:cNvPr id="25" name="文本框 24"/>
            <p:cNvSpPr txBox="1"/>
            <p:nvPr/>
          </p:nvSpPr>
          <p:spPr>
            <a:xfrm>
              <a:off x="7842222" y="2253839"/>
              <a:ext cx="3434207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利用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Django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框架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与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SQLite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交互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将查找到的信息显示在屏幕上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842222" y="1853729"/>
              <a:ext cx="36220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3.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显示个人温度信息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9881" y="1825416"/>
            <a:ext cx="3696970" cy="1598990"/>
            <a:chOff x="309881" y="1825416"/>
            <a:chExt cx="3696970" cy="1598990"/>
          </a:xfrm>
        </p:grpSpPr>
        <p:sp>
          <p:nvSpPr>
            <p:cNvPr id="23" name="文本框 22"/>
            <p:cNvSpPr txBox="1"/>
            <p:nvPr/>
          </p:nvSpPr>
          <p:spPr>
            <a:xfrm>
              <a:off x="660401" y="2225526"/>
              <a:ext cx="331397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建立预存储列表作为选项，通过下拉框的index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并利用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字符串分割操作，提取了月、日、时间、地点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9881" y="1825416"/>
              <a:ext cx="36969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1.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根据下拉框选择内容筛选数据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79079" y="4286676"/>
            <a:ext cx="3709035" cy="1598930"/>
            <a:chOff x="7842222" y="1853729"/>
            <a:chExt cx="3709035" cy="1598930"/>
          </a:xfrm>
        </p:grpSpPr>
        <p:sp>
          <p:nvSpPr>
            <p:cNvPr id="19" name="文本框 18"/>
            <p:cNvSpPr txBox="1"/>
            <p:nvPr/>
          </p:nvSpPr>
          <p:spPr>
            <a:xfrm>
              <a:off x="7842222" y="2253779"/>
              <a:ext cx="370903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学习了QtCharts语法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点击按钮生成图表</a:t>
              </a:r>
              <a:endParaRPr lang="en-US" altLang="zh-CN" sz="16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能显示最大温度、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ea"/>
                </a:rPr>
                <a:t>最小温度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ea"/>
                </a:rPr>
                <a:t>，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平均温度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42222" y="1853729"/>
              <a:ext cx="34347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4.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绘制个人信息折线统计图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3826" y="4286676"/>
            <a:ext cx="3883025" cy="1968500"/>
            <a:chOff x="123826" y="1825416"/>
            <a:chExt cx="3883025" cy="1968500"/>
          </a:xfrm>
        </p:grpSpPr>
        <p:sp>
          <p:nvSpPr>
            <p:cNvPr id="17" name="文本框 16"/>
            <p:cNvSpPr txBox="1"/>
            <p:nvPr/>
          </p:nvSpPr>
          <p:spPr>
            <a:xfrm>
              <a:off x="123826" y="2225466"/>
              <a:ext cx="385064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学习了QtCharts语法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划定横轴温度区间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纵轴为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该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温度人数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显示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测温人数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、平均温度、风险预测信息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4661" y="1825416"/>
              <a:ext cx="35521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2.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绘制区域信息柱形图</a:t>
              </a:r>
            </a:p>
          </p:txBody>
        </p:sp>
      </p:grpSp>
      <p:sp>
        <p:nvSpPr>
          <p:cNvPr id="33" name="Shape 2770"/>
          <p:cNvSpPr/>
          <p:nvPr/>
        </p:nvSpPr>
        <p:spPr>
          <a:xfrm>
            <a:off x="4802846" y="2175033"/>
            <a:ext cx="497313" cy="49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34" name="Shape 2771"/>
          <p:cNvSpPr/>
          <p:nvPr/>
        </p:nvSpPr>
        <p:spPr>
          <a:xfrm>
            <a:off x="6891843" y="2175033"/>
            <a:ext cx="497313" cy="49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35" name="Shape 2772"/>
          <p:cNvSpPr/>
          <p:nvPr/>
        </p:nvSpPr>
        <p:spPr>
          <a:xfrm>
            <a:off x="4802846" y="4636293"/>
            <a:ext cx="497313" cy="49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36" name="Shape 2773"/>
          <p:cNvSpPr/>
          <p:nvPr/>
        </p:nvSpPr>
        <p:spPr>
          <a:xfrm>
            <a:off x="6891843" y="4636293"/>
            <a:ext cx="497313" cy="49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1030" y="313055"/>
            <a:ext cx="3630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人脸识别：地狱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-5673725" y="2928476"/>
            <a:ext cx="19170650" cy="2082710"/>
            <a:chOff x="-971550" y="2645982"/>
            <a:chExt cx="14135100" cy="2082710"/>
          </a:xfrm>
        </p:grpSpPr>
        <p:sp>
          <p:nvSpPr>
            <p:cNvPr id="58" name="任意多边形: 形状 57"/>
            <p:cNvSpPr/>
            <p:nvPr/>
          </p:nvSpPr>
          <p:spPr>
            <a:xfrm>
              <a:off x="-971550" y="2645982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-971550" y="2832385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-971550" y="3018788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-971550" y="3205191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flipV="1">
            <a:off x="-5673725" y="2648871"/>
            <a:ext cx="19170650" cy="2082710"/>
            <a:chOff x="-971550" y="2645982"/>
            <a:chExt cx="14135100" cy="2082710"/>
          </a:xfrm>
        </p:grpSpPr>
        <p:sp>
          <p:nvSpPr>
            <p:cNvPr id="64" name="任意多边形: 形状 63"/>
            <p:cNvSpPr/>
            <p:nvPr/>
          </p:nvSpPr>
          <p:spPr>
            <a:xfrm>
              <a:off x="-971550" y="2645982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-971550" y="2832385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-971550" y="3018788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-971550" y="3205191"/>
              <a:ext cx="14135100" cy="1523501"/>
            </a:xfrm>
            <a:custGeom>
              <a:avLst/>
              <a:gdLst>
                <a:gd name="connsiteX0" fmla="*/ 0 w 14135100"/>
                <a:gd name="connsiteY0" fmla="*/ 2654716 h 2819816"/>
                <a:gd name="connsiteX1" fmla="*/ 1981200 w 14135100"/>
                <a:gd name="connsiteY1" fmla="*/ 416 h 2819816"/>
                <a:gd name="connsiteX2" fmla="*/ 4737100 w 14135100"/>
                <a:gd name="connsiteY2" fmla="*/ 2819816 h 2819816"/>
                <a:gd name="connsiteX3" fmla="*/ 6743700 w 14135100"/>
                <a:gd name="connsiteY3" fmla="*/ 416 h 2819816"/>
                <a:gd name="connsiteX4" fmla="*/ 8712200 w 14135100"/>
                <a:gd name="connsiteY4" fmla="*/ 2756316 h 2819816"/>
                <a:gd name="connsiteX5" fmla="*/ 10629900 w 14135100"/>
                <a:gd name="connsiteY5" fmla="*/ 114716 h 2819816"/>
                <a:gd name="connsiteX6" fmla="*/ 12446000 w 14135100"/>
                <a:gd name="connsiteY6" fmla="*/ 2769016 h 2819816"/>
                <a:gd name="connsiteX7" fmla="*/ 14135100 w 14135100"/>
                <a:gd name="connsiteY7" fmla="*/ 203616 h 281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5100" h="2819816">
                  <a:moveTo>
                    <a:pt x="0" y="2654716"/>
                  </a:moveTo>
                  <a:cubicBezTo>
                    <a:pt x="595841" y="1313807"/>
                    <a:pt x="1191683" y="-27101"/>
                    <a:pt x="1981200" y="416"/>
                  </a:cubicBezTo>
                  <a:cubicBezTo>
                    <a:pt x="2770717" y="27933"/>
                    <a:pt x="3943350" y="2819816"/>
                    <a:pt x="4737100" y="2819816"/>
                  </a:cubicBezTo>
                  <a:cubicBezTo>
                    <a:pt x="5530850" y="2819816"/>
                    <a:pt x="6081183" y="10999"/>
                    <a:pt x="6743700" y="416"/>
                  </a:cubicBezTo>
                  <a:cubicBezTo>
                    <a:pt x="7406217" y="-10167"/>
                    <a:pt x="8064500" y="2737266"/>
                    <a:pt x="8712200" y="2756316"/>
                  </a:cubicBezTo>
                  <a:cubicBezTo>
                    <a:pt x="9359900" y="2775366"/>
                    <a:pt x="10007600" y="112599"/>
                    <a:pt x="10629900" y="114716"/>
                  </a:cubicBezTo>
                  <a:cubicBezTo>
                    <a:pt x="11252200" y="116833"/>
                    <a:pt x="11861800" y="2754199"/>
                    <a:pt x="12446000" y="2769016"/>
                  </a:cubicBezTo>
                  <a:cubicBezTo>
                    <a:pt x="13030200" y="2783833"/>
                    <a:pt x="13582650" y="1493724"/>
                    <a:pt x="14135100" y="203616"/>
                  </a:cubicBezTo>
                </a:path>
              </a:pathLst>
            </a:custGeom>
            <a:noFill/>
            <a:ln>
              <a:gradFill flip="none" rotWithShape="1">
                <a:gsLst>
                  <a:gs pos="0">
                    <a:srgbClr val="0B1C27">
                      <a:alpha val="0"/>
                    </a:srgbClr>
                  </a:gs>
                  <a:gs pos="100000">
                    <a:srgbClr val="00FEFE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1733717" y="3187071"/>
            <a:ext cx="1006311" cy="1006311"/>
          </a:xfrm>
          <a:prstGeom prst="ellipse">
            <a:avLst/>
          </a:prstGeom>
          <a:solidFill>
            <a:srgbClr val="0B1C27"/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306469" y="3187071"/>
            <a:ext cx="1006311" cy="1006311"/>
          </a:xfrm>
          <a:prstGeom prst="ellipse">
            <a:avLst/>
          </a:prstGeom>
          <a:solidFill>
            <a:srgbClr val="0B1C27"/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879221" y="3187071"/>
            <a:ext cx="1006311" cy="1006311"/>
          </a:xfrm>
          <a:prstGeom prst="ellipse">
            <a:avLst/>
          </a:prstGeom>
          <a:solidFill>
            <a:srgbClr val="0B1C27"/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9451973" y="3187071"/>
            <a:ext cx="1006311" cy="1006311"/>
          </a:xfrm>
          <a:prstGeom prst="ellipse">
            <a:avLst/>
          </a:prstGeom>
          <a:solidFill>
            <a:srgbClr val="0B1C27"/>
          </a:solidFill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59612" y="4651316"/>
            <a:ext cx="3552825" cy="1598930"/>
            <a:chOff x="402449" y="2054508"/>
            <a:chExt cx="3552825" cy="1598930"/>
          </a:xfrm>
        </p:grpSpPr>
        <p:sp>
          <p:nvSpPr>
            <p:cNvPr id="73" name="文本框 72"/>
            <p:cNvSpPr txBox="1"/>
            <p:nvPr/>
          </p:nvSpPr>
          <p:spPr>
            <a:xfrm>
              <a:off x="402449" y="2454558"/>
              <a:ext cx="355282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查阅相关资料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学习相关知识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网络代码大多不可靠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95131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学习知识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312381" y="4651316"/>
            <a:ext cx="4138930" cy="1968500"/>
            <a:chOff x="109714" y="2054508"/>
            <a:chExt cx="4138930" cy="1968500"/>
          </a:xfrm>
        </p:grpSpPr>
        <p:sp>
          <p:nvSpPr>
            <p:cNvPr id="76" name="文本框 75"/>
            <p:cNvSpPr txBox="1"/>
            <p:nvPr/>
          </p:nvSpPr>
          <p:spPr>
            <a:xfrm>
              <a:off x="109714" y="2454558"/>
              <a:ext cx="413893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听从老师建议，采用特征点识别法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借鉴了虹软ArcSoft Face的识别工具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首先检测人脸，识别后转化成信息列表存储</a:t>
              </a: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95766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实现人脸识别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71190" y="1236345"/>
            <a:ext cx="3277235" cy="1598978"/>
            <a:chOff x="627874" y="2054508"/>
            <a:chExt cx="3103669" cy="1599027"/>
          </a:xfrm>
        </p:grpSpPr>
        <p:sp>
          <p:nvSpPr>
            <p:cNvPr id="79" name="文本框 78"/>
            <p:cNvSpPr txBox="1"/>
            <p:nvPr/>
          </p:nvSpPr>
          <p:spPr>
            <a:xfrm>
              <a:off x="627874" y="2454618"/>
              <a:ext cx="3103669" cy="1198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ea"/>
                </a:rPr>
                <a:t>利用opencv库，调用系统摄像头</a:t>
              </a: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ea"/>
                </a:rPr>
                <a:t>利用布局将摄像头框定在主界面中</a:t>
              </a: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ea"/>
                </a:rPr>
                <a:t>添加各种按钮</a:t>
              </a:r>
              <a:endParaRPr lang="en-US" altLang="zh-CN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95766" y="2054508"/>
              <a:ext cx="2967885" cy="39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  <a:sym typeface="+mn-ea"/>
                </a:rPr>
                <a:t>打开摄像头</a:t>
              </a:r>
              <a:endPara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403590" y="1075055"/>
            <a:ext cx="3103245" cy="2039888"/>
            <a:chOff x="627874" y="2054508"/>
            <a:chExt cx="3103669" cy="1731254"/>
          </a:xfrm>
        </p:grpSpPr>
        <p:sp>
          <p:nvSpPr>
            <p:cNvPr id="82" name="文本框 81"/>
            <p:cNvSpPr txBox="1"/>
            <p:nvPr/>
          </p:nvSpPr>
          <p:spPr>
            <a:xfrm>
              <a:off x="627874" y="2454618"/>
              <a:ext cx="3103669" cy="133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防止阻塞，调用了子线程</a:t>
              </a:r>
              <a:endParaRPr lang="en-US" altLang="zh-CN" sz="160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使用默认方法的sdk进行提取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与激活好的照片进行匹配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，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照片名称即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所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得信息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95766" y="2054508"/>
              <a:ext cx="2967885" cy="33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面部特征提取与匹配</a:t>
              </a:r>
            </a:p>
          </p:txBody>
        </p:sp>
      </p:grpSp>
      <p:sp>
        <p:nvSpPr>
          <p:cNvPr id="84" name="Shape 2745"/>
          <p:cNvSpPr/>
          <p:nvPr/>
        </p:nvSpPr>
        <p:spPr>
          <a:xfrm>
            <a:off x="2010437" y="3463791"/>
            <a:ext cx="452870" cy="452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85" name="Shape 2781"/>
          <p:cNvSpPr/>
          <p:nvPr/>
        </p:nvSpPr>
        <p:spPr>
          <a:xfrm>
            <a:off x="4583189" y="3463791"/>
            <a:ext cx="452870" cy="452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86" name="Shape 2785"/>
          <p:cNvSpPr/>
          <p:nvPr/>
        </p:nvSpPr>
        <p:spPr>
          <a:xfrm>
            <a:off x="7155941" y="3504961"/>
            <a:ext cx="452870" cy="370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87" name="Shape 2787"/>
          <p:cNvSpPr/>
          <p:nvPr/>
        </p:nvSpPr>
        <p:spPr>
          <a:xfrm>
            <a:off x="9728834" y="3463781"/>
            <a:ext cx="452588" cy="45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808" t="53079" r="18518" b="16299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98220" y="351489"/>
            <a:ext cx="3636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900" i="1" dirty="0">
                <a:gradFill flip="none" rotWithShape="1">
                  <a:gsLst>
                    <a:gs pos="68000">
                      <a:srgbClr val="00FEFE"/>
                    </a:gs>
                    <a:gs pos="35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03</a:t>
            </a:r>
            <a:endParaRPr lang="zh-CN" altLang="en-US" sz="13900" i="1" dirty="0">
              <a:gradFill flip="none" rotWithShape="1">
                <a:gsLst>
                  <a:gs pos="68000">
                    <a:srgbClr val="00FEFE"/>
                  </a:gs>
                  <a:gs pos="35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980" y="1518585"/>
            <a:ext cx="6063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汉仪雅酷黑W" panose="00020600040101010101" charset="-122"/>
                <a:ea typeface="汉仪雅酷黑W" panose="00020600040101010101" charset="-122"/>
              </a:rPr>
              <a:t>项目完成情况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烧写单片机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为实现网络通信，首先应设置好连接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WiFi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的名称密码，并导入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ESP8266WiFi.h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。测温功能是调用了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mlx90615.h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的自带函数实现的。之后连接到设置好的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IP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地址和端口号，与服务器进行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socket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连接。最后接收服务器信息，如果接收到信号则以设计好的</a:t>
            </a:r>
            <a:r>
              <a:rPr lang="en-US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字典格式发送温度信息。</a:t>
            </a:r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烧写单片机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4664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F657882D28471A1A642686D7BF7175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245" y="2406015"/>
            <a:ext cx="6871335" cy="2926715"/>
          </a:xfrm>
          <a:prstGeom prst="rect">
            <a:avLst/>
          </a:prstGeom>
        </p:spPr>
      </p:pic>
      <p:pic>
        <p:nvPicPr>
          <p:cNvPr id="4" name="图片 3" descr="B4182D60F064B61B355E3E858362A0B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73700"/>
            <a:ext cx="12183745" cy="1139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搭建服务器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首先在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__init__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中设置好启动服务器监听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socket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等基本功能，防止多次点击按钮时重复执行出现错误。连接建立后准备接受按钮发来的信号。信号正确则向传感器发去信号，然后准备接收传感器发来的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json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信息。之后将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json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信息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decode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再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eval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得到字典格式的数据，即可把温度信息返回给主界面。这里应避免收到空消息，导致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eval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函数出现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EOF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错误。最后应避免提前关闭</a:t>
            </a:r>
            <a:r>
              <a:rPr lang="en-US" altLang="zh-CN" sz="2800" dirty="0">
                <a:solidFill>
                  <a:schemeClr val="bg1"/>
                </a:solidFill>
                <a:ea typeface="华康综艺玉润体 W7" panose="040B0709000000000000" charset="-122"/>
              </a:rPr>
              <a:t>tcpServerSocket</a:t>
            </a:r>
            <a:r>
              <a:rPr lang="zh-CN" altLang="en-US" sz="2800" dirty="0">
                <a:solidFill>
                  <a:schemeClr val="bg1"/>
                </a:solidFill>
                <a:ea typeface="华康综艺玉润体 W7" panose="040B0709000000000000" charset="-122"/>
              </a:rPr>
              <a:t>，防止重复点击按钮时无法连接服务器，应将这部分功能设置为整个程序退出后才会执行。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搭建服务器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E95C4D47-1648-4367-A672-F39BF4DBAA2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0" y="2266315"/>
            <a:ext cx="8666480" cy="1823720"/>
          </a:xfrm>
          <a:prstGeom prst="rect">
            <a:avLst/>
          </a:prstGeom>
        </p:spPr>
      </p:pic>
      <p:pic>
        <p:nvPicPr>
          <p:cNvPr id="7" name="图片 6" descr="8BEF53C3-4D47-43A7-AEAE-FEC0F985BEC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" y="4236085"/>
            <a:ext cx="1171575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数据的存储与读取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在Django的框架下，利用类存储数据库信息，非常的便捷。我们建立了db_manager.py。里面分别建立了用于区域数据处理与个人数据处理的类。并且在文件中实现了不同种数据的筛选函数，以筛选地区与时间的函数为例，通过条件不断缩小列表的范围 </a:t>
            </a: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数据的存储与读取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366645"/>
            <a:ext cx="8991600" cy="3935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189" y="1529070"/>
            <a:ext cx="3799861" cy="37998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75141" y="3013501"/>
            <a:ext cx="155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055670" y="1407707"/>
            <a:ext cx="1006272" cy="642937"/>
            <a:chOff x="6055670" y="1407707"/>
            <a:chExt cx="1006272" cy="642937"/>
          </a:xfrm>
        </p:grpSpPr>
        <p:sp>
          <p:nvSpPr>
            <p:cNvPr id="4" name="矩形 3"/>
            <p:cNvSpPr/>
            <p:nvPr/>
          </p:nvSpPr>
          <p:spPr>
            <a:xfrm>
              <a:off x="6237338" y="1407707"/>
              <a:ext cx="642937" cy="642937"/>
            </a:xfrm>
            <a:prstGeom prst="rect">
              <a:avLst/>
            </a:prstGeom>
            <a:gradFill>
              <a:gsLst>
                <a:gs pos="100000">
                  <a:srgbClr val="00FEFE"/>
                </a:gs>
                <a:gs pos="0">
                  <a:srgbClr val="0B1D27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55670" y="1467565"/>
              <a:ext cx="1006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42903" y="1298288"/>
            <a:ext cx="2967885" cy="860405"/>
            <a:chOff x="7142903" y="1588928"/>
            <a:chExt cx="2967885" cy="860405"/>
          </a:xfrm>
        </p:grpSpPr>
        <p:sp>
          <p:nvSpPr>
            <p:cNvPr id="14" name="文本框 13"/>
            <p:cNvSpPr txBox="1"/>
            <p:nvPr/>
          </p:nvSpPr>
          <p:spPr>
            <a:xfrm>
              <a:off x="7142903" y="1588928"/>
              <a:ext cx="29678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项目基本情况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42903" y="2112148"/>
              <a:ext cx="29678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Overview of project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55670" y="2431505"/>
            <a:ext cx="4271758" cy="860425"/>
            <a:chOff x="6055670" y="1558999"/>
            <a:chExt cx="4271758" cy="860425"/>
          </a:xfrm>
        </p:grpSpPr>
        <p:sp>
          <p:nvSpPr>
            <p:cNvPr id="20" name="矩形 19"/>
            <p:cNvSpPr/>
            <p:nvPr/>
          </p:nvSpPr>
          <p:spPr>
            <a:xfrm>
              <a:off x="6237338" y="1668418"/>
              <a:ext cx="642937" cy="642937"/>
            </a:xfrm>
            <a:prstGeom prst="rect">
              <a:avLst/>
            </a:prstGeom>
            <a:gradFill>
              <a:gsLst>
                <a:gs pos="100000">
                  <a:srgbClr val="00FEFE"/>
                </a:gs>
                <a:gs pos="0">
                  <a:srgbClr val="0B1D27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55670" y="1728276"/>
              <a:ext cx="1006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42903" y="1558999"/>
              <a:ext cx="3184525" cy="860425"/>
              <a:chOff x="7142903" y="1588928"/>
              <a:chExt cx="3184525" cy="860425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142903" y="1588928"/>
                <a:ext cx="296788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优设标题黑" panose="00000500000000000000" pitchFamily="2" charset="-122"/>
                    <a:ea typeface="优设标题黑" panose="00000500000000000000" pitchFamily="2" charset="-122"/>
                  </a:rPr>
                  <a:t>项目开发过程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142903" y="2112168"/>
                <a:ext cx="31845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Developing process of project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055670" y="3564722"/>
            <a:ext cx="4713930" cy="860405"/>
            <a:chOff x="6055670" y="1558999"/>
            <a:chExt cx="4713930" cy="860405"/>
          </a:xfrm>
        </p:grpSpPr>
        <p:sp>
          <p:nvSpPr>
            <p:cNvPr id="26" name="矩形 25"/>
            <p:cNvSpPr/>
            <p:nvPr/>
          </p:nvSpPr>
          <p:spPr>
            <a:xfrm>
              <a:off x="6237338" y="1668418"/>
              <a:ext cx="642937" cy="642937"/>
            </a:xfrm>
            <a:prstGeom prst="rect">
              <a:avLst/>
            </a:prstGeom>
            <a:gradFill>
              <a:gsLst>
                <a:gs pos="100000">
                  <a:srgbClr val="00FEFE"/>
                </a:gs>
                <a:gs pos="0">
                  <a:srgbClr val="0B1D27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55670" y="1728276"/>
              <a:ext cx="1006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42903" y="1558999"/>
              <a:ext cx="3626697" cy="860405"/>
              <a:chOff x="7142903" y="1588928"/>
              <a:chExt cx="3626697" cy="86040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7142903" y="1588928"/>
                <a:ext cx="3424544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优设标题黑" panose="00000500000000000000" pitchFamily="2" charset="-122"/>
                    <a:ea typeface="优设标题黑" panose="00000500000000000000" pitchFamily="2" charset="-122"/>
                  </a:rPr>
                  <a:t>项目完成情况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142903" y="2112148"/>
                <a:ext cx="3626697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  <a:sym typeface="+mn-ea"/>
                  </a:rPr>
                  <a:t>Completion of project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055670" y="4697939"/>
            <a:ext cx="4511777" cy="860405"/>
            <a:chOff x="6055670" y="1558999"/>
            <a:chExt cx="4511777" cy="860405"/>
          </a:xfrm>
        </p:grpSpPr>
        <p:sp>
          <p:nvSpPr>
            <p:cNvPr id="32" name="矩形 31"/>
            <p:cNvSpPr/>
            <p:nvPr/>
          </p:nvSpPr>
          <p:spPr>
            <a:xfrm>
              <a:off x="6237338" y="1668418"/>
              <a:ext cx="642937" cy="642937"/>
            </a:xfrm>
            <a:prstGeom prst="rect">
              <a:avLst/>
            </a:prstGeom>
            <a:gradFill>
              <a:gsLst>
                <a:gs pos="100000">
                  <a:srgbClr val="00FEFE"/>
                </a:gs>
                <a:gs pos="0">
                  <a:srgbClr val="0B1D27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55670" y="1728276"/>
              <a:ext cx="1006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7142903" y="1558999"/>
              <a:ext cx="3424544" cy="860405"/>
              <a:chOff x="7142903" y="1588928"/>
              <a:chExt cx="3424544" cy="860405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7142903" y="1588928"/>
                <a:ext cx="3424544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优设标题黑" panose="00000500000000000000" pitchFamily="2" charset="-122"/>
                    <a:ea typeface="优设标题黑" panose="00000500000000000000" pitchFamily="2" charset="-122"/>
                  </a:rPr>
                  <a:t>项目总结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142903" y="2112148"/>
                <a:ext cx="296788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Conclusion of project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柱形图与折线图的绘制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柱形图主要用到了QtCharts.QBarSet。首先根据35-38度以0.5为步长，取出每个区间的测温数，然后作为Y填入set，之后利用字符串填充横轴，边界范围以35以上,38以下表示，纵轴范围则是区间人数的最大值与最小值决定，最后进行图例的设置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。</a:t>
            </a:r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折线图主要用到了lineseries，取温度与测温时间作为纵坐标与横坐标，通过点、值对的形式进行填充，代码如</a:t>
            </a:r>
            <a:r>
              <a:rPr lang="zh-CN" altLang="en-US" sz="3200" dirty="0">
                <a:solidFill>
                  <a:schemeClr val="bg1"/>
                </a:solidFill>
                <a:ea typeface="华康综艺玉润体 W7" panose="040B0709000000000000" charset="-122"/>
              </a:rPr>
              <a:t>下：</a:t>
            </a:r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 </a:t>
            </a: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柱形图与折线图的绘制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 </a:t>
            </a: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" y="2426335"/>
            <a:ext cx="7651750" cy="3950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310" y="2368550"/>
            <a:ext cx="7690485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人脸识别的实现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ea typeface="华康综艺玉润体 W7" panose="040B0709000000000000" charset="-122"/>
              </a:rPr>
              <a:t>人脸识别首先要做的是定义摄像头的位置与开启方式，我们设定了预加载-匹配-关闭的按钮，并给屏幕划定了规定区域。我们采用了子线程的方式进行人脸匹配，开启摄像头后，读入我们预存储的照片，进行特征提取。再将屏幕中的人脸进行特征匹配，成功则显示姓名ID</a:t>
            </a:r>
            <a:r>
              <a:rPr lang="zh-CN" altLang="en-US" sz="2400" dirty="0">
                <a:solidFill>
                  <a:schemeClr val="bg1"/>
                </a:solidFill>
                <a:ea typeface="华康综艺玉润体 W7" panose="040B0709000000000000" charset="-122"/>
              </a:rPr>
              <a:t>。</a:t>
            </a:r>
            <a:r>
              <a:rPr lang="zh-CN" altLang="zh-CN" sz="2400" dirty="0">
                <a:solidFill>
                  <a:schemeClr val="bg1"/>
                </a:solidFill>
                <a:ea typeface="华康综艺玉润体 W7" panose="040B0709000000000000" charset="-122"/>
              </a:rPr>
              <a:t>人脸检测：我们学习现有的部分代码，利用sdk的detect_faces函数进行检测，把特征、坐标、标号返回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1"/>
                </a:solidFill>
                <a:ea typeface="华康综艺玉润体 W7" panose="040B0709000000000000" charset="-122"/>
              </a:rPr>
              <a:t>人脸特征：提取同样是利用sdk的extract_feature函数进行提取，参数按照说明的格式进行设定</a:t>
            </a:r>
            <a:r>
              <a:rPr lang="zh-CN" altLang="en-US" sz="2400" dirty="0">
                <a:solidFill>
                  <a:schemeClr val="bg1"/>
                </a:solidFill>
                <a:ea typeface="华康综艺玉润体 W7" panose="040B0709000000000000" charset="-122"/>
              </a:rPr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bg1"/>
                </a:solidFill>
                <a:ea typeface="华康综艺玉润体 W7" panose="040B0709000000000000" charset="-122"/>
              </a:rPr>
              <a:t>人脸对比：利用人脸特征值与照片特征值一一匹配，直到匹配成功。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24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 </a:t>
            </a: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2058" y="1557491"/>
            <a:ext cx="29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人脸识别的实现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24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endParaRPr lang="zh-CN" altLang="zh-CN" sz="3200" dirty="0">
              <a:solidFill>
                <a:schemeClr val="bg1"/>
              </a:solidFill>
              <a:ea typeface="华康综艺玉润体 W7" panose="040B0709000000000000" charset="-122"/>
            </a:endParaRPr>
          </a:p>
          <a:p>
            <a:pPr lvl="1"/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zh-CN" sz="3200" dirty="0">
                <a:solidFill>
                  <a:schemeClr val="bg1"/>
                </a:solidFill>
                <a:ea typeface="华康综艺玉润体 W7" panose="040B0709000000000000" charset="-122"/>
              </a:rPr>
              <a:t> </a:t>
            </a:r>
          </a:p>
          <a:p>
            <a:pPr lvl="1" algn="l"/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088515"/>
            <a:ext cx="8655685" cy="325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710" y="4053205"/>
            <a:ext cx="9885680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808" t="53079" r="18518" b="16299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98220" y="351489"/>
            <a:ext cx="3636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900" i="1" dirty="0">
                <a:gradFill flip="none" rotWithShape="1">
                  <a:gsLst>
                    <a:gs pos="68000">
                      <a:srgbClr val="00FEFE"/>
                    </a:gs>
                    <a:gs pos="35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04</a:t>
            </a:r>
            <a:endParaRPr lang="zh-CN" altLang="en-US" sz="13900" i="1" dirty="0">
              <a:gradFill flip="none" rotWithShape="1">
                <a:gsLst>
                  <a:gs pos="68000">
                    <a:srgbClr val="00FEFE"/>
                  </a:gs>
                  <a:gs pos="35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980" y="1518585"/>
            <a:ext cx="5397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汉仪雅酷黑W" panose="00020600040101010101" charset="-122"/>
                <a:ea typeface="汉仪雅酷黑W" panose="00020600040101010101" charset="-122"/>
              </a:rPr>
              <a:t>项目总结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1030" y="313055"/>
            <a:ext cx="4149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杀手功能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38885" y="2052955"/>
            <a:ext cx="2967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人脸识别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38885" y="4055745"/>
            <a:ext cx="2967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语音播报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985125" y="2052955"/>
            <a:ext cx="2967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数据可视化</a:t>
            </a:r>
            <a:endParaRPr lang="en-US" altLang="zh-CN" sz="3200" dirty="0">
              <a:solidFill>
                <a:schemeClr val="bg1"/>
              </a:solidFill>
              <a:latin typeface="字魂武林江湖体" panose="00000500000000000000" charset="-122"/>
              <a:ea typeface="字魂武林江湖体" panose="000005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85125" y="4055745"/>
            <a:ext cx="2967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点击按钮测温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51417" y="2194052"/>
            <a:ext cx="2889167" cy="2889167"/>
            <a:chOff x="2491934" y="1575584"/>
            <a:chExt cx="4154073" cy="4154073"/>
          </a:xfrm>
        </p:grpSpPr>
        <p:sp>
          <p:nvSpPr>
            <p:cNvPr id="33" name="椭圆 32"/>
            <p:cNvSpPr/>
            <p:nvPr/>
          </p:nvSpPr>
          <p:spPr>
            <a:xfrm rot="-5400000" flipH="1">
              <a:off x="3574226" y="1843400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3842042" y="1575584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5400000" flipH="1">
              <a:off x="4109858" y="1843400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0800000" flipH="1">
              <a:off x="3842042" y="2111216"/>
              <a:ext cx="1453857" cy="3618441"/>
            </a:xfrm>
            <a:prstGeom prst="ellipse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Shape 2591"/>
          <p:cNvSpPr/>
          <p:nvPr/>
        </p:nvSpPr>
        <p:spPr>
          <a:xfrm>
            <a:off x="5843998" y="3386634"/>
            <a:ext cx="504004" cy="50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29" name="六边形 28"/>
          <p:cNvSpPr/>
          <p:nvPr/>
        </p:nvSpPr>
        <p:spPr>
          <a:xfrm rot="5400000">
            <a:off x="4632161" y="186803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6059551" y="186803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六边形 36"/>
          <p:cNvSpPr/>
          <p:nvPr/>
        </p:nvSpPr>
        <p:spPr>
          <a:xfrm rot="5400000">
            <a:off x="3920961" y="314654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六边形 38"/>
          <p:cNvSpPr/>
          <p:nvPr/>
        </p:nvSpPr>
        <p:spPr>
          <a:xfrm rot="5400000">
            <a:off x="6775741" y="314654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六边形 55"/>
          <p:cNvSpPr/>
          <p:nvPr/>
        </p:nvSpPr>
        <p:spPr>
          <a:xfrm rot="5400000">
            <a:off x="4632161" y="442505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六边形 56"/>
          <p:cNvSpPr/>
          <p:nvPr/>
        </p:nvSpPr>
        <p:spPr>
          <a:xfrm rot="5400000">
            <a:off x="6059551" y="4425052"/>
            <a:ext cx="1495298" cy="1289050"/>
          </a:xfrm>
          <a:prstGeom prst="hexagon">
            <a:avLst/>
          </a:prstGeom>
          <a:solidFill>
            <a:srgbClr val="00FEFE">
              <a:alpha val="25000"/>
            </a:srgbClr>
          </a:soli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09651" y="1444458"/>
            <a:ext cx="3631830" cy="1598990"/>
            <a:chOff x="8071075" y="1986880"/>
            <a:chExt cx="3631830" cy="1598990"/>
          </a:xfrm>
        </p:grpSpPr>
        <p:sp>
          <p:nvSpPr>
            <p:cNvPr id="42" name="文本框 41"/>
            <p:cNvSpPr txBox="1"/>
            <p:nvPr/>
          </p:nvSpPr>
          <p:spPr>
            <a:xfrm>
              <a:off x="8071075" y="2386990"/>
              <a:ext cx="36318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为保证主界面（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UI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界面）的正常工作，防止发生阻塞，我们将摄像头和服务器都设置成了单独的子线程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71075" y="1986880"/>
              <a:ext cx="2967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多线程处理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09535" y="4738370"/>
            <a:ext cx="3768090" cy="860465"/>
            <a:chOff x="8071075" y="1986880"/>
            <a:chExt cx="3631830" cy="860507"/>
          </a:xfrm>
        </p:grpSpPr>
        <p:sp>
          <p:nvSpPr>
            <p:cNvPr id="45" name="文本框 44"/>
            <p:cNvSpPr txBox="1"/>
            <p:nvPr/>
          </p:nvSpPr>
          <p:spPr>
            <a:xfrm>
              <a:off x="8071075" y="2386990"/>
              <a:ext cx="3631830" cy="46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利用已有数据进行数据处理并生成图表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071075" y="1986880"/>
              <a:ext cx="2967885" cy="39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数据可视化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339180" y="3192795"/>
            <a:ext cx="3631830" cy="1598990"/>
            <a:chOff x="8071075" y="1986880"/>
            <a:chExt cx="3631830" cy="1598990"/>
          </a:xfrm>
        </p:grpSpPr>
        <p:sp>
          <p:nvSpPr>
            <p:cNvPr id="53" name="文本框 52"/>
            <p:cNvSpPr txBox="1"/>
            <p:nvPr/>
          </p:nvSpPr>
          <p:spPr>
            <a:xfrm>
              <a:off x="8071075" y="2386990"/>
              <a:ext cx="36318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窗口可伸缩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下拉框可与数据库交互</a:t>
              </a:r>
            </a:p>
            <a:p>
              <a:pPr>
                <a:lnSpc>
                  <a:spcPct val="150000"/>
                </a:lnSpc>
              </a:pP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UI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设计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5444" y="1444458"/>
            <a:ext cx="3631830" cy="1598990"/>
            <a:chOff x="-35010" y="1647023"/>
            <a:chExt cx="3631830" cy="1598990"/>
          </a:xfrm>
        </p:grpSpPr>
        <p:sp>
          <p:nvSpPr>
            <p:cNvPr id="72" name="文本框 71"/>
            <p:cNvSpPr txBox="1"/>
            <p:nvPr/>
          </p:nvSpPr>
          <p:spPr>
            <a:xfrm>
              <a:off x="-35010" y="2047133"/>
              <a:ext cx="36318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检测到屏幕中出现人脸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读入预存储的照片提取特征点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将屏幕中的人脸进行特征点匹配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28935" y="1647023"/>
              <a:ext cx="2967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人脸识别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1374" y="4738566"/>
            <a:ext cx="3855985" cy="1229995"/>
            <a:chOff x="-259165" y="4738566"/>
            <a:chExt cx="3855985" cy="1229995"/>
          </a:xfrm>
        </p:grpSpPr>
        <p:sp>
          <p:nvSpPr>
            <p:cNvPr id="70" name="文本框 69"/>
            <p:cNvSpPr txBox="1"/>
            <p:nvPr/>
          </p:nvSpPr>
          <p:spPr>
            <a:xfrm>
              <a:off x="-259165" y="5138616"/>
              <a:ext cx="385572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按钮与服务器互相通信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点击一次进行一次请求，获得一次温度</a:t>
              </a:r>
              <a:endParaRPr lang="en-US" altLang="zh-CN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28935" y="4738566"/>
              <a:ext cx="2967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点击测温的实现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0990" y="3192795"/>
            <a:ext cx="3631830" cy="1230055"/>
            <a:chOff x="-35010" y="3192795"/>
            <a:chExt cx="3631830" cy="1230055"/>
          </a:xfrm>
        </p:grpSpPr>
        <p:sp>
          <p:nvSpPr>
            <p:cNvPr id="68" name="文本框 67"/>
            <p:cNvSpPr txBox="1"/>
            <p:nvPr/>
          </p:nvSpPr>
          <p:spPr>
            <a:xfrm>
              <a:off x="-35010" y="3592905"/>
              <a:ext cx="363183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利用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Django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存储数据，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利用多重条件对数据提取</a:t>
              </a:r>
              <a:endParaRPr lang="en-US" altLang="zh-CN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8935" y="3192795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数据库交互</a:t>
              </a:r>
            </a:p>
          </p:txBody>
        </p:sp>
      </p:grpSp>
      <p:sp>
        <p:nvSpPr>
          <p:cNvPr id="74" name="Shape 2562"/>
          <p:cNvSpPr/>
          <p:nvPr/>
        </p:nvSpPr>
        <p:spPr>
          <a:xfrm>
            <a:off x="6555199" y="2260556"/>
            <a:ext cx="504003" cy="50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75" name="Shape 2618"/>
          <p:cNvSpPr/>
          <p:nvPr/>
        </p:nvSpPr>
        <p:spPr>
          <a:xfrm>
            <a:off x="7271413" y="3539054"/>
            <a:ext cx="503954" cy="50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76" name="Shape 2619"/>
          <p:cNvSpPr/>
          <p:nvPr/>
        </p:nvSpPr>
        <p:spPr>
          <a:xfrm>
            <a:off x="6555199" y="4817578"/>
            <a:ext cx="504003" cy="50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77" name="Shape 2655"/>
          <p:cNvSpPr/>
          <p:nvPr/>
        </p:nvSpPr>
        <p:spPr>
          <a:xfrm>
            <a:off x="5127833" y="2306394"/>
            <a:ext cx="503954" cy="412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78" name="Shape 2689"/>
          <p:cNvSpPr/>
          <p:nvPr/>
        </p:nvSpPr>
        <p:spPr>
          <a:xfrm>
            <a:off x="4416633" y="3539090"/>
            <a:ext cx="503954" cy="503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79" name="Shape 2696"/>
          <p:cNvSpPr/>
          <p:nvPr/>
        </p:nvSpPr>
        <p:spPr>
          <a:xfrm>
            <a:off x="5127833" y="4817600"/>
            <a:ext cx="503954" cy="503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00FEF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1083" y="312764"/>
            <a:ext cx="3630406" cy="860405"/>
            <a:chOff x="7142903" y="1298288"/>
            <a:chExt cx="3630406" cy="860405"/>
          </a:xfrm>
        </p:grpSpPr>
        <p:sp>
          <p:nvSpPr>
            <p:cNvPr id="3" name="文本框 2"/>
            <p:cNvSpPr txBox="1"/>
            <p:nvPr/>
          </p:nvSpPr>
          <p:spPr>
            <a:xfrm>
              <a:off x="7142903" y="1298288"/>
              <a:ext cx="363040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项目核心技术难点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142903" y="1821508"/>
              <a:ext cx="363040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Key difficulties of project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1030" y="313055"/>
            <a:ext cx="3630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收获</a:t>
            </a:r>
            <a:r>
              <a:rPr lang="en-US" altLang="zh-CN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·</a:t>
            </a:r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经验</a:t>
            </a:r>
            <a:r>
              <a:rPr lang="en-US" altLang="zh-CN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·</a:t>
            </a:r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教训</a:t>
            </a:r>
          </a:p>
        </p:txBody>
      </p:sp>
      <p:grpSp>
        <p:nvGrpSpPr>
          <p:cNvPr id="31" name="组合 30"/>
          <p:cNvGrpSpPr/>
          <p:nvPr/>
        </p:nvGrpSpPr>
        <p:grpSpPr>
          <a:xfrm rot="2700000">
            <a:off x="3935445" y="1015250"/>
            <a:ext cx="4321110" cy="4827500"/>
            <a:chOff x="3935445" y="877013"/>
            <a:chExt cx="4321110" cy="4827500"/>
          </a:xfrm>
        </p:grpSpPr>
        <p:grpSp>
          <p:nvGrpSpPr>
            <p:cNvPr id="29" name="组合 28"/>
            <p:cNvGrpSpPr/>
            <p:nvPr/>
          </p:nvGrpSpPr>
          <p:grpSpPr>
            <a:xfrm>
              <a:off x="5815013" y="877013"/>
              <a:ext cx="561975" cy="4827500"/>
              <a:chOff x="5810250" y="1695450"/>
              <a:chExt cx="561975" cy="482750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6096000" y="1695450"/>
                <a:ext cx="0" cy="3667125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0FEFE"/>
                    </a:gs>
                    <a:gs pos="100000">
                      <a:srgbClr val="0B1C27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248400" y="2247900"/>
                <a:ext cx="0" cy="3667125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0FEFE"/>
                    </a:gs>
                    <a:gs pos="100000">
                      <a:srgbClr val="0B1C27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810250" y="2855825"/>
                <a:ext cx="0" cy="3667125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0FEFE"/>
                    </a:gs>
                    <a:gs pos="100000">
                      <a:srgbClr val="0B1C27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943600" y="2343150"/>
                <a:ext cx="0" cy="3667125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0FEFE"/>
                    </a:gs>
                    <a:gs pos="100000">
                      <a:srgbClr val="0B1C27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372225" y="2674119"/>
                <a:ext cx="0" cy="3667125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00FEFE"/>
                    </a:gs>
                    <a:gs pos="100000">
                      <a:srgbClr val="0B1C27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935445" y="2201046"/>
              <a:ext cx="4321110" cy="2179433"/>
              <a:chOff x="1670115" y="1420529"/>
              <a:chExt cx="8851770" cy="4464558"/>
            </a:xfrm>
          </p:grpSpPr>
          <p:sp>
            <p:nvSpPr>
              <p:cNvPr id="17" name="任意多边形: 形状 16"/>
              <p:cNvSpPr/>
              <p:nvPr/>
            </p:nvSpPr>
            <p:spPr>
              <a:xfrm>
                <a:off x="3380757" y="4335173"/>
                <a:ext cx="5430487" cy="1549914"/>
              </a:xfrm>
              <a:custGeom>
                <a:avLst/>
                <a:gdLst>
                  <a:gd name="connsiteX0" fmla="*/ 4425885 w 8851770"/>
                  <a:gd name="connsiteY0" fmla="*/ 24215 h 2526384"/>
                  <a:gd name="connsiteX1" fmla="*/ 292310 w 8851770"/>
                  <a:gd name="connsiteY1" fmla="*/ 1093915 h 2526384"/>
                  <a:gd name="connsiteX2" fmla="*/ 4425885 w 8851770"/>
                  <a:gd name="connsiteY2" fmla="*/ 2163615 h 2526384"/>
                  <a:gd name="connsiteX3" fmla="*/ 8559460 w 8851770"/>
                  <a:gd name="connsiteY3" fmla="*/ 1093915 h 2526384"/>
                  <a:gd name="connsiteX4" fmla="*/ 4425885 w 8851770"/>
                  <a:gd name="connsiteY4" fmla="*/ 24215 h 2526384"/>
                  <a:gd name="connsiteX5" fmla="*/ 4425885 w 8851770"/>
                  <a:gd name="connsiteY5" fmla="*/ 0 h 2526384"/>
                  <a:gd name="connsiteX6" fmla="*/ 8851770 w 8851770"/>
                  <a:gd name="connsiteY6" fmla="*/ 1263192 h 2526384"/>
                  <a:gd name="connsiteX7" fmla="*/ 4425885 w 8851770"/>
                  <a:gd name="connsiteY7" fmla="*/ 2526384 h 2526384"/>
                  <a:gd name="connsiteX8" fmla="*/ 0 w 8851770"/>
                  <a:gd name="connsiteY8" fmla="*/ 1263192 h 2526384"/>
                  <a:gd name="connsiteX9" fmla="*/ 4425885 w 8851770"/>
                  <a:gd name="connsiteY9" fmla="*/ 0 h 252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51770" h="2526384">
                    <a:moveTo>
                      <a:pt x="4425885" y="24215"/>
                    </a:moveTo>
                    <a:cubicBezTo>
                      <a:pt x="2142975" y="24215"/>
                      <a:pt x="292310" y="503136"/>
                      <a:pt x="292310" y="1093915"/>
                    </a:cubicBezTo>
                    <a:cubicBezTo>
                      <a:pt x="292310" y="1684694"/>
                      <a:pt x="2142975" y="2163615"/>
                      <a:pt x="4425885" y="2163615"/>
                    </a:cubicBezTo>
                    <a:cubicBezTo>
                      <a:pt x="6708795" y="2163615"/>
                      <a:pt x="8559460" y="1684694"/>
                      <a:pt x="8559460" y="1093915"/>
                    </a:cubicBezTo>
                    <a:cubicBezTo>
                      <a:pt x="8559460" y="503136"/>
                      <a:pt x="6708795" y="24215"/>
                      <a:pt x="4425885" y="24215"/>
                    </a:cubicBezTo>
                    <a:close/>
                    <a:moveTo>
                      <a:pt x="4425885" y="0"/>
                    </a:moveTo>
                    <a:cubicBezTo>
                      <a:pt x="6870234" y="0"/>
                      <a:pt x="8851770" y="565550"/>
                      <a:pt x="8851770" y="1263192"/>
                    </a:cubicBezTo>
                    <a:cubicBezTo>
                      <a:pt x="8851770" y="1960834"/>
                      <a:pt x="6870234" y="2526384"/>
                      <a:pt x="4425885" y="2526384"/>
                    </a:cubicBezTo>
                    <a:cubicBezTo>
                      <a:pt x="1981536" y="2526384"/>
                      <a:pt x="0" y="1960834"/>
                      <a:pt x="0" y="1263192"/>
                    </a:cubicBezTo>
                    <a:cubicBezTo>
                      <a:pt x="0" y="565550"/>
                      <a:pt x="1981536" y="0"/>
                      <a:pt x="4425885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FEFE"/>
                  </a:gs>
                  <a:gs pos="0">
                    <a:srgbClr val="0C1E28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1670115" y="2389613"/>
                <a:ext cx="8851770" cy="2526384"/>
              </a:xfrm>
              <a:custGeom>
                <a:avLst/>
                <a:gdLst>
                  <a:gd name="connsiteX0" fmla="*/ 4425885 w 8851770"/>
                  <a:gd name="connsiteY0" fmla="*/ 24215 h 2526384"/>
                  <a:gd name="connsiteX1" fmla="*/ 292310 w 8851770"/>
                  <a:gd name="connsiteY1" fmla="*/ 1093915 h 2526384"/>
                  <a:gd name="connsiteX2" fmla="*/ 4425885 w 8851770"/>
                  <a:gd name="connsiteY2" fmla="*/ 2163615 h 2526384"/>
                  <a:gd name="connsiteX3" fmla="*/ 8559460 w 8851770"/>
                  <a:gd name="connsiteY3" fmla="*/ 1093915 h 2526384"/>
                  <a:gd name="connsiteX4" fmla="*/ 4425885 w 8851770"/>
                  <a:gd name="connsiteY4" fmla="*/ 24215 h 2526384"/>
                  <a:gd name="connsiteX5" fmla="*/ 4425885 w 8851770"/>
                  <a:gd name="connsiteY5" fmla="*/ 0 h 2526384"/>
                  <a:gd name="connsiteX6" fmla="*/ 8851770 w 8851770"/>
                  <a:gd name="connsiteY6" fmla="*/ 1263192 h 2526384"/>
                  <a:gd name="connsiteX7" fmla="*/ 4425885 w 8851770"/>
                  <a:gd name="connsiteY7" fmla="*/ 2526384 h 2526384"/>
                  <a:gd name="connsiteX8" fmla="*/ 0 w 8851770"/>
                  <a:gd name="connsiteY8" fmla="*/ 1263192 h 2526384"/>
                  <a:gd name="connsiteX9" fmla="*/ 4425885 w 8851770"/>
                  <a:gd name="connsiteY9" fmla="*/ 0 h 252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51770" h="2526384">
                    <a:moveTo>
                      <a:pt x="4425885" y="24215"/>
                    </a:moveTo>
                    <a:cubicBezTo>
                      <a:pt x="2142975" y="24215"/>
                      <a:pt x="292310" y="503136"/>
                      <a:pt x="292310" y="1093915"/>
                    </a:cubicBezTo>
                    <a:cubicBezTo>
                      <a:pt x="292310" y="1684694"/>
                      <a:pt x="2142975" y="2163615"/>
                      <a:pt x="4425885" y="2163615"/>
                    </a:cubicBezTo>
                    <a:cubicBezTo>
                      <a:pt x="6708795" y="2163615"/>
                      <a:pt x="8559460" y="1684694"/>
                      <a:pt x="8559460" y="1093915"/>
                    </a:cubicBezTo>
                    <a:cubicBezTo>
                      <a:pt x="8559460" y="503136"/>
                      <a:pt x="6708795" y="24215"/>
                      <a:pt x="4425885" y="24215"/>
                    </a:cubicBezTo>
                    <a:close/>
                    <a:moveTo>
                      <a:pt x="4425885" y="0"/>
                    </a:moveTo>
                    <a:cubicBezTo>
                      <a:pt x="6870234" y="0"/>
                      <a:pt x="8851770" y="565550"/>
                      <a:pt x="8851770" y="1263192"/>
                    </a:cubicBezTo>
                    <a:cubicBezTo>
                      <a:pt x="8851770" y="1960834"/>
                      <a:pt x="6870234" y="2526384"/>
                      <a:pt x="4425885" y="2526384"/>
                    </a:cubicBezTo>
                    <a:cubicBezTo>
                      <a:pt x="1981536" y="2526384"/>
                      <a:pt x="0" y="1960834"/>
                      <a:pt x="0" y="1263192"/>
                    </a:cubicBezTo>
                    <a:cubicBezTo>
                      <a:pt x="0" y="565550"/>
                      <a:pt x="1981536" y="0"/>
                      <a:pt x="4425885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FEFE"/>
                  </a:gs>
                  <a:gs pos="0">
                    <a:srgbClr val="0C1E28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3380757" y="1986880"/>
                <a:ext cx="5430487" cy="1549914"/>
              </a:xfrm>
              <a:custGeom>
                <a:avLst/>
                <a:gdLst>
                  <a:gd name="connsiteX0" fmla="*/ 4425885 w 8851770"/>
                  <a:gd name="connsiteY0" fmla="*/ 24215 h 2526384"/>
                  <a:gd name="connsiteX1" fmla="*/ 292310 w 8851770"/>
                  <a:gd name="connsiteY1" fmla="*/ 1093915 h 2526384"/>
                  <a:gd name="connsiteX2" fmla="*/ 4425885 w 8851770"/>
                  <a:gd name="connsiteY2" fmla="*/ 2163615 h 2526384"/>
                  <a:gd name="connsiteX3" fmla="*/ 8559460 w 8851770"/>
                  <a:gd name="connsiteY3" fmla="*/ 1093915 h 2526384"/>
                  <a:gd name="connsiteX4" fmla="*/ 4425885 w 8851770"/>
                  <a:gd name="connsiteY4" fmla="*/ 24215 h 2526384"/>
                  <a:gd name="connsiteX5" fmla="*/ 4425885 w 8851770"/>
                  <a:gd name="connsiteY5" fmla="*/ 0 h 2526384"/>
                  <a:gd name="connsiteX6" fmla="*/ 8851770 w 8851770"/>
                  <a:gd name="connsiteY6" fmla="*/ 1263192 h 2526384"/>
                  <a:gd name="connsiteX7" fmla="*/ 4425885 w 8851770"/>
                  <a:gd name="connsiteY7" fmla="*/ 2526384 h 2526384"/>
                  <a:gd name="connsiteX8" fmla="*/ 0 w 8851770"/>
                  <a:gd name="connsiteY8" fmla="*/ 1263192 h 2526384"/>
                  <a:gd name="connsiteX9" fmla="*/ 4425885 w 8851770"/>
                  <a:gd name="connsiteY9" fmla="*/ 0 h 252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51770" h="2526384">
                    <a:moveTo>
                      <a:pt x="4425885" y="24215"/>
                    </a:moveTo>
                    <a:cubicBezTo>
                      <a:pt x="2142975" y="24215"/>
                      <a:pt x="292310" y="503136"/>
                      <a:pt x="292310" y="1093915"/>
                    </a:cubicBezTo>
                    <a:cubicBezTo>
                      <a:pt x="292310" y="1684694"/>
                      <a:pt x="2142975" y="2163615"/>
                      <a:pt x="4425885" y="2163615"/>
                    </a:cubicBezTo>
                    <a:cubicBezTo>
                      <a:pt x="6708795" y="2163615"/>
                      <a:pt x="8559460" y="1684694"/>
                      <a:pt x="8559460" y="1093915"/>
                    </a:cubicBezTo>
                    <a:cubicBezTo>
                      <a:pt x="8559460" y="503136"/>
                      <a:pt x="6708795" y="24215"/>
                      <a:pt x="4425885" y="24215"/>
                    </a:cubicBezTo>
                    <a:close/>
                    <a:moveTo>
                      <a:pt x="4425885" y="0"/>
                    </a:moveTo>
                    <a:cubicBezTo>
                      <a:pt x="6870234" y="0"/>
                      <a:pt x="8851770" y="565550"/>
                      <a:pt x="8851770" y="1263192"/>
                    </a:cubicBezTo>
                    <a:cubicBezTo>
                      <a:pt x="8851770" y="1960834"/>
                      <a:pt x="6870234" y="2526384"/>
                      <a:pt x="4425885" y="2526384"/>
                    </a:cubicBezTo>
                    <a:cubicBezTo>
                      <a:pt x="1981536" y="2526384"/>
                      <a:pt x="0" y="1960834"/>
                      <a:pt x="0" y="1263192"/>
                    </a:cubicBezTo>
                    <a:cubicBezTo>
                      <a:pt x="0" y="565550"/>
                      <a:pt x="1981536" y="0"/>
                      <a:pt x="4425885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FEFE"/>
                  </a:gs>
                  <a:gs pos="0">
                    <a:srgbClr val="0C1E28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4214560" y="1420529"/>
                <a:ext cx="3762882" cy="1073965"/>
              </a:xfrm>
              <a:custGeom>
                <a:avLst/>
                <a:gdLst>
                  <a:gd name="connsiteX0" fmla="*/ 4425885 w 8851770"/>
                  <a:gd name="connsiteY0" fmla="*/ 24215 h 2526384"/>
                  <a:gd name="connsiteX1" fmla="*/ 292310 w 8851770"/>
                  <a:gd name="connsiteY1" fmla="*/ 1093915 h 2526384"/>
                  <a:gd name="connsiteX2" fmla="*/ 4425885 w 8851770"/>
                  <a:gd name="connsiteY2" fmla="*/ 2163615 h 2526384"/>
                  <a:gd name="connsiteX3" fmla="*/ 8559460 w 8851770"/>
                  <a:gd name="connsiteY3" fmla="*/ 1093915 h 2526384"/>
                  <a:gd name="connsiteX4" fmla="*/ 4425885 w 8851770"/>
                  <a:gd name="connsiteY4" fmla="*/ 24215 h 2526384"/>
                  <a:gd name="connsiteX5" fmla="*/ 4425885 w 8851770"/>
                  <a:gd name="connsiteY5" fmla="*/ 0 h 2526384"/>
                  <a:gd name="connsiteX6" fmla="*/ 8851770 w 8851770"/>
                  <a:gd name="connsiteY6" fmla="*/ 1263192 h 2526384"/>
                  <a:gd name="connsiteX7" fmla="*/ 4425885 w 8851770"/>
                  <a:gd name="connsiteY7" fmla="*/ 2526384 h 2526384"/>
                  <a:gd name="connsiteX8" fmla="*/ 0 w 8851770"/>
                  <a:gd name="connsiteY8" fmla="*/ 1263192 h 2526384"/>
                  <a:gd name="connsiteX9" fmla="*/ 4425885 w 8851770"/>
                  <a:gd name="connsiteY9" fmla="*/ 0 h 252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51770" h="2526384">
                    <a:moveTo>
                      <a:pt x="4425885" y="24215"/>
                    </a:moveTo>
                    <a:cubicBezTo>
                      <a:pt x="2142975" y="24215"/>
                      <a:pt x="292310" y="503136"/>
                      <a:pt x="292310" y="1093915"/>
                    </a:cubicBezTo>
                    <a:cubicBezTo>
                      <a:pt x="292310" y="1684694"/>
                      <a:pt x="2142975" y="2163615"/>
                      <a:pt x="4425885" y="2163615"/>
                    </a:cubicBezTo>
                    <a:cubicBezTo>
                      <a:pt x="6708795" y="2163615"/>
                      <a:pt x="8559460" y="1684694"/>
                      <a:pt x="8559460" y="1093915"/>
                    </a:cubicBezTo>
                    <a:cubicBezTo>
                      <a:pt x="8559460" y="503136"/>
                      <a:pt x="6708795" y="24215"/>
                      <a:pt x="4425885" y="24215"/>
                    </a:cubicBezTo>
                    <a:close/>
                    <a:moveTo>
                      <a:pt x="4425885" y="0"/>
                    </a:moveTo>
                    <a:cubicBezTo>
                      <a:pt x="6870234" y="0"/>
                      <a:pt x="8851770" y="565550"/>
                      <a:pt x="8851770" y="1263192"/>
                    </a:cubicBezTo>
                    <a:cubicBezTo>
                      <a:pt x="8851770" y="1960834"/>
                      <a:pt x="6870234" y="2526384"/>
                      <a:pt x="4425885" y="2526384"/>
                    </a:cubicBezTo>
                    <a:cubicBezTo>
                      <a:pt x="1981536" y="2526384"/>
                      <a:pt x="0" y="1960834"/>
                      <a:pt x="0" y="1263192"/>
                    </a:cubicBezTo>
                    <a:cubicBezTo>
                      <a:pt x="0" y="565550"/>
                      <a:pt x="1981536" y="0"/>
                      <a:pt x="4425885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FEFE"/>
                  </a:gs>
                  <a:gs pos="0">
                    <a:srgbClr val="0C1E28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79425" y="1986915"/>
            <a:ext cx="3427095" cy="1968500"/>
            <a:chOff x="478649" y="2054508"/>
            <a:chExt cx="3253105" cy="1968500"/>
          </a:xfrm>
        </p:grpSpPr>
        <p:sp>
          <p:nvSpPr>
            <p:cNvPr id="32" name="文本框 31"/>
            <p:cNvSpPr txBox="1"/>
            <p:nvPr/>
          </p:nvSpPr>
          <p:spPr>
            <a:xfrm>
              <a:off x="478649" y="2454558"/>
              <a:ext cx="3253105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库的安装与解释器选择</a:t>
              </a:r>
              <a:b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</a:b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多个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解释器，环境变量问题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32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位与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64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位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五台电脑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5766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环境安装</a:t>
              </a:r>
            </a:p>
          </p:txBody>
        </p:sp>
      </p:grpSp>
      <p:sp>
        <p:nvSpPr>
          <p:cNvPr id="35" name="任意多边形: 形状 34"/>
          <p:cNvSpPr/>
          <p:nvPr/>
        </p:nvSpPr>
        <p:spPr>
          <a:xfrm>
            <a:off x="2175708" y="1504950"/>
            <a:ext cx="2472492" cy="485775"/>
          </a:xfrm>
          <a:custGeom>
            <a:avLst/>
            <a:gdLst>
              <a:gd name="connsiteX0" fmla="*/ 0 w 2552700"/>
              <a:gd name="connsiteY0" fmla="*/ 466725 h 485775"/>
              <a:gd name="connsiteX1" fmla="*/ 0 w 2552700"/>
              <a:gd name="connsiteY1" fmla="*/ 0 h 485775"/>
              <a:gd name="connsiteX2" fmla="*/ 2552700 w 2552700"/>
              <a:gd name="connsiteY2" fmla="*/ 0 h 485775"/>
              <a:gd name="connsiteX3" fmla="*/ 2552700 w 25527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485775">
                <a:moveTo>
                  <a:pt x="0" y="466725"/>
                </a:moveTo>
                <a:lnTo>
                  <a:pt x="0" y="0"/>
                </a:lnTo>
                <a:lnTo>
                  <a:pt x="2552700" y="0"/>
                </a:lnTo>
                <a:lnTo>
                  <a:pt x="2552700" y="485775"/>
                </a:lnTo>
              </a:path>
            </a:pathLst>
          </a:custGeom>
          <a:noFill/>
          <a:ln w="12700"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27874" y="4318638"/>
            <a:ext cx="3103669" cy="1598990"/>
            <a:chOff x="627874" y="2054508"/>
            <a:chExt cx="3103669" cy="1598990"/>
          </a:xfrm>
        </p:grpSpPr>
        <p:sp>
          <p:nvSpPr>
            <p:cNvPr id="46" name="文本框 45"/>
            <p:cNvSpPr txBox="1"/>
            <p:nvPr/>
          </p:nvSpPr>
          <p:spPr>
            <a:xfrm>
              <a:off x="627874" y="2454618"/>
              <a:ext cx="3103669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mac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与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windows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端共同开发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python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库的不兼容</a:t>
              </a: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95766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平台问题</a:t>
              </a:r>
            </a:p>
          </p:txBody>
        </p:sp>
      </p:grpSp>
      <p:sp>
        <p:nvSpPr>
          <p:cNvPr id="48" name="任意多边形: 形状 47"/>
          <p:cNvSpPr/>
          <p:nvPr/>
        </p:nvSpPr>
        <p:spPr>
          <a:xfrm>
            <a:off x="2181225" y="3924300"/>
            <a:ext cx="2962275" cy="352425"/>
          </a:xfrm>
          <a:custGeom>
            <a:avLst/>
            <a:gdLst>
              <a:gd name="connsiteX0" fmla="*/ 0 w 2962275"/>
              <a:gd name="connsiteY0" fmla="*/ 352425 h 352425"/>
              <a:gd name="connsiteX1" fmla="*/ 0 w 2962275"/>
              <a:gd name="connsiteY1" fmla="*/ 0 h 352425"/>
              <a:gd name="connsiteX2" fmla="*/ 2962275 w 296227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352425">
                <a:moveTo>
                  <a:pt x="0" y="352425"/>
                </a:moveTo>
                <a:lnTo>
                  <a:pt x="0" y="0"/>
                </a:lnTo>
                <a:lnTo>
                  <a:pt x="2962275" y="0"/>
                </a:lnTo>
              </a:path>
            </a:pathLst>
          </a:custGeom>
          <a:noFill/>
          <a:ln w="12700"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460459" y="1991008"/>
            <a:ext cx="3103669" cy="1968560"/>
            <a:chOff x="627874" y="2054508"/>
            <a:chExt cx="3103669" cy="1968560"/>
          </a:xfrm>
        </p:grpSpPr>
        <p:sp>
          <p:nvSpPr>
            <p:cNvPr id="50" name="文本框 49"/>
            <p:cNvSpPr txBox="1"/>
            <p:nvPr/>
          </p:nvSpPr>
          <p:spPr>
            <a:xfrm>
              <a:off x="627874" y="2454618"/>
              <a:ext cx="3103669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不同模块分别开发完后，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合并时可能存在重大问题！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PySide2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与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PyQt5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服务器的监听与关闭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95766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模块合并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60459" y="4318638"/>
            <a:ext cx="3103669" cy="2338130"/>
            <a:chOff x="627874" y="2054508"/>
            <a:chExt cx="3103669" cy="2338130"/>
          </a:xfrm>
        </p:grpSpPr>
        <p:sp>
          <p:nvSpPr>
            <p:cNvPr id="53" name="文本框 52"/>
            <p:cNvSpPr txBox="1"/>
            <p:nvPr/>
          </p:nvSpPr>
          <p:spPr>
            <a:xfrm>
              <a:off x="627874" y="2454618"/>
              <a:ext cx="3103669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代码风格一定要优雅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多人开发时书写习惯不同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本以为没问题的代码可能合并后出错，需要重新调试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要命名清晰，注释解释详尽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5766" y="2054508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代码与注释</a:t>
              </a:r>
            </a:p>
          </p:txBody>
        </p:sp>
      </p:grpSp>
      <p:sp>
        <p:nvSpPr>
          <p:cNvPr id="55" name="任意多边形: 形状 54"/>
          <p:cNvSpPr/>
          <p:nvPr/>
        </p:nvSpPr>
        <p:spPr>
          <a:xfrm>
            <a:off x="7067550" y="4029075"/>
            <a:ext cx="2000250" cy="495300"/>
          </a:xfrm>
          <a:custGeom>
            <a:avLst/>
            <a:gdLst>
              <a:gd name="connsiteX0" fmla="*/ 2000250 w 2000250"/>
              <a:gd name="connsiteY0" fmla="*/ 495300 h 495300"/>
              <a:gd name="connsiteX1" fmla="*/ 0 w 2000250"/>
              <a:gd name="connsiteY1" fmla="*/ 495300 h 495300"/>
              <a:gd name="connsiteX2" fmla="*/ 0 w 200025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95300">
                <a:moveTo>
                  <a:pt x="2000250" y="495300"/>
                </a:moveTo>
                <a:lnTo>
                  <a:pt x="0" y="4953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>
            <a:off x="6143626" y="1504950"/>
            <a:ext cx="3867152" cy="1019175"/>
          </a:xfrm>
          <a:custGeom>
            <a:avLst/>
            <a:gdLst>
              <a:gd name="connsiteX0" fmla="*/ 0 w 3895725"/>
              <a:gd name="connsiteY0" fmla="*/ 1019175 h 1019175"/>
              <a:gd name="connsiteX1" fmla="*/ 0 w 3895725"/>
              <a:gd name="connsiteY1" fmla="*/ 0 h 1019175"/>
              <a:gd name="connsiteX2" fmla="*/ 3895725 w 3895725"/>
              <a:gd name="connsiteY2" fmla="*/ 0 h 1019175"/>
              <a:gd name="connsiteX3" fmla="*/ 3895725 w 3895725"/>
              <a:gd name="connsiteY3" fmla="*/ 46672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5725" h="1019175">
                <a:moveTo>
                  <a:pt x="0" y="1019175"/>
                </a:moveTo>
                <a:lnTo>
                  <a:pt x="0" y="0"/>
                </a:lnTo>
                <a:lnTo>
                  <a:pt x="3895725" y="0"/>
                </a:lnTo>
                <a:lnTo>
                  <a:pt x="3895725" y="466725"/>
                </a:lnTo>
              </a:path>
            </a:pathLst>
          </a:custGeom>
          <a:noFill/>
          <a:ln>
            <a:solidFill>
              <a:srgbClr val="00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900" y="325755"/>
            <a:ext cx="2967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小组成员介绍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4251325" y="2200275"/>
            <a:ext cx="2573020" cy="356679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25400"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  <a:effectLst>
            <a:reflection blurRad="25400" stA="400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3522" y="1986880"/>
            <a:ext cx="680872" cy="3019491"/>
          </a:xfrm>
          <a:prstGeom prst="rect">
            <a:avLst/>
          </a:prstGeom>
          <a:solidFill>
            <a:srgbClr val="00FEFE">
              <a:alpha val="15000"/>
            </a:srgbClr>
          </a:solidFill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9962" y="2119187"/>
            <a:ext cx="490220" cy="275487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组长：朱明煊</a:t>
            </a:r>
          </a:p>
        </p:txBody>
      </p:sp>
      <p:sp>
        <p:nvSpPr>
          <p:cNvPr id="36" name="任意多边形: 形状 35"/>
          <p:cNvSpPr/>
          <p:nvPr/>
        </p:nvSpPr>
        <p:spPr>
          <a:xfrm>
            <a:off x="5690683" y="1621154"/>
            <a:ext cx="1516380" cy="563880"/>
          </a:xfrm>
          <a:custGeom>
            <a:avLst/>
            <a:gdLst>
              <a:gd name="connsiteX0" fmla="*/ 0 w 1516380"/>
              <a:gd name="connsiteY0" fmla="*/ 541020 h 563880"/>
              <a:gd name="connsiteX1" fmla="*/ 0 w 1516380"/>
              <a:gd name="connsiteY1" fmla="*/ 0 h 563880"/>
              <a:gd name="connsiteX2" fmla="*/ 1516380 w 1516380"/>
              <a:gd name="connsiteY2" fmla="*/ 0 h 563880"/>
              <a:gd name="connsiteX3" fmla="*/ 1516380 w 151638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563880">
                <a:moveTo>
                  <a:pt x="0" y="541020"/>
                </a:moveTo>
                <a:lnTo>
                  <a:pt x="0" y="0"/>
                </a:lnTo>
                <a:lnTo>
                  <a:pt x="1516380" y="0"/>
                </a:lnTo>
                <a:lnTo>
                  <a:pt x="1516380" y="563880"/>
                </a:lnTo>
              </a:path>
            </a:pathLst>
          </a:custGeom>
          <a:noFill/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900" y="325755"/>
            <a:ext cx="2967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小组成员介绍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621030" y="2200275"/>
            <a:ext cx="2757805" cy="38157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25400"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  <a:effectLst>
            <a:reflection blurRad="25400" stA="400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68385" y="1986880"/>
            <a:ext cx="680872" cy="3019491"/>
          </a:xfrm>
          <a:prstGeom prst="rect">
            <a:avLst/>
          </a:prstGeom>
          <a:solidFill>
            <a:srgbClr val="00FEFE">
              <a:alpha val="15000"/>
            </a:srgbClr>
          </a:solidFill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564825" y="2119187"/>
            <a:ext cx="490220" cy="275487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组员：陈浩翔</a:t>
            </a:r>
          </a:p>
        </p:txBody>
      </p:sp>
      <p:sp>
        <p:nvSpPr>
          <p:cNvPr id="31" name="任意多边形: 形状 30"/>
          <p:cNvSpPr/>
          <p:nvPr/>
        </p:nvSpPr>
        <p:spPr>
          <a:xfrm>
            <a:off x="2352766" y="1621154"/>
            <a:ext cx="1516380" cy="563880"/>
          </a:xfrm>
          <a:custGeom>
            <a:avLst/>
            <a:gdLst>
              <a:gd name="connsiteX0" fmla="*/ 0 w 1516380"/>
              <a:gd name="connsiteY0" fmla="*/ 541020 h 563880"/>
              <a:gd name="connsiteX1" fmla="*/ 0 w 1516380"/>
              <a:gd name="connsiteY1" fmla="*/ 0 h 563880"/>
              <a:gd name="connsiteX2" fmla="*/ 1516380 w 1516380"/>
              <a:gd name="connsiteY2" fmla="*/ 0 h 563880"/>
              <a:gd name="connsiteX3" fmla="*/ 1516380 w 151638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563880">
                <a:moveTo>
                  <a:pt x="0" y="541020"/>
                </a:moveTo>
                <a:lnTo>
                  <a:pt x="0" y="0"/>
                </a:lnTo>
                <a:lnTo>
                  <a:pt x="1516380" y="0"/>
                </a:lnTo>
                <a:lnTo>
                  <a:pt x="1516380" y="563880"/>
                </a:lnTo>
              </a:path>
            </a:pathLst>
          </a:custGeom>
          <a:noFill/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51325" y="2200275"/>
            <a:ext cx="2573020" cy="356679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25400"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  <a:effectLst>
            <a:reflection blurRad="25400" stA="400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3522" y="1986880"/>
            <a:ext cx="680872" cy="3019491"/>
          </a:xfrm>
          <a:prstGeom prst="rect">
            <a:avLst/>
          </a:prstGeom>
          <a:solidFill>
            <a:srgbClr val="00FEFE">
              <a:alpha val="15000"/>
            </a:srgbClr>
          </a:solidFill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19962" y="2119187"/>
            <a:ext cx="490220" cy="275487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组员：王子璇</a:t>
            </a:r>
          </a:p>
        </p:txBody>
      </p:sp>
      <p:sp>
        <p:nvSpPr>
          <p:cNvPr id="36" name="任意多边形: 形状 35"/>
          <p:cNvSpPr/>
          <p:nvPr/>
        </p:nvSpPr>
        <p:spPr>
          <a:xfrm>
            <a:off x="5690683" y="1621154"/>
            <a:ext cx="1516380" cy="563880"/>
          </a:xfrm>
          <a:custGeom>
            <a:avLst/>
            <a:gdLst>
              <a:gd name="connsiteX0" fmla="*/ 0 w 1516380"/>
              <a:gd name="connsiteY0" fmla="*/ 541020 h 563880"/>
              <a:gd name="connsiteX1" fmla="*/ 0 w 1516380"/>
              <a:gd name="connsiteY1" fmla="*/ 0 h 563880"/>
              <a:gd name="connsiteX2" fmla="*/ 1516380 w 1516380"/>
              <a:gd name="connsiteY2" fmla="*/ 0 h 563880"/>
              <a:gd name="connsiteX3" fmla="*/ 1516380 w 151638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563880">
                <a:moveTo>
                  <a:pt x="0" y="541020"/>
                </a:moveTo>
                <a:lnTo>
                  <a:pt x="0" y="0"/>
                </a:lnTo>
                <a:lnTo>
                  <a:pt x="1516380" y="0"/>
                </a:lnTo>
                <a:lnTo>
                  <a:pt x="1516380" y="563880"/>
                </a:lnTo>
              </a:path>
            </a:pathLst>
          </a:custGeom>
          <a:noFill/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55560" y="2200275"/>
            <a:ext cx="2421255" cy="33312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25400"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  <a:effectLst>
            <a:reflection blurRad="25400" stA="400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131975" y="1986880"/>
            <a:ext cx="680872" cy="3019491"/>
          </a:xfrm>
          <a:prstGeom prst="rect">
            <a:avLst/>
          </a:prstGeom>
          <a:solidFill>
            <a:srgbClr val="00FEFE">
              <a:alpha val="15000"/>
            </a:srgbClr>
          </a:solidFill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228415" y="2119187"/>
            <a:ext cx="490220" cy="275487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组员：张瑞成</a:t>
            </a:r>
          </a:p>
        </p:txBody>
      </p:sp>
      <p:sp>
        <p:nvSpPr>
          <p:cNvPr id="40" name="任意多边形: 形状 39"/>
          <p:cNvSpPr/>
          <p:nvPr/>
        </p:nvSpPr>
        <p:spPr>
          <a:xfrm>
            <a:off x="8999136" y="1621154"/>
            <a:ext cx="1516380" cy="563880"/>
          </a:xfrm>
          <a:custGeom>
            <a:avLst/>
            <a:gdLst>
              <a:gd name="connsiteX0" fmla="*/ 0 w 1516380"/>
              <a:gd name="connsiteY0" fmla="*/ 541020 h 563880"/>
              <a:gd name="connsiteX1" fmla="*/ 0 w 1516380"/>
              <a:gd name="connsiteY1" fmla="*/ 0 h 563880"/>
              <a:gd name="connsiteX2" fmla="*/ 1516380 w 1516380"/>
              <a:gd name="connsiteY2" fmla="*/ 0 h 563880"/>
              <a:gd name="connsiteX3" fmla="*/ 1516380 w 151638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563880">
                <a:moveTo>
                  <a:pt x="0" y="541020"/>
                </a:moveTo>
                <a:lnTo>
                  <a:pt x="0" y="0"/>
                </a:lnTo>
                <a:lnTo>
                  <a:pt x="1516380" y="0"/>
                </a:lnTo>
                <a:lnTo>
                  <a:pt x="1516380" y="563880"/>
                </a:lnTo>
              </a:path>
            </a:pathLst>
          </a:custGeom>
          <a:noFill/>
          <a:ln w="25400">
            <a:solidFill>
              <a:srgbClr val="00FEFE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808" t="53079" r="18518" b="16299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98220" y="351489"/>
            <a:ext cx="3636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900" i="1" dirty="0">
                <a:gradFill flip="none" rotWithShape="1">
                  <a:gsLst>
                    <a:gs pos="68000">
                      <a:srgbClr val="00FEFE"/>
                    </a:gs>
                    <a:gs pos="35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01</a:t>
            </a:r>
            <a:endParaRPr lang="zh-CN" altLang="en-US" sz="13900" i="1" dirty="0">
              <a:gradFill flip="none" rotWithShape="1">
                <a:gsLst>
                  <a:gs pos="68000">
                    <a:srgbClr val="00FEFE"/>
                  </a:gs>
                  <a:gs pos="35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885" y="1518285"/>
            <a:ext cx="5634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RuixianTopHeiHeavyGB1.0" panose="02000500000000000000" charset="-122"/>
                <a:ea typeface="RuixianTopHeiHeavyGB1.0" panose="02000500000000000000" charset="-122"/>
              </a:rPr>
              <a:t>项目基本情况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0271" y="-3237271"/>
            <a:ext cx="13332543" cy="133325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7045" y="2809249"/>
            <a:ext cx="539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谢谢观看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86854" y="3685966"/>
            <a:ext cx="501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88423" y="3640366"/>
            <a:ext cx="4615154" cy="45719"/>
          </a:xfrm>
          <a:prstGeom prst="ellipse">
            <a:avLst/>
          </a:prstGeom>
          <a:gradFill flip="none" rotWithShape="1">
            <a:gsLst>
              <a:gs pos="50000">
                <a:srgbClr val="00FEFE"/>
              </a:gs>
              <a:gs pos="92000">
                <a:srgbClr val="00FEFE">
                  <a:alpha val="0"/>
                </a:srgbClr>
              </a:gs>
              <a:gs pos="11000">
                <a:srgbClr val="00FEFE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918411" y="1562099"/>
            <a:ext cx="2355179" cy="702147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21083" y="312764"/>
            <a:ext cx="3630406" cy="860405"/>
            <a:chOff x="7142903" y="1298288"/>
            <a:chExt cx="3630406" cy="860405"/>
          </a:xfrm>
        </p:grpSpPr>
        <p:sp>
          <p:nvSpPr>
            <p:cNvPr id="11" name="文本框 10"/>
            <p:cNvSpPr txBox="1"/>
            <p:nvPr/>
          </p:nvSpPr>
          <p:spPr>
            <a:xfrm>
              <a:off x="7142903" y="1298288"/>
              <a:ext cx="363040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项目概况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42903" y="1821508"/>
              <a:ext cx="363040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overview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12058" y="1537222"/>
            <a:ext cx="29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字魂武林江湖体" panose="00000500000000000000" charset="-122"/>
                <a:ea typeface="字魂武林江湖体" panose="00000500000000000000" charset="-122"/>
              </a:rPr>
              <a:t>简   介</a:t>
            </a:r>
          </a:p>
        </p:txBody>
      </p:sp>
      <p:sp>
        <p:nvSpPr>
          <p:cNvPr id="14" name="矩形 13"/>
          <p:cNvSpPr/>
          <p:nvPr/>
        </p:nvSpPr>
        <p:spPr>
          <a:xfrm>
            <a:off x="666751" y="2266569"/>
            <a:ext cx="10858499" cy="4035136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>
              <a:gsLst>
                <a:gs pos="0">
                  <a:srgbClr val="00FEFE"/>
                </a:gs>
                <a:gs pos="100000">
                  <a:srgbClr val="00FE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79551" y="1913172"/>
            <a:ext cx="3438860" cy="175537"/>
            <a:chOff x="1479551" y="1913172"/>
            <a:chExt cx="3438860" cy="175537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 flipH="1">
            <a:off x="7273590" y="1913172"/>
            <a:ext cx="3438860" cy="175537"/>
            <a:chOff x="1479551" y="1913172"/>
            <a:chExt cx="3438860" cy="17553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2105025" y="1913172"/>
              <a:ext cx="2813386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479551" y="2088709"/>
              <a:ext cx="3438860" cy="0"/>
            </a:xfrm>
            <a:prstGeom prst="line">
              <a:avLst/>
            </a:prstGeom>
            <a:ln w="12700">
              <a:solidFill>
                <a:srgbClr val="00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021715" y="2518410"/>
            <a:ext cx="95084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altLang="zh-CN" sz="3200" dirty="0">
                <a:solidFill>
                  <a:schemeClr val="bg1"/>
                </a:solidFill>
                <a:latin typeface="华康综艺玉润体 W7" panose="040B0709000000000000" charset="-122"/>
                <a:ea typeface="华康综艺玉润体 W7" panose="040B0709000000000000" charset="-122"/>
                <a:cs typeface="华康综艺玉润体 W7" panose="040B0709000000000000" charset="-122"/>
              </a:rPr>
              <a:t>	  </a:t>
            </a:r>
            <a:r>
              <a:rPr lang="zh-CN" altLang="en-US" sz="3200" dirty="0">
                <a:solidFill>
                  <a:schemeClr val="bg1"/>
                </a:solidFill>
                <a:latin typeface="华康综艺玉润体 W7" panose="040B0709000000000000" charset="-122"/>
                <a:ea typeface="华康综艺玉润体 W7" panose="040B0709000000000000" charset="-122"/>
                <a:cs typeface="华康综艺玉润体 W7" panose="040B0709000000000000" charset="-122"/>
              </a:rPr>
              <a:t>本课题基于非接触式红外温度传感器mlx90615模块完成人体测温应用程序，采用ESP8266芯片进行局域网数据传输。应用程序采用Python语言开发，采用arduino语言控制传感器，编写能够完成红外体温数据采集，数据保存，历史数据查询，温度曲线实时显示，温度语音播报，人脸识别匹配个人信息</a:t>
            </a:r>
            <a:r>
              <a:rPr lang="zh-CN" altLang="en-US" sz="3200">
                <a:solidFill>
                  <a:schemeClr val="bg1"/>
                </a:solidFill>
                <a:latin typeface="华康综艺玉润体 W7" panose="040B0709000000000000" charset="-122"/>
                <a:ea typeface="华康综艺玉润体 W7" panose="040B0709000000000000" charset="-122"/>
                <a:cs typeface="华康综艺玉润体 W7" panose="040B0709000000000000" charset="-122"/>
              </a:rPr>
              <a:t>等功能的程序。</a:t>
            </a:r>
            <a:endParaRPr lang="zh-CN" altLang="en-US" sz="3200" dirty="0">
              <a:solidFill>
                <a:schemeClr val="bg1"/>
              </a:solidFill>
              <a:latin typeface="华康综艺玉润体 W7" panose="040B0709000000000000" charset="-122"/>
              <a:ea typeface="华康综艺玉润体 W7" panose="040B0709000000000000" charset="-122"/>
              <a:cs typeface="华康综艺玉润体 W7" panose="040B0709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 flipH="1">
            <a:off x="1063805" y="1842320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71890" y="1697758"/>
            <a:ext cx="3631830" cy="1322130"/>
            <a:chOff x="8071075" y="1986880"/>
            <a:chExt cx="3631830" cy="1322130"/>
          </a:xfrm>
        </p:grpSpPr>
        <p:sp>
          <p:nvSpPr>
            <p:cNvPr id="20" name="文本框 19"/>
            <p:cNvSpPr txBox="1"/>
            <p:nvPr/>
          </p:nvSpPr>
          <p:spPr>
            <a:xfrm>
              <a:off x="8071075" y="2386990"/>
              <a:ext cx="363183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实现PC与mlx90615模块的串</a:t>
              </a: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口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通信与局域网通信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目标一</a:t>
              </a:r>
            </a:p>
          </p:txBody>
        </p:sp>
      </p:grpSp>
      <p:sp>
        <p:nvSpPr>
          <p:cNvPr id="24" name="椭圆 23"/>
          <p:cNvSpPr/>
          <p:nvPr/>
        </p:nvSpPr>
        <p:spPr>
          <a:xfrm flipH="1">
            <a:off x="1063805" y="3362521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71890" y="3217959"/>
            <a:ext cx="3631830" cy="906840"/>
            <a:chOff x="8071075" y="1986880"/>
            <a:chExt cx="3631830" cy="906840"/>
          </a:xfrm>
        </p:grpSpPr>
        <p:sp>
          <p:nvSpPr>
            <p:cNvPr id="29" name="文本框 28"/>
            <p:cNvSpPr txBox="1"/>
            <p:nvPr/>
          </p:nvSpPr>
          <p:spPr>
            <a:xfrm>
              <a:off x="8071075" y="2386990"/>
              <a:ext cx="36318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实现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被测</a:t>
              </a: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人员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的面部识别匹配功能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目标二</a:t>
              </a:r>
            </a:p>
          </p:txBody>
        </p:sp>
      </p:grpSp>
      <p:sp>
        <p:nvSpPr>
          <p:cNvPr id="37" name="椭圆 36"/>
          <p:cNvSpPr/>
          <p:nvPr/>
        </p:nvSpPr>
        <p:spPr>
          <a:xfrm flipH="1">
            <a:off x="1063805" y="4882723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71890" y="4738161"/>
            <a:ext cx="3631830" cy="1738055"/>
            <a:chOff x="8071075" y="1986880"/>
            <a:chExt cx="3631830" cy="1738055"/>
          </a:xfrm>
        </p:grpSpPr>
        <p:sp>
          <p:nvSpPr>
            <p:cNvPr id="39" name="文本框 38"/>
            <p:cNvSpPr txBox="1"/>
            <p:nvPr/>
          </p:nvSpPr>
          <p:spPr>
            <a:xfrm>
              <a:off x="8071075" y="2386990"/>
              <a:ext cx="3631830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实时测量温度的数据库管理，包含测得温度，时间，地点信息以及面部识别信息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目标三</a:t>
              </a:r>
              <a:endParaRPr lang="en-US" altLang="zh-CN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 flipH="1">
            <a:off x="6388280" y="1842320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496365" y="1697758"/>
            <a:ext cx="3631830" cy="1322130"/>
            <a:chOff x="8071075" y="1986880"/>
            <a:chExt cx="3631830" cy="1322130"/>
          </a:xfrm>
        </p:grpSpPr>
        <p:sp>
          <p:nvSpPr>
            <p:cNvPr id="57" name="文本框 56"/>
            <p:cNvSpPr txBox="1"/>
            <p:nvPr/>
          </p:nvSpPr>
          <p:spPr>
            <a:xfrm>
              <a:off x="8071075" y="2386990"/>
              <a:ext cx="363183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UI</a:t>
              </a: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界面开发，并能实时显示所测温度与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历史体温，</a:t>
              </a: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以及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最值</a:t>
              </a:r>
              <a:r>
                <a:rPr lang="zh-CN" altLang="en-US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、</a:t>
              </a: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腾祥凌黑简" panose="01010104010101010101" charset="-122"/>
                </a:rPr>
                <a:t>平均值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目标四</a:t>
              </a:r>
            </a:p>
          </p:txBody>
        </p:sp>
      </p:grpSp>
      <p:sp>
        <p:nvSpPr>
          <p:cNvPr id="51" name="椭圆 50"/>
          <p:cNvSpPr/>
          <p:nvPr/>
        </p:nvSpPr>
        <p:spPr>
          <a:xfrm flipH="1">
            <a:off x="6388280" y="3362521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496365" y="3217959"/>
            <a:ext cx="3631830" cy="1322130"/>
            <a:chOff x="8071075" y="1986880"/>
            <a:chExt cx="3631830" cy="1322130"/>
          </a:xfrm>
        </p:grpSpPr>
        <p:sp>
          <p:nvSpPr>
            <p:cNvPr id="53" name="文本框 52"/>
            <p:cNvSpPr txBox="1"/>
            <p:nvPr/>
          </p:nvSpPr>
          <p:spPr>
            <a:xfrm>
              <a:off x="8071075" y="2386990"/>
              <a:ext cx="363183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数据可视化，根据历史体温数据生成图表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目标五</a:t>
              </a:r>
              <a:endParaRPr lang="en-US" altLang="zh-CN" sz="2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 flipH="1">
            <a:off x="6388280" y="4882723"/>
            <a:ext cx="907423" cy="907423"/>
          </a:xfrm>
          <a:prstGeom prst="ellipse">
            <a:avLst/>
          </a:prstGeom>
          <a:gradFill flip="none" rotWithShape="1">
            <a:gsLst>
              <a:gs pos="88000">
                <a:srgbClr val="00FEFE"/>
              </a:gs>
              <a:gs pos="61000">
                <a:srgbClr val="0B1D2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gradFill flip="none" rotWithShape="1">
              <a:gsLst>
                <a:gs pos="52000">
                  <a:srgbClr val="00FEFE"/>
                </a:gs>
                <a:gs pos="100000">
                  <a:srgbClr val="00FEF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496365" y="4738161"/>
            <a:ext cx="3631830" cy="1322130"/>
            <a:chOff x="8071075" y="1986880"/>
            <a:chExt cx="3631830" cy="1322130"/>
          </a:xfrm>
        </p:grpSpPr>
        <p:sp>
          <p:nvSpPr>
            <p:cNvPr id="49" name="文本框 48"/>
            <p:cNvSpPr txBox="1"/>
            <p:nvPr/>
          </p:nvSpPr>
          <p:spPr>
            <a:xfrm>
              <a:off x="8071075" y="2386990"/>
              <a:ext cx="363183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latin typeface="腾祥凌黑简" panose="01010104010101010101" charset="-122"/>
                  <a:ea typeface="腾祥凌黑简" panose="01010104010101010101" charset="-122"/>
                  <a:cs typeface="阿里巴巴普惠体 L" panose="00020600040101010101" pitchFamily="18" charset="-122"/>
                </a:rPr>
                <a:t>温度语音播报，根据测得温度区间播报体温与对应的健康建议语音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71075" y="1986880"/>
              <a:ext cx="29678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目标六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21083" y="312764"/>
            <a:ext cx="2967885" cy="860405"/>
            <a:chOff x="7142903" y="1298288"/>
            <a:chExt cx="2967885" cy="860405"/>
          </a:xfrm>
        </p:grpSpPr>
        <p:sp>
          <p:nvSpPr>
            <p:cNvPr id="42" name="文本框 41"/>
            <p:cNvSpPr txBox="1"/>
            <p:nvPr/>
          </p:nvSpPr>
          <p:spPr>
            <a:xfrm>
              <a:off x="7142903" y="1298288"/>
              <a:ext cx="29678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开发目标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142903" y="1821508"/>
              <a:ext cx="29678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Project Objectives</a:t>
              </a:r>
            </a:p>
          </p:txBody>
        </p:sp>
      </p:grpSp>
      <p:sp>
        <p:nvSpPr>
          <p:cNvPr id="59" name="Shape 2546"/>
          <p:cNvSpPr/>
          <p:nvPr/>
        </p:nvSpPr>
        <p:spPr>
          <a:xfrm>
            <a:off x="1265514" y="2089848"/>
            <a:ext cx="504004" cy="41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60" name="Shape 2570"/>
          <p:cNvSpPr/>
          <p:nvPr/>
        </p:nvSpPr>
        <p:spPr>
          <a:xfrm>
            <a:off x="6589989" y="3569955"/>
            <a:ext cx="504004" cy="492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61" name="Shape 2588"/>
          <p:cNvSpPr/>
          <p:nvPr/>
        </p:nvSpPr>
        <p:spPr>
          <a:xfrm>
            <a:off x="1265515" y="3587131"/>
            <a:ext cx="504003" cy="458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62" name="Shape 2594"/>
          <p:cNvSpPr/>
          <p:nvPr/>
        </p:nvSpPr>
        <p:spPr>
          <a:xfrm>
            <a:off x="1265514" y="5130251"/>
            <a:ext cx="504004" cy="41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63" name="Shape 2622"/>
          <p:cNvSpPr/>
          <p:nvPr/>
        </p:nvSpPr>
        <p:spPr>
          <a:xfrm>
            <a:off x="6589989" y="5084432"/>
            <a:ext cx="504004" cy="50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  <p:sp>
        <p:nvSpPr>
          <p:cNvPr id="65" name="Shape 2584"/>
          <p:cNvSpPr/>
          <p:nvPr/>
        </p:nvSpPr>
        <p:spPr>
          <a:xfrm>
            <a:off x="6589990" y="2044030"/>
            <a:ext cx="504003" cy="50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00FEFE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marL="0" marR="0" lvl="0" indent="0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21083" y="312764"/>
            <a:ext cx="2967885" cy="860405"/>
            <a:chOff x="7142903" y="1298288"/>
            <a:chExt cx="2967885" cy="860405"/>
          </a:xfrm>
        </p:grpSpPr>
        <p:sp>
          <p:nvSpPr>
            <p:cNvPr id="11" name="文本框 10"/>
            <p:cNvSpPr txBox="1"/>
            <p:nvPr/>
          </p:nvSpPr>
          <p:spPr>
            <a:xfrm>
              <a:off x="7142903" y="1298288"/>
              <a:ext cx="29678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项目开发计划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42903" y="1821508"/>
              <a:ext cx="29678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Development plan of work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261110"/>
            <a:ext cx="10020935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808" t="53079" r="18518" b="16299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98220" y="351489"/>
            <a:ext cx="3636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900" i="1" dirty="0">
                <a:gradFill flip="none" rotWithShape="1">
                  <a:gsLst>
                    <a:gs pos="68000">
                      <a:srgbClr val="00FEFE"/>
                    </a:gs>
                    <a:gs pos="35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02</a:t>
            </a:r>
            <a:endParaRPr lang="zh-CN" altLang="en-US" sz="13900" i="1" dirty="0">
              <a:gradFill flip="none" rotWithShape="1">
                <a:gsLst>
                  <a:gs pos="68000">
                    <a:srgbClr val="00FEFE"/>
                  </a:gs>
                  <a:gs pos="35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9980" y="1518585"/>
            <a:ext cx="5397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汉仪雅酷黑W" panose="00020600040101010101" charset="-122"/>
                <a:ea typeface="汉仪雅酷黑W" panose="00020600040101010101" charset="-122"/>
              </a:rPr>
              <a:t>项目开发过程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21083" y="312764"/>
            <a:ext cx="2967885" cy="861774"/>
            <a:chOff x="7142903" y="1298288"/>
            <a:chExt cx="2967885" cy="861774"/>
          </a:xfrm>
        </p:grpSpPr>
        <p:sp>
          <p:nvSpPr>
            <p:cNvPr id="11" name="文本框 10"/>
            <p:cNvSpPr txBox="1"/>
            <p:nvPr/>
          </p:nvSpPr>
          <p:spPr>
            <a:xfrm>
              <a:off x="7142903" y="1298288"/>
              <a:ext cx="2967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阶段性工作概述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42903" y="1821508"/>
              <a:ext cx="2967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Overview of staged work</a:t>
              </a:r>
              <a:endParaRPr lang="zh-CN" altLang="en-US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1404620" y="1492134"/>
            <a:ext cx="2345690" cy="2345690"/>
            <a:chOff x="2618740" y="2435860"/>
            <a:chExt cx="2345690" cy="2345690"/>
          </a:xfrm>
        </p:grpSpPr>
        <p:sp>
          <p:nvSpPr>
            <p:cNvPr id="255" name="矩形: 圆角 254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0" name="矩形: 圆角 249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3750310" y="3426576"/>
            <a:ext cx="2345690" cy="2345690"/>
            <a:chOff x="2618740" y="2435860"/>
            <a:chExt cx="2345690" cy="2345690"/>
          </a:xfrm>
        </p:grpSpPr>
        <p:sp>
          <p:nvSpPr>
            <p:cNvPr id="258" name="矩形: 圆角 257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矩形: 圆角 258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1512192" y="4110106"/>
            <a:ext cx="2130546" cy="860485"/>
            <a:chOff x="1458422" y="4411983"/>
            <a:chExt cx="2130546" cy="860485"/>
          </a:xfrm>
        </p:grpSpPr>
        <p:sp>
          <p:nvSpPr>
            <p:cNvPr id="260" name="文本框 259"/>
            <p:cNvSpPr txBox="1"/>
            <p:nvPr/>
          </p:nvSpPr>
          <p:spPr>
            <a:xfrm>
              <a:off x="1458422" y="4812093"/>
              <a:ext cx="213054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PC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与传感器通信</a:t>
              </a:r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1458422" y="4411983"/>
              <a:ext cx="213054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模块一</a:t>
              </a: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3857882" y="1620201"/>
            <a:ext cx="2130546" cy="1230055"/>
            <a:chOff x="1458422" y="4411983"/>
            <a:chExt cx="2130546" cy="1230055"/>
          </a:xfrm>
        </p:grpSpPr>
        <p:sp>
          <p:nvSpPr>
            <p:cNvPr id="264" name="文本框 263"/>
            <p:cNvSpPr txBox="1"/>
            <p:nvPr/>
          </p:nvSpPr>
          <p:spPr>
            <a:xfrm>
              <a:off x="1458422" y="4812093"/>
              <a:ext cx="213054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UI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界面开发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并实现简单逻辑</a:t>
              </a:r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458422" y="4411983"/>
              <a:ext cx="213054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模块二</a:t>
              </a: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6096000" y="1492134"/>
            <a:ext cx="2345690" cy="2345690"/>
            <a:chOff x="2618740" y="2435860"/>
            <a:chExt cx="2345690" cy="2345690"/>
          </a:xfrm>
        </p:grpSpPr>
        <p:sp>
          <p:nvSpPr>
            <p:cNvPr id="267" name="矩形: 圆角 266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8" name="矩形: 圆角 267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8441690" y="3426576"/>
            <a:ext cx="2345690" cy="2345690"/>
            <a:chOff x="2618740" y="2435860"/>
            <a:chExt cx="2345690" cy="2345690"/>
          </a:xfrm>
        </p:grpSpPr>
        <p:sp>
          <p:nvSpPr>
            <p:cNvPr id="270" name="矩形: 圆角 269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1" name="矩形: 圆角 270"/>
            <p:cNvSpPr/>
            <p:nvPr/>
          </p:nvSpPr>
          <p:spPr>
            <a:xfrm>
              <a:off x="2618740" y="2435860"/>
              <a:ext cx="2345690" cy="2345690"/>
            </a:xfrm>
            <a:prstGeom prst="roundRect">
              <a:avLst/>
            </a:prstGeom>
            <a:gradFill flip="none" rotWithShape="1">
              <a:gsLst>
                <a:gs pos="88000">
                  <a:srgbClr val="00FEFE"/>
                </a:gs>
                <a:gs pos="61000">
                  <a:srgbClr val="0B1D2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 flip="none" rotWithShape="1">
                <a:gsLst>
                  <a:gs pos="58000">
                    <a:srgbClr val="00FEFE">
                      <a:alpha val="0"/>
                    </a:srgbClr>
                  </a:gs>
                  <a:gs pos="100000">
                    <a:srgbClr val="00FEF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6203572" y="4110106"/>
            <a:ext cx="2130546" cy="1230055"/>
            <a:chOff x="1458422" y="4411983"/>
            <a:chExt cx="2130546" cy="1230055"/>
          </a:xfrm>
        </p:grpSpPr>
        <p:sp>
          <p:nvSpPr>
            <p:cNvPr id="273" name="文本框 272"/>
            <p:cNvSpPr txBox="1"/>
            <p:nvPr/>
          </p:nvSpPr>
          <p:spPr>
            <a:xfrm>
              <a:off x="1458422" y="4812093"/>
              <a:ext cx="213054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后台数据处理模块与数据可视化功能</a:t>
              </a: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1458422" y="4411983"/>
              <a:ext cx="213054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模块三</a:t>
              </a: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8350250" y="1621790"/>
            <a:ext cx="2620010" cy="1414939"/>
            <a:chOff x="1381376" y="4411983"/>
            <a:chExt cx="2207592" cy="1414591"/>
          </a:xfrm>
        </p:grpSpPr>
        <p:sp>
          <p:nvSpPr>
            <p:cNvPr id="276" name="文本框 275"/>
            <p:cNvSpPr txBox="1"/>
            <p:nvPr/>
          </p:nvSpPr>
          <p:spPr>
            <a:xfrm>
              <a:off x="1381376" y="4812093"/>
              <a:ext cx="2130546" cy="1014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dirty="0">
                  <a:solidFill>
                    <a:schemeClr val="bg1"/>
                  </a:solidFill>
                  <a:latin typeface="字魂武林江湖体" panose="00000500000000000000" charset="-122"/>
                  <a:ea typeface="字魂武林江湖体" panose="00000500000000000000" charset="-122"/>
                  <a:cs typeface="阿里巴巴普惠体 L" panose="00020600040101010101" pitchFamily="18" charset="-122"/>
                </a:rPr>
                <a:t>人脸识别</a:t>
              </a: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458422" y="4411983"/>
              <a:ext cx="2130546" cy="39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模块四</a:t>
              </a:r>
            </a:p>
          </p:txBody>
        </p:sp>
      </p:grpSp>
      <p:cxnSp>
        <p:nvCxnSpPr>
          <p:cNvPr id="280" name="直接连接符 279"/>
          <p:cNvCxnSpPr>
            <a:stCxn id="250" idx="2"/>
            <a:endCxn id="261" idx="0"/>
          </p:cNvCxnSpPr>
          <p:nvPr/>
        </p:nvCxnSpPr>
        <p:spPr>
          <a:xfrm>
            <a:off x="2577465" y="3837824"/>
            <a:ext cx="0" cy="272415"/>
          </a:xfrm>
          <a:prstGeom prst="line">
            <a:avLst/>
          </a:prstGeom>
          <a:ln w="1905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9" idx="0"/>
            <a:endCxn id="264" idx="2"/>
          </p:cNvCxnSpPr>
          <p:nvPr/>
        </p:nvCxnSpPr>
        <p:spPr>
          <a:xfrm flipV="1">
            <a:off x="4923155" y="2850631"/>
            <a:ext cx="0" cy="575945"/>
          </a:xfrm>
          <a:prstGeom prst="line">
            <a:avLst/>
          </a:prstGeom>
          <a:ln w="1905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8" idx="2"/>
            <a:endCxn id="274" idx="0"/>
          </p:cNvCxnSpPr>
          <p:nvPr/>
        </p:nvCxnSpPr>
        <p:spPr>
          <a:xfrm>
            <a:off x="7268845" y="3837824"/>
            <a:ext cx="0" cy="272415"/>
          </a:xfrm>
          <a:prstGeom prst="line">
            <a:avLst/>
          </a:prstGeom>
          <a:ln w="1905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1" idx="0"/>
            <a:endCxn id="276" idx="2"/>
          </p:cNvCxnSpPr>
          <p:nvPr/>
        </p:nvCxnSpPr>
        <p:spPr>
          <a:xfrm flipV="1">
            <a:off x="9614535" y="3036686"/>
            <a:ext cx="0" cy="389890"/>
          </a:xfrm>
          <a:prstGeom prst="line">
            <a:avLst/>
          </a:prstGeom>
          <a:ln w="19050">
            <a:solidFill>
              <a:srgbClr val="00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798" t="61832"/>
          <a:stretch>
            <a:fillRect/>
          </a:stretch>
        </p:blipFill>
        <p:spPr>
          <a:xfrm>
            <a:off x="0" y="0"/>
            <a:ext cx="1624261" cy="1986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030" y="313055"/>
            <a:ext cx="4649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PC</a:t>
            </a:r>
            <a:r>
              <a:rPr lang="zh-CN" altLang="en-US" sz="28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与传感器通信：困难</a:t>
            </a:r>
          </a:p>
        </p:txBody>
      </p:sp>
      <p:sp>
        <p:nvSpPr>
          <p:cNvPr id="15" name="矩形 14"/>
          <p:cNvSpPr/>
          <p:nvPr/>
        </p:nvSpPr>
        <p:spPr>
          <a:xfrm>
            <a:off x="776456" y="1879599"/>
            <a:ext cx="2355179" cy="4254501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37759" y="1879599"/>
            <a:ext cx="2355179" cy="4254501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99062" y="1879599"/>
            <a:ext cx="2355179" cy="4254501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060366" y="1879599"/>
            <a:ext cx="2355179" cy="4254501"/>
          </a:xfrm>
          <a:prstGeom prst="rect">
            <a:avLst/>
          </a:prstGeom>
          <a:gradFill>
            <a:gsLst>
              <a:gs pos="0">
                <a:srgbClr val="00FEFE">
                  <a:alpha val="45000"/>
                </a:srgbClr>
              </a:gs>
              <a:gs pos="60000">
                <a:srgbClr val="0C1D28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0">
                  <a:srgbClr val="00FEFE">
                    <a:alpha val="0"/>
                  </a:srgbClr>
                </a:gs>
                <a:gs pos="100000">
                  <a:srgbClr val="00FEFE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69795" y="210146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68000">
                      <a:srgbClr val="00FEFE"/>
                    </a:gs>
                    <a:gs pos="30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01</a:t>
            </a:r>
            <a:endParaRPr lang="zh-CN" altLang="en-US" sz="7200" dirty="0">
              <a:gradFill flip="none" rotWithShape="1">
                <a:gsLst>
                  <a:gs pos="68000">
                    <a:srgbClr val="00FEFE"/>
                  </a:gs>
                  <a:gs pos="30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31098" y="210146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68000">
                      <a:srgbClr val="00FEFE"/>
                    </a:gs>
                    <a:gs pos="30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02</a:t>
            </a:r>
            <a:endParaRPr lang="zh-CN" altLang="en-US" sz="7200" dirty="0">
              <a:gradFill flip="none" rotWithShape="1">
                <a:gsLst>
                  <a:gs pos="68000">
                    <a:srgbClr val="00FEFE"/>
                  </a:gs>
                  <a:gs pos="30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92401" y="210146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68000">
                      <a:srgbClr val="00FEFE"/>
                    </a:gs>
                    <a:gs pos="30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03</a:t>
            </a:r>
            <a:endParaRPr lang="zh-CN" altLang="en-US" sz="7200" dirty="0">
              <a:gradFill flip="none" rotWithShape="1">
                <a:gsLst>
                  <a:gs pos="68000">
                    <a:srgbClr val="00FEFE"/>
                  </a:gs>
                  <a:gs pos="30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53705" y="2101460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 flip="none" rotWithShape="1">
                  <a:gsLst>
                    <a:gs pos="68000">
                      <a:srgbClr val="00FEFE"/>
                    </a:gs>
                    <a:gs pos="30000">
                      <a:srgbClr val="0B1D27">
                        <a:alpha val="0"/>
                      </a:srgbClr>
                    </a:gs>
                  </a:gsLst>
                  <a:lin ang="162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</a:rPr>
              <a:t>04</a:t>
            </a:r>
            <a:endParaRPr lang="zh-CN" altLang="en-US" sz="7200" dirty="0">
              <a:gradFill flip="none" rotWithShape="1">
                <a:gsLst>
                  <a:gs pos="68000">
                    <a:srgbClr val="00FEFE"/>
                  </a:gs>
                  <a:gs pos="30000">
                    <a:srgbClr val="0B1D27">
                      <a:alpha val="0"/>
                    </a:srgbClr>
                  </a:gs>
                </a:gsLst>
                <a:lin ang="162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1180" y="3101734"/>
            <a:ext cx="2629535" cy="1230055"/>
            <a:chOff x="505124" y="2517534"/>
            <a:chExt cx="2629535" cy="1230055"/>
          </a:xfrm>
        </p:grpSpPr>
        <p:sp>
          <p:nvSpPr>
            <p:cNvPr id="13" name="文本框 12"/>
            <p:cNvSpPr txBox="1"/>
            <p:nvPr/>
          </p:nvSpPr>
          <p:spPr>
            <a:xfrm>
              <a:off x="948989" y="2917644"/>
              <a:ext cx="17780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初次</a:t>
              </a: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接触硬件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开发板故障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124" y="2517534"/>
              <a:ext cx="26295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nodemcu</a:t>
              </a:r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开发板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31098" y="3101734"/>
            <a:ext cx="1968500" cy="2707065"/>
            <a:chOff x="853739" y="2517534"/>
            <a:chExt cx="1968500" cy="2707065"/>
          </a:xfrm>
        </p:grpSpPr>
        <p:sp>
          <p:nvSpPr>
            <p:cNvPr id="19" name="文本框 18"/>
            <p:cNvSpPr txBox="1"/>
            <p:nvPr/>
          </p:nvSpPr>
          <p:spPr>
            <a:xfrm>
              <a:off x="948989" y="2917644"/>
              <a:ext cx="1778000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认错传感器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（尴尬）</a:t>
              </a:r>
              <a:endParaRPr lang="en-US" altLang="zh-CN" sz="16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开发板与传感器的连接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·Arduino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的学习与代码编写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3739" y="2517534"/>
              <a:ext cx="19685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串口通信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92401" y="3101734"/>
            <a:ext cx="1969135" cy="1968500"/>
            <a:chOff x="853739" y="2517534"/>
            <a:chExt cx="1969135" cy="1968500"/>
          </a:xfrm>
        </p:grpSpPr>
        <p:sp>
          <p:nvSpPr>
            <p:cNvPr id="24" name="文本框 23"/>
            <p:cNvSpPr txBox="1"/>
            <p:nvPr/>
          </p:nvSpPr>
          <p:spPr>
            <a:xfrm>
              <a:off x="853739" y="2917584"/>
              <a:ext cx="1969135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·Python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服务器搭建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使用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ESP8266WiFI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模块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建立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socket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通信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53739" y="2517534"/>
              <a:ext cx="19685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局域网通信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253070" y="3101734"/>
            <a:ext cx="1969135" cy="1598930"/>
            <a:chOff x="853104" y="2517534"/>
            <a:chExt cx="1969135" cy="1598930"/>
          </a:xfrm>
        </p:grpSpPr>
        <p:sp>
          <p:nvSpPr>
            <p:cNvPr id="29" name="文本框 28"/>
            <p:cNvSpPr txBox="1"/>
            <p:nvPr/>
          </p:nvSpPr>
          <p:spPr>
            <a:xfrm>
              <a:off x="853104" y="2917584"/>
              <a:ext cx="196913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设置信号格式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规范数据传输格式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防止服务器崩溃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3739" y="2517534"/>
              <a:ext cx="19685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远程控制传感器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1433</Words>
  <Application>Microsoft Office PowerPoint</Application>
  <PresentationFormat>宽屏</PresentationFormat>
  <Paragraphs>208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优设标题黑</vt:lpstr>
      <vt:lpstr>华康综艺玉润体 W7</vt:lpstr>
      <vt:lpstr>腾祥凌黑简</vt:lpstr>
      <vt:lpstr>汉仪雅酷黑W</vt:lpstr>
      <vt:lpstr>字魂武林江湖体</vt:lpstr>
      <vt:lpstr>阿里巴巴普惠体 L</vt:lpstr>
      <vt:lpstr>Arial</vt:lpstr>
      <vt:lpstr>黑体</vt:lpstr>
      <vt:lpstr>Calibri</vt:lpstr>
      <vt:lpstr>RuixianTopHeiHeavyGB1.0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billy 陈</cp:lastModifiedBy>
  <cp:revision>158</cp:revision>
  <dcterms:created xsi:type="dcterms:W3CDTF">2020-09-17T22:07:30Z</dcterms:created>
  <dcterms:modified xsi:type="dcterms:W3CDTF">2020-09-18T01:41:35Z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