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9" r:id="rId1"/>
    <p:sldMasterId id="2147483991" r:id="rId2"/>
    <p:sldMasterId id="2147484175" r:id="rId3"/>
  </p:sldMasterIdLst>
  <p:notesMasterIdLst>
    <p:notesMasterId r:id="rId18"/>
  </p:notesMasterIdLst>
  <p:sldIdLst>
    <p:sldId id="256" r:id="rId4"/>
    <p:sldId id="291" r:id="rId5"/>
    <p:sldId id="292" r:id="rId6"/>
    <p:sldId id="295" r:id="rId7"/>
    <p:sldId id="311" r:id="rId8"/>
    <p:sldId id="271" r:id="rId9"/>
    <p:sldId id="312" r:id="rId10"/>
    <p:sldId id="313" r:id="rId11"/>
    <p:sldId id="296" r:id="rId12"/>
    <p:sldId id="298" r:id="rId13"/>
    <p:sldId id="299" r:id="rId14"/>
    <p:sldId id="300" r:id="rId15"/>
    <p:sldId id="309" r:id="rId16"/>
    <p:sldId id="264" r:id="rId17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49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33828-163B-4CBD-91F4-F5B67A763A6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76997-3068-4B8B-A163-AD2DE50F8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36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90951" y="5062538"/>
            <a:ext cx="7871883" cy="11096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90951" y="5734051"/>
            <a:ext cx="7871883" cy="6969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r">
              <a:buFontTx/>
              <a:buNone/>
              <a:defRPr sz="2400" b="1"/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6718746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049345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8113184" y="1268413"/>
            <a:ext cx="2495549" cy="5472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624418" y="1268413"/>
            <a:ext cx="7285567" cy="5472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03341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êu đề phụ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F6952-4096-4198-BBE1-BF1CF17635D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410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E8CD09-91E9-4702-B7F9-4893B2C4D52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804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AE29B-D2F0-4A75-860B-FBE6D23AC17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505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C3F769-B27C-4C56-A5FD-C5A74CC13FB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656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hỗ dành sẵn cho Ngày tháng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Chỗ dành sẵn cho Số hiệu Bản chiế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81C460-7901-4F6E-AA7D-564DD1A1196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406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Ngày tháng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A7A89D-AF87-47E0-A3B8-CDC22D4013A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4949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ày tháng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7D820D-5EEC-4D96-9A09-E8D7CCB5151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5653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16D9A-7C1C-4E7D-946A-A1CED3B2A8C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82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536178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9DC861-6D71-493A-AF46-61BDE5A6A1E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9324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0B680-9D64-445D-BE7A-83FBB2237EE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0385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E7EC85-4C68-4A44-A0D3-1DD1307CF05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7735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auto">
          <a:xfrm rot="19237452">
            <a:off x="6194135" y="51780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GB"/>
          </a:p>
        </p:txBody>
      </p:sp>
      <p:pic>
        <p:nvPicPr>
          <p:cNvPr id="5" name="Picture 21" descr="padandpen"/>
          <p:cNvPicPr>
            <a:picLocks noChangeAspect="1" noChangeArrowheads="1"/>
          </p:cNvPicPr>
          <p:nvPr/>
        </p:nvPicPr>
        <p:blipFill>
          <a:blip r:embed="rId2"/>
          <a:srcRect l="1335" t="253" r="1352" b="276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196975"/>
            <a:ext cx="10363200" cy="147002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527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83654-0A3A-43D1-8AEE-0BF00FEAF478}" type="datetimeFigureOut">
              <a:rPr lang="en-US" smtClean="0"/>
              <a:pPr>
                <a:defRPr/>
              </a:pPr>
              <a:t>7/9/2022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F270D-965A-41F8-8920-D47FD6A452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33355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83654-0A3A-43D1-8AEE-0BF00FEAF478}" type="datetimeFigureOut">
              <a:rPr lang="en-US" smtClean="0"/>
              <a:pPr>
                <a:defRPr/>
              </a:pPr>
              <a:t>7/9/2022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F270D-965A-41F8-8920-D47FD6A452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66579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83654-0A3A-43D1-8AEE-0BF00FEAF478}" type="datetimeFigureOut">
              <a:rPr lang="en-US" smtClean="0"/>
              <a:pPr>
                <a:defRPr/>
              </a:pPr>
              <a:t>7/9/2022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F270D-965A-41F8-8920-D47FD6A452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36449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83654-0A3A-43D1-8AEE-0BF00FEAF478}" type="datetimeFigureOut">
              <a:rPr lang="en-US" smtClean="0"/>
              <a:pPr>
                <a:defRPr/>
              </a:pPr>
              <a:t>7/9/2022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F270D-965A-41F8-8920-D47FD6A452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813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83654-0A3A-43D1-8AEE-0BF00FEAF478}" type="datetimeFigureOut">
              <a:rPr lang="en-US" smtClean="0"/>
              <a:pPr>
                <a:defRPr/>
              </a:pPr>
              <a:t>7/9/2022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F270D-965A-41F8-8920-D47FD6A452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6518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83654-0A3A-43D1-8AEE-0BF00FEAF478}" type="datetimeFigureOut">
              <a:rPr lang="en-US" smtClean="0"/>
              <a:pPr>
                <a:defRPr/>
              </a:pPr>
              <a:t>7/9/2022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F270D-965A-41F8-8920-D47FD6A452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88409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83654-0A3A-43D1-8AEE-0BF00FEAF478}" type="datetimeFigureOut">
              <a:rPr lang="en-US" smtClean="0"/>
              <a:pPr>
                <a:defRPr/>
              </a:pPr>
              <a:t>7/9/2022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F270D-965A-41F8-8920-D47FD6A452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3119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4735274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83654-0A3A-43D1-8AEE-0BF00FEAF478}" type="datetimeFigureOut">
              <a:rPr lang="en-US" smtClean="0"/>
              <a:pPr>
                <a:defRPr/>
              </a:pPr>
              <a:t>7/9/2022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F270D-965A-41F8-8920-D47FD6A452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90811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83654-0A3A-43D1-8AEE-0BF00FEAF478}" type="datetimeFigureOut">
              <a:rPr lang="en-US" smtClean="0"/>
              <a:pPr>
                <a:defRPr/>
              </a:pPr>
              <a:t>7/9/2022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F270D-965A-41F8-8920-D47FD6A452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61403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83654-0A3A-43D1-8AEE-0BF00FEAF478}" type="datetimeFigureOut">
              <a:rPr lang="en-US" smtClean="0"/>
              <a:pPr>
                <a:defRPr/>
              </a:pPr>
              <a:t>7/9/2022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F270D-965A-41F8-8920-D47FD6A452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01118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026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026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83654-0A3A-43D1-8AEE-0BF00FEAF478}" type="datetimeFigureOut">
              <a:rPr lang="en-US" smtClean="0"/>
              <a:pPr>
                <a:defRPr/>
              </a:pPr>
              <a:t>7/9/2022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F270D-965A-41F8-8920-D47FD6A452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21729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êu đề và biểu đ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Biểu đồ 2"/>
          <p:cNvSpPr>
            <a:spLocks noGrp="1"/>
          </p:cNvSpPr>
          <p:nvPr>
            <p:ph type="chart" idx="1"/>
          </p:nvPr>
        </p:nvSpPr>
        <p:spPr>
          <a:xfrm>
            <a:off x="609600" y="1600201"/>
            <a:ext cx="10972800" cy="3700463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83654-0A3A-43D1-8AEE-0BF00FEAF478}" type="datetimeFigureOut">
              <a:rPr lang="en-US" smtClean="0"/>
              <a:pPr>
                <a:defRPr/>
              </a:pPr>
              <a:t>7/9/2022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F270D-965A-41F8-8920-D47FD6A452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73555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êu đề, Văn bản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3700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3700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83654-0A3A-43D1-8AEE-0BF00FEAF478}" type="datetimeFigureOut">
              <a:rPr lang="en-US" smtClean="0"/>
              <a:pPr>
                <a:defRPr/>
              </a:pPr>
              <a:t>7/9/2022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F270D-965A-41F8-8920-D47FD6A452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0671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719667" y="1844675"/>
            <a:ext cx="484293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5765800" y="1844675"/>
            <a:ext cx="484293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066354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837741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88922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67147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248155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368251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1268413"/>
            <a:ext cx="9889067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/>
              <a:t>Bấm &amp; sửa kiểu tiêu đề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667" y="1844675"/>
            <a:ext cx="9889067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67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89" r:id="rId10"/>
    <p:sldLayoutId id="2147483990" r:id="rId11"/>
  </p:sldLayoutIdLst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/>
          </a:p>
        </p:txBody>
      </p:sp>
      <p:sp>
        <p:nvSpPr>
          <p:cNvPr id="1914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64CBC70E-8BBC-4CDC-AD6D-6F669228AB2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45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D8C5888-4DE6-43F5-8316-BBD9DA5279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1" descr="justpad"/>
          <p:cNvPicPr>
            <a:picLocks noChangeAspect="1" noChangeArrowheads="1"/>
          </p:cNvPicPr>
          <p:nvPr/>
        </p:nvPicPr>
        <p:blipFill>
          <a:blip r:embed="rId15"/>
          <a:srcRect l="1335" t="253" r="1352" b="276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222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77" r:id="rId2"/>
    <p:sldLayoutId id="2147484178" r:id="rId3"/>
    <p:sldLayoutId id="2147484179" r:id="rId4"/>
    <p:sldLayoutId id="2147484180" r:id="rId5"/>
    <p:sldLayoutId id="2147484181" r:id="rId6"/>
    <p:sldLayoutId id="2147484182" r:id="rId7"/>
    <p:sldLayoutId id="2147484183" r:id="rId8"/>
    <p:sldLayoutId id="2147484184" r:id="rId9"/>
    <p:sldLayoutId id="2147484185" r:id="rId10"/>
    <p:sldLayoutId id="2147484186" r:id="rId11"/>
    <p:sldLayoutId id="2147484187" r:id="rId12"/>
    <p:sldLayoutId id="2147484188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898C66-F270-4984-A824-9C16C655BC47}"/>
              </a:ext>
            </a:extLst>
          </p:cNvPr>
          <p:cNvSpPr txBox="1"/>
          <p:nvPr/>
        </p:nvSpPr>
        <p:spPr>
          <a:xfrm>
            <a:off x="2852256" y="502758"/>
            <a:ext cx="7122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HỌC VIỆN KỸ THUẬT MẬT MÃ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C4DD1-9D1D-4B0F-A227-B44E06A95CF8}"/>
              </a:ext>
            </a:extLst>
          </p:cNvPr>
          <p:cNvSpPr txBox="1"/>
          <p:nvPr/>
        </p:nvSpPr>
        <p:spPr>
          <a:xfrm>
            <a:off x="2994825" y="2107772"/>
            <a:ext cx="68371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BÁO CÁO</a:t>
            </a:r>
            <a:b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MÔN HỌC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LẬP TRÌNH ANDROI CƠ BẢN</a:t>
            </a:r>
            <a:endParaRPr lang="en-US" sz="2400" b="1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C5E423-DC5D-4059-8DB7-2C003F81ED16}"/>
              </a:ext>
            </a:extLst>
          </p:cNvPr>
          <p:cNvSpPr txBox="1"/>
          <p:nvPr/>
        </p:nvSpPr>
        <p:spPr>
          <a:xfrm>
            <a:off x="3381144" y="3132142"/>
            <a:ext cx="60644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ĐỀ TÀI:</a:t>
            </a:r>
          </a:p>
          <a:p>
            <a:pPr algn="ctr"/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XÂY DỰNG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ỨNG DỤNG</a:t>
            </a:r>
            <a:r>
              <a:rPr lang="vi-VN" sz="20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Khám bệnh online</a:t>
            </a:r>
            <a:endParaRPr lang="en-US" sz="2000" b="1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98C724-C0BD-4D3A-A071-70F445C9AC94}"/>
              </a:ext>
            </a:extLst>
          </p:cNvPr>
          <p:cNvSpPr txBox="1"/>
          <p:nvPr/>
        </p:nvSpPr>
        <p:spPr>
          <a:xfrm>
            <a:off x="2852256" y="4312950"/>
            <a:ext cx="7508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vi-VN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Trịnh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Vân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Nam</a:t>
            </a:r>
            <a:r>
              <a:rPr lang="vi-VN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CT0303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37</a:t>
            </a:r>
          </a:p>
          <a:p>
            <a:pPr algn="just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                                </a:t>
            </a:r>
            <a:r>
              <a:rPr lang="vi-VN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Xuân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CT030305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                                </a:t>
            </a:r>
            <a:r>
              <a:rPr lang="vi-VN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Đỗ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Đình Thịnh  CT030349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                                NHÓM 10</a:t>
            </a:r>
          </a:p>
          <a:p>
            <a:pPr algn="just"/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Giảng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  </a:t>
            </a:r>
            <a:r>
              <a:rPr lang="vi-VN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Lê Bá Cường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Logo HvKTMM">
            <a:extLst>
              <a:ext uri="{FF2B5EF4-FFF2-40B4-BE49-F238E27FC236}">
                <a16:creationId xmlns:a16="http://schemas.microsoft.com/office/drawing/2014/main" id="{2128642E-FB4A-4533-9767-E185740B18B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887" y="1050497"/>
            <a:ext cx="1062990" cy="1057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1404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FEB015-8130-4B81-A674-11119005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535738"/>
            <a:ext cx="2844800" cy="185737"/>
          </a:xfrm>
          <a:prstGeom prst="rect">
            <a:avLst/>
          </a:prstGeom>
        </p:spPr>
        <p:txBody>
          <a:bodyPr/>
          <a:lstStyle/>
          <a:p>
            <a:fld id="{803E9A7E-2635-4ECB-897C-1303C5F40B31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6D2D14-C5C4-436F-9CF3-3C7EC8C6A52F}"/>
              </a:ext>
            </a:extLst>
          </p:cNvPr>
          <p:cNvSpPr txBox="1"/>
          <p:nvPr/>
        </p:nvSpPr>
        <p:spPr>
          <a:xfrm>
            <a:off x="804121" y="478943"/>
            <a:ext cx="12147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en-US" sz="2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PHÂN TÍCH THIẾT KẾ WEBSITE ĐẶT LỊCH ONLINE</a:t>
            </a:r>
          </a:p>
        </p:txBody>
      </p:sp>
      <p:sp>
        <p:nvSpPr>
          <p:cNvPr id="6" name="AutoShape 20">
            <a:extLst>
              <a:ext uri="{FF2B5EF4-FFF2-40B4-BE49-F238E27FC236}">
                <a16:creationId xmlns:a16="http://schemas.microsoft.com/office/drawing/2014/main" id="{4887EBA5-B48B-4014-A434-062C43E86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683" y="1206794"/>
            <a:ext cx="5773318" cy="6188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dirty="0" err="1">
                <a:cs typeface="Arial" panose="020B0604020202020204" pitchFamily="34" charset="0"/>
              </a:rPr>
              <a:t>Biểu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đồ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tuần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tự</a:t>
            </a:r>
            <a:r>
              <a:rPr lang="en-US" sz="2400" dirty="0"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6F6E2-85D1-447D-8647-A3F6D22329E5}"/>
              </a:ext>
            </a:extLst>
          </p:cNvPr>
          <p:cNvSpPr txBox="1"/>
          <p:nvPr/>
        </p:nvSpPr>
        <p:spPr>
          <a:xfrm>
            <a:off x="2033920" y="2131916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Biểu</a:t>
            </a:r>
            <a:r>
              <a:rPr lang="en-US" b="0" dirty="0"/>
              <a:t> </a:t>
            </a:r>
            <a:r>
              <a:rPr lang="en-US" b="0" dirty="0" err="1"/>
              <a:t>đồ</a:t>
            </a:r>
            <a:r>
              <a:rPr lang="en-US" b="0" dirty="0"/>
              <a:t> </a:t>
            </a:r>
            <a:r>
              <a:rPr lang="en-US" b="0" dirty="0" err="1"/>
              <a:t>tuần</a:t>
            </a:r>
            <a:r>
              <a:rPr lang="en-US" b="0" dirty="0"/>
              <a:t> </a:t>
            </a:r>
            <a:r>
              <a:rPr lang="en-US" b="0" dirty="0" err="1"/>
              <a:t>tự</a:t>
            </a:r>
            <a:r>
              <a:rPr lang="en-US" b="0" dirty="0"/>
              <a:t> </a:t>
            </a:r>
            <a:r>
              <a:rPr lang="en-US" b="0" dirty="0" err="1"/>
              <a:t>đăng</a:t>
            </a:r>
            <a:r>
              <a:rPr lang="en-US" b="0" dirty="0"/>
              <a:t> </a:t>
            </a:r>
            <a:r>
              <a:rPr lang="en-US" b="0" dirty="0" err="1"/>
              <a:t>nhập</a:t>
            </a:r>
            <a:endParaRPr lang="en-US" b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818043-19C5-4F0E-9B41-F19A74DEEF37}"/>
              </a:ext>
            </a:extLst>
          </p:cNvPr>
          <p:cNvSpPr txBox="1"/>
          <p:nvPr/>
        </p:nvSpPr>
        <p:spPr>
          <a:xfrm>
            <a:off x="7449684" y="2131916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Biểu</a:t>
            </a:r>
            <a:r>
              <a:rPr lang="en-US" b="0" dirty="0"/>
              <a:t> </a:t>
            </a:r>
            <a:r>
              <a:rPr lang="en-US" b="0" dirty="0" err="1"/>
              <a:t>đồ</a:t>
            </a:r>
            <a:r>
              <a:rPr lang="en-US" b="0" dirty="0"/>
              <a:t> </a:t>
            </a:r>
            <a:r>
              <a:rPr lang="en-US" b="0" dirty="0" err="1"/>
              <a:t>tuần</a:t>
            </a:r>
            <a:r>
              <a:rPr lang="en-US" b="0" dirty="0"/>
              <a:t> </a:t>
            </a:r>
            <a:r>
              <a:rPr lang="en-US" b="0" dirty="0" err="1"/>
              <a:t>tự</a:t>
            </a:r>
            <a:r>
              <a:rPr lang="en-US" b="0" dirty="0"/>
              <a:t> </a:t>
            </a:r>
            <a:r>
              <a:rPr lang="en-US" b="0" dirty="0" err="1"/>
              <a:t>đổi</a:t>
            </a:r>
            <a:r>
              <a:rPr lang="en-US" b="0" dirty="0"/>
              <a:t> </a:t>
            </a:r>
            <a:r>
              <a:rPr lang="en-US" b="0" dirty="0" err="1"/>
              <a:t>mật</a:t>
            </a:r>
            <a:r>
              <a:rPr lang="en-US" b="0" dirty="0"/>
              <a:t> </a:t>
            </a:r>
            <a:r>
              <a:rPr lang="en-US" b="0" dirty="0" err="1"/>
              <a:t>khẩu</a:t>
            </a:r>
            <a:endParaRPr lang="en-US" b="0" dirty="0"/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80" y="2758140"/>
            <a:ext cx="5021005" cy="3241675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499" y="2758140"/>
            <a:ext cx="5059347" cy="324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24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4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FEB015-8130-4B81-A674-11119005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535738"/>
            <a:ext cx="2844800" cy="185737"/>
          </a:xfrm>
          <a:prstGeom prst="rect">
            <a:avLst/>
          </a:prstGeom>
        </p:spPr>
        <p:txBody>
          <a:bodyPr/>
          <a:lstStyle/>
          <a:p>
            <a:fld id="{803E9A7E-2635-4ECB-897C-1303C5F40B31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6D2D14-C5C4-436F-9CF3-3C7EC8C6A52F}"/>
              </a:ext>
            </a:extLst>
          </p:cNvPr>
          <p:cNvSpPr txBox="1"/>
          <p:nvPr/>
        </p:nvSpPr>
        <p:spPr>
          <a:xfrm>
            <a:off x="768610" y="492905"/>
            <a:ext cx="12147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en-US" sz="2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PHÂN TÍCH THIẾT KẾ WEBSITE ĐẶT LỊCH ONLINE</a:t>
            </a:r>
          </a:p>
        </p:txBody>
      </p:sp>
      <p:sp>
        <p:nvSpPr>
          <p:cNvPr id="6" name="AutoShape 20">
            <a:extLst>
              <a:ext uri="{FF2B5EF4-FFF2-40B4-BE49-F238E27FC236}">
                <a16:creationId xmlns:a16="http://schemas.microsoft.com/office/drawing/2014/main" id="{4887EBA5-B48B-4014-A434-062C43E86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683" y="1206794"/>
            <a:ext cx="5773318" cy="6188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dirty="0" err="1">
                <a:cs typeface="Arial" panose="020B0604020202020204" pitchFamily="34" charset="0"/>
              </a:rPr>
              <a:t>Biểu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đồ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tuần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tự</a:t>
            </a:r>
            <a:r>
              <a:rPr lang="en-US" sz="2400" dirty="0"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6F6E2-85D1-447D-8647-A3F6D22329E5}"/>
              </a:ext>
            </a:extLst>
          </p:cNvPr>
          <p:cNvSpPr txBox="1"/>
          <p:nvPr/>
        </p:nvSpPr>
        <p:spPr>
          <a:xfrm>
            <a:off x="1296561" y="2153770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Biểu</a:t>
            </a:r>
            <a:r>
              <a:rPr lang="en-US" b="0" dirty="0"/>
              <a:t> </a:t>
            </a:r>
            <a:r>
              <a:rPr lang="en-US" b="0" dirty="0" err="1"/>
              <a:t>đồ</a:t>
            </a:r>
            <a:r>
              <a:rPr lang="en-US" b="0" dirty="0"/>
              <a:t> </a:t>
            </a:r>
            <a:r>
              <a:rPr lang="en-US" b="0" dirty="0" err="1"/>
              <a:t>tuần</a:t>
            </a:r>
            <a:r>
              <a:rPr lang="en-US" b="0" dirty="0"/>
              <a:t> </a:t>
            </a:r>
            <a:r>
              <a:rPr lang="en-US" b="0" dirty="0" err="1"/>
              <a:t>tự</a:t>
            </a:r>
            <a:r>
              <a:rPr lang="en-US" b="0" dirty="0"/>
              <a:t> </a:t>
            </a:r>
            <a:r>
              <a:rPr lang="en-US" b="0" dirty="0" err="1"/>
              <a:t>thêm</a:t>
            </a:r>
            <a:r>
              <a:rPr lang="en-US" b="0" dirty="0"/>
              <a:t> </a:t>
            </a:r>
            <a:r>
              <a:rPr lang="en-US" b="0" dirty="0" err="1"/>
              <a:t>lịch</a:t>
            </a:r>
            <a:r>
              <a:rPr lang="en-US" b="0" dirty="0"/>
              <a:t> </a:t>
            </a:r>
            <a:r>
              <a:rPr lang="en-US" b="0" dirty="0" err="1"/>
              <a:t>khám</a:t>
            </a:r>
            <a:r>
              <a:rPr lang="en-US" b="0" dirty="0"/>
              <a:t> </a:t>
            </a:r>
            <a:r>
              <a:rPr lang="en-US" b="0" dirty="0" err="1"/>
              <a:t>của</a:t>
            </a:r>
            <a:r>
              <a:rPr lang="en-US" b="0" dirty="0"/>
              <a:t> </a:t>
            </a:r>
            <a:r>
              <a:rPr lang="en-US" b="0" dirty="0" err="1"/>
              <a:t>bác</a:t>
            </a:r>
            <a:r>
              <a:rPr lang="en-US" b="0" dirty="0"/>
              <a:t> </a:t>
            </a:r>
            <a:r>
              <a:rPr lang="en-US" b="0" dirty="0" err="1"/>
              <a:t>sĩ</a:t>
            </a:r>
            <a:endParaRPr lang="en-US" b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818043-19C5-4F0E-9B41-F19A74DEEF37}"/>
              </a:ext>
            </a:extLst>
          </p:cNvPr>
          <p:cNvSpPr txBox="1"/>
          <p:nvPr/>
        </p:nvSpPr>
        <p:spPr>
          <a:xfrm>
            <a:off x="6469489" y="215377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Biểu</a:t>
            </a:r>
            <a:r>
              <a:rPr lang="en-US" b="0" dirty="0"/>
              <a:t> </a:t>
            </a:r>
            <a:r>
              <a:rPr lang="en-US" b="0" dirty="0" err="1"/>
              <a:t>đồ</a:t>
            </a:r>
            <a:r>
              <a:rPr lang="en-US" b="0" dirty="0"/>
              <a:t> </a:t>
            </a:r>
            <a:r>
              <a:rPr lang="en-US" b="0" dirty="0" err="1"/>
              <a:t>tuần</a:t>
            </a:r>
            <a:r>
              <a:rPr lang="en-US" b="0" dirty="0"/>
              <a:t> </a:t>
            </a:r>
            <a:r>
              <a:rPr lang="en-US" b="0" dirty="0" err="1"/>
              <a:t>tự</a:t>
            </a:r>
            <a:r>
              <a:rPr lang="en-US" b="0" dirty="0"/>
              <a:t> </a:t>
            </a:r>
            <a:r>
              <a:rPr lang="en-US" b="0" dirty="0" err="1"/>
              <a:t>đặt</a:t>
            </a:r>
            <a:r>
              <a:rPr lang="en-US" b="0" dirty="0"/>
              <a:t> </a:t>
            </a:r>
            <a:r>
              <a:rPr lang="en-US" b="0" dirty="0" err="1"/>
              <a:t>lịch</a:t>
            </a:r>
            <a:r>
              <a:rPr lang="en-US" b="0" dirty="0"/>
              <a:t> </a:t>
            </a:r>
            <a:r>
              <a:rPr lang="en-US" b="0" dirty="0" err="1"/>
              <a:t>khám</a:t>
            </a:r>
            <a:endParaRPr lang="en-US" b="0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81" y="2730215"/>
            <a:ext cx="5142404" cy="3021965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451" y="2730215"/>
            <a:ext cx="4966130" cy="302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16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4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FEB015-8130-4B81-A674-11119005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535738"/>
            <a:ext cx="2844800" cy="185737"/>
          </a:xfrm>
          <a:prstGeom prst="rect">
            <a:avLst/>
          </a:prstGeom>
        </p:spPr>
        <p:txBody>
          <a:bodyPr/>
          <a:lstStyle/>
          <a:p>
            <a:fld id="{803E9A7E-2635-4ECB-897C-1303C5F40B31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6D2D14-C5C4-436F-9CF3-3C7EC8C6A52F}"/>
              </a:ext>
            </a:extLst>
          </p:cNvPr>
          <p:cNvSpPr txBox="1"/>
          <p:nvPr/>
        </p:nvSpPr>
        <p:spPr>
          <a:xfrm>
            <a:off x="786366" y="521215"/>
            <a:ext cx="12147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en-US" sz="2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PHÂN TÍCH THIẾT KẾ WEBSITE ĐẶT LỊCH ONLINE</a:t>
            </a:r>
          </a:p>
        </p:txBody>
      </p:sp>
      <p:sp>
        <p:nvSpPr>
          <p:cNvPr id="6" name="AutoShape 20">
            <a:extLst>
              <a:ext uri="{FF2B5EF4-FFF2-40B4-BE49-F238E27FC236}">
                <a16:creationId xmlns:a16="http://schemas.microsoft.com/office/drawing/2014/main" id="{4887EBA5-B48B-4014-A434-062C43E86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683" y="1206794"/>
            <a:ext cx="5773318" cy="6188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Thiết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kế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cơ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sở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dữ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liệu</a:t>
            </a:r>
            <a:endParaRPr lang="en-US" sz="2400" dirty="0">
              <a:cs typeface="Arial" panose="020B0604020202020204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306" y="1928316"/>
            <a:ext cx="5984875" cy="428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96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FEB015-8130-4B81-A674-11119005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535738"/>
            <a:ext cx="2844800" cy="185737"/>
          </a:xfrm>
          <a:prstGeom prst="rect">
            <a:avLst/>
          </a:prstGeom>
        </p:spPr>
        <p:txBody>
          <a:bodyPr/>
          <a:lstStyle/>
          <a:p>
            <a:fld id="{803E9A7E-2635-4ECB-897C-1303C5F40B31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80A1F8-21BB-4931-A46C-CD262B8E5B6A}"/>
              </a:ext>
            </a:extLst>
          </p:cNvPr>
          <p:cNvSpPr txBox="1"/>
          <p:nvPr/>
        </p:nvSpPr>
        <p:spPr>
          <a:xfrm>
            <a:off x="2464218" y="520496"/>
            <a:ext cx="763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algn="ctr">
              <a:buFont typeface="+mj-lt"/>
              <a:buAutoNum type="romanUcPeriod" startAt="5"/>
            </a:pPr>
            <a:r>
              <a:rPr lang="en-US" sz="280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KẾT LUẬN VÀ HƯỚNG PHÁT TRIỂN</a:t>
            </a: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90FFEF44-732D-4C31-BC3E-808F1A6EC9E6}"/>
              </a:ext>
            </a:extLst>
          </p:cNvPr>
          <p:cNvGrpSpPr>
            <a:grpSpLocks/>
          </p:cNvGrpSpPr>
          <p:nvPr/>
        </p:nvGrpSpPr>
        <p:grpSpPr bwMode="auto">
          <a:xfrm>
            <a:off x="1392572" y="1367407"/>
            <a:ext cx="3095854" cy="4865614"/>
            <a:chOff x="720" y="1296"/>
            <a:chExt cx="1367" cy="2542"/>
          </a:xfrm>
        </p:grpSpPr>
        <p:sp>
          <p:nvSpPr>
            <p:cNvPr id="176" name="AutoShape 4">
              <a:extLst>
                <a:ext uri="{FF2B5EF4-FFF2-40B4-BE49-F238E27FC236}">
                  <a16:creationId xmlns:a16="http://schemas.microsoft.com/office/drawing/2014/main" id="{206E9484-A148-461F-9292-AFA76E76A83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7" name="AutoShape 5">
              <a:extLst>
                <a:ext uri="{FF2B5EF4-FFF2-40B4-BE49-F238E27FC236}">
                  <a16:creationId xmlns:a16="http://schemas.microsoft.com/office/drawing/2014/main" id="{240C181A-F22D-43D9-B669-B55F4EF5085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8" name="AutoShape 6">
              <a:extLst>
                <a:ext uri="{FF2B5EF4-FFF2-40B4-BE49-F238E27FC236}">
                  <a16:creationId xmlns:a16="http://schemas.microsoft.com/office/drawing/2014/main" id="{C8D541BE-AD87-4D33-8E25-11DC853CB11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9" name="AutoShape 7">
              <a:extLst>
                <a:ext uri="{FF2B5EF4-FFF2-40B4-BE49-F238E27FC236}">
                  <a16:creationId xmlns:a16="http://schemas.microsoft.com/office/drawing/2014/main" id="{229F3735-0DDD-4D34-869B-07F527C94EE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80" name="AutoShape 8">
              <a:extLst>
                <a:ext uri="{FF2B5EF4-FFF2-40B4-BE49-F238E27FC236}">
                  <a16:creationId xmlns:a16="http://schemas.microsoft.com/office/drawing/2014/main" id="{D716E66B-D988-49C0-B908-FAE3F2D1690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81" name="AutoShape 9">
              <a:extLst>
                <a:ext uri="{FF2B5EF4-FFF2-40B4-BE49-F238E27FC236}">
                  <a16:creationId xmlns:a16="http://schemas.microsoft.com/office/drawing/2014/main" id="{57B21E46-7B00-44A6-8EDE-6DD5103031C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52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A8208A49-6869-4399-84E4-499C16C021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6145C3FB-EB04-42FF-852B-86386367186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97DA294B-A3C6-4A26-BF6C-E8FEF9FB090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12DC2763-0C2A-456D-9D33-51F52D98B76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12DBBA0D-FDC7-4211-89BE-DB602854970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6786D3A2-E0BA-447B-8D5F-0AF26B789E2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183" name="Text Box 16">
              <a:extLst>
                <a:ext uri="{FF2B5EF4-FFF2-40B4-BE49-F238E27FC236}">
                  <a16:creationId xmlns:a16="http://schemas.microsoft.com/office/drawing/2014/main" id="{AE4D7296-6281-4CC3-9F19-4E4EFD90071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354"/>
              <a:ext cx="182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a)</a:t>
              </a:r>
              <a:endParaRPr lang="en-US" altLang="en-US" sz="1600"/>
            </a:p>
          </p:txBody>
        </p:sp>
        <p:sp>
          <p:nvSpPr>
            <p:cNvPr id="184" name="Text Box 17">
              <a:extLst>
                <a:ext uri="{FF2B5EF4-FFF2-40B4-BE49-F238E27FC236}">
                  <a16:creationId xmlns:a16="http://schemas.microsoft.com/office/drawing/2014/main" id="{34A62C5D-5B7A-45F0-BDB7-316729FD76A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1BAD3741-87EA-47EA-88FB-83455973D285}"/>
              </a:ext>
            </a:extLst>
          </p:cNvPr>
          <p:cNvGrpSpPr>
            <a:grpSpLocks/>
          </p:cNvGrpSpPr>
          <p:nvPr/>
        </p:nvGrpSpPr>
        <p:grpSpPr bwMode="auto">
          <a:xfrm>
            <a:off x="4845093" y="1403382"/>
            <a:ext cx="2939889" cy="4829638"/>
            <a:chOff x="2208" y="1296"/>
            <a:chExt cx="1365" cy="2542"/>
          </a:xfrm>
        </p:grpSpPr>
        <p:sp>
          <p:nvSpPr>
            <p:cNvPr id="191" name="AutoShape 19">
              <a:extLst>
                <a:ext uri="{FF2B5EF4-FFF2-40B4-BE49-F238E27FC236}">
                  <a16:creationId xmlns:a16="http://schemas.microsoft.com/office/drawing/2014/main" id="{241588CB-C0B4-4757-92B7-CF6C4497550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92" name="AutoShape 20">
              <a:extLst>
                <a:ext uri="{FF2B5EF4-FFF2-40B4-BE49-F238E27FC236}">
                  <a16:creationId xmlns:a16="http://schemas.microsoft.com/office/drawing/2014/main" id="{A1E3E32B-B656-4560-B155-3A45B69AF96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93" name="AutoShape 21">
              <a:extLst>
                <a:ext uri="{FF2B5EF4-FFF2-40B4-BE49-F238E27FC236}">
                  <a16:creationId xmlns:a16="http://schemas.microsoft.com/office/drawing/2014/main" id="{56F874B4-84C1-48B9-87AE-561E8A1E686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94" name="AutoShape 22">
              <a:extLst>
                <a:ext uri="{FF2B5EF4-FFF2-40B4-BE49-F238E27FC236}">
                  <a16:creationId xmlns:a16="http://schemas.microsoft.com/office/drawing/2014/main" id="{834D184C-5AE8-4354-ABBA-197D7B74660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A9C7064B-77EF-4CEF-B43E-0C16395966D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3D5E149A-3129-4502-983E-A62E15D51EB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0D90C7D5-CFA5-433A-ACF9-9C36318E2FF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32A8681B-5AE5-46C7-A98D-5DE4E3AB0CA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94605C56-B734-44DD-9C7D-E5B3CDF0BD2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00" name="Text Box 28">
              <a:extLst>
                <a:ext uri="{FF2B5EF4-FFF2-40B4-BE49-F238E27FC236}">
                  <a16:creationId xmlns:a16="http://schemas.microsoft.com/office/drawing/2014/main" id="{7D7C75FF-2F37-4A42-8B1F-0C37A9F6D81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777" y="1354"/>
              <a:ext cx="19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b)</a:t>
              </a:r>
              <a:endParaRPr lang="en-US" altLang="en-US" sz="1600"/>
            </a:p>
          </p:txBody>
        </p:sp>
        <p:sp>
          <p:nvSpPr>
            <p:cNvPr id="202" name="AutoShape 30">
              <a:extLst>
                <a:ext uri="{FF2B5EF4-FFF2-40B4-BE49-F238E27FC236}">
                  <a16:creationId xmlns:a16="http://schemas.microsoft.com/office/drawing/2014/main" id="{EC9FF92D-C846-46C7-A3A0-ACDCD8DDE54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03" name="AutoShape 31">
              <a:extLst>
                <a:ext uri="{FF2B5EF4-FFF2-40B4-BE49-F238E27FC236}">
                  <a16:creationId xmlns:a16="http://schemas.microsoft.com/office/drawing/2014/main" id="{74E3BC53-1E95-4700-A304-65B242904E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38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14BF8937-640B-4D67-97C4-BB44694AED73}"/>
              </a:ext>
            </a:extLst>
          </p:cNvPr>
          <p:cNvGrpSpPr>
            <a:grpSpLocks/>
          </p:cNvGrpSpPr>
          <p:nvPr/>
        </p:nvGrpSpPr>
        <p:grpSpPr bwMode="auto">
          <a:xfrm>
            <a:off x="8305245" y="1420481"/>
            <a:ext cx="3028179" cy="4812539"/>
            <a:chOff x="3692" y="1296"/>
            <a:chExt cx="1367" cy="2542"/>
          </a:xfrm>
        </p:grpSpPr>
        <p:sp>
          <p:nvSpPr>
            <p:cNvPr id="205" name="AutoShape 33">
              <a:extLst>
                <a:ext uri="{FF2B5EF4-FFF2-40B4-BE49-F238E27FC236}">
                  <a16:creationId xmlns:a16="http://schemas.microsoft.com/office/drawing/2014/main" id="{760C34A6-FEDF-4227-B04B-AD143A86876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06" name="AutoShape 34">
              <a:extLst>
                <a:ext uri="{FF2B5EF4-FFF2-40B4-BE49-F238E27FC236}">
                  <a16:creationId xmlns:a16="http://schemas.microsoft.com/office/drawing/2014/main" id="{CB7DFA8B-4A23-4035-A5BE-32D9FEBB021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07" name="AutoShape 35">
              <a:extLst>
                <a:ext uri="{FF2B5EF4-FFF2-40B4-BE49-F238E27FC236}">
                  <a16:creationId xmlns:a16="http://schemas.microsoft.com/office/drawing/2014/main" id="{C00806E0-E15C-488F-8740-7986D244D2D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08" name="AutoShape 36">
              <a:extLst>
                <a:ext uri="{FF2B5EF4-FFF2-40B4-BE49-F238E27FC236}">
                  <a16:creationId xmlns:a16="http://schemas.microsoft.com/office/drawing/2014/main" id="{3F59271A-FA4D-4203-8608-750FD6A83C6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D9BD0D60-98B8-4DE3-A018-5682CD2530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4C1ABE9E-ECFA-480E-9257-B9561BF21BF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495F88BD-275B-4CBC-A777-1FA4E5AC780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961C5E96-478C-40F8-91E3-4DBBFF36AA3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B3E44300-DB0F-4852-954C-16B8B4A041E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6D2BC0A4-B729-48C3-8561-C1F871BDDC6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210" name="Text Box 43">
              <a:extLst>
                <a:ext uri="{FF2B5EF4-FFF2-40B4-BE49-F238E27FC236}">
                  <a16:creationId xmlns:a16="http://schemas.microsoft.com/office/drawing/2014/main" id="{5435DB83-E634-4C5A-A559-DB2AB098250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270" y="1354"/>
              <a:ext cx="18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c)</a:t>
              </a:r>
              <a:endParaRPr lang="en-US" altLang="en-US" sz="2000"/>
            </a:p>
          </p:txBody>
        </p:sp>
        <p:sp>
          <p:nvSpPr>
            <p:cNvPr id="212" name="AutoShape 45">
              <a:extLst>
                <a:ext uri="{FF2B5EF4-FFF2-40B4-BE49-F238E27FC236}">
                  <a16:creationId xmlns:a16="http://schemas.microsoft.com/office/drawing/2014/main" id="{63CB5AA6-991E-4B2B-BFC8-C7BC7FA6728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99BACC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13" name="AutoShape 46">
              <a:extLst>
                <a:ext uri="{FF2B5EF4-FFF2-40B4-BE49-F238E27FC236}">
                  <a16:creationId xmlns:a16="http://schemas.microsoft.com/office/drawing/2014/main" id="{9373E0A3-C2FA-48AE-A520-1D1EC3CE116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0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8DAD4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id="{BB690547-A0F5-43BA-B5A0-79543A99EB40}"/>
              </a:ext>
            </a:extLst>
          </p:cNvPr>
          <p:cNvSpPr txBox="1"/>
          <p:nvPr/>
        </p:nvSpPr>
        <p:spPr>
          <a:xfrm>
            <a:off x="1614392" y="2117082"/>
            <a:ext cx="262575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Kết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quả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đạt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được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sz="1600" b="0" dirty="0"/>
              <a:t>- </a:t>
            </a:r>
            <a:r>
              <a:rPr lang="en-US" sz="1600" b="0" dirty="0" err="1"/>
              <a:t>Hiểu</a:t>
            </a:r>
            <a:r>
              <a:rPr lang="en-US" sz="1600" b="0" dirty="0"/>
              <a:t> </a:t>
            </a:r>
            <a:r>
              <a:rPr lang="en-US" sz="1600" b="0" dirty="0" err="1"/>
              <a:t>và</a:t>
            </a:r>
            <a:r>
              <a:rPr lang="en-US" sz="1600" b="0" dirty="0"/>
              <a:t> </a:t>
            </a:r>
            <a:r>
              <a:rPr lang="en-US" sz="1600" b="0" dirty="0" err="1"/>
              <a:t>nắm</a:t>
            </a:r>
            <a:r>
              <a:rPr lang="en-US" sz="1600" b="0" dirty="0"/>
              <a:t> </a:t>
            </a:r>
            <a:r>
              <a:rPr lang="en-US" sz="1600" b="0" dirty="0" err="1"/>
              <a:t>vững</a:t>
            </a:r>
            <a:r>
              <a:rPr lang="en-US" sz="1600" b="0" dirty="0"/>
              <a:t> </a:t>
            </a:r>
            <a:r>
              <a:rPr lang="en-US" sz="1600" b="0" dirty="0" err="1"/>
              <a:t>công</a:t>
            </a:r>
            <a:r>
              <a:rPr lang="en-US" sz="1600" b="0" dirty="0"/>
              <a:t> </a:t>
            </a:r>
            <a:r>
              <a:rPr lang="en-US" sz="1600" b="0" dirty="0" err="1"/>
              <a:t>cụ</a:t>
            </a:r>
            <a:r>
              <a:rPr lang="en-US" sz="1600" b="0" dirty="0"/>
              <a:t> </a:t>
            </a:r>
            <a:r>
              <a:rPr lang="en-US" sz="1600" b="0" dirty="0" err="1"/>
              <a:t>lập</a:t>
            </a:r>
            <a:r>
              <a:rPr lang="en-US" sz="1600" b="0" dirty="0"/>
              <a:t> </a:t>
            </a:r>
            <a:r>
              <a:rPr lang="en-US" sz="1600" b="0" dirty="0" err="1"/>
              <a:t>trình</a:t>
            </a:r>
            <a:r>
              <a:rPr lang="en-US" sz="1600" b="0" dirty="0"/>
              <a:t>, </a:t>
            </a:r>
            <a:r>
              <a:rPr lang="en-US" sz="1600" b="0" dirty="0" err="1"/>
              <a:t>thiết</a:t>
            </a:r>
            <a:r>
              <a:rPr lang="en-US" sz="1600" b="0" dirty="0"/>
              <a:t> </a:t>
            </a:r>
            <a:r>
              <a:rPr lang="en-US" sz="1600" b="0" dirty="0" err="1"/>
              <a:t>kế</a:t>
            </a:r>
            <a:r>
              <a:rPr lang="en-US" sz="1600" b="0" dirty="0"/>
              <a:t> website.</a:t>
            </a:r>
          </a:p>
          <a:p>
            <a:r>
              <a:rPr lang="en-US" sz="1600" b="0" dirty="0"/>
              <a:t>-  </a:t>
            </a:r>
            <a:r>
              <a:rPr lang="en-US" sz="1600" b="0" dirty="0" err="1"/>
              <a:t>Trau</a:t>
            </a:r>
            <a:r>
              <a:rPr lang="en-US" sz="1600" b="0" dirty="0"/>
              <a:t> </a:t>
            </a:r>
            <a:r>
              <a:rPr lang="en-US" sz="1600" b="0" dirty="0" err="1"/>
              <a:t>dồi</a:t>
            </a:r>
            <a:r>
              <a:rPr lang="en-US" sz="1600" b="0" dirty="0"/>
              <a:t> </a:t>
            </a:r>
            <a:r>
              <a:rPr lang="en-US" sz="1600" b="0" dirty="0" err="1"/>
              <a:t>kinh</a:t>
            </a:r>
            <a:r>
              <a:rPr lang="en-US" sz="1600" b="0" dirty="0"/>
              <a:t> </a:t>
            </a:r>
            <a:r>
              <a:rPr lang="en-US" sz="1600" b="0" dirty="0" err="1"/>
              <a:t>nghiệm</a:t>
            </a:r>
            <a:r>
              <a:rPr lang="en-US" sz="1600" b="0" dirty="0"/>
              <a:t> </a:t>
            </a:r>
            <a:r>
              <a:rPr lang="en-US" sz="1600" b="0" dirty="0" err="1"/>
              <a:t>làm</a:t>
            </a:r>
            <a:r>
              <a:rPr lang="en-US" sz="1600" b="0" dirty="0"/>
              <a:t> </a:t>
            </a:r>
            <a:r>
              <a:rPr lang="en-US" sz="1600" b="0" dirty="0" err="1"/>
              <a:t>đồ</a:t>
            </a:r>
            <a:r>
              <a:rPr lang="en-US" sz="1600" b="0" dirty="0"/>
              <a:t> </a:t>
            </a:r>
            <a:r>
              <a:rPr lang="en-US" sz="1600" b="0" dirty="0" err="1"/>
              <a:t>án</a:t>
            </a:r>
            <a:r>
              <a:rPr lang="en-US" sz="1600" b="0" dirty="0"/>
              <a:t>.</a:t>
            </a:r>
          </a:p>
          <a:p>
            <a:r>
              <a:rPr lang="en-US" sz="1600" b="0" dirty="0"/>
              <a:t>- </a:t>
            </a:r>
            <a:r>
              <a:rPr lang="en-US" sz="1600" b="0" dirty="0" err="1"/>
              <a:t>Trau</a:t>
            </a:r>
            <a:r>
              <a:rPr lang="en-US" sz="1600" b="0" dirty="0"/>
              <a:t> </a:t>
            </a:r>
            <a:r>
              <a:rPr lang="en-US" sz="1600" b="0" dirty="0" err="1"/>
              <a:t>dồi</a:t>
            </a:r>
            <a:r>
              <a:rPr lang="en-US" sz="1600" b="0" dirty="0"/>
              <a:t> </a:t>
            </a:r>
            <a:r>
              <a:rPr lang="en-US" sz="1600" b="0" dirty="0" err="1"/>
              <a:t>kỹ</a:t>
            </a:r>
            <a:r>
              <a:rPr lang="en-US" sz="1600" b="0" dirty="0"/>
              <a:t> </a:t>
            </a:r>
            <a:r>
              <a:rPr lang="en-US" sz="1600" b="0" dirty="0" err="1"/>
              <a:t>năng</a:t>
            </a:r>
            <a:r>
              <a:rPr lang="en-US" sz="1600" b="0" dirty="0"/>
              <a:t> </a:t>
            </a:r>
            <a:r>
              <a:rPr lang="en-US" sz="1600" b="0" dirty="0" err="1"/>
              <a:t>làm</a:t>
            </a:r>
            <a:r>
              <a:rPr lang="en-US" sz="1600" b="0" dirty="0"/>
              <a:t> </a:t>
            </a:r>
            <a:r>
              <a:rPr lang="en-US" sz="1600" b="0" dirty="0" err="1"/>
              <a:t>việc</a:t>
            </a:r>
            <a:r>
              <a:rPr lang="en-US" sz="1600" b="0" dirty="0"/>
              <a:t> </a:t>
            </a:r>
            <a:r>
              <a:rPr lang="en-US" sz="1600" b="0" dirty="0" err="1"/>
              <a:t>nhóm</a:t>
            </a:r>
            <a:r>
              <a:rPr lang="en-US" sz="1600" b="0" dirty="0"/>
              <a:t>.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E6510FF-AEC6-4F57-AC00-F30445BC7079}"/>
              </a:ext>
            </a:extLst>
          </p:cNvPr>
          <p:cNvSpPr txBox="1"/>
          <p:nvPr/>
        </p:nvSpPr>
        <p:spPr>
          <a:xfrm>
            <a:off x="4969854" y="2193219"/>
            <a:ext cx="26809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B0F0"/>
                </a:solidFill>
              </a:rPr>
              <a:t>Hạn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chế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sz="1600" b="0" dirty="0"/>
              <a:t>- </a:t>
            </a:r>
            <a:r>
              <a:rPr lang="en-US" sz="1600" b="0" dirty="0" err="1"/>
              <a:t>Nội</a:t>
            </a:r>
            <a:r>
              <a:rPr lang="en-US" sz="1600" b="0" dirty="0"/>
              <a:t> dung </a:t>
            </a:r>
            <a:r>
              <a:rPr lang="en-US" sz="1600" b="0" dirty="0" err="1"/>
              <a:t>hệ</a:t>
            </a:r>
            <a:r>
              <a:rPr lang="en-US" sz="1600" b="0" dirty="0"/>
              <a:t> </a:t>
            </a:r>
            <a:r>
              <a:rPr lang="en-US" sz="1600" b="0" dirty="0" err="1"/>
              <a:t>thống</a:t>
            </a:r>
            <a:r>
              <a:rPr lang="en-US" sz="1600" b="0" dirty="0"/>
              <a:t> </a:t>
            </a:r>
            <a:r>
              <a:rPr lang="en-US" sz="1600" b="0" dirty="0" err="1"/>
              <a:t>còn</a:t>
            </a:r>
            <a:r>
              <a:rPr lang="en-US" sz="1600" b="0" dirty="0"/>
              <a:t> </a:t>
            </a:r>
            <a:r>
              <a:rPr lang="en-US" sz="1600" b="0" dirty="0" err="1"/>
              <a:t>hạn</a:t>
            </a:r>
            <a:r>
              <a:rPr lang="en-US" sz="1600" b="0" dirty="0"/>
              <a:t> </a:t>
            </a:r>
            <a:r>
              <a:rPr lang="en-US" sz="1600" b="0" dirty="0" err="1"/>
              <a:t>chế</a:t>
            </a:r>
            <a:r>
              <a:rPr lang="en-US" sz="1600" b="0" dirty="0"/>
              <a:t>.</a:t>
            </a:r>
          </a:p>
          <a:p>
            <a:r>
              <a:rPr lang="en-US" sz="1600" b="0" dirty="0"/>
              <a:t>- Website, </a:t>
            </a:r>
            <a:r>
              <a:rPr lang="en-US" sz="1600" b="0" dirty="0" err="1"/>
              <a:t>ứng</a:t>
            </a:r>
            <a:r>
              <a:rPr lang="en-US" sz="1600" b="0" dirty="0"/>
              <a:t> </a:t>
            </a:r>
            <a:r>
              <a:rPr lang="en-US" sz="1600" b="0" dirty="0" err="1"/>
              <a:t>dụng</a:t>
            </a:r>
            <a:r>
              <a:rPr lang="en-US" sz="1600" b="0" dirty="0"/>
              <a:t> </a:t>
            </a:r>
            <a:r>
              <a:rPr lang="en-US" sz="1600" b="0" dirty="0" err="1"/>
              <a:t>chưa</a:t>
            </a:r>
            <a:r>
              <a:rPr lang="en-US" sz="1600" b="0" dirty="0"/>
              <a:t> được </a:t>
            </a:r>
            <a:r>
              <a:rPr lang="en-US" sz="1600" b="0" dirty="0" err="1"/>
              <a:t>thử</a:t>
            </a:r>
            <a:r>
              <a:rPr lang="en-US" sz="1600" b="0" dirty="0"/>
              <a:t> </a:t>
            </a:r>
            <a:r>
              <a:rPr lang="en-US" sz="1600" b="0" dirty="0" err="1"/>
              <a:t>nghiệm</a:t>
            </a:r>
            <a:r>
              <a:rPr lang="en-US" sz="1600" b="0" dirty="0"/>
              <a:t> </a:t>
            </a:r>
            <a:r>
              <a:rPr lang="en-US" sz="1600" b="0" dirty="0" err="1"/>
              <a:t>trên</a:t>
            </a:r>
            <a:r>
              <a:rPr lang="en-US" sz="1600" b="0" dirty="0"/>
              <a:t> </a:t>
            </a:r>
            <a:r>
              <a:rPr lang="en-US" sz="1600" b="0" dirty="0" err="1"/>
              <a:t>mạng</a:t>
            </a:r>
            <a:r>
              <a:rPr lang="en-US" sz="1600" b="0" dirty="0"/>
              <a:t> internet.</a:t>
            </a:r>
          </a:p>
          <a:p>
            <a:r>
              <a:rPr lang="en-US" sz="1600" b="0" dirty="0"/>
              <a:t>- </a:t>
            </a:r>
            <a:r>
              <a:rPr lang="en-US" sz="1600" b="0" dirty="0" err="1"/>
              <a:t>Vẫn</a:t>
            </a:r>
            <a:r>
              <a:rPr lang="en-US" sz="1600" b="0" dirty="0"/>
              <a:t> </a:t>
            </a:r>
            <a:r>
              <a:rPr lang="en-US" sz="1600" b="0" dirty="0" err="1"/>
              <a:t>còn</a:t>
            </a:r>
            <a:r>
              <a:rPr lang="en-US" sz="1600" b="0" dirty="0"/>
              <a:t> </a:t>
            </a:r>
            <a:r>
              <a:rPr lang="en-US" sz="1600" b="0" dirty="0" err="1"/>
              <a:t>thuật</a:t>
            </a:r>
            <a:r>
              <a:rPr lang="en-US" sz="1600" b="0" dirty="0"/>
              <a:t> </a:t>
            </a:r>
            <a:r>
              <a:rPr lang="en-US" sz="1600" b="0" dirty="0" err="1"/>
              <a:t>toán</a:t>
            </a:r>
            <a:r>
              <a:rPr lang="en-US" sz="1600" b="0" dirty="0"/>
              <a:t> </a:t>
            </a:r>
            <a:r>
              <a:rPr lang="en-US" sz="1600" b="0" dirty="0" err="1"/>
              <a:t>chưa</a:t>
            </a:r>
            <a:r>
              <a:rPr lang="en-US" sz="1600" b="0" dirty="0"/>
              <a:t> </a:t>
            </a:r>
            <a:r>
              <a:rPr lang="en-US" sz="1600" b="0" dirty="0" err="1"/>
              <a:t>tối</a:t>
            </a:r>
            <a:r>
              <a:rPr lang="en-US" sz="1600" b="0" dirty="0"/>
              <a:t> </a:t>
            </a:r>
            <a:r>
              <a:rPr lang="en-US" sz="1600" b="0" dirty="0" err="1"/>
              <a:t>ưu</a:t>
            </a:r>
            <a:r>
              <a:rPr lang="en-US" sz="1600" b="0" dirty="0"/>
              <a:t>.</a:t>
            </a:r>
          </a:p>
          <a:p>
            <a:r>
              <a:rPr lang="en-US" sz="1600" b="0" dirty="0"/>
              <a:t>- </a:t>
            </a:r>
            <a:r>
              <a:rPr lang="en-US" sz="1600" b="0" dirty="0" err="1"/>
              <a:t>Hệ</a:t>
            </a:r>
            <a:r>
              <a:rPr lang="en-US" sz="1600" b="0" dirty="0"/>
              <a:t> </a:t>
            </a:r>
            <a:r>
              <a:rPr lang="en-US" sz="1600" b="0" dirty="0" err="1"/>
              <a:t>thống</a:t>
            </a:r>
            <a:r>
              <a:rPr lang="en-US" sz="1600" b="0" dirty="0"/>
              <a:t> </a:t>
            </a:r>
            <a:r>
              <a:rPr lang="en-US" sz="1600" b="0" dirty="0" err="1"/>
              <a:t>chưa</a:t>
            </a:r>
            <a:r>
              <a:rPr lang="en-US" sz="1600" b="0" dirty="0"/>
              <a:t> </a:t>
            </a:r>
            <a:r>
              <a:rPr lang="en-US" sz="1600" b="0" dirty="0" err="1"/>
              <a:t>ứng</a:t>
            </a:r>
            <a:r>
              <a:rPr lang="en-US" sz="1600" b="0" dirty="0"/>
              <a:t> </a:t>
            </a:r>
            <a:r>
              <a:rPr lang="en-US" sz="1600" b="0" dirty="0" err="1"/>
              <a:t>dụng</a:t>
            </a:r>
            <a:r>
              <a:rPr lang="en-US" sz="1600" b="0" dirty="0"/>
              <a:t> được </a:t>
            </a:r>
            <a:r>
              <a:rPr lang="en-US" sz="1600" b="0" dirty="0" err="1"/>
              <a:t>vào</a:t>
            </a:r>
            <a:r>
              <a:rPr lang="en-US" sz="1600" b="0" dirty="0"/>
              <a:t> </a:t>
            </a:r>
            <a:r>
              <a:rPr lang="en-US" sz="1600" b="0" dirty="0" err="1"/>
              <a:t>thực</a:t>
            </a:r>
            <a:r>
              <a:rPr lang="en-US" sz="1600" b="0" dirty="0"/>
              <a:t> </a:t>
            </a:r>
            <a:r>
              <a:rPr lang="en-US" sz="1600" b="0" dirty="0" err="1"/>
              <a:t>tế</a:t>
            </a:r>
            <a:r>
              <a:rPr lang="en-US" sz="1600" b="0" dirty="0"/>
              <a:t>.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FB3BE0E4-157F-4A98-BF16-66AC9C13A12F}"/>
              </a:ext>
            </a:extLst>
          </p:cNvPr>
          <p:cNvSpPr txBox="1"/>
          <p:nvPr/>
        </p:nvSpPr>
        <p:spPr>
          <a:xfrm>
            <a:off x="8317428" y="2094489"/>
            <a:ext cx="2887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92D050"/>
                </a:solidFill>
              </a:rPr>
              <a:t>Hướng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phát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triển</a:t>
            </a:r>
            <a:endParaRPr lang="en-US" dirty="0"/>
          </a:p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7CC02-9007-4E82-9E7A-293FC6AA3BDC}"/>
              </a:ext>
            </a:extLst>
          </p:cNvPr>
          <p:cNvSpPr txBox="1"/>
          <p:nvPr/>
        </p:nvSpPr>
        <p:spPr>
          <a:xfrm>
            <a:off x="8305245" y="2566260"/>
            <a:ext cx="28877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0" dirty="0"/>
              <a:t>-Tiếp tục phát triển nâng cấp giao diện để có tính thân  thiện ,dễ dùng </a:t>
            </a:r>
          </a:p>
          <a:p>
            <a:r>
              <a:rPr lang="vi-VN" sz="1600" b="0" dirty="0"/>
              <a:t>-Phát triển mô hình  đa nền tảng, chạy trên cả mobile app </a:t>
            </a:r>
          </a:p>
          <a:p>
            <a:r>
              <a:rPr lang="vi-VN" sz="1600" b="0" dirty="0"/>
              <a:t>-Nâng cấp hệ thống bảo mật của website.</a:t>
            </a:r>
          </a:p>
          <a:p>
            <a:r>
              <a:rPr lang="vi-VN" sz="1600" b="0" dirty="0"/>
              <a:t>-Thêm một số chức năng, tính năng khác cho mô hình 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965090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9" grpId="0"/>
      <p:bldP spid="235" grpId="0"/>
      <p:bldP spid="2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FEB015-8130-4B81-A674-11119005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535738"/>
            <a:ext cx="2844800" cy="185737"/>
          </a:xfrm>
          <a:prstGeom prst="rect">
            <a:avLst/>
          </a:prstGeom>
        </p:spPr>
        <p:txBody>
          <a:bodyPr/>
          <a:lstStyle/>
          <a:p>
            <a:fld id="{803E9A7E-2635-4ECB-897C-1303C5F40B31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07AC27-5F7B-4FFD-BEA6-218F97F58CD9}"/>
              </a:ext>
            </a:extLst>
          </p:cNvPr>
          <p:cNvSpPr txBox="1"/>
          <p:nvPr/>
        </p:nvSpPr>
        <p:spPr>
          <a:xfrm>
            <a:off x="1311579" y="2844225"/>
            <a:ext cx="10030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CHÚNG EM XIN CHÂN TRỌNG CẢM ƠN</a:t>
            </a:r>
          </a:p>
        </p:txBody>
      </p:sp>
    </p:spTree>
    <p:extLst>
      <p:ext uri="{BB962C8B-B14F-4D97-AF65-F5344CB8AC3E}">
        <p14:creationId xmlns:p14="http://schemas.microsoft.com/office/powerpoint/2010/main" val="376313548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D77CCD-F579-4858-BD1C-C2186B850BE9}"/>
              </a:ext>
            </a:extLst>
          </p:cNvPr>
          <p:cNvSpPr txBox="1"/>
          <p:nvPr/>
        </p:nvSpPr>
        <p:spPr>
          <a:xfrm>
            <a:off x="4613507" y="677372"/>
            <a:ext cx="3785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NỘI DUNG CHÍNH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40D96DF-CE47-4AE1-96B1-53B081FC5C2B}"/>
              </a:ext>
            </a:extLst>
          </p:cNvPr>
          <p:cNvGrpSpPr>
            <a:grpSpLocks/>
          </p:cNvGrpSpPr>
          <p:nvPr/>
        </p:nvGrpSpPr>
        <p:grpSpPr bwMode="auto">
          <a:xfrm>
            <a:off x="2573498" y="1668820"/>
            <a:ext cx="762000" cy="665162"/>
            <a:chOff x="1110" y="2656"/>
            <a:chExt cx="1549" cy="1351"/>
          </a:xfrm>
        </p:grpSpPr>
        <p:sp>
          <p:nvSpPr>
            <p:cNvPr id="110" name="AutoShape 4">
              <a:extLst>
                <a:ext uri="{FF2B5EF4-FFF2-40B4-BE49-F238E27FC236}">
                  <a16:creationId xmlns:a16="http://schemas.microsoft.com/office/drawing/2014/main" id="{61338589-082A-4660-BD91-E6BD68D2378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11" name="AutoShape 5">
              <a:extLst>
                <a:ext uri="{FF2B5EF4-FFF2-40B4-BE49-F238E27FC236}">
                  <a16:creationId xmlns:a16="http://schemas.microsoft.com/office/drawing/2014/main" id="{5C0BD0BF-911D-48FA-8216-75B9EE999CD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12" name="AutoShape 6">
              <a:extLst>
                <a:ext uri="{FF2B5EF4-FFF2-40B4-BE49-F238E27FC236}">
                  <a16:creationId xmlns:a16="http://schemas.microsoft.com/office/drawing/2014/main" id="{D2D0F5E4-AD7A-484F-87A5-424CB88ECDF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95478FC-3F31-4EAB-9553-0F0148B7A7CA}"/>
              </a:ext>
            </a:extLst>
          </p:cNvPr>
          <p:cNvGrpSpPr>
            <a:grpSpLocks/>
          </p:cNvGrpSpPr>
          <p:nvPr/>
        </p:nvGrpSpPr>
        <p:grpSpPr bwMode="auto">
          <a:xfrm>
            <a:off x="2573498" y="2583220"/>
            <a:ext cx="762000" cy="665162"/>
            <a:chOff x="3174" y="2656"/>
            <a:chExt cx="1549" cy="1351"/>
          </a:xfrm>
        </p:grpSpPr>
        <p:sp>
          <p:nvSpPr>
            <p:cNvPr id="107" name="AutoShape 8">
              <a:extLst>
                <a:ext uri="{FF2B5EF4-FFF2-40B4-BE49-F238E27FC236}">
                  <a16:creationId xmlns:a16="http://schemas.microsoft.com/office/drawing/2014/main" id="{F33AC7CF-2052-4D88-98C5-EC16212DDF0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08" name="AutoShape 9">
              <a:extLst>
                <a:ext uri="{FF2B5EF4-FFF2-40B4-BE49-F238E27FC236}">
                  <a16:creationId xmlns:a16="http://schemas.microsoft.com/office/drawing/2014/main" id="{C61F52E2-DA94-45F7-8129-5CCC1300479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09" name="AutoShape 10">
              <a:extLst>
                <a:ext uri="{FF2B5EF4-FFF2-40B4-BE49-F238E27FC236}">
                  <a16:creationId xmlns:a16="http://schemas.microsoft.com/office/drawing/2014/main" id="{F41107D0-7AF4-4F5D-BC03-CB078B60A18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87" name="Line 11">
            <a:extLst>
              <a:ext uri="{FF2B5EF4-FFF2-40B4-BE49-F238E27FC236}">
                <a16:creationId xmlns:a16="http://schemas.microsoft.com/office/drawing/2014/main" id="{3EA0FCE9-88C1-4311-A924-37279BC8BA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3097" y="2278420"/>
            <a:ext cx="6744399" cy="16174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8" name="Text Box 12">
            <a:extLst>
              <a:ext uri="{FF2B5EF4-FFF2-40B4-BE49-F238E27FC236}">
                <a16:creationId xmlns:a16="http://schemas.microsoft.com/office/drawing/2014/main" id="{AC981D51-2B4C-4F5E-9FC5-D584F3FFE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5884" y="1719836"/>
            <a:ext cx="6876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dirty="0" err="1"/>
              <a:t>Tổng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về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đề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tài</a:t>
            </a:r>
            <a:endParaRPr lang="en-US" altLang="en-US" sz="2400" dirty="0"/>
          </a:p>
        </p:txBody>
      </p:sp>
      <p:sp>
        <p:nvSpPr>
          <p:cNvPr id="89" name="Text Box 13">
            <a:extLst>
              <a:ext uri="{FF2B5EF4-FFF2-40B4-BE49-F238E27FC236}">
                <a16:creationId xmlns:a16="http://schemas.microsoft.com/office/drawing/2014/main" id="{67051BF8-68AA-48B7-8701-5B5C4C8C7CA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69261" y="1767245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0" name="Line 14">
            <a:extLst>
              <a:ext uri="{FF2B5EF4-FFF2-40B4-BE49-F238E27FC236}">
                <a16:creationId xmlns:a16="http://schemas.microsoft.com/office/drawing/2014/main" id="{F439F702-507C-4473-9FE4-409345C0C6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3097" y="3149199"/>
            <a:ext cx="6744399" cy="43621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1" name="Text Box 15">
            <a:extLst>
              <a:ext uri="{FF2B5EF4-FFF2-40B4-BE49-F238E27FC236}">
                <a16:creationId xmlns:a16="http://schemas.microsoft.com/office/drawing/2014/main" id="{A78DEA0A-FE60-46BA-A650-398A520CC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3658" y="2439414"/>
            <a:ext cx="687652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Tổng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vê</a:t>
            </a:r>
            <a:r>
              <a:rPr lang="en-US" sz="2400" dirty="0"/>
              <a:t>̀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nghệ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mềm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endParaRPr lang="en-US" altLang="en-US" sz="2400" dirty="0"/>
          </a:p>
        </p:txBody>
      </p:sp>
      <p:sp>
        <p:nvSpPr>
          <p:cNvPr id="92" name="Text Box 16">
            <a:extLst>
              <a:ext uri="{FF2B5EF4-FFF2-40B4-BE49-F238E27FC236}">
                <a16:creationId xmlns:a16="http://schemas.microsoft.com/office/drawing/2014/main" id="{74FAF4FE-63D8-44F6-9DB2-A19A07CB7EE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70348" y="268164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33F5D61-35AB-4ED9-ACA3-DC2330EA971A}"/>
              </a:ext>
            </a:extLst>
          </p:cNvPr>
          <p:cNvGrpSpPr>
            <a:grpSpLocks/>
          </p:cNvGrpSpPr>
          <p:nvPr/>
        </p:nvGrpSpPr>
        <p:grpSpPr bwMode="auto">
          <a:xfrm>
            <a:off x="2573498" y="3475395"/>
            <a:ext cx="762000" cy="665162"/>
            <a:chOff x="1110" y="2656"/>
            <a:chExt cx="1549" cy="1351"/>
          </a:xfrm>
        </p:grpSpPr>
        <p:sp>
          <p:nvSpPr>
            <p:cNvPr id="104" name="AutoShape 18">
              <a:extLst>
                <a:ext uri="{FF2B5EF4-FFF2-40B4-BE49-F238E27FC236}">
                  <a16:creationId xmlns:a16="http://schemas.microsoft.com/office/drawing/2014/main" id="{BA95C908-8513-40B0-A186-DE9649BC96F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05" name="AutoShape 19">
              <a:extLst>
                <a:ext uri="{FF2B5EF4-FFF2-40B4-BE49-F238E27FC236}">
                  <a16:creationId xmlns:a16="http://schemas.microsoft.com/office/drawing/2014/main" id="{BBEE56D4-76F3-4E3E-9344-C44A946336E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06" name="AutoShape 20">
              <a:extLst>
                <a:ext uri="{FF2B5EF4-FFF2-40B4-BE49-F238E27FC236}">
                  <a16:creationId xmlns:a16="http://schemas.microsoft.com/office/drawing/2014/main" id="{9B990B6A-B42B-4532-9283-5DC84331ABB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94A318A-A909-4ECA-BF7B-381CF60FC96D}"/>
              </a:ext>
            </a:extLst>
          </p:cNvPr>
          <p:cNvGrpSpPr>
            <a:grpSpLocks/>
          </p:cNvGrpSpPr>
          <p:nvPr/>
        </p:nvGrpSpPr>
        <p:grpSpPr bwMode="auto">
          <a:xfrm>
            <a:off x="2573498" y="4389795"/>
            <a:ext cx="762000" cy="665162"/>
            <a:chOff x="3174" y="2656"/>
            <a:chExt cx="1549" cy="1351"/>
          </a:xfrm>
        </p:grpSpPr>
        <p:sp>
          <p:nvSpPr>
            <p:cNvPr id="101" name="AutoShape 22">
              <a:extLst>
                <a:ext uri="{FF2B5EF4-FFF2-40B4-BE49-F238E27FC236}">
                  <a16:creationId xmlns:a16="http://schemas.microsoft.com/office/drawing/2014/main" id="{1E5767F4-B6E9-4B11-9680-0343E1E08E6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02" name="AutoShape 23">
              <a:extLst>
                <a:ext uri="{FF2B5EF4-FFF2-40B4-BE49-F238E27FC236}">
                  <a16:creationId xmlns:a16="http://schemas.microsoft.com/office/drawing/2014/main" id="{73358047-819A-4D4E-BD16-BB463C84923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03" name="AutoShape 24">
              <a:extLst>
                <a:ext uri="{FF2B5EF4-FFF2-40B4-BE49-F238E27FC236}">
                  <a16:creationId xmlns:a16="http://schemas.microsoft.com/office/drawing/2014/main" id="{4E9256FC-5178-4935-837F-0E7800E6AB9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95" name="Line 25">
            <a:extLst>
              <a:ext uri="{FF2B5EF4-FFF2-40B4-BE49-F238E27FC236}">
                <a16:creationId xmlns:a16="http://schemas.microsoft.com/office/drawing/2014/main" id="{C19533D6-6231-4964-B9C5-5982C37BB1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3098" y="4084995"/>
            <a:ext cx="6744398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6" name="Text Box 26">
            <a:extLst>
              <a:ext uri="{FF2B5EF4-FFF2-40B4-BE49-F238E27FC236}">
                <a16:creationId xmlns:a16="http://schemas.microsoft.com/office/drawing/2014/main" id="{12F83692-257D-44AC-A524-F42EA5830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4145" y="3526808"/>
            <a:ext cx="687652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dirty="0" err="1"/>
              <a:t>Phân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tích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thiết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kế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hệ</a:t>
            </a:r>
            <a:r>
              <a:rPr lang="en-US" altLang="en-US" sz="2400" dirty="0"/>
              <a:t> thông </a:t>
            </a:r>
            <a:r>
              <a:rPr lang="en-US" altLang="en-US" sz="2400" dirty="0" err="1"/>
              <a:t>đặt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lịch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khám</a:t>
            </a:r>
            <a:r>
              <a:rPr lang="vi-VN" altLang="en-US" sz="2400" dirty="0"/>
              <a:t> online</a:t>
            </a:r>
            <a:endParaRPr lang="en-US" altLang="en-US" sz="2400" dirty="0"/>
          </a:p>
        </p:txBody>
      </p:sp>
      <p:sp>
        <p:nvSpPr>
          <p:cNvPr id="97" name="Text Box 27">
            <a:extLst>
              <a:ext uri="{FF2B5EF4-FFF2-40B4-BE49-F238E27FC236}">
                <a16:creationId xmlns:a16="http://schemas.microsoft.com/office/drawing/2014/main" id="{5B6A34B8-1FC2-44CE-851D-8317B480BAB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70348" y="357382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8" name="Line 28">
            <a:extLst>
              <a:ext uri="{FF2B5EF4-FFF2-40B4-BE49-F238E27FC236}">
                <a16:creationId xmlns:a16="http://schemas.microsoft.com/office/drawing/2014/main" id="{21CF555D-48B2-4AE7-838E-598AC3D926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3098" y="4999395"/>
            <a:ext cx="6744398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0" name="Text Box 30">
            <a:extLst>
              <a:ext uri="{FF2B5EF4-FFF2-40B4-BE49-F238E27FC236}">
                <a16:creationId xmlns:a16="http://schemas.microsoft.com/office/drawing/2014/main" id="{AA27A7EE-B9DB-403A-8652-BE14B46E9B3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70348" y="448822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8" name="Text Box 12">
            <a:extLst>
              <a:ext uri="{FF2B5EF4-FFF2-40B4-BE49-F238E27FC236}">
                <a16:creationId xmlns:a16="http://schemas.microsoft.com/office/drawing/2014/main" id="{74443F4C-D32F-43EF-80A1-04917A380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8074" y="4422938"/>
            <a:ext cx="68845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dirty="0" err="1"/>
              <a:t>Kết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luận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hướng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phát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triển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0251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7" grpId="0" animBg="1"/>
      <p:bldP spid="88" grpId="0"/>
      <p:bldP spid="89" grpId="0"/>
      <p:bldP spid="90" grpId="0" animBg="1"/>
      <p:bldP spid="91" grpId="0"/>
      <p:bldP spid="92" grpId="0"/>
      <p:bldP spid="95" grpId="0" animBg="1"/>
      <p:bldP spid="96" grpId="0"/>
      <p:bldP spid="97" grpId="0"/>
      <p:bldP spid="98" grpId="0" animBg="1"/>
      <p:bldP spid="100" grpId="0"/>
      <p:bldP spid="1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FD7259-41C0-456B-A247-56DF770D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535738"/>
            <a:ext cx="2844800" cy="185737"/>
          </a:xfrm>
          <a:prstGeom prst="rect">
            <a:avLst/>
          </a:prstGeom>
        </p:spPr>
        <p:txBody>
          <a:bodyPr/>
          <a:lstStyle/>
          <a:p>
            <a:fld id="{803E9A7E-2635-4ECB-897C-1303C5F40B31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6A663-7788-4127-8F20-9058E5119A9E}"/>
              </a:ext>
            </a:extLst>
          </p:cNvPr>
          <p:cNvSpPr txBox="1"/>
          <p:nvPr/>
        </p:nvSpPr>
        <p:spPr>
          <a:xfrm>
            <a:off x="3780023" y="525322"/>
            <a:ext cx="5306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TỔNG QUAN VỀ ĐỀ TÀI</a:t>
            </a: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D9F2473D-92A8-45AF-B74A-5FE6444640A7}"/>
              </a:ext>
            </a:extLst>
          </p:cNvPr>
          <p:cNvSpPr>
            <a:spLocks/>
          </p:cNvSpPr>
          <p:nvPr/>
        </p:nvSpPr>
        <p:spPr bwMode="gray">
          <a:xfrm>
            <a:off x="4679885" y="1148744"/>
            <a:ext cx="850900" cy="1185863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lang="en-US">
              <a:solidFill>
                <a:srgbClr val="FFFF00"/>
              </a:solidFill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87AC3C4C-EB9C-46DA-9AE6-966315639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3" y="2334607"/>
            <a:ext cx="4129147" cy="3923579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E3F1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AE319747-0283-4C7D-AE3F-EA7E074A8922}"/>
              </a:ext>
            </a:extLst>
          </p:cNvPr>
          <p:cNvSpPr>
            <a:spLocks/>
          </p:cNvSpPr>
          <p:nvPr/>
        </p:nvSpPr>
        <p:spPr bwMode="gray">
          <a:xfrm flipH="1">
            <a:off x="6433154" y="1096040"/>
            <a:ext cx="852487" cy="1185863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556BE4-3D83-4EA1-B91F-19BE3A92BACB}"/>
              </a:ext>
            </a:extLst>
          </p:cNvPr>
          <p:cNvSpPr txBox="1"/>
          <p:nvPr/>
        </p:nvSpPr>
        <p:spPr>
          <a:xfrm>
            <a:off x="6956902" y="2493283"/>
            <a:ext cx="34889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Mục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tiêu</a:t>
            </a:r>
            <a:endParaRPr lang="en-US" sz="2000" dirty="0"/>
          </a:p>
          <a:p>
            <a:pPr marL="342900" indent="-342900" algn="just">
              <a:buFontTx/>
              <a:buChar char="-"/>
            </a:pPr>
            <a:r>
              <a:rPr lang="vi-VN" sz="2000" b="0" dirty="0"/>
              <a:t>Xây dựng </a:t>
            </a:r>
            <a:r>
              <a:rPr lang="en-US" sz="2000" b="0" dirty="0" err="1"/>
              <a:t>ứng</a:t>
            </a:r>
            <a:r>
              <a:rPr lang="en-US" sz="2000" b="0" dirty="0"/>
              <a:t> </a:t>
            </a:r>
            <a:r>
              <a:rPr lang="en-US" sz="2000" b="0" dirty="0" err="1"/>
              <a:t>dụng</a:t>
            </a:r>
            <a:r>
              <a:rPr lang="vi-VN" sz="2000" b="0" dirty="0"/>
              <a:t> với các chức năng Đặt lịch khám ,xem thông tin các bài  viết quản lý lịch khám </a:t>
            </a:r>
          </a:p>
          <a:p>
            <a:pPr marL="342900" indent="-342900" algn="just">
              <a:buFontTx/>
              <a:buChar char="-"/>
            </a:pPr>
            <a:r>
              <a:rPr lang="vi-VN" sz="2000" b="0" dirty="0"/>
              <a:t>Xây dựng hệ thống cho phép người dùng có thể tìm kiếm, tra cứu thông tin chính xác và trực quan.</a:t>
            </a:r>
            <a:endParaRPr lang="en-US" sz="2000" b="0" dirty="0"/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F005CBC8-EEF3-4B3E-9122-4DBC8607E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252" y="2334607"/>
            <a:ext cx="4129147" cy="3923579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E3F1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DBD4F1-4B0D-4996-B02F-CDAFDB76772A}"/>
              </a:ext>
            </a:extLst>
          </p:cNvPr>
          <p:cNvSpPr txBox="1"/>
          <p:nvPr/>
        </p:nvSpPr>
        <p:spPr>
          <a:xfrm>
            <a:off x="1874886" y="2588928"/>
            <a:ext cx="3009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1</a:t>
            </a:r>
            <a:r>
              <a:rPr lang="vi-VN" sz="2000" dirty="0">
                <a:solidFill>
                  <a:srgbClr val="FF0000"/>
                </a:solidFill>
              </a:rPr>
              <a:t>.Giới thiệu đề tài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5C5145-2AD3-40C2-B5AF-71790C4C775C}"/>
              </a:ext>
            </a:extLst>
          </p:cNvPr>
          <p:cNvSpPr txBox="1"/>
          <p:nvPr/>
        </p:nvSpPr>
        <p:spPr>
          <a:xfrm>
            <a:off x="1621873" y="3010331"/>
            <a:ext cx="35155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vi-VN" sz="2000" b="0" dirty="0"/>
              <a:t>Ngày nay, tình hình dịch bệnh rất phức tạp.</a:t>
            </a:r>
          </a:p>
          <a:p>
            <a:pPr marL="342900" indent="-342900">
              <a:buFontTx/>
              <a:buChar char="-"/>
            </a:pPr>
            <a:r>
              <a:rPr lang="vi-VN" sz="2000" b="0" dirty="0"/>
              <a:t>Bệnh viện quá tải, không đáp ứng đủ  các nhu cầu khám bệnh của bệnh nhân </a:t>
            </a:r>
          </a:p>
        </p:txBody>
      </p:sp>
    </p:spTree>
    <p:extLst>
      <p:ext uri="{BB962C8B-B14F-4D97-AF65-F5344CB8AC3E}">
        <p14:creationId xmlns:p14="http://schemas.microsoft.com/office/powerpoint/2010/main" val="1645938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FEB015-8130-4B81-A674-11119005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535738"/>
            <a:ext cx="2844800" cy="185737"/>
          </a:xfrm>
          <a:prstGeom prst="rect">
            <a:avLst/>
          </a:prstGeom>
        </p:spPr>
        <p:txBody>
          <a:bodyPr/>
          <a:lstStyle/>
          <a:p>
            <a:fld id="{803E9A7E-2635-4ECB-897C-1303C5F40B31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6D2D14-C5C4-436F-9CF3-3C7EC8C6A52F}"/>
              </a:ext>
            </a:extLst>
          </p:cNvPr>
          <p:cNvSpPr txBox="1"/>
          <p:nvPr/>
        </p:nvSpPr>
        <p:spPr>
          <a:xfrm>
            <a:off x="1245643" y="574903"/>
            <a:ext cx="114677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n-US" sz="2800" dirty="0" err="1">
                <a:solidFill>
                  <a:srgbClr val="C00000"/>
                </a:solidFill>
              </a:rPr>
              <a:t>Tổng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quan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vê</a:t>
            </a:r>
            <a:r>
              <a:rPr lang="en-US" sz="2800" dirty="0">
                <a:solidFill>
                  <a:srgbClr val="C00000"/>
                </a:solidFill>
              </a:rPr>
              <a:t>̀ </a:t>
            </a:r>
            <a:r>
              <a:rPr lang="en-US" sz="2800" dirty="0" err="1">
                <a:solidFill>
                  <a:srgbClr val="C00000"/>
                </a:solidFill>
              </a:rPr>
              <a:t>các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công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nghệ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và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phần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mềm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sử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dụng</a:t>
            </a:r>
            <a:endParaRPr lang="en-US" sz="28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AutoShape 20">
            <a:extLst>
              <a:ext uri="{FF2B5EF4-FFF2-40B4-BE49-F238E27FC236}">
                <a16:creationId xmlns:a16="http://schemas.microsoft.com/office/drawing/2014/main" id="{9ACFA0E6-CC45-4AB6-8C88-4371EDFE1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683" y="1206794"/>
            <a:ext cx="5773318" cy="6188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dirty="0">
                <a:cs typeface="Arial" panose="020B0604020202020204" pitchFamily="34" charset="0"/>
              </a:rPr>
              <a:t>1. </a:t>
            </a:r>
            <a:r>
              <a:rPr lang="en-US" sz="2400" dirty="0" err="1">
                <a:cs typeface="Arial" panose="020B0604020202020204" pitchFamily="34" charset="0"/>
              </a:rPr>
              <a:t>Các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công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nghệ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được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sử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dụng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DD3194-919C-42BE-A699-6395AEAAC6DC}"/>
              </a:ext>
            </a:extLst>
          </p:cNvPr>
          <p:cNvSpPr/>
          <p:nvPr/>
        </p:nvSpPr>
        <p:spPr>
          <a:xfrm>
            <a:off x="1841678" y="2395931"/>
            <a:ext cx="2292991" cy="1189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Ngôn</a:t>
            </a:r>
            <a:r>
              <a:rPr lang="en-US" sz="2000" dirty="0"/>
              <a:t> </a:t>
            </a:r>
            <a:r>
              <a:rPr lang="en-US" sz="2000" dirty="0" err="1"/>
              <a:t>ngữ</a:t>
            </a:r>
            <a:r>
              <a:rPr lang="en-US" sz="2000" dirty="0"/>
              <a:t> Java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C3C1707-8B39-4C8C-B55F-E50C5869BC8F}"/>
              </a:ext>
            </a:extLst>
          </p:cNvPr>
          <p:cNvSpPr/>
          <p:nvPr/>
        </p:nvSpPr>
        <p:spPr>
          <a:xfrm>
            <a:off x="5038986" y="2420226"/>
            <a:ext cx="2292991" cy="118913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MySQL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0B3224D-7429-4BC3-8205-8D9FFFC128C4}"/>
              </a:ext>
            </a:extLst>
          </p:cNvPr>
          <p:cNvSpPr/>
          <p:nvPr/>
        </p:nvSpPr>
        <p:spPr>
          <a:xfrm>
            <a:off x="8780476" y="2420224"/>
            <a:ext cx="2292991" cy="118913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Html, 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31DFDED-1630-44B6-ADD5-E1A696A1DDD4}"/>
              </a:ext>
            </a:extLst>
          </p:cNvPr>
          <p:cNvSpPr/>
          <p:nvPr/>
        </p:nvSpPr>
        <p:spPr>
          <a:xfrm>
            <a:off x="3871674" y="4462069"/>
            <a:ext cx="2421623" cy="118913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Boot </a:t>
            </a:r>
            <a:r>
              <a:rPr lang="en-US" dirty="0" err="1"/>
              <a:t>FrameWork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80F4815-068B-479E-9543-834A6A1FA9EA}"/>
              </a:ext>
            </a:extLst>
          </p:cNvPr>
          <p:cNvSpPr/>
          <p:nvPr/>
        </p:nvSpPr>
        <p:spPr>
          <a:xfrm>
            <a:off x="7152751" y="4462067"/>
            <a:ext cx="2421623" cy="118913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Data JPA</a:t>
            </a:r>
          </a:p>
        </p:txBody>
      </p:sp>
      <p:sp>
        <p:nvSpPr>
          <p:cNvPr id="10" name="Rectangle: Rounded Corners 14">
            <a:extLst>
              <a:ext uri="{FF2B5EF4-FFF2-40B4-BE49-F238E27FC236}">
                <a16:creationId xmlns:a16="http://schemas.microsoft.com/office/drawing/2014/main" id="{C6DD3194-919C-42BE-A699-6395AEAAC6DC}"/>
              </a:ext>
            </a:extLst>
          </p:cNvPr>
          <p:cNvSpPr/>
          <p:nvPr/>
        </p:nvSpPr>
        <p:spPr>
          <a:xfrm>
            <a:off x="1023667" y="4462068"/>
            <a:ext cx="2292991" cy="1189139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Kotlin</a:t>
            </a:r>
          </a:p>
        </p:txBody>
      </p:sp>
    </p:spTree>
    <p:extLst>
      <p:ext uri="{BB962C8B-B14F-4D97-AF65-F5344CB8AC3E}">
        <p14:creationId xmlns:p14="http://schemas.microsoft.com/office/powerpoint/2010/main" val="3932776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FEB015-8130-4B81-A674-11119005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535738"/>
            <a:ext cx="2844800" cy="185737"/>
          </a:xfrm>
          <a:prstGeom prst="rect">
            <a:avLst/>
          </a:prstGeom>
        </p:spPr>
        <p:txBody>
          <a:bodyPr/>
          <a:lstStyle/>
          <a:p>
            <a:fld id="{803E9A7E-2635-4ECB-897C-1303C5F40B31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6D2D14-C5C4-436F-9CF3-3C7EC8C6A52F}"/>
              </a:ext>
            </a:extLst>
          </p:cNvPr>
          <p:cNvSpPr txBox="1"/>
          <p:nvPr/>
        </p:nvSpPr>
        <p:spPr>
          <a:xfrm>
            <a:off x="1423197" y="596468"/>
            <a:ext cx="114677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n-US" sz="2800" dirty="0" err="1">
                <a:solidFill>
                  <a:srgbClr val="C00000"/>
                </a:solidFill>
              </a:rPr>
              <a:t>Tổng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quan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vê</a:t>
            </a:r>
            <a:r>
              <a:rPr lang="en-US" sz="2800" dirty="0">
                <a:solidFill>
                  <a:srgbClr val="C00000"/>
                </a:solidFill>
              </a:rPr>
              <a:t>̀ </a:t>
            </a:r>
            <a:r>
              <a:rPr lang="en-US" sz="2800" dirty="0" err="1">
                <a:solidFill>
                  <a:srgbClr val="C00000"/>
                </a:solidFill>
              </a:rPr>
              <a:t>các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công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nghệ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và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phần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mềm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sử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dụng</a:t>
            </a:r>
            <a:endParaRPr lang="en-US" sz="28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AutoShape 20">
            <a:extLst>
              <a:ext uri="{FF2B5EF4-FFF2-40B4-BE49-F238E27FC236}">
                <a16:creationId xmlns:a16="http://schemas.microsoft.com/office/drawing/2014/main" id="{9ACFA0E6-CC45-4AB6-8C88-4371EDFE1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683" y="1206794"/>
            <a:ext cx="5773318" cy="6188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dirty="0">
                <a:cs typeface="Arial" panose="020B0604020202020204" pitchFamily="34" charset="0"/>
              </a:rPr>
              <a:t>2. </a:t>
            </a:r>
            <a:r>
              <a:rPr lang="en-US" sz="2400" dirty="0" err="1">
                <a:cs typeface="Arial" panose="020B0604020202020204" pitchFamily="34" charset="0"/>
              </a:rPr>
              <a:t>Các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phần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mềm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được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sử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dụng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DD3194-919C-42BE-A699-6395AEAAC6DC}"/>
              </a:ext>
            </a:extLst>
          </p:cNvPr>
          <p:cNvSpPr/>
          <p:nvPr/>
        </p:nvSpPr>
        <p:spPr>
          <a:xfrm>
            <a:off x="1828799" y="2420221"/>
            <a:ext cx="2292991" cy="1189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MySQL Workbench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31DFDED-1630-44B6-ADD5-E1A696A1DDD4}"/>
              </a:ext>
            </a:extLst>
          </p:cNvPr>
          <p:cNvSpPr/>
          <p:nvPr/>
        </p:nvSpPr>
        <p:spPr>
          <a:xfrm>
            <a:off x="5423239" y="2420221"/>
            <a:ext cx="2421623" cy="118913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Visual Studio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80F4815-068B-479E-9543-834A6A1FA9EA}"/>
              </a:ext>
            </a:extLst>
          </p:cNvPr>
          <p:cNvSpPr/>
          <p:nvPr/>
        </p:nvSpPr>
        <p:spPr>
          <a:xfrm>
            <a:off x="8463372" y="4315322"/>
            <a:ext cx="2421623" cy="118913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Eclipse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458900-D79B-447A-A179-16DD85D5E089}"/>
              </a:ext>
            </a:extLst>
          </p:cNvPr>
          <p:cNvSpPr/>
          <p:nvPr/>
        </p:nvSpPr>
        <p:spPr>
          <a:xfrm>
            <a:off x="4121790" y="4362545"/>
            <a:ext cx="2421623" cy="118913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Androi</a:t>
            </a:r>
            <a:r>
              <a:rPr lang="en-US" dirty="0"/>
              <a:t> studio</a:t>
            </a:r>
          </a:p>
        </p:txBody>
      </p:sp>
    </p:spTree>
    <p:extLst>
      <p:ext uri="{BB962C8B-B14F-4D97-AF65-F5344CB8AC3E}">
        <p14:creationId xmlns:p14="http://schemas.microsoft.com/office/powerpoint/2010/main" val="4174938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5" grpId="0" animBg="1"/>
      <p:bldP spid="20" grpId="0" animBg="1"/>
      <p:bldP spid="21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FEB015-8130-4B81-A674-11119005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535738"/>
            <a:ext cx="2844800" cy="185737"/>
          </a:xfrm>
          <a:prstGeom prst="rect">
            <a:avLst/>
          </a:prstGeom>
        </p:spPr>
        <p:txBody>
          <a:bodyPr/>
          <a:lstStyle/>
          <a:p>
            <a:fld id="{803E9A7E-2635-4ECB-897C-1303C5F40B31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6D2D14-C5C4-436F-9CF3-3C7EC8C6A52F}"/>
              </a:ext>
            </a:extLst>
          </p:cNvPr>
          <p:cNvSpPr txBox="1"/>
          <p:nvPr/>
        </p:nvSpPr>
        <p:spPr>
          <a:xfrm>
            <a:off x="799264" y="540571"/>
            <a:ext cx="12147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en-US" sz="2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PHÂN TÍCH THIẾT KẾ WEBSITE ĐẶT LỊCH ONLINE</a:t>
            </a:r>
          </a:p>
        </p:txBody>
      </p:sp>
      <p:sp>
        <p:nvSpPr>
          <p:cNvPr id="6" name="AutoShape 20">
            <a:extLst>
              <a:ext uri="{FF2B5EF4-FFF2-40B4-BE49-F238E27FC236}">
                <a16:creationId xmlns:a16="http://schemas.microsoft.com/office/drawing/2014/main" id="{4887EBA5-B48B-4014-A434-062C43E86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943" y="1206794"/>
            <a:ext cx="7237058" cy="6188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ca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quát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Admin</a:t>
            </a:r>
            <a:endParaRPr lang="en-US" sz="2400" dirty="0"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B38619-0511-4C1F-A154-041859C99F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82927" y="2056461"/>
            <a:ext cx="450342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38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FEB015-8130-4B81-A674-11119005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535738"/>
            <a:ext cx="2844800" cy="185737"/>
          </a:xfrm>
          <a:prstGeom prst="rect">
            <a:avLst/>
          </a:prstGeom>
        </p:spPr>
        <p:txBody>
          <a:bodyPr/>
          <a:lstStyle/>
          <a:p>
            <a:fld id="{803E9A7E-2635-4ECB-897C-1303C5F40B31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6D2D14-C5C4-436F-9CF3-3C7EC8C6A52F}"/>
              </a:ext>
            </a:extLst>
          </p:cNvPr>
          <p:cNvSpPr txBox="1"/>
          <p:nvPr/>
        </p:nvSpPr>
        <p:spPr>
          <a:xfrm>
            <a:off x="849337" y="513968"/>
            <a:ext cx="12147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en-US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PHÂN TÍCH THIẾT KẾ WEBSITE </a:t>
            </a:r>
            <a:r>
              <a:rPr lang="en-US" sz="2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ĐẶT LỊCH ONLINE</a:t>
            </a:r>
            <a:endParaRPr lang="en-US" sz="28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AutoShape 20">
            <a:extLst>
              <a:ext uri="{FF2B5EF4-FFF2-40B4-BE49-F238E27FC236}">
                <a16:creationId xmlns:a16="http://schemas.microsoft.com/office/drawing/2014/main" id="{4887EBA5-B48B-4014-A434-062C43E86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943" y="1206794"/>
            <a:ext cx="7237058" cy="6188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ca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quát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Bác</a:t>
            </a:r>
            <a:r>
              <a:rPr lang="en-US" sz="2400" dirty="0"/>
              <a:t> </a:t>
            </a:r>
            <a:r>
              <a:rPr lang="en-US" sz="2400" dirty="0" err="1"/>
              <a:t>sĩ</a:t>
            </a:r>
            <a:endParaRPr lang="en-US" sz="2400" dirty="0"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EC68DB-4FB0-4603-AB56-59EAE47618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87651" y="2090670"/>
            <a:ext cx="4098325" cy="377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85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FEB015-8130-4B81-A674-11119005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535738"/>
            <a:ext cx="2844800" cy="185737"/>
          </a:xfrm>
          <a:prstGeom prst="rect">
            <a:avLst/>
          </a:prstGeom>
        </p:spPr>
        <p:txBody>
          <a:bodyPr/>
          <a:lstStyle/>
          <a:p>
            <a:fld id="{803E9A7E-2635-4ECB-897C-1303C5F40B31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6D2D14-C5C4-436F-9CF3-3C7EC8C6A52F}"/>
              </a:ext>
            </a:extLst>
          </p:cNvPr>
          <p:cNvSpPr txBox="1"/>
          <p:nvPr/>
        </p:nvSpPr>
        <p:spPr>
          <a:xfrm>
            <a:off x="804121" y="514471"/>
            <a:ext cx="12147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en-US" sz="2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PHÂN TÍCH THIẾT KẾ WEBSITE ĐẶT LỊCH ONLINE</a:t>
            </a:r>
          </a:p>
        </p:txBody>
      </p:sp>
      <p:sp>
        <p:nvSpPr>
          <p:cNvPr id="6" name="AutoShape 20">
            <a:extLst>
              <a:ext uri="{FF2B5EF4-FFF2-40B4-BE49-F238E27FC236}">
                <a16:creationId xmlns:a16="http://schemas.microsoft.com/office/drawing/2014/main" id="{4887EBA5-B48B-4014-A434-062C43E86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942" y="1206794"/>
            <a:ext cx="7875917" cy="6188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ca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quát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endParaRPr lang="en-US" sz="2400" dirty="0"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2CCBF6-77E2-49A6-BC80-DCBF9D4549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38200" y="2041982"/>
            <a:ext cx="4017913" cy="375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35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FEB015-8130-4B81-A674-11119005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535738"/>
            <a:ext cx="2844800" cy="185737"/>
          </a:xfrm>
          <a:prstGeom prst="rect">
            <a:avLst/>
          </a:prstGeom>
        </p:spPr>
        <p:txBody>
          <a:bodyPr/>
          <a:lstStyle/>
          <a:p>
            <a:fld id="{803E9A7E-2635-4ECB-897C-1303C5F40B31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6D2D14-C5C4-436F-9CF3-3C7EC8C6A52F}"/>
              </a:ext>
            </a:extLst>
          </p:cNvPr>
          <p:cNvSpPr txBox="1"/>
          <p:nvPr/>
        </p:nvSpPr>
        <p:spPr>
          <a:xfrm>
            <a:off x="830754" y="476385"/>
            <a:ext cx="12147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en-US" sz="2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PHÂN TÍCH THIẾT KẾ WEBSITE ĐẶT LỊCH ONLINE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507B69-5761-41E0-8F8D-DC8E2FAEB35D}"/>
              </a:ext>
            </a:extLst>
          </p:cNvPr>
          <p:cNvSpPr txBox="1"/>
          <p:nvPr/>
        </p:nvSpPr>
        <p:spPr>
          <a:xfrm>
            <a:off x="1505022" y="2328395"/>
            <a:ext cx="380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UC </a:t>
            </a:r>
            <a:r>
              <a:rPr lang="en-US" b="0" dirty="0" err="1"/>
              <a:t>Quản</a:t>
            </a:r>
            <a:r>
              <a:rPr lang="en-US" b="0" dirty="0"/>
              <a:t> </a:t>
            </a:r>
            <a:r>
              <a:rPr lang="en-US" b="0" dirty="0" err="1"/>
              <a:t>lý</a:t>
            </a:r>
            <a:r>
              <a:rPr lang="en-US" b="0" dirty="0"/>
              <a:t> </a:t>
            </a:r>
            <a:r>
              <a:rPr lang="en-US" b="0" dirty="0" err="1"/>
              <a:t>lịch</a:t>
            </a:r>
            <a:r>
              <a:rPr lang="en-US" b="0" dirty="0"/>
              <a:t> </a:t>
            </a:r>
            <a:r>
              <a:rPr lang="en-US" b="0" dirty="0" err="1"/>
              <a:t>khám</a:t>
            </a:r>
            <a:r>
              <a:rPr lang="en-US" b="0" dirty="0"/>
              <a:t> </a:t>
            </a:r>
            <a:r>
              <a:rPr lang="en-US" b="0" dirty="0" err="1"/>
              <a:t>của</a:t>
            </a:r>
            <a:r>
              <a:rPr lang="en-US" b="0" dirty="0"/>
              <a:t> </a:t>
            </a:r>
            <a:r>
              <a:rPr lang="en-US" b="0" dirty="0" err="1"/>
              <a:t>bác</a:t>
            </a:r>
            <a:r>
              <a:rPr lang="en-US" b="0" dirty="0"/>
              <a:t> </a:t>
            </a:r>
            <a:r>
              <a:rPr lang="en-US" b="0" dirty="0" err="1"/>
              <a:t>sĩ</a:t>
            </a:r>
            <a:endParaRPr lang="en-US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7110D-0B57-4134-81CE-57801D1C82AC}"/>
              </a:ext>
            </a:extLst>
          </p:cNvPr>
          <p:cNvSpPr txBox="1"/>
          <p:nvPr/>
        </p:nvSpPr>
        <p:spPr>
          <a:xfrm>
            <a:off x="6599008" y="2337390"/>
            <a:ext cx="406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UC </a:t>
            </a:r>
            <a:r>
              <a:rPr lang="en-US" b="0" dirty="0" err="1"/>
              <a:t>Quản</a:t>
            </a:r>
            <a:r>
              <a:rPr lang="en-US" b="0" dirty="0"/>
              <a:t> </a:t>
            </a:r>
            <a:r>
              <a:rPr lang="en-US" b="0" dirty="0" err="1"/>
              <a:t>lý</a:t>
            </a:r>
            <a:r>
              <a:rPr lang="en-US" b="0" dirty="0"/>
              <a:t> </a:t>
            </a:r>
            <a:r>
              <a:rPr lang="en-US" b="0" dirty="0" err="1"/>
              <a:t>người</a:t>
            </a:r>
            <a:r>
              <a:rPr lang="en-US" b="0" dirty="0"/>
              <a:t> </a:t>
            </a:r>
            <a:r>
              <a:rPr lang="en-US" b="0" dirty="0" err="1"/>
              <a:t>dùng</a:t>
            </a:r>
            <a:r>
              <a:rPr lang="en-US" b="0" dirty="0"/>
              <a:t> </a:t>
            </a:r>
            <a:r>
              <a:rPr lang="en-US" b="0" dirty="0" err="1"/>
              <a:t>của</a:t>
            </a:r>
            <a:r>
              <a:rPr lang="en-US" b="0" dirty="0"/>
              <a:t> Admin</a:t>
            </a:r>
          </a:p>
        </p:txBody>
      </p:sp>
      <p:pic>
        <p:nvPicPr>
          <p:cNvPr id="14" name="Picture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695" y="3167747"/>
            <a:ext cx="5267325" cy="2390775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C109A448-D5CD-4333-A7D1-7823F01F14C7}"/>
              </a:ext>
            </a:extLst>
          </p:cNvPr>
          <p:cNvSpPr/>
          <p:nvPr/>
        </p:nvSpPr>
        <p:spPr>
          <a:xfrm>
            <a:off x="4961463" y="1056455"/>
            <a:ext cx="2486578" cy="115823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rã</a:t>
            </a:r>
            <a:r>
              <a:rPr lang="en-US" sz="2400" dirty="0"/>
              <a:t> USECASE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3B878E-61BE-4D69-BF2B-72F6D1EF6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229" y="3429000"/>
            <a:ext cx="4391025" cy="177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70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  <p:bldP spid="17" grpId="0" animBg="1"/>
    </p:bldLst>
  </p:timing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Bell Gothic Std Black"/>
        <a:ea typeface=""/>
        <a:cs typeface=""/>
      </a:majorFont>
      <a:minorFont>
        <a:latin typeface="Bell Gothic Std Black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Bell Gothic Std Black"/>
        <a:ea typeface=""/>
        <a:cs typeface=""/>
      </a:majorFont>
      <a:minorFont>
        <a:latin typeface="Bell Gothic Std Black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lide PowerPoint Dep So 18 ">
  <a:themeElements>
    <a:clrScheme name="">
      <a:dk1>
        <a:srgbClr val="4C4C4C"/>
      </a:dk1>
      <a:lt1>
        <a:srgbClr val="FFFFFF"/>
      </a:lt1>
      <a:dk2>
        <a:srgbClr val="66CCFF"/>
      </a:dk2>
      <a:lt2>
        <a:srgbClr val="666666"/>
      </a:lt2>
      <a:accent1>
        <a:srgbClr val="66CCFF"/>
      </a:accent1>
      <a:accent2>
        <a:srgbClr val="00FF80"/>
      </a:accent2>
      <a:accent3>
        <a:srgbClr val="FFFFFF"/>
      </a:accent3>
      <a:accent4>
        <a:srgbClr val="404040"/>
      </a:accent4>
      <a:accent5>
        <a:srgbClr val="B8E2FF"/>
      </a:accent5>
      <a:accent6>
        <a:srgbClr val="00E773"/>
      </a:accent6>
      <a:hlink>
        <a:srgbClr val="666666"/>
      </a:hlink>
      <a:folHlink>
        <a:srgbClr val="FF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PowerPoint Dep So 17 </Template>
  <TotalTime>1749</TotalTime>
  <Words>580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Bell Gothic Std Black</vt:lpstr>
      <vt:lpstr>Calibri</vt:lpstr>
      <vt:lpstr>Times New Roman</vt:lpstr>
      <vt:lpstr>Verdana</vt:lpstr>
      <vt:lpstr>template</vt:lpstr>
      <vt:lpstr>Custom Design</vt:lpstr>
      <vt:lpstr>Slide PowerPoint Dep So 18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Tuấn Đạt</dc:creator>
  <cp:lastModifiedBy>Nguyễn Xuân Bảo</cp:lastModifiedBy>
  <cp:revision>101</cp:revision>
  <dcterms:created xsi:type="dcterms:W3CDTF">2021-09-19T08:36:51Z</dcterms:created>
  <dcterms:modified xsi:type="dcterms:W3CDTF">2022-07-09T16:31:11Z</dcterms:modified>
</cp:coreProperties>
</file>