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6"/>
  </p:notesMasterIdLst>
  <p:sldIdLst>
    <p:sldId id="256" r:id="rId2"/>
    <p:sldId id="299" r:id="rId3"/>
    <p:sldId id="261" r:id="rId4"/>
    <p:sldId id="291" r:id="rId5"/>
    <p:sldId id="267" r:id="rId6"/>
    <p:sldId id="290" r:id="rId7"/>
    <p:sldId id="297" r:id="rId8"/>
    <p:sldId id="270" r:id="rId9"/>
    <p:sldId id="298" r:id="rId10"/>
    <p:sldId id="271" r:id="rId11"/>
    <p:sldId id="286" r:id="rId12"/>
    <p:sldId id="294" r:id="rId13"/>
    <p:sldId id="272" r:id="rId14"/>
    <p:sldId id="273" r:id="rId15"/>
    <p:sldId id="278" r:id="rId16"/>
    <p:sldId id="281" r:id="rId17"/>
    <p:sldId id="274" r:id="rId18"/>
    <p:sldId id="275" r:id="rId19"/>
    <p:sldId id="277" r:id="rId20"/>
    <p:sldId id="279" r:id="rId21"/>
    <p:sldId id="283" r:id="rId22"/>
    <p:sldId id="280" r:id="rId23"/>
    <p:sldId id="296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0763" autoAdjust="0"/>
  </p:normalViewPr>
  <p:slideViewPr>
    <p:cSldViewPr>
      <p:cViewPr>
        <p:scale>
          <a:sx n="66" d="100"/>
          <a:sy n="66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7C8E9-D21E-48BD-B656-5F933F21860F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983F6-FFEC-4881-8A96-83AFA75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983F6-FFEC-4881-8A96-83AFA754476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983F6-FFEC-4881-8A96-83AFA754476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4678AA-C28F-4D23-A136-C4D9D0DBEE55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C6154B-7249-45CD-8E57-10A995C15B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dg.epa.gov/EME/Home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esri.com/Dev/blogs/arcgisdesktop/archive/2010/08/25/FGDC-Metadata-Style-Patch.aspx" TargetMode="External"/><Relationship Id="rId2" Type="http://schemas.openxmlformats.org/officeDocument/2006/relationships/hyperlink" Target="https://edg.epa.gov/EME/Home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gdc.gov/metadata" TargetMode="External"/><Relationship Id="rId5" Type="http://schemas.openxmlformats.org/officeDocument/2006/relationships/hyperlink" Target="http://blogs.esri.com/Dev/blogs/arcgisdesktop/archive/2011/01/03/A-new-approach-for-Metadata-with-ArcGIS-10.aspx" TargetMode="External"/><Relationship Id="rId4" Type="http://schemas.openxmlformats.org/officeDocument/2006/relationships/hyperlink" Target="http://help.arcgis.com/en/arcgisdesktop/10.0/help/index.html#//00qp0000001p000000.ht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walrath@innovateteam.com" TargetMode="External"/><Relationship Id="rId2" Type="http://schemas.openxmlformats.org/officeDocument/2006/relationships/hyperlink" Target="mailto:jzichichi@innovatete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esri.com/Dev/blogs/arcgisdesktop/archive/2010/06/25/FGDC-Metadata-Editor-for-ArcGIS-10.aspx" TargetMode="External"/><Relationship Id="rId2" Type="http://schemas.openxmlformats.org/officeDocument/2006/relationships/hyperlink" Target="http://forums.arcgis.com/threads/9523-ArcCatalog-Metadada-quot-There-is-an-error-in-the-metadata-editor-configuration-file-quot-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://resources.arcgis.com/content/patches-and-service-packs?fa=viewPatch&amp;PID=160&amp;MetaID=163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edg.epa.gov/EME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114800"/>
            <a:ext cx="91440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EME v 3.1.1 and ArcGIS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FGDC metadata in ArcGIS 10</a:t>
            </a:r>
            <a:endParaRPr lang="en-US" dirty="0"/>
          </a:p>
        </p:txBody>
      </p:sp>
      <p:pic>
        <p:nvPicPr>
          <p:cNvPr id="4" name="Picture 3" descr="EPA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4495800"/>
            <a:ext cx="1752600" cy="1643077"/>
          </a:xfrm>
          <a:prstGeom prst="rect">
            <a:avLst/>
          </a:prstGeom>
        </p:spPr>
      </p:pic>
      <p:pic>
        <p:nvPicPr>
          <p:cNvPr id="7" name="Picture 6" descr="Innovate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4953000"/>
            <a:ext cx="3581400" cy="10903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 </a:t>
            </a:r>
            <a:r>
              <a:rPr lang="en-US" dirty="0" smtClean="0"/>
              <a:t>for AGIS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4"/>
            <a:ext cx="4343400" cy="493791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 the face of it – not much has changed </a:t>
            </a:r>
            <a:r>
              <a:rPr lang="en-US" i="1" dirty="0" smtClean="0"/>
              <a:t>But….</a:t>
            </a:r>
          </a:p>
          <a:p>
            <a:endParaRPr lang="en-US" dirty="0" smtClean="0"/>
          </a:p>
          <a:p>
            <a:r>
              <a:rPr lang="en-US" dirty="0" smtClean="0"/>
              <a:t>Compatible with ArcGIS 10 </a:t>
            </a:r>
          </a:p>
          <a:p>
            <a:endParaRPr lang="en-US" dirty="0" smtClean="0"/>
          </a:p>
          <a:p>
            <a:r>
              <a:rPr lang="en-US" dirty="0" smtClean="0"/>
              <a:t>Runs as a standalone application</a:t>
            </a:r>
          </a:p>
          <a:p>
            <a:pPr lvl="1"/>
            <a:r>
              <a:rPr lang="en-US" dirty="0" smtClean="0"/>
              <a:t>ArcGIS 10 extension calls standalone tool</a:t>
            </a:r>
          </a:p>
          <a:p>
            <a:endParaRPr lang="en-US" dirty="0" smtClean="0"/>
          </a:p>
          <a:p>
            <a:r>
              <a:rPr lang="en-US" dirty="0" smtClean="0"/>
              <a:t>Synchronizes FGDC metadata in ArcGIS 10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Same configurable EPA Synchronizer </a:t>
            </a:r>
          </a:p>
          <a:p>
            <a:pPr lvl="1"/>
            <a:r>
              <a:rPr lang="en-US" dirty="0" smtClean="0"/>
              <a:t>Allows user to retain published doc ID if removing ESRI tags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Clear all </a:t>
            </a:r>
            <a:r>
              <a:rPr lang="en-US" dirty="0" smtClean="0"/>
              <a:t>&amp; </a:t>
            </a:r>
            <a:r>
              <a:rPr lang="en-US" b="1" dirty="0" smtClean="0"/>
              <a:t>import</a:t>
            </a:r>
            <a:r>
              <a:rPr lang="en-US" dirty="0" smtClean="0"/>
              <a:t> buttons in toolbar</a:t>
            </a:r>
          </a:p>
          <a:p>
            <a:pPr lvl="1"/>
            <a:r>
              <a:rPr lang="en-US" dirty="0" smtClean="0"/>
              <a:t>One or more records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functions moved to menu bar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438400"/>
            <a:ext cx="1778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864" b="1110"/>
          <a:stretch>
            <a:fillRect/>
          </a:stretch>
        </p:blipFill>
        <p:spPr bwMode="auto">
          <a:xfrm>
            <a:off x="4811781" y="3048000"/>
            <a:ext cx="421598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Alexandra\AppData\Local\Microsoft\Windows\Temporary Internet Files\Content.IE5\L2UZ49R2\MC90044003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2228" y="2133600"/>
            <a:ext cx="2361772" cy="1670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91000"/>
            <a:ext cx="87487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EME v 3.1.1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686800" cy="204231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EME database moved to new location</a:t>
            </a:r>
          </a:p>
          <a:p>
            <a:pPr lvl="1"/>
            <a:r>
              <a:rPr lang="en-US" dirty="0" smtClean="0"/>
              <a:t>Makes an operational copy of  EME database in user directory (e.g., C:\Users\jzichichi\AppData\Roaming\Innovate! Inc)</a:t>
            </a:r>
          </a:p>
          <a:p>
            <a:pPr lvl="1"/>
            <a:r>
              <a:rPr lang="en-US" i="1" dirty="0" smtClean="0"/>
              <a:t>Still allows user to point to alternative db location in config.xml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Allows users to include more than two online linkages in metadata</a:t>
            </a:r>
          </a:p>
          <a:p>
            <a:endParaRPr lang="en-US" dirty="0" smtClean="0"/>
          </a:p>
          <a:p>
            <a:r>
              <a:rPr lang="en-US" dirty="0" smtClean="0"/>
              <a:t>Fixes bugs from previous version of EME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C:\Users\Alexandra\AppData\Local\Microsoft\Windows\Temporary Internet Files\Content.IE5\L2UZ49R2\MC90044003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648200"/>
            <a:ext cx="1904572" cy="1347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EME v 3.1.1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3.1.1 released in July, 2011</a:t>
            </a:r>
          </a:p>
          <a:p>
            <a:pPr lvl="1"/>
            <a:r>
              <a:rPr lang="en-US" dirty="0" smtClean="0"/>
              <a:t>Metadata Import and Export tool </a:t>
            </a:r>
          </a:p>
          <a:p>
            <a:pPr lvl="1"/>
            <a:r>
              <a:rPr lang="en-US" dirty="0" smtClean="0"/>
              <a:t>Keyboard shortcuts for copy/cut/paste in the EME user interface </a:t>
            </a:r>
          </a:p>
          <a:p>
            <a:pPr lvl="1"/>
            <a:r>
              <a:rPr lang="en-US" dirty="0" smtClean="0"/>
              <a:t>Access to EME help files directly from EME Toolbar </a:t>
            </a:r>
          </a:p>
          <a:p>
            <a:pPr lvl="1"/>
            <a:r>
              <a:rPr lang="en-US" dirty="0" smtClean="0"/>
              <a:t>Bug fixes</a:t>
            </a:r>
            <a:endParaRPr lang="en-US" dirty="0"/>
          </a:p>
        </p:txBody>
      </p:sp>
      <p:pic>
        <p:nvPicPr>
          <p:cNvPr id="4" name="Picture 2" descr="C:\Users\Alexandra\AppData\Local\Microsoft\Windows\Temporary Internet Files\Content.IE5\L2UZ49R2\MC90044003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6028" y="5111065"/>
            <a:ext cx="2361772" cy="1670735"/>
          </a:xfrm>
          <a:prstGeom prst="rect">
            <a:avLst/>
          </a:prstGeom>
          <a:noFill/>
        </p:spPr>
      </p:pic>
      <p:pic>
        <p:nvPicPr>
          <p:cNvPr id="5" name="Picture 4" descr="eme_tool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846" y="4876800"/>
            <a:ext cx="4811354" cy="628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5105400" y="4572000"/>
            <a:ext cx="1752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19600" cy="44348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Installing v. 3.1.1</a:t>
            </a:r>
          </a:p>
          <a:p>
            <a:pPr lvl="1"/>
            <a:r>
              <a:rPr lang="en-US" dirty="0" smtClean="0"/>
              <a:t>EME 3.0 must be uninstalled </a:t>
            </a:r>
            <a:r>
              <a:rPr lang="en-US" b="1" dirty="0" smtClean="0"/>
              <a:t>prior</a:t>
            </a:r>
            <a:r>
              <a:rPr lang="en-US" dirty="0" smtClean="0"/>
              <a:t> to uninstalling </a:t>
            </a:r>
            <a:r>
              <a:rPr lang="en-US" dirty="0" err="1" smtClean="0"/>
              <a:t>ArcGIS</a:t>
            </a:r>
            <a:r>
              <a:rPr lang="en-US" dirty="0" smtClean="0"/>
              <a:t> 9.X.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EPA has developed a patch to help address this issue (Included in  EME v3.1.1 download package)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EME v3.1.1 Installation </a:t>
            </a:r>
            <a:r>
              <a:rPr lang="en-US" dirty="0" err="1" smtClean="0"/>
              <a:t>Reqts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Framework 3.5 required</a:t>
            </a:r>
          </a:p>
          <a:p>
            <a:pPr lvl="1"/>
            <a:r>
              <a:rPr lang="en-US" dirty="0" smtClean="0"/>
              <a:t>ArcGIS 10 (for ArcGIS extension)</a:t>
            </a:r>
          </a:p>
          <a:p>
            <a:pPr lvl="1"/>
            <a:r>
              <a:rPr lang="en-US" dirty="0" smtClean="0"/>
              <a:t>FGDC Style Patch (for ArcGIS extension)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1752600"/>
            <a:ext cx="3276600" cy="1524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4191000"/>
            <a:ext cx="3505200" cy="1447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553200" y="34290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2286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Uninstall EME 3.0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Uninstall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ArcGIS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9.x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19600" cy="4434840"/>
          </a:xfrm>
        </p:spPr>
        <p:txBody>
          <a:bodyPr/>
          <a:lstStyle/>
          <a:p>
            <a:r>
              <a:rPr lang="en-US" dirty="0" smtClean="0"/>
              <a:t>Access EME as an </a:t>
            </a:r>
            <a:r>
              <a:rPr lang="en-US" dirty="0" smtClean="0"/>
              <a:t>Extension </a:t>
            </a:r>
            <a:r>
              <a:rPr lang="en-US" dirty="0" smtClean="0"/>
              <a:t>from ArcCatalog</a:t>
            </a:r>
          </a:p>
          <a:p>
            <a:endParaRPr lang="en-US" dirty="0" smtClean="0"/>
          </a:p>
          <a:p>
            <a:r>
              <a:rPr lang="en-US" dirty="0" smtClean="0"/>
              <a:t>Access EME as a standalone application</a:t>
            </a:r>
          </a:p>
          <a:p>
            <a:pPr lvl="1"/>
            <a:r>
              <a:rPr lang="en-US" dirty="0" smtClean="0"/>
              <a:t>Start </a:t>
            </a:r>
            <a:r>
              <a:rPr lang="en-US" dirty="0" smtClean="0">
                <a:sym typeface="Wingdings" pitchFamily="2" charset="2"/>
              </a:rPr>
              <a:t> EPA Metadata Editor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EME_interface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3352800"/>
            <a:ext cx="3657600" cy="2850648"/>
          </a:xfrm>
          <a:prstGeom prst="rect">
            <a:avLst/>
          </a:prstGeom>
        </p:spPr>
      </p:pic>
      <p:sp>
        <p:nvSpPr>
          <p:cNvPr id="14338" name="AutoShape 2" descr="mk:@MSITStore:C:\Users\Alexandra\Desktop\Innovate\EME\EME_help\Help\EME_help.chm::/config_toolba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 descr="C:\Users\Alexandra\Desktop\Innovate\EME\EME_help\Help\config_toolb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1295400"/>
            <a:ext cx="34956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0" y="2057400"/>
            <a:ext cx="4038600" cy="443484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User interface</a:t>
            </a:r>
          </a:p>
          <a:p>
            <a:pPr lvl="1"/>
            <a:r>
              <a:rPr lang="en-US" sz="2000" dirty="0" smtClean="0"/>
              <a:t>Specify information that corresponds to all EPA required elements in Sections 1, 2, 4, 6, and 7 of the FGDC CSDGM. </a:t>
            </a:r>
          </a:p>
          <a:p>
            <a:pPr lvl="1"/>
            <a:r>
              <a:rPr lang="en-US" sz="2000" dirty="0" smtClean="0"/>
              <a:t>Specify some information for Section 5 (Attributes) of the FGDC CSDGM. </a:t>
            </a:r>
          </a:p>
          <a:p>
            <a:pPr lvl="1"/>
            <a:r>
              <a:rPr lang="en-US" sz="2000" dirty="0" smtClean="0"/>
              <a:t>Fields are color-coded </a:t>
            </a:r>
          </a:p>
          <a:p>
            <a:pPr lvl="2"/>
            <a:r>
              <a:rPr lang="en-US" sz="1200" dirty="0" smtClean="0"/>
              <a:t>Yellow  = 'mandatory',</a:t>
            </a:r>
          </a:p>
          <a:p>
            <a:pPr lvl="2"/>
            <a:r>
              <a:rPr lang="en-US" sz="1200" dirty="0" smtClean="0"/>
              <a:t>Green  = 'mandatory if applicable‘</a:t>
            </a:r>
          </a:p>
          <a:p>
            <a:pPr lvl="2"/>
            <a:r>
              <a:rPr lang="en-US" sz="1200" dirty="0" smtClean="0"/>
              <a:t>Blue  = considered ‘optional’.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EME_interface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4595211" cy="3581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2667000"/>
            <a:ext cx="2590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581400"/>
            <a:ext cx="2514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4724400"/>
            <a:ext cx="2514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Mandatory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0386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Mandatory if applicable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80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Optional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84582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EME Database</a:t>
            </a:r>
          </a:p>
          <a:p>
            <a:pPr lvl="1"/>
            <a:r>
              <a:rPr lang="en-US" dirty="0" smtClean="0"/>
              <a:t>EME uses a Microsoft Access database to supply default information within the user interface</a:t>
            </a:r>
          </a:p>
          <a:p>
            <a:pPr lvl="1"/>
            <a:r>
              <a:rPr lang="en-US" dirty="0" smtClean="0"/>
              <a:t>Database is structured to align closely with the flow of the user interface</a:t>
            </a:r>
          </a:p>
          <a:p>
            <a:pPr lvl="1"/>
            <a:r>
              <a:rPr lang="en-US" dirty="0" smtClean="0"/>
              <a:t>Modify the database from the EME user interface</a:t>
            </a:r>
          </a:p>
          <a:p>
            <a:pPr lvl="1"/>
            <a:r>
              <a:rPr lang="en-US" dirty="0" smtClean="0"/>
              <a:t>Change the location of the database as needed</a:t>
            </a:r>
          </a:p>
          <a:p>
            <a:pPr lvl="1"/>
            <a:endParaRPr lang="en-US" dirty="0"/>
          </a:p>
        </p:txBody>
      </p:sp>
      <p:pic>
        <p:nvPicPr>
          <p:cNvPr id="6146" name="Picture 2" descr="C:\Users\Alexandra\Desktop\Innovate\EME\EME_help\Help\screenshot_spellcheck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14800"/>
            <a:ext cx="5486400" cy="2325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1828800"/>
            <a:ext cx="4038600" cy="4434840"/>
          </a:xfrm>
        </p:spPr>
        <p:txBody>
          <a:bodyPr>
            <a:normAutofit/>
          </a:bodyPr>
          <a:lstStyle/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Automatically insert data properties into metadata</a:t>
            </a:r>
          </a:p>
          <a:p>
            <a:pPr lvl="1"/>
            <a:r>
              <a:rPr lang="en-US" dirty="0" smtClean="0"/>
              <a:t>Save time and ensures consistency with data</a:t>
            </a:r>
          </a:p>
          <a:p>
            <a:pPr lvl="1"/>
            <a:r>
              <a:rPr lang="en-US" dirty="0" smtClean="0"/>
              <a:t>Particularly useful for coordinate system and spatial extent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ynchroniz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990600"/>
            <a:ext cx="1066800" cy="1066800"/>
          </a:xfrm>
          <a:prstGeom prst="rect">
            <a:avLst/>
          </a:prstGeom>
        </p:spPr>
      </p:pic>
      <p:pic>
        <p:nvPicPr>
          <p:cNvPr id="9" name="Content Placeholder 8" descr="esther-williams-1024x74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81000" y="2438400"/>
            <a:ext cx="4495800" cy="32664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28600" y="20574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adley Hand ITC" pitchFamily="66" charset="0"/>
              </a:rPr>
              <a:t>Non-compliant</a:t>
            </a:r>
            <a:endParaRPr lang="en-US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1676400" y="2438400"/>
            <a:ext cx="9144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305800" cy="20423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EPA Synchronizer</a:t>
            </a:r>
          </a:p>
          <a:p>
            <a:pPr lvl="1"/>
            <a:r>
              <a:rPr lang="en-US" dirty="0" smtClean="0"/>
              <a:t>Lets users control which data properties are synchronized</a:t>
            </a:r>
          </a:p>
          <a:p>
            <a:pPr lvl="1"/>
            <a:r>
              <a:rPr lang="en-US" dirty="0" smtClean="0"/>
              <a:t>Retain information for important elements</a:t>
            </a:r>
          </a:p>
          <a:p>
            <a:pPr lvl="1"/>
            <a:r>
              <a:rPr lang="en-US" dirty="0" smtClean="0"/>
              <a:t>Avoid inserting unnecessary information</a:t>
            </a:r>
          </a:p>
          <a:p>
            <a:pPr lvl="1"/>
            <a:r>
              <a:rPr lang="en-US" dirty="0" smtClean="0"/>
              <a:t>Access from EME Toolbar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89" name="Picture 1" descr="C:\Users\Alexandra\Desktop\Innovate\EME\EME_help\Help\synch_toolb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62400"/>
            <a:ext cx="7096125" cy="2600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Set EPA Synchronizer as default</a:t>
            </a:r>
          </a:p>
          <a:p>
            <a:r>
              <a:rPr lang="en-US" dirty="0" smtClean="0"/>
              <a:t>Select which attributes to synchronize</a:t>
            </a:r>
          </a:p>
          <a:p>
            <a:r>
              <a:rPr lang="en-US" dirty="0" smtClean="0"/>
              <a:t>Apply synchronization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" descr="C:\Users\Alexandra\Desktop\Innovate\EME\EME_help\Help\synch_toolb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648200"/>
            <a:ext cx="4419600" cy="1619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1" name="Picture 1" descr="C:\Users\Alexandra\Desktop\Innovate\EME\EME_help\Help\synch_appl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4238625" cy="1285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2" name="Picture 2" descr="C:\Users\Alexandra\Desktop\Innovate\EME\EME_help\Help\synch_enab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971800"/>
            <a:ext cx="2971800" cy="1955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81534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Second 2011 EME/ArcGIS 10 Training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First training held April 2011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Basic Updates on AGIS 10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Overview of EME in ArcGIS 10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training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includes: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AGIS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Metadata </a:t>
            </a:r>
          </a:p>
          <a:p>
            <a:pPr lvl="2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Basic Changes</a:t>
            </a:r>
          </a:p>
          <a:p>
            <a:pPr lvl="2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Recent patches/updates</a:t>
            </a:r>
          </a:p>
          <a:p>
            <a:pPr lvl="2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FAQs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Update on EME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3.1.1 (July 2011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Plans for EME 3.2 (November 2011)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EME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Overview/Refresher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3798278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EME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smtClean="0"/>
              <a:t>Tests metadata records for compliancy with both FGDC and EPA requirements.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Validate records one at a time or with batch processing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Results of validation available in:</a:t>
            </a:r>
          </a:p>
          <a:p>
            <a:pPr lvl="2"/>
            <a:r>
              <a:rPr lang="en-US" dirty="0" smtClean="0"/>
              <a:t>EME user interface</a:t>
            </a:r>
          </a:p>
          <a:p>
            <a:pPr lvl="2"/>
            <a:r>
              <a:rPr lang="en-US" dirty="0" smtClean="0"/>
              <a:t>Web browser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3" name="Picture 1" descr="C:\Users\Alexandra\Desktop\Innovate\EME\EME_help\Help\screenshot_validate_E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295400"/>
            <a:ext cx="3276600" cy="1965960"/>
          </a:xfrm>
          <a:prstGeom prst="rect">
            <a:avLst/>
          </a:prstGeom>
          <a:noFill/>
        </p:spPr>
      </p:pic>
      <p:pic>
        <p:nvPicPr>
          <p:cNvPr id="8194" name="Picture 2" descr="C:\Users\Alexandra\Desktop\Innovate\EME\EME_help\Help\screenshot_validate_EPA_U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352800"/>
            <a:ext cx="4341754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 smtClean="0"/>
              <a:t>EME Usage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50223"/>
            <a:ext cx="3053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https://edg.epa.gov/EME/Home.htm</a:t>
            </a:r>
            <a:endParaRPr lang="en-US" sz="1400" dirty="0"/>
          </a:p>
        </p:txBody>
      </p:sp>
      <p:pic>
        <p:nvPicPr>
          <p:cNvPr id="8" name="Picture 7" descr="world.png"/>
          <p:cNvPicPr>
            <a:picLocks noChangeAspect="1"/>
          </p:cNvPicPr>
          <p:nvPr/>
        </p:nvPicPr>
        <p:blipFill>
          <a:blip r:embed="rId4" cstate="print"/>
          <a:srcRect l="14166" r="15833"/>
          <a:stretch>
            <a:fillRect/>
          </a:stretch>
        </p:blipFill>
        <p:spPr>
          <a:xfrm>
            <a:off x="333499" y="1557647"/>
            <a:ext cx="6400800" cy="4464896"/>
          </a:xfrm>
          <a:prstGeom prst="rect">
            <a:avLst/>
          </a:prstGeom>
        </p:spPr>
      </p:pic>
      <p:pic>
        <p:nvPicPr>
          <p:cNvPr id="9" name="Picture 8" descr="us.png"/>
          <p:cNvPicPr>
            <a:picLocks noChangeAspect="1"/>
          </p:cNvPicPr>
          <p:nvPr/>
        </p:nvPicPr>
        <p:blipFill>
          <a:blip r:embed="rId5" cstate="print"/>
          <a:srcRect l="14167" r="15833"/>
          <a:stretch>
            <a:fillRect/>
          </a:stretch>
        </p:blipFill>
        <p:spPr>
          <a:xfrm>
            <a:off x="5029200" y="3810000"/>
            <a:ext cx="3733800" cy="26045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05400" y="3962400"/>
            <a:ext cx="381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2819400"/>
            <a:ext cx="29718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 4,000 downloads from 90 countries since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305800" cy="44348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EME Website</a:t>
            </a:r>
          </a:p>
          <a:p>
            <a:pPr lvl="1"/>
            <a:r>
              <a:rPr lang="en-US" dirty="0" smtClean="0">
                <a:hlinkClick r:id="rId2"/>
              </a:rPr>
              <a:t>https://edg.epa.gov/EME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ESRI FGDC Style Patch</a:t>
            </a:r>
          </a:p>
          <a:p>
            <a:pPr lvl="1"/>
            <a:r>
              <a:rPr lang="en-US" dirty="0" smtClean="0">
                <a:hlinkClick r:id="rId3"/>
              </a:rPr>
              <a:t>http://blogs.esri.com/Dev/blogs/arcgisdesktop/archive/2010/08/25/FGDC-Metadata-Style-Patch.aspx </a:t>
            </a:r>
            <a:endParaRPr lang="en-US" dirty="0" smtClean="0"/>
          </a:p>
          <a:p>
            <a:r>
              <a:rPr lang="en-US" dirty="0" smtClean="0"/>
              <a:t>ArcGIS 10 Desktop Metadata Help</a:t>
            </a:r>
          </a:p>
          <a:p>
            <a:pPr lvl="1"/>
            <a:r>
              <a:rPr lang="en-US" u="sng" dirty="0" smtClean="0">
                <a:hlinkClick r:id="rId4"/>
              </a:rPr>
              <a:t>http://help.arcgis.com/en/arcgisdesktop/10.0/help/index.html#//00qp0000001p000000.htm</a:t>
            </a:r>
            <a:endParaRPr lang="en-US" dirty="0" smtClean="0"/>
          </a:p>
          <a:p>
            <a:r>
              <a:rPr lang="en-US" dirty="0" err="1" smtClean="0"/>
              <a:t>ArcGIS</a:t>
            </a:r>
            <a:r>
              <a:rPr lang="en-US" dirty="0" smtClean="0"/>
              <a:t> Metadata Blog Posts</a:t>
            </a:r>
          </a:p>
          <a:p>
            <a:pPr lvl="1"/>
            <a:r>
              <a:rPr lang="en-US" dirty="0" smtClean="0">
                <a:hlinkClick r:id="rId5"/>
              </a:rPr>
              <a:t>http://blogs.esri.com/Dev/blogs/arcgisdesktop/archive/2011/01/03/A-new-approach-for-Metadata-with-ArcGIS-10.aspx</a:t>
            </a:r>
            <a:endParaRPr lang="en-US" dirty="0" smtClean="0"/>
          </a:p>
          <a:p>
            <a:r>
              <a:rPr lang="en-US" dirty="0" smtClean="0"/>
              <a:t>FGDC Metadata Website</a:t>
            </a:r>
          </a:p>
          <a:p>
            <a:pPr lvl="1"/>
            <a:r>
              <a:rPr lang="en-US" dirty="0" smtClean="0">
                <a:hlinkClick r:id="rId6"/>
              </a:rPr>
              <a:t>http://www.fgdc.gov/metadata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omag-two-questions-300x2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362200"/>
            <a:ext cx="4328068" cy="2957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79248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Jessica Zichichi</a:t>
            </a:r>
          </a:p>
          <a:p>
            <a:pPr lvl="1"/>
            <a:r>
              <a:rPr lang="en-US" dirty="0" smtClean="0">
                <a:hlinkClick r:id="rId2"/>
              </a:rPr>
              <a:t>jzichichi@innovateteam.com</a:t>
            </a: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Alexandra Walrath</a:t>
            </a:r>
          </a:p>
          <a:p>
            <a:pPr marL="731520" lvl="1" indent="-274320">
              <a:buSzPct val="95000"/>
            </a:pPr>
            <a:r>
              <a:rPr lang="en-US" dirty="0" smtClean="0">
                <a:hlinkClick r:id="rId3"/>
              </a:rPr>
              <a:t>awalrath@innovateteam.com</a:t>
            </a:r>
            <a:endParaRPr lang="en-US" dirty="0" smtClean="0"/>
          </a:p>
          <a:p>
            <a:pPr marL="731520" lvl="1" indent="-274320">
              <a:buClr>
                <a:schemeClr val="accent3"/>
              </a:buClr>
              <a:buSzPct val="95000"/>
            </a:pPr>
            <a:endParaRPr lang="en-US" sz="2600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114800"/>
            <a:ext cx="91440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PA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4495800"/>
            <a:ext cx="1752600" cy="1643077"/>
          </a:xfrm>
          <a:prstGeom prst="rect">
            <a:avLst/>
          </a:prstGeom>
        </p:spPr>
      </p:pic>
      <p:pic>
        <p:nvPicPr>
          <p:cNvPr id="6" name="Picture 5" descr="Innovate 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0" y="4953000"/>
            <a:ext cx="3581400" cy="1090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10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6858000" cy="2194715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approach to metadata storage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‘</a:t>
            </a:r>
            <a:r>
              <a:rPr lang="en-US" sz="2000" dirty="0" smtClean="0"/>
              <a:t>Unified’ approach (as opposed to old “stovepipe” approach) </a:t>
            </a:r>
          </a:p>
          <a:p>
            <a:pPr lvl="1"/>
            <a:r>
              <a:rPr lang="en-US" sz="2000" dirty="0" smtClean="0"/>
              <a:t>Idea was to make it </a:t>
            </a:r>
            <a:r>
              <a:rPr lang="en-US" sz="2000" b="1" dirty="0" smtClean="0"/>
              <a:t>easier</a:t>
            </a:r>
            <a:r>
              <a:rPr lang="en-US" sz="2000" dirty="0" smtClean="0"/>
              <a:t> to support multiple </a:t>
            </a:r>
            <a:r>
              <a:rPr lang="en-US" sz="2000" dirty="0" smtClean="0"/>
              <a:t>standards</a:t>
            </a:r>
          </a:p>
          <a:p>
            <a:pPr lvl="1"/>
            <a:r>
              <a:rPr lang="en-US" sz="2000" dirty="0" smtClean="0"/>
              <a:t>Originally moving away from FGDC CSDGM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metadata0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4139171"/>
            <a:ext cx="4419600" cy="2261629"/>
          </a:xfrm>
        </p:spPr>
      </p:pic>
      <p:pic>
        <p:nvPicPr>
          <p:cNvPr id="7" name="Content Placeholder 6" descr="metadata0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53000" y="4419600"/>
            <a:ext cx="4048167" cy="1981200"/>
          </a:xfrm>
        </p:spPr>
      </p:pic>
      <p:pic>
        <p:nvPicPr>
          <p:cNvPr id="8" name="Picture 7" descr="abe_lincoln_top_h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1524000"/>
            <a:ext cx="1777048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086600" y="3897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adley Hand ITC" pitchFamily="66" charset="0"/>
              </a:rPr>
              <a:t>Stovepipes are out.</a:t>
            </a:r>
            <a:endParaRPr lang="en-US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0" y="2362200"/>
            <a:ext cx="6096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5562600"/>
            <a:ext cx="8382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10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76800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Metadata </a:t>
            </a:r>
            <a:r>
              <a:rPr lang="en-US" b="1" dirty="0" smtClean="0"/>
              <a:t>styles </a:t>
            </a:r>
            <a:r>
              <a:rPr lang="en-US" dirty="0" smtClean="0"/>
              <a:t>and </a:t>
            </a:r>
            <a:r>
              <a:rPr lang="en-US" b="1" dirty="0" smtClean="0"/>
              <a:t>standards</a:t>
            </a:r>
            <a:endParaRPr lang="en-US" dirty="0" smtClean="0"/>
          </a:p>
          <a:p>
            <a:pPr lvl="1"/>
            <a:r>
              <a:rPr lang="en-US" b="1" dirty="0" smtClean="0"/>
              <a:t>Style</a:t>
            </a:r>
            <a:r>
              <a:rPr lang="en-US" b="1" dirty="0" smtClean="0"/>
              <a:t>: </a:t>
            </a:r>
            <a:r>
              <a:rPr lang="en-US" dirty="0" smtClean="0"/>
              <a:t>View/create </a:t>
            </a:r>
            <a:r>
              <a:rPr lang="en-US" dirty="0" smtClean="0"/>
              <a:t>metadata </a:t>
            </a:r>
            <a:r>
              <a:rPr lang="en-US" dirty="0" smtClean="0"/>
              <a:t>based on standard you choose</a:t>
            </a:r>
          </a:p>
          <a:p>
            <a:pPr lvl="2"/>
            <a:r>
              <a:rPr lang="en-US" dirty="0" smtClean="0"/>
              <a:t>Default is </a:t>
            </a:r>
            <a:r>
              <a:rPr lang="en-US" b="1" dirty="0" smtClean="0"/>
              <a:t>Item Description</a:t>
            </a:r>
            <a:endParaRPr lang="en-US" b="1" dirty="0" smtClean="0"/>
          </a:p>
          <a:p>
            <a:pPr lvl="2"/>
            <a:r>
              <a:rPr lang="en-US" i="1" dirty="0" smtClean="0"/>
              <a:t>Customize-&gt;ArcCatalog Options</a:t>
            </a:r>
            <a:endParaRPr lang="en-US" i="1" dirty="0" smtClean="0"/>
          </a:p>
          <a:p>
            <a:pPr lvl="2"/>
            <a:r>
              <a:rPr lang="en-US" dirty="0" smtClean="0"/>
              <a:t>Esri software synchronizes between “Description” style and common standards</a:t>
            </a:r>
          </a:p>
          <a:p>
            <a:pPr lvl="2"/>
            <a:endParaRPr lang="en-US" dirty="0" smtClean="0"/>
          </a:p>
          <a:p>
            <a:pPr lvl="1"/>
            <a:r>
              <a:rPr lang="en-US" b="1" i="1" dirty="0" smtClean="0"/>
              <a:t>Be </a:t>
            </a:r>
            <a:r>
              <a:rPr lang="en-US" b="1" i="1" dirty="0" smtClean="0"/>
              <a:t>Careful! </a:t>
            </a:r>
            <a:r>
              <a:rPr lang="en-US" b="1" i="1" dirty="0" smtClean="0"/>
              <a:t> </a:t>
            </a:r>
            <a:r>
              <a:rPr lang="en-US" dirty="0" smtClean="0"/>
              <a:t>Synchronizing </a:t>
            </a:r>
            <a:r>
              <a:rPr lang="en-US" dirty="0" smtClean="0"/>
              <a:t>between </a:t>
            </a:r>
            <a:r>
              <a:rPr lang="en-US" dirty="0" smtClean="0"/>
              <a:t>Esri </a:t>
            </a:r>
            <a:r>
              <a:rPr lang="en-US" dirty="0" smtClean="0"/>
              <a:t>style and FGDC </a:t>
            </a:r>
            <a:r>
              <a:rPr lang="en-US" dirty="0" smtClean="0"/>
              <a:t>CSDGM has a few bugs</a:t>
            </a:r>
          </a:p>
          <a:p>
            <a:pPr lvl="2"/>
            <a:r>
              <a:rPr lang="en-US" dirty="0" smtClean="0"/>
              <a:t>Should be addressed with forthcoming patch</a:t>
            </a:r>
          </a:p>
          <a:p>
            <a:pPr lvl="2"/>
            <a:r>
              <a:rPr lang="en-US" dirty="0" smtClean="0"/>
              <a:t>In the meantime, it may be best to not edit description elements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54864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BUG: </a:t>
            </a:r>
            <a:r>
              <a:rPr lang="en-US" sz="1200" dirty="0" smtClean="0"/>
              <a:t>If you enter information the AGIS </a:t>
            </a:r>
            <a:r>
              <a:rPr lang="en-US" sz="1200" b="1" dirty="0" smtClean="0"/>
              <a:t>Summary</a:t>
            </a:r>
            <a:r>
              <a:rPr lang="en-US" sz="1200" dirty="0" smtClean="0"/>
              <a:t> and </a:t>
            </a:r>
            <a:r>
              <a:rPr lang="en-US" sz="1200" b="1" dirty="0" smtClean="0"/>
              <a:t>Description </a:t>
            </a:r>
            <a:r>
              <a:rPr lang="en-US" sz="1200" dirty="0" smtClean="0"/>
              <a:t>fields, FGDC abstract/purpose fields are updated with AGIS Summary and description information, and the old info that used to exist in FGDC abstract/purpose fields </a:t>
            </a:r>
            <a:r>
              <a:rPr lang="en-US" sz="1200" i="1" dirty="0" smtClean="0"/>
              <a:t>is removed.</a:t>
            </a:r>
            <a:endParaRPr lang="en-US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0494" y="3276600"/>
            <a:ext cx="3564437" cy="220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31" y="1676400"/>
            <a:ext cx="3638763" cy="1524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934200" y="3810000"/>
            <a:ext cx="19388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FGDC Style Patch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5400000">
            <a:off x="7184466" y="3852866"/>
            <a:ext cx="392668" cy="10456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4"/>
            <a:ext cx="8686800" cy="4633115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 smtClean="0"/>
              <a:t>Look </a:t>
            </a:r>
            <a:r>
              <a:rPr lang="en-US" b="1" dirty="0" smtClean="0"/>
              <a:t>and </a:t>
            </a:r>
            <a:r>
              <a:rPr lang="en-US" b="1" dirty="0" smtClean="0"/>
              <a:t>feel changes</a:t>
            </a:r>
            <a:endParaRPr lang="en-US" b="1" dirty="0" smtClean="0"/>
          </a:p>
          <a:p>
            <a:pPr lvl="1"/>
            <a:r>
              <a:rPr lang="en-US" dirty="0" smtClean="0"/>
              <a:t>Metadata </a:t>
            </a:r>
            <a:r>
              <a:rPr lang="en-US" dirty="0" smtClean="0"/>
              <a:t>tools moved to </a:t>
            </a:r>
            <a:r>
              <a:rPr lang="en-US" dirty="0" smtClean="0"/>
              <a:t>ArcToolbox</a:t>
            </a:r>
          </a:p>
          <a:p>
            <a:pPr lvl="2"/>
            <a:r>
              <a:rPr lang="en-US" dirty="0" smtClean="0"/>
              <a:t>Conversion Tools-&gt;Metadata</a:t>
            </a:r>
            <a:endParaRPr lang="en-US" dirty="0" smtClean="0"/>
          </a:p>
          <a:p>
            <a:pPr lvl="1"/>
            <a:r>
              <a:rPr lang="en-US" dirty="0" smtClean="0"/>
              <a:t>Old 9.3 tools have changed a bit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b="1" dirty="0" smtClean="0"/>
              <a:t>‘Metadata Import/Export’</a:t>
            </a:r>
          </a:p>
          <a:p>
            <a:pPr lvl="2"/>
            <a:r>
              <a:rPr lang="en-US" dirty="0" smtClean="0"/>
              <a:t>Concept of “</a:t>
            </a:r>
            <a:r>
              <a:rPr lang="en-US" b="1" dirty="0" smtClean="0"/>
              <a:t>upgrading” </a:t>
            </a:r>
            <a:r>
              <a:rPr lang="en-US" dirty="0" smtClean="0"/>
              <a:t>metadata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Common Question: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/>
              <a:t>Error with metadata configuration file”</a:t>
            </a:r>
          </a:p>
          <a:p>
            <a:pPr lvl="2"/>
            <a:r>
              <a:rPr lang="en-US" dirty="0" smtClean="0"/>
              <a:t>Users must remove the </a:t>
            </a:r>
            <a:r>
              <a:rPr lang="en-US" dirty="0" smtClean="0"/>
              <a:t>"&amp;" or </a:t>
            </a:r>
            <a:r>
              <a:rPr lang="en-US" dirty="0" smtClean="0"/>
              <a:t>"&lt;“ in their records</a:t>
            </a:r>
          </a:p>
          <a:p>
            <a:pPr lvl="2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forums.arcgis.com/threads/9523-ArcCatalog-Metadada-quot-There-is-an-error-in-the-metadata-editor-configuration-file-quot-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Recent Updates</a:t>
            </a:r>
          </a:p>
          <a:p>
            <a:pPr lvl="1"/>
            <a:r>
              <a:rPr lang="en-US" b="1" dirty="0" smtClean="0"/>
              <a:t>Esri </a:t>
            </a:r>
            <a:r>
              <a:rPr lang="en-US" b="1" dirty="0" smtClean="0"/>
              <a:t>FGDC </a:t>
            </a:r>
            <a:r>
              <a:rPr lang="en-US" b="1" dirty="0" smtClean="0"/>
              <a:t>Editor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blogs.esri.com/Dev/blogs/arcgisdesktop/archive/2010/06/25/FGDC-Metadata-Editor-for-ArcGIS-10.aspx</a:t>
            </a:r>
            <a:endParaRPr lang="en-US" dirty="0" smtClean="0"/>
          </a:p>
          <a:p>
            <a:pPr lvl="1"/>
            <a:r>
              <a:rPr lang="en-US" b="1" dirty="0" smtClean="0"/>
              <a:t>FGDC Style Patch: </a:t>
            </a:r>
            <a:r>
              <a:rPr lang="en-US" dirty="0" smtClean="0">
                <a:hlinkClick r:id="rId4"/>
              </a:rPr>
              <a:t>http://resources.arcgis.com/content/patches-and-service-packs?fa=viewPatch&amp;PID=160&amp;MetaID=1637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Coming Soon: </a:t>
            </a:r>
            <a:r>
              <a:rPr lang="en-US" b="1" i="1" dirty="0" smtClean="0"/>
              <a:t>New</a:t>
            </a:r>
            <a:r>
              <a:rPr lang="en-US" b="1" dirty="0" smtClean="0"/>
              <a:t> </a:t>
            </a:r>
            <a:r>
              <a:rPr lang="en-US" dirty="0" smtClean="0"/>
              <a:t>Esri patch to address many issues</a:t>
            </a:r>
          </a:p>
          <a:p>
            <a:pPr lvl="1"/>
            <a:r>
              <a:rPr lang="en-US" dirty="0" smtClean="0"/>
              <a:t>Timing and processes to be confirmed</a:t>
            </a:r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 b="38338"/>
          <a:stretch>
            <a:fillRect/>
          </a:stretch>
        </p:blipFill>
        <p:spPr bwMode="auto">
          <a:xfrm>
            <a:off x="5638800" y="1143000"/>
            <a:ext cx="3295585" cy="2438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172200" y="3215640"/>
            <a:ext cx="129540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andra\AppData\Local\Microsoft\Windows\Temporary Internet Files\Content.IE5\QYX004LU\MC910216343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54098" y="0"/>
            <a:ext cx="2689902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ArcGIS 10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5410200" cy="44348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Removing Unwanted Tags</a:t>
            </a:r>
          </a:p>
          <a:p>
            <a:pPr lvl="1"/>
            <a:r>
              <a:rPr lang="en-US" dirty="0" smtClean="0"/>
              <a:t>Validation “warnings”</a:t>
            </a:r>
          </a:p>
          <a:p>
            <a:pPr lvl="1"/>
            <a:r>
              <a:rPr lang="en-US" dirty="0" smtClean="0"/>
              <a:t>Esri tags and ISO tags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Step </a:t>
            </a:r>
            <a:r>
              <a:rPr lang="en-US" b="1" dirty="0" smtClean="0"/>
              <a:t>1: </a:t>
            </a:r>
            <a:r>
              <a:rPr lang="en-US" dirty="0" smtClean="0"/>
              <a:t>Use the Remove Esri Tags function in EME to remove Esri Elements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Step 2: </a:t>
            </a:r>
            <a:r>
              <a:rPr lang="en-US" dirty="0" smtClean="0"/>
              <a:t>Use the USGS MP </a:t>
            </a:r>
            <a:r>
              <a:rPr lang="en-US" dirty="0" smtClean="0"/>
              <a:t>Metadata Translator </a:t>
            </a:r>
            <a:r>
              <a:rPr lang="en-US" dirty="0" smtClean="0"/>
              <a:t>tool in Toolbox to remove ISO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524000"/>
            <a:ext cx="2921000" cy="3505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EME v3.1.1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2286000"/>
            <a:ext cx="41148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Same simple geospatial metadata editor (3 tabs)</a:t>
            </a:r>
          </a:p>
          <a:p>
            <a:endParaRPr lang="en-US" dirty="0" smtClean="0"/>
          </a:p>
          <a:p>
            <a:r>
              <a:rPr lang="en-US" dirty="0" smtClean="0"/>
              <a:t>Maintains ArcGIS 9.X metadata business processes in ArcGIS </a:t>
            </a:r>
            <a:r>
              <a:rPr lang="en-US" dirty="0" smtClean="0"/>
              <a:t>10</a:t>
            </a:r>
          </a:p>
          <a:p>
            <a:endParaRPr lang="en-US" dirty="0" smtClean="0"/>
          </a:p>
          <a:p>
            <a:r>
              <a:rPr lang="en-US" dirty="0" smtClean="0"/>
              <a:t>Works as a standalone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https://edg.epa.gov/EME/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Home_animated3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04799" y="2286000"/>
            <a:ext cx="4281985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 v3.1.1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1828800"/>
            <a:ext cx="8382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Newest Features</a:t>
            </a:r>
          </a:p>
          <a:p>
            <a:pPr lvl="1"/>
            <a:r>
              <a:rPr lang="en-US" b="1" i="1" dirty="0" smtClean="0"/>
              <a:t>Bug Fixes: </a:t>
            </a:r>
          </a:p>
          <a:p>
            <a:pPr lvl="2"/>
            <a:r>
              <a:rPr lang="en-US" dirty="0" smtClean="0"/>
              <a:t>Addresses synchronization issue when exporting or copy/pasting feature classes</a:t>
            </a:r>
          </a:p>
          <a:p>
            <a:pPr lvl="2"/>
            <a:r>
              <a:rPr lang="en-US" dirty="0" smtClean="0"/>
              <a:t>Allows </a:t>
            </a:r>
            <a:r>
              <a:rPr lang="en-US" b="1" dirty="0" smtClean="0"/>
              <a:t>‘Save as’ </a:t>
            </a:r>
            <a:r>
              <a:rPr lang="en-US" dirty="0" smtClean="0"/>
              <a:t>without requiring that the user first edit the record, </a:t>
            </a:r>
          </a:p>
          <a:p>
            <a:pPr lvl="2"/>
            <a:r>
              <a:rPr lang="en-US" dirty="0" smtClean="0"/>
              <a:t>When user selects multiple processing steps for deletion, EME no longer only deletes the first step upon save, </a:t>
            </a:r>
          </a:p>
          <a:p>
            <a:pPr lvl="1"/>
            <a:endParaRPr lang="en-US" dirty="0" smtClean="0"/>
          </a:p>
          <a:p>
            <a:pPr lvl="1"/>
            <a:r>
              <a:rPr lang="en-US" b="1" i="1" dirty="0" smtClean="0"/>
              <a:t>Enhancements</a:t>
            </a:r>
          </a:p>
          <a:p>
            <a:pPr lvl="2"/>
            <a:r>
              <a:rPr lang="en-US" dirty="0" smtClean="0"/>
              <a:t>Keyboard shortcuts for Copy ,Cut and Paste </a:t>
            </a:r>
          </a:p>
          <a:p>
            <a:pPr lvl="2"/>
            <a:r>
              <a:rPr lang="en-US" dirty="0" smtClean="0"/>
              <a:t>Metadata </a:t>
            </a:r>
            <a:r>
              <a:rPr lang="en-US" b="1" dirty="0" smtClean="0"/>
              <a:t>Export &amp; Import </a:t>
            </a:r>
            <a:r>
              <a:rPr lang="en-US" dirty="0" smtClean="0"/>
              <a:t>tools from the EME Toolbar, </a:t>
            </a:r>
          </a:p>
          <a:p>
            <a:pPr lvl="2"/>
            <a:r>
              <a:rPr lang="en-US" dirty="0" smtClean="0"/>
              <a:t>Provides direct access to EME Help from the EME Toolbar 	</a:t>
            </a:r>
          </a:p>
          <a:p>
            <a:pPr lvl="2"/>
            <a:r>
              <a:rPr lang="en-US" dirty="0" smtClean="0"/>
              <a:t>Provides a number of  small edits to the EME </a:t>
            </a:r>
            <a:r>
              <a:rPr lang="en-US" dirty="0" smtClean="0"/>
              <a:t>database</a:t>
            </a:r>
            <a:endParaRPr lang="en-US" dirty="0" smtClean="0"/>
          </a:p>
          <a:p>
            <a:pPr lvl="2"/>
            <a:r>
              <a:rPr lang="en-US" dirty="0" smtClean="0"/>
              <a:t>Provides EME source code from EME website.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 v3.2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18288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Planned for a November Update</a:t>
            </a:r>
          </a:p>
          <a:p>
            <a:pPr lvl="1"/>
            <a:r>
              <a:rPr lang="en-US" sz="1600" dirty="0" smtClean="0"/>
              <a:t>Include additional fields </a:t>
            </a:r>
          </a:p>
          <a:p>
            <a:pPr lvl="2"/>
            <a:r>
              <a:rPr lang="en-US" sz="1600" dirty="0" smtClean="0"/>
              <a:t>Source citation </a:t>
            </a:r>
            <a:r>
              <a:rPr lang="en-US" sz="1600" dirty="0" smtClean="0"/>
              <a:t>information </a:t>
            </a:r>
            <a:endParaRPr lang="en-US" sz="1600" dirty="0" smtClean="0"/>
          </a:p>
          <a:p>
            <a:pPr lvl="2"/>
            <a:r>
              <a:rPr lang="en-US" sz="1600" dirty="0" smtClean="0"/>
              <a:t>Spatial data </a:t>
            </a:r>
            <a:r>
              <a:rPr lang="en-US" sz="1600" dirty="0" smtClean="0"/>
              <a:t>organization </a:t>
            </a:r>
            <a:endParaRPr lang="en-US" sz="1600" dirty="0" smtClean="0"/>
          </a:p>
          <a:p>
            <a:pPr lvl="2"/>
            <a:r>
              <a:rPr lang="en-US" sz="1600" dirty="0" smtClean="0"/>
              <a:t>Standard order process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err="1" smtClean="0"/>
              <a:t>Stylesheet</a:t>
            </a:r>
            <a:r>
              <a:rPr lang="en-US" sz="1600" dirty="0" smtClean="0"/>
              <a:t> for EPA FGDC metadata</a:t>
            </a:r>
          </a:p>
          <a:p>
            <a:pPr lvl="2"/>
            <a:r>
              <a:rPr lang="en-US" sz="1300" dirty="0" smtClean="0"/>
              <a:t>Highlight FGDC </a:t>
            </a:r>
            <a:r>
              <a:rPr lang="en-US" sz="1300" dirty="0" smtClean="0"/>
              <a:t>Fields</a:t>
            </a:r>
          </a:p>
          <a:p>
            <a:pPr lvl="2"/>
            <a:r>
              <a:rPr lang="en-US" sz="1300" dirty="0" smtClean="0"/>
              <a:t>Avoid </a:t>
            </a:r>
            <a:r>
              <a:rPr lang="en-US" sz="1300" dirty="0" smtClean="0"/>
              <a:t>Translation </a:t>
            </a:r>
            <a:r>
              <a:rPr lang="en-US" sz="1300" dirty="0" smtClean="0"/>
              <a:t>Errors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Validation Updates</a:t>
            </a:r>
          </a:p>
          <a:p>
            <a:pPr lvl="2"/>
            <a:r>
              <a:rPr lang="en-US" sz="1600" dirty="0" smtClean="0"/>
              <a:t>Batch results summary </a:t>
            </a:r>
          </a:p>
          <a:p>
            <a:pPr lvl="2"/>
            <a:r>
              <a:rPr lang="en-US" sz="1600" dirty="0" smtClean="0"/>
              <a:t>Ordering results details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6000"/>
            <a:ext cx="4325815" cy="312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A7512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7061</TotalTime>
  <Words>1000</Words>
  <Application>Microsoft Office PowerPoint</Application>
  <PresentationFormat>On-screen Show (4:3)</PresentationFormat>
  <Paragraphs>215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EME v 3.1.1 and ArcGIS 10</vt:lpstr>
      <vt:lpstr>Welcome</vt:lpstr>
      <vt:lpstr>ArcGIS 10 Changes</vt:lpstr>
      <vt:lpstr>ArcGIS 10 Changes</vt:lpstr>
      <vt:lpstr>ArcGIS 10</vt:lpstr>
      <vt:lpstr>ArcGIS 10 Changes</vt:lpstr>
      <vt:lpstr>Enter EME v3.1.1</vt:lpstr>
      <vt:lpstr>EME v3.1.1</vt:lpstr>
      <vt:lpstr>EME v3.2</vt:lpstr>
      <vt:lpstr>EME for AGIS 10</vt:lpstr>
      <vt:lpstr>New in EME v 3.1.1 (cont’d.)</vt:lpstr>
      <vt:lpstr>New in EME v 3.1.1 (cont’d.)</vt:lpstr>
      <vt:lpstr>Using the EME</vt:lpstr>
      <vt:lpstr>Using the EME</vt:lpstr>
      <vt:lpstr>Using the EME</vt:lpstr>
      <vt:lpstr>Using the EME</vt:lpstr>
      <vt:lpstr>Using the EME</vt:lpstr>
      <vt:lpstr>Using the EME</vt:lpstr>
      <vt:lpstr>Using the EME</vt:lpstr>
      <vt:lpstr>Using the EME</vt:lpstr>
      <vt:lpstr>EME Usage</vt:lpstr>
      <vt:lpstr>Additional Resources</vt:lpstr>
      <vt:lpstr>Questions?</vt:lpstr>
      <vt:lpstr>Contact Us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Alexandra</dc:creator>
  <cp:lastModifiedBy>jzichichi</cp:lastModifiedBy>
  <cp:revision>353</cp:revision>
  <dcterms:created xsi:type="dcterms:W3CDTF">2011-04-05T18:36:21Z</dcterms:created>
  <dcterms:modified xsi:type="dcterms:W3CDTF">2011-08-31T21:38:22Z</dcterms:modified>
</cp:coreProperties>
</file>