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Julius Sans One"/>
      <p:regular r:id="rId35"/>
    </p:embeddedFont>
    <p:embeddedFont>
      <p:font typeface="Didact Gothic"/>
      <p:regular r:id="rId36"/>
    </p:embeddedFont>
    <p:embeddedFont>
      <p:font typeface="Questrial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JuliusSansOne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Questrial-regular.fntdata"/><Relationship Id="rId14" Type="http://schemas.openxmlformats.org/officeDocument/2006/relationships/slide" Target="slides/slide9.xml"/><Relationship Id="rId36" Type="http://schemas.openxmlformats.org/officeDocument/2006/relationships/font" Target="fonts/DidactGothic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f4bd203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f4bd203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2dc7a386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2dc7a386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2dc7a386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2dc7a386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2dc7a386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2dc7a386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2dc7a386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2dc7a386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2dc7a386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2dc7a386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2dc7a386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2dc7a386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2dc7a386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2dc7a386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2dc7a386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2dc7a386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2dc7a386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2dc7a386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2dc7a386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2dc7a386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f6f6f201e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f6f6f201e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2dc7a386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d2dc7a386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2dc7a386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2dc7a386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</a:t>
            </a:r>
            <a:r>
              <a:rPr lang="en"/>
              <a:t> having to update parameters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2dc7a386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d2dc7a386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d2dc7a386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d2dc7a386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2dc7a386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d2dc7a386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357a472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d357a472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d2dc7a386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d2dc7a386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2dc7a386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2dc7a386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2dc7a386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d2dc7a386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1249ffcf0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1249ffcf0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f6f6f201e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f6f6f201e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1249ffcf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1249ffcf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1249ffcf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1249ffcf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2dc7a386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2dc7a386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3568a2ea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3568a2ea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3568a2ea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3568a2ea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2dc7a386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2dc7a386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19950" y="700200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7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43350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550" y="-125"/>
            <a:ext cx="44004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13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2" type="title"/>
          </p:nvPr>
        </p:nvSpPr>
        <p:spPr>
          <a:xfrm>
            <a:off x="5082246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hasCustomPrompt="1" idx="3" type="title"/>
          </p:nvPr>
        </p:nvSpPr>
        <p:spPr>
          <a:xfrm>
            <a:off x="5082246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7" type="title"/>
          </p:nvPr>
        </p:nvSpPr>
        <p:spPr>
          <a:xfrm>
            <a:off x="5082246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hasCustomPrompt="1" idx="8" type="title"/>
          </p:nvPr>
        </p:nvSpPr>
        <p:spPr>
          <a:xfrm>
            <a:off x="5082246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4796125" y="-217575"/>
            <a:ext cx="4476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638950" y="1364000"/>
            <a:ext cx="52620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638950" y="21871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0" name="Google Shape;70;p14"/>
          <p:cNvSpPr/>
          <p:nvPr/>
        </p:nvSpPr>
        <p:spPr>
          <a:xfrm>
            <a:off x="662275" y="54925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2517475" y="2381425"/>
            <a:ext cx="41091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just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862450" y="34006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424450" y="3659393"/>
            <a:ext cx="26397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2" type="title"/>
          </p:nvPr>
        </p:nvSpPr>
        <p:spPr>
          <a:xfrm>
            <a:off x="6525755" y="34006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3" type="subTitle"/>
          </p:nvPr>
        </p:nvSpPr>
        <p:spPr>
          <a:xfrm>
            <a:off x="6087755" y="3659393"/>
            <a:ext cx="26397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4" type="title"/>
          </p:nvPr>
        </p:nvSpPr>
        <p:spPr>
          <a:xfrm>
            <a:off x="3690150" y="34006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5" type="subTitle"/>
          </p:nvPr>
        </p:nvSpPr>
        <p:spPr>
          <a:xfrm>
            <a:off x="3252150" y="3659393"/>
            <a:ext cx="26397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ctrTitle"/>
          </p:nvPr>
        </p:nvSpPr>
        <p:spPr>
          <a:xfrm>
            <a:off x="1690800" y="955000"/>
            <a:ext cx="5762400" cy="11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3058800" y="1990250"/>
            <a:ext cx="302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bg>
      <p:bgPr>
        <a:solidFill>
          <a:schemeClr val="accent5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734175" y="1166911"/>
            <a:ext cx="2732700" cy="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4" type="subTitle"/>
          </p:nvPr>
        </p:nvSpPr>
        <p:spPr>
          <a:xfrm>
            <a:off x="734175" y="3752347"/>
            <a:ext cx="2732700" cy="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6" type="subTitle"/>
          </p:nvPr>
        </p:nvSpPr>
        <p:spPr>
          <a:xfrm>
            <a:off x="5677146" y="1166911"/>
            <a:ext cx="2732700" cy="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8" type="subTitle"/>
          </p:nvPr>
        </p:nvSpPr>
        <p:spPr>
          <a:xfrm>
            <a:off x="5677146" y="3751902"/>
            <a:ext cx="2732700" cy="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1" type="subTitle"/>
          </p:nvPr>
        </p:nvSpPr>
        <p:spPr>
          <a:xfrm>
            <a:off x="1560838" y="3508850"/>
            <a:ext cx="27432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2" type="subTitle"/>
          </p:nvPr>
        </p:nvSpPr>
        <p:spPr>
          <a:xfrm>
            <a:off x="4839962" y="3508850"/>
            <a:ext cx="27432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9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6035425" y="305895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860045" y="2257650"/>
            <a:ext cx="14991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96438" y="2516400"/>
            <a:ext cx="2426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2" type="title"/>
          </p:nvPr>
        </p:nvSpPr>
        <p:spPr>
          <a:xfrm>
            <a:off x="6784967" y="2257650"/>
            <a:ext cx="14991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3" type="subTitle"/>
          </p:nvPr>
        </p:nvSpPr>
        <p:spPr>
          <a:xfrm>
            <a:off x="6321462" y="2516400"/>
            <a:ext cx="2426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4" type="title"/>
          </p:nvPr>
        </p:nvSpPr>
        <p:spPr>
          <a:xfrm>
            <a:off x="3831372" y="2257650"/>
            <a:ext cx="14991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5" type="subTitle"/>
          </p:nvPr>
        </p:nvSpPr>
        <p:spPr>
          <a:xfrm>
            <a:off x="3367762" y="2516400"/>
            <a:ext cx="2426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5" name="Google Shape;115;p20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784875" y="2260992"/>
            <a:ext cx="34236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151175" y="1031000"/>
            <a:ext cx="3057300" cy="13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5460675" y="3062700"/>
            <a:ext cx="27477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8">
    <p:bg>
      <p:bgPr>
        <a:solidFill>
          <a:schemeClr val="accent5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2078825" y="4183375"/>
            <a:ext cx="52293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31">
    <p:bg>
      <p:bgPr>
        <a:solidFill>
          <a:schemeClr val="accent5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689925" y="34006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446775" y="3659400"/>
            <a:ext cx="21450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2" type="title"/>
          </p:nvPr>
        </p:nvSpPr>
        <p:spPr>
          <a:xfrm>
            <a:off x="6795375" y="34006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3" type="subTitle"/>
          </p:nvPr>
        </p:nvSpPr>
        <p:spPr>
          <a:xfrm>
            <a:off x="6571725" y="3659400"/>
            <a:ext cx="21450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4" type="title"/>
          </p:nvPr>
        </p:nvSpPr>
        <p:spPr>
          <a:xfrm>
            <a:off x="3752400" y="34006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5" type="subTitle"/>
          </p:nvPr>
        </p:nvSpPr>
        <p:spPr>
          <a:xfrm>
            <a:off x="3509250" y="3659400"/>
            <a:ext cx="21450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/>
          <p:nvPr/>
        </p:nvSpPr>
        <p:spPr>
          <a:xfrm>
            <a:off x="779625" y="13576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1043779" y="17543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1059229" y="20640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3" type="subTitle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5" name="Google Shape;135;p23"/>
          <p:cNvSpPr txBox="1"/>
          <p:nvPr>
            <p:ph idx="4" type="title"/>
          </p:nvPr>
        </p:nvSpPr>
        <p:spPr>
          <a:xfrm>
            <a:off x="3631360" y="17543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3"/>
          <p:cNvSpPr txBox="1"/>
          <p:nvPr>
            <p:ph idx="5" type="subTitle"/>
          </p:nvPr>
        </p:nvSpPr>
        <p:spPr>
          <a:xfrm>
            <a:off x="3639010" y="20640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7" name="Google Shape;137;p23"/>
          <p:cNvSpPr txBox="1"/>
          <p:nvPr>
            <p:ph idx="6" type="title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3"/>
          <p:cNvSpPr txBox="1"/>
          <p:nvPr>
            <p:ph idx="7" type="subTitle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9" name="Google Shape;139;p23"/>
          <p:cNvSpPr txBox="1"/>
          <p:nvPr>
            <p:ph idx="8" type="title"/>
          </p:nvPr>
        </p:nvSpPr>
        <p:spPr>
          <a:xfrm>
            <a:off x="6215127" y="17543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23"/>
          <p:cNvSpPr txBox="1"/>
          <p:nvPr>
            <p:ph idx="9" type="subTitle"/>
          </p:nvPr>
        </p:nvSpPr>
        <p:spPr>
          <a:xfrm>
            <a:off x="6219627" y="20640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1" name="Google Shape;141;p23"/>
          <p:cNvSpPr txBox="1"/>
          <p:nvPr>
            <p:ph idx="13" type="title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23"/>
          <p:cNvSpPr txBox="1"/>
          <p:nvPr>
            <p:ph idx="14" type="subTitle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>
            <p:ph type="title"/>
          </p:nvPr>
        </p:nvSpPr>
        <p:spPr>
          <a:xfrm>
            <a:off x="862450" y="32482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24"/>
          <p:cNvSpPr txBox="1"/>
          <p:nvPr>
            <p:ph idx="1" type="subTitle"/>
          </p:nvPr>
        </p:nvSpPr>
        <p:spPr>
          <a:xfrm>
            <a:off x="424450" y="3506993"/>
            <a:ext cx="26397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2" type="title"/>
          </p:nvPr>
        </p:nvSpPr>
        <p:spPr>
          <a:xfrm>
            <a:off x="6525755" y="32482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3" type="subTitle"/>
          </p:nvPr>
        </p:nvSpPr>
        <p:spPr>
          <a:xfrm>
            <a:off x="6087755" y="3506993"/>
            <a:ext cx="26397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1" name="Google Shape;151;p24"/>
          <p:cNvSpPr txBox="1"/>
          <p:nvPr>
            <p:ph idx="4" type="title"/>
          </p:nvPr>
        </p:nvSpPr>
        <p:spPr>
          <a:xfrm>
            <a:off x="3690150" y="32482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" name="Google Shape;152;p24"/>
          <p:cNvSpPr txBox="1"/>
          <p:nvPr>
            <p:ph idx="5" type="subTitle"/>
          </p:nvPr>
        </p:nvSpPr>
        <p:spPr>
          <a:xfrm>
            <a:off x="3252150" y="3506993"/>
            <a:ext cx="26397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3" name="Google Shape;153;p24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3310050" y="18713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/>
          <p:nvPr/>
        </p:nvSpPr>
        <p:spPr>
          <a:xfrm>
            <a:off x="535050" y="18713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/>
          <p:nvPr/>
        </p:nvSpPr>
        <p:spPr>
          <a:xfrm>
            <a:off x="6085050" y="18713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 txBox="1"/>
          <p:nvPr>
            <p:ph idx="1" type="subTitle"/>
          </p:nvPr>
        </p:nvSpPr>
        <p:spPr>
          <a:xfrm>
            <a:off x="653699" y="30649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9" name="Google Shape;169;p27"/>
          <p:cNvSpPr txBox="1"/>
          <p:nvPr>
            <p:ph idx="2" type="subTitle"/>
          </p:nvPr>
        </p:nvSpPr>
        <p:spPr>
          <a:xfrm>
            <a:off x="3439674" y="30649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idx="3" type="subTitle"/>
          </p:nvPr>
        </p:nvSpPr>
        <p:spPr>
          <a:xfrm>
            <a:off x="6203701" y="30649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hasCustomPrompt="1" type="title"/>
          </p:nvPr>
        </p:nvSpPr>
        <p:spPr>
          <a:xfrm>
            <a:off x="588299" y="23919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/>
          <p:nvPr>
            <p:ph hasCustomPrompt="1" idx="4" type="title"/>
          </p:nvPr>
        </p:nvSpPr>
        <p:spPr>
          <a:xfrm>
            <a:off x="3363300" y="23919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27"/>
          <p:cNvSpPr txBox="1"/>
          <p:nvPr>
            <p:ph hasCustomPrompt="1" idx="5" type="title"/>
          </p:nvPr>
        </p:nvSpPr>
        <p:spPr>
          <a:xfrm>
            <a:off x="6138301" y="23919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27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77" name="Google Shape;177;p28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0" name="Google Shape;180;p28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1" name="Google Shape;181;p28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3225" y="1243700"/>
            <a:ext cx="6354600" cy="32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AutoNum type="arabicPeriod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833927" y="240070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5209273" y="240070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1554977" y="19095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3" type="title"/>
          </p:nvPr>
        </p:nvSpPr>
        <p:spPr>
          <a:xfrm>
            <a:off x="5930323" y="19095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72300" y="2251100"/>
            <a:ext cx="3850200" cy="20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772300" y="1121275"/>
            <a:ext cx="439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5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564200" y="1789500"/>
            <a:ext cx="8332800" cy="29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b="1"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ctrTitle"/>
          </p:nvPr>
        </p:nvSpPr>
        <p:spPr>
          <a:xfrm>
            <a:off x="1690800" y="2402800"/>
            <a:ext cx="5762400" cy="11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105100" y="3514238"/>
            <a:ext cx="49338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805050" y="1766625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ctrTitle"/>
          </p:nvPr>
        </p:nvSpPr>
        <p:spPr>
          <a:xfrm>
            <a:off x="3320675" y="2198675"/>
            <a:ext cx="48840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MediaAlpha </a:t>
            </a:r>
            <a:r>
              <a:rPr lang="en" sz="4000"/>
              <a:t>Applied </a:t>
            </a:r>
            <a:endParaRPr sz="40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Project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87" name="Google Shape;187;p29"/>
          <p:cNvSpPr txBox="1"/>
          <p:nvPr>
            <p:ph idx="1" type="subTitle"/>
          </p:nvPr>
        </p:nvSpPr>
        <p:spPr>
          <a:xfrm>
            <a:off x="443350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UCLA MQE Spring 2021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188" name="Google Shape;188;p29"/>
          <p:cNvCxnSpPr/>
          <p:nvPr/>
        </p:nvCxnSpPr>
        <p:spPr>
          <a:xfrm>
            <a:off x="7402150" y="390548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713225" y="530575"/>
            <a:ext cx="7681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Rates for Publisher 299</a:t>
            </a:r>
            <a:endParaRPr/>
          </a:p>
        </p:txBody>
      </p:sp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713225" y="3574500"/>
            <a:ext cx="6354600" cy="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~3.4% of impressions lead to clicks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~21% of users click at least once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~0.5% of users click more than once</a:t>
            </a:r>
            <a:endParaRPr/>
          </a:p>
        </p:txBody>
      </p:sp>
      <p:pic>
        <p:nvPicPr>
          <p:cNvPr id="275" name="Google Shape;2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243700"/>
            <a:ext cx="3319125" cy="23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356" y="1268225"/>
            <a:ext cx="3463668" cy="22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 Position vs Clicks</a:t>
            </a:r>
            <a:endParaRPr/>
          </a:p>
        </p:txBody>
      </p:sp>
      <p:pic>
        <p:nvPicPr>
          <p:cNvPr id="282" name="Google Shape;2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00" y="1435888"/>
            <a:ext cx="4321500" cy="2271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641" y="1435900"/>
            <a:ext cx="4466859" cy="22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9"/>
          <p:cNvSpPr txBox="1"/>
          <p:nvPr/>
        </p:nvSpPr>
        <p:spPr>
          <a:xfrm>
            <a:off x="483525" y="3889150"/>
            <a:ext cx="824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●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Ad position 1 has the highest click rate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●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Publisher 55 does not show the same number of ads to every user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75" y="1243700"/>
            <a:ext cx="6959324" cy="31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>
            <p:ph type="title"/>
          </p:nvPr>
        </p:nvSpPr>
        <p:spPr>
          <a:xfrm>
            <a:off x="713225" y="530575"/>
            <a:ext cx="6959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Advertisers for Publisher 55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713225" y="530575"/>
            <a:ext cx="6959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Advertisers for Publisher 299</a:t>
            </a:r>
            <a:endParaRPr/>
          </a:p>
        </p:txBody>
      </p:sp>
      <p:pic>
        <p:nvPicPr>
          <p:cNvPr id="296" name="Google Shape;2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222175"/>
            <a:ext cx="6959399" cy="3064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idx="1" type="body"/>
          </p:nvPr>
        </p:nvSpPr>
        <p:spPr>
          <a:xfrm>
            <a:off x="713225" y="1243700"/>
            <a:ext cx="6354600" cy="32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2"/>
          <p:cNvSpPr txBox="1"/>
          <p:nvPr>
            <p:ph type="title"/>
          </p:nvPr>
        </p:nvSpPr>
        <p:spPr>
          <a:xfrm>
            <a:off x="713225" y="530575"/>
            <a:ext cx="6658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vs Clicks for Publisher 55</a:t>
            </a:r>
            <a:endParaRPr/>
          </a:p>
        </p:txBody>
      </p:sp>
      <p:pic>
        <p:nvPicPr>
          <p:cNvPr id="303" name="Google Shape;3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243700"/>
            <a:ext cx="6354600" cy="3534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idx="1" type="body"/>
          </p:nvPr>
        </p:nvSpPr>
        <p:spPr>
          <a:xfrm>
            <a:off x="713225" y="1243700"/>
            <a:ext cx="6354600" cy="32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3"/>
          <p:cNvSpPr txBox="1"/>
          <p:nvPr>
            <p:ph type="title"/>
          </p:nvPr>
        </p:nvSpPr>
        <p:spPr>
          <a:xfrm>
            <a:off x="713225" y="530575"/>
            <a:ext cx="71283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vs Clicks for Publisher 299</a:t>
            </a:r>
            <a:endParaRPr/>
          </a:p>
        </p:txBody>
      </p:sp>
      <p:pic>
        <p:nvPicPr>
          <p:cNvPr id="310" name="Google Shape;31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243700"/>
            <a:ext cx="6354600" cy="3460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243700"/>
            <a:ext cx="5274862" cy="32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4"/>
          <p:cNvSpPr txBox="1"/>
          <p:nvPr>
            <p:ph idx="1" type="body"/>
          </p:nvPr>
        </p:nvSpPr>
        <p:spPr>
          <a:xfrm>
            <a:off x="5988075" y="1243700"/>
            <a:ext cx="2811600" cy="15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Click rate per impression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Poor: 7% click 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Average: 6% click 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Excellent: 4.6% click rate</a:t>
            </a:r>
            <a:endParaRPr/>
          </a:p>
        </p:txBody>
      </p:sp>
      <p:sp>
        <p:nvSpPr>
          <p:cNvPr id="317" name="Google Shape;317;p44"/>
          <p:cNvSpPr txBox="1"/>
          <p:nvPr>
            <p:ph type="title"/>
          </p:nvPr>
        </p:nvSpPr>
        <p:spPr>
          <a:xfrm>
            <a:off x="713225" y="530575"/>
            <a:ext cx="8086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Rating for Publisher 55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idx="1" type="body"/>
          </p:nvPr>
        </p:nvSpPr>
        <p:spPr>
          <a:xfrm>
            <a:off x="5988075" y="1243700"/>
            <a:ext cx="2811600" cy="15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Click rate per impression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incidents</a:t>
            </a:r>
            <a:r>
              <a:rPr lang="en"/>
              <a:t>: 3% click 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incident: 5% click 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 incidents: 4.3% click rate</a:t>
            </a:r>
            <a:endParaRPr/>
          </a:p>
        </p:txBody>
      </p:sp>
      <p:sp>
        <p:nvSpPr>
          <p:cNvPr id="323" name="Google Shape;323;p45"/>
          <p:cNvSpPr txBox="1"/>
          <p:nvPr>
            <p:ph type="title"/>
          </p:nvPr>
        </p:nvSpPr>
        <p:spPr>
          <a:xfrm>
            <a:off x="713225" y="530575"/>
            <a:ext cx="8086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of Incidents</a:t>
            </a:r>
            <a:r>
              <a:rPr lang="en"/>
              <a:t> for Publisher 299</a:t>
            </a:r>
            <a:endParaRPr/>
          </a:p>
        </p:txBody>
      </p:sp>
      <p:pic>
        <p:nvPicPr>
          <p:cNvPr id="324" name="Google Shape;32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243700"/>
            <a:ext cx="5274849" cy="2873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>
            <p:ph type="title"/>
          </p:nvPr>
        </p:nvSpPr>
        <p:spPr>
          <a:xfrm>
            <a:off x="4784875" y="2260992"/>
            <a:ext cx="34236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Model</a:t>
            </a:r>
            <a:endParaRPr/>
          </a:p>
        </p:txBody>
      </p:sp>
      <p:sp>
        <p:nvSpPr>
          <p:cNvPr id="330" name="Google Shape;330;p46"/>
          <p:cNvSpPr txBox="1"/>
          <p:nvPr>
            <p:ph idx="2" type="title"/>
          </p:nvPr>
        </p:nvSpPr>
        <p:spPr>
          <a:xfrm>
            <a:off x="5151175" y="1031000"/>
            <a:ext cx="3057300" cy="13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1" name="Google Shape;331;p46"/>
          <p:cNvSpPr txBox="1"/>
          <p:nvPr>
            <p:ph idx="1" type="subTitle"/>
          </p:nvPr>
        </p:nvSpPr>
        <p:spPr>
          <a:xfrm>
            <a:off x="5460675" y="3062700"/>
            <a:ext cx="27477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332" name="Google Shape;332;p46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fmla="val 50000" name="adj"/>
            </a:avLst>
          </a:prstGeom>
          <a:solidFill>
            <a:srgbClr val="EEEEEE">
              <a:alpha val="32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>
            <p:ph type="title"/>
          </p:nvPr>
        </p:nvSpPr>
        <p:spPr>
          <a:xfrm>
            <a:off x="713225" y="530575"/>
            <a:ext cx="741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Highly Imbalanced Classes</a:t>
            </a:r>
            <a:endParaRPr/>
          </a:p>
        </p:txBody>
      </p:sp>
      <p:sp>
        <p:nvSpPr>
          <p:cNvPr id="338" name="Google Shape;338;p47"/>
          <p:cNvSpPr txBox="1"/>
          <p:nvPr>
            <p:ph idx="1" type="body"/>
          </p:nvPr>
        </p:nvSpPr>
        <p:spPr>
          <a:xfrm>
            <a:off x="713225" y="3574500"/>
            <a:ext cx="63546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Ratio of class 0 observations to class 1 observations is 15:1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Solution: undersample the majority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Sample 20% of lead IDs (users), training set ratio is 5:1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Publisher 55 training observations: 1,516,729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Publisher 299 training observations: 840,833</a:t>
            </a:r>
            <a:endParaRPr/>
          </a:p>
        </p:txBody>
      </p:sp>
      <p:pic>
        <p:nvPicPr>
          <p:cNvPr id="339" name="Google Shape;33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243700"/>
            <a:ext cx="3210986" cy="23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8700" y="1243700"/>
            <a:ext cx="3319125" cy="23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Table of contents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4" name="Google Shape;194;p30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Approach</a:t>
            </a:r>
            <a:endParaRPr/>
          </a:p>
        </p:txBody>
      </p:sp>
      <p:sp>
        <p:nvSpPr>
          <p:cNvPr id="195" name="Google Shape;195;p30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6" name="Google Shape;196;p30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Analysis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7" name="Google Shape;197;p30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Publishers 55 and 299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98" name="Google Shape;198;p30"/>
          <p:cNvSpPr txBox="1"/>
          <p:nvPr>
            <p:ph idx="2" type="title"/>
          </p:nvPr>
        </p:nvSpPr>
        <p:spPr>
          <a:xfrm>
            <a:off x="5082246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01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9" name="Google Shape;199;p30"/>
          <p:cNvSpPr txBox="1"/>
          <p:nvPr>
            <p:ph idx="3" type="title"/>
          </p:nvPr>
        </p:nvSpPr>
        <p:spPr>
          <a:xfrm>
            <a:off x="5082246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02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00" name="Google Shape;200;p30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Predictive Model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01" name="Google Shape;201;p30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02" name="Google Shape;202;p30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03" name="Google Shape;203;p30"/>
          <p:cNvSpPr txBox="1"/>
          <p:nvPr>
            <p:ph idx="14" type="subTitle"/>
          </p:nvPr>
        </p:nvSpPr>
        <p:spPr>
          <a:xfrm>
            <a:off x="5690650" y="3907750"/>
            <a:ext cx="27744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Challenges, Lessons, Next Steps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4" name="Google Shape;204;p30"/>
          <p:cNvSpPr txBox="1"/>
          <p:nvPr>
            <p:ph idx="7" type="title"/>
          </p:nvPr>
        </p:nvSpPr>
        <p:spPr>
          <a:xfrm>
            <a:off x="5082246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03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05" name="Google Shape;205;p30"/>
          <p:cNvSpPr txBox="1"/>
          <p:nvPr>
            <p:ph idx="8" type="title"/>
          </p:nvPr>
        </p:nvSpPr>
        <p:spPr>
          <a:xfrm>
            <a:off x="5082246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04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06" name="Google Shape;206;p30"/>
          <p:cNvCxnSpPr/>
          <p:nvPr/>
        </p:nvCxnSpPr>
        <p:spPr>
          <a:xfrm>
            <a:off x="819525" y="302600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>
            <p:ph idx="1" type="body"/>
          </p:nvPr>
        </p:nvSpPr>
        <p:spPr>
          <a:xfrm>
            <a:off x="713225" y="1243700"/>
            <a:ext cx="6354600" cy="32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statsmodels logistic regression, separate model for each publisher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both publishers: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 Position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Dummies for advertisers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Only if the number of observations exceeded 5000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Interactions between ad position and advertiser dummies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publisher 55 only: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Dummies for credit rating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publisher 299 only: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incidents</a:t>
            </a:r>
            <a:endParaRPr/>
          </a:p>
        </p:txBody>
      </p:sp>
      <p:sp>
        <p:nvSpPr>
          <p:cNvPr id="346" name="Google Shape;346;p48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Features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>
            <p:ph idx="1" type="body"/>
          </p:nvPr>
        </p:nvSpPr>
        <p:spPr>
          <a:xfrm>
            <a:off x="5803150" y="1386025"/>
            <a:ext cx="2510700" cy="32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combined effects on click rate </a:t>
            </a:r>
            <a:r>
              <a:rPr lang="en"/>
              <a:t>between certain advertiser_id and ad_pos pairs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Generally positive</a:t>
            </a:r>
            <a:endParaRPr/>
          </a:p>
        </p:txBody>
      </p:sp>
      <p:sp>
        <p:nvSpPr>
          <p:cNvPr id="352" name="Google Shape;352;p49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Effects</a:t>
            </a:r>
            <a:endParaRPr/>
          </a:p>
        </p:txBody>
      </p:sp>
      <p:pic>
        <p:nvPicPr>
          <p:cNvPr id="353" name="Google Shape;35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0546"/>
            <a:ext cx="5847875" cy="4830154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9"/>
          <p:cNvSpPr/>
          <p:nvPr/>
        </p:nvSpPr>
        <p:spPr>
          <a:xfrm>
            <a:off x="713225" y="2881325"/>
            <a:ext cx="1363800" cy="108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9"/>
          <p:cNvSpPr/>
          <p:nvPr/>
        </p:nvSpPr>
        <p:spPr>
          <a:xfrm>
            <a:off x="713225" y="3082475"/>
            <a:ext cx="1363800" cy="108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9"/>
          <p:cNvSpPr/>
          <p:nvPr/>
        </p:nvSpPr>
        <p:spPr>
          <a:xfrm>
            <a:off x="713225" y="3283625"/>
            <a:ext cx="1363800" cy="108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9"/>
          <p:cNvSpPr/>
          <p:nvPr/>
        </p:nvSpPr>
        <p:spPr>
          <a:xfrm>
            <a:off x="713225" y="3794275"/>
            <a:ext cx="1363800" cy="1086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/>
          <p:nvPr>
            <p:ph idx="4" type="title"/>
          </p:nvPr>
        </p:nvSpPr>
        <p:spPr>
          <a:xfrm>
            <a:off x="3509400" y="3400650"/>
            <a:ext cx="21450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Matrix</a:t>
            </a:r>
            <a:endParaRPr/>
          </a:p>
        </p:txBody>
      </p:sp>
      <p:sp>
        <p:nvSpPr>
          <p:cNvPr id="363" name="Google Shape;363;p50"/>
          <p:cNvSpPr txBox="1"/>
          <p:nvPr>
            <p:ph type="title"/>
          </p:nvPr>
        </p:nvSpPr>
        <p:spPr>
          <a:xfrm>
            <a:off x="689925" y="34006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</a:t>
            </a:r>
            <a:endParaRPr/>
          </a:p>
        </p:txBody>
      </p:sp>
      <p:sp>
        <p:nvSpPr>
          <p:cNvPr id="364" name="Google Shape;364;p50"/>
          <p:cNvSpPr txBox="1"/>
          <p:nvPr>
            <p:ph idx="1" type="subTitle"/>
          </p:nvPr>
        </p:nvSpPr>
        <p:spPr>
          <a:xfrm>
            <a:off x="446775" y="3659400"/>
            <a:ext cx="21450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0"/>
          <p:cNvSpPr txBox="1"/>
          <p:nvPr>
            <p:ph idx="2" type="title"/>
          </p:nvPr>
        </p:nvSpPr>
        <p:spPr>
          <a:xfrm>
            <a:off x="6571725" y="3400650"/>
            <a:ext cx="21450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of Probabilities</a:t>
            </a:r>
            <a:endParaRPr/>
          </a:p>
        </p:txBody>
      </p:sp>
      <p:sp>
        <p:nvSpPr>
          <p:cNvPr id="366" name="Google Shape;366;p50"/>
          <p:cNvSpPr txBox="1"/>
          <p:nvPr>
            <p:ph idx="3" type="subTitle"/>
          </p:nvPr>
        </p:nvSpPr>
        <p:spPr>
          <a:xfrm>
            <a:off x="6571725" y="3659400"/>
            <a:ext cx="21450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0"/>
          <p:cNvSpPr txBox="1"/>
          <p:nvPr>
            <p:ph idx="5" type="subTitle"/>
          </p:nvPr>
        </p:nvSpPr>
        <p:spPr>
          <a:xfrm>
            <a:off x="3509250" y="3811800"/>
            <a:ext cx="21450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Threshold of 0.22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0"/>
          <p:cNvSpPr txBox="1"/>
          <p:nvPr>
            <p:ph idx="6" type="title"/>
          </p:nvPr>
        </p:nvSpPr>
        <p:spPr>
          <a:xfrm>
            <a:off x="616650" y="530725"/>
            <a:ext cx="7883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publisher 55</a:t>
            </a:r>
            <a:endParaRPr/>
          </a:p>
        </p:txBody>
      </p:sp>
      <p:pic>
        <p:nvPicPr>
          <p:cNvPr id="369" name="Google Shape;3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50" y="1356831"/>
            <a:ext cx="2894400" cy="1914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7018" y="1343350"/>
            <a:ext cx="2894396" cy="19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4750" y="1467401"/>
            <a:ext cx="7087200" cy="23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/>
          <p:nvPr>
            <p:ph type="title"/>
          </p:nvPr>
        </p:nvSpPr>
        <p:spPr>
          <a:xfrm>
            <a:off x="689925" y="34006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</a:t>
            </a:r>
            <a:endParaRPr/>
          </a:p>
        </p:txBody>
      </p:sp>
      <p:sp>
        <p:nvSpPr>
          <p:cNvPr id="377" name="Google Shape;377;p51"/>
          <p:cNvSpPr txBox="1"/>
          <p:nvPr>
            <p:ph idx="1" type="subTitle"/>
          </p:nvPr>
        </p:nvSpPr>
        <p:spPr>
          <a:xfrm>
            <a:off x="446775" y="3659400"/>
            <a:ext cx="21450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1"/>
          <p:cNvSpPr txBox="1"/>
          <p:nvPr>
            <p:ph idx="2" type="title"/>
          </p:nvPr>
        </p:nvSpPr>
        <p:spPr>
          <a:xfrm>
            <a:off x="6571725" y="3400650"/>
            <a:ext cx="21450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Of Probabilities</a:t>
            </a:r>
            <a:endParaRPr/>
          </a:p>
        </p:txBody>
      </p:sp>
      <p:sp>
        <p:nvSpPr>
          <p:cNvPr id="379" name="Google Shape;379;p51"/>
          <p:cNvSpPr txBox="1"/>
          <p:nvPr>
            <p:ph idx="3" type="subTitle"/>
          </p:nvPr>
        </p:nvSpPr>
        <p:spPr>
          <a:xfrm>
            <a:off x="6571725" y="3659400"/>
            <a:ext cx="21450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1"/>
          <p:cNvSpPr txBox="1"/>
          <p:nvPr>
            <p:ph idx="4" type="title"/>
          </p:nvPr>
        </p:nvSpPr>
        <p:spPr>
          <a:xfrm>
            <a:off x="3509250" y="3400650"/>
            <a:ext cx="21450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Matrix</a:t>
            </a:r>
            <a:endParaRPr/>
          </a:p>
        </p:txBody>
      </p:sp>
      <p:sp>
        <p:nvSpPr>
          <p:cNvPr id="381" name="Google Shape;381;p51"/>
          <p:cNvSpPr txBox="1"/>
          <p:nvPr>
            <p:ph idx="5" type="subTitle"/>
          </p:nvPr>
        </p:nvSpPr>
        <p:spPr>
          <a:xfrm>
            <a:off x="3509250" y="3811800"/>
            <a:ext cx="21450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Threshold of 0.22</a:t>
            </a:r>
            <a:endParaRPr/>
          </a:p>
        </p:txBody>
      </p:sp>
      <p:sp>
        <p:nvSpPr>
          <p:cNvPr id="382" name="Google Shape;382;p51"/>
          <p:cNvSpPr txBox="1"/>
          <p:nvPr>
            <p:ph idx="6" type="title"/>
          </p:nvPr>
        </p:nvSpPr>
        <p:spPr>
          <a:xfrm>
            <a:off x="525550" y="530725"/>
            <a:ext cx="81912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publisher 299</a:t>
            </a:r>
            <a:endParaRPr/>
          </a:p>
        </p:txBody>
      </p:sp>
      <p:pic>
        <p:nvPicPr>
          <p:cNvPr id="383" name="Google Shape;38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25" y="1329975"/>
            <a:ext cx="2888625" cy="1890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5200" y="2011738"/>
            <a:ext cx="5345167" cy="18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0925" y="1375163"/>
            <a:ext cx="2888625" cy="1800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2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Cost Matrix</a:t>
            </a:r>
            <a:endParaRPr/>
          </a:p>
        </p:txBody>
      </p:sp>
      <p:sp>
        <p:nvSpPr>
          <p:cNvPr id="391" name="Google Shape;391;p52"/>
          <p:cNvSpPr txBox="1"/>
          <p:nvPr>
            <p:ph idx="1" type="body"/>
          </p:nvPr>
        </p:nvSpPr>
        <p:spPr>
          <a:xfrm>
            <a:off x="5228650" y="1243700"/>
            <a:ext cx="3579900" cy="32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Optimize with linear_sum_assignment from scipy.optimize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Probabilities shown are 1 - Pr(click) for cost minimization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also multiply by adimpr_bid for expected revenue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243700"/>
            <a:ext cx="4515417" cy="32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3"/>
          <p:cNvSpPr txBox="1"/>
          <p:nvPr>
            <p:ph idx="1" type="body"/>
          </p:nvPr>
        </p:nvSpPr>
        <p:spPr>
          <a:xfrm>
            <a:off x="5670050" y="1243700"/>
            <a:ext cx="2613300" cy="32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Proposed ranking algorithm obtained by the lowest cost pairs of linear sum assignment</a:t>
            </a:r>
            <a:endParaRPr/>
          </a:p>
        </p:txBody>
      </p:sp>
      <p:sp>
        <p:nvSpPr>
          <p:cNvPr id="398" name="Google Shape;398;p53"/>
          <p:cNvSpPr txBox="1"/>
          <p:nvPr>
            <p:ph type="title"/>
          </p:nvPr>
        </p:nvSpPr>
        <p:spPr>
          <a:xfrm>
            <a:off x="713225" y="530575"/>
            <a:ext cx="64293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Ranking Algorithm</a:t>
            </a:r>
            <a:endParaRPr/>
          </a:p>
        </p:txBody>
      </p:sp>
      <p:pic>
        <p:nvPicPr>
          <p:cNvPr id="399" name="Google Shape;39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25" y="1243700"/>
            <a:ext cx="7758100" cy="29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/>
          <p:nvPr>
            <p:ph idx="1" type="subTitle"/>
          </p:nvPr>
        </p:nvSpPr>
        <p:spPr>
          <a:xfrm>
            <a:off x="5460675" y="3062700"/>
            <a:ext cx="27477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Challenges, Lessons, Next Steps</a:t>
            </a:r>
            <a:endParaRPr/>
          </a:p>
        </p:txBody>
      </p:sp>
      <p:sp>
        <p:nvSpPr>
          <p:cNvPr id="405" name="Google Shape;405;p54"/>
          <p:cNvSpPr txBox="1"/>
          <p:nvPr>
            <p:ph type="title"/>
          </p:nvPr>
        </p:nvSpPr>
        <p:spPr>
          <a:xfrm>
            <a:off x="4784875" y="2260992"/>
            <a:ext cx="34236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06" name="Google Shape;406;p54"/>
          <p:cNvSpPr txBox="1"/>
          <p:nvPr>
            <p:ph idx="2" type="title"/>
          </p:nvPr>
        </p:nvSpPr>
        <p:spPr>
          <a:xfrm>
            <a:off x="5151175" y="1031000"/>
            <a:ext cx="3057300" cy="13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07" name="Google Shape;407;p54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fmla="val 50000" name="adj"/>
            </a:avLst>
          </a:prstGeom>
          <a:solidFill>
            <a:srgbClr val="EEEEEE">
              <a:alpha val="32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5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Conclusions</a:t>
            </a:r>
            <a:endParaRPr/>
          </a:p>
        </p:txBody>
      </p:sp>
      <p:sp>
        <p:nvSpPr>
          <p:cNvPr id="413" name="Google Shape;413;p55"/>
          <p:cNvSpPr txBox="1"/>
          <p:nvPr>
            <p:ph idx="1" type="body"/>
          </p:nvPr>
        </p:nvSpPr>
        <p:spPr>
          <a:xfrm>
            <a:off x="1611725" y="2381425"/>
            <a:ext cx="6033300" cy="17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Can’t say this method is superior to maximum bid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to compare expected probabilities vs historical observed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A/B testing to validate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 intuition: the right metric?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rate vs expected revenue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Converting no click users vs inducing multiple clicks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6"/>
          <p:cNvSpPr txBox="1"/>
          <p:nvPr>
            <p:ph type="title"/>
          </p:nvPr>
        </p:nvSpPr>
        <p:spPr>
          <a:xfrm>
            <a:off x="713225" y="530575"/>
            <a:ext cx="75417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Challenges, Lessons, Next Steps</a:t>
            </a:r>
            <a:endParaRPr/>
          </a:p>
        </p:txBody>
      </p:sp>
      <p:sp>
        <p:nvSpPr>
          <p:cNvPr id="419" name="Google Shape;419;p56"/>
          <p:cNvSpPr txBox="1"/>
          <p:nvPr>
            <p:ph idx="1" type="body"/>
          </p:nvPr>
        </p:nvSpPr>
        <p:spPr>
          <a:xfrm>
            <a:off x="713225" y="1243700"/>
            <a:ext cx="6354600" cy="32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Imbalanced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Naive undersampling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Introduces bias, consider calibrating probabilities (see .ipynb)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 improvements: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granular features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Campaign, channel, image/text;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Handling new data with missing values or new features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Increasing complexity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Online learning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Discarded models: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xgBoost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Naive Bayes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7"/>
          <p:cNvSpPr txBox="1"/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5" name="Google Shape;425;p57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Anshika Sharma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Baojie Wang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Haichao Yu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Matthew Li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6" name="Google Shape;426;p57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Questions?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fmla="val 50000" name="adj"/>
            </a:avLst>
          </a:prstGeom>
          <a:solidFill>
            <a:srgbClr val="EEEEEE">
              <a:alpha val="32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1"/>
          <p:cNvSpPr txBox="1"/>
          <p:nvPr>
            <p:ph type="title"/>
          </p:nvPr>
        </p:nvSpPr>
        <p:spPr>
          <a:xfrm>
            <a:off x="4784875" y="2260992"/>
            <a:ext cx="34236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</a:t>
            </a:r>
            <a:endParaRPr b="1" sz="3000"/>
          </a:p>
        </p:txBody>
      </p:sp>
      <p:sp>
        <p:nvSpPr>
          <p:cNvPr id="213" name="Google Shape;213;p31"/>
          <p:cNvSpPr txBox="1"/>
          <p:nvPr>
            <p:ph idx="2" type="title"/>
          </p:nvPr>
        </p:nvSpPr>
        <p:spPr>
          <a:xfrm>
            <a:off x="5151175" y="1031000"/>
            <a:ext cx="3057300" cy="13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01</a:t>
            </a:r>
            <a:endParaRPr b="1"/>
          </a:p>
        </p:txBody>
      </p:sp>
      <p:sp>
        <p:nvSpPr>
          <p:cNvPr id="214" name="Google Shape;214;p31"/>
          <p:cNvSpPr txBox="1"/>
          <p:nvPr>
            <p:ph idx="1" type="subTitle"/>
          </p:nvPr>
        </p:nvSpPr>
        <p:spPr>
          <a:xfrm>
            <a:off x="5460675" y="3062700"/>
            <a:ext cx="27477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2517475" y="2381425"/>
            <a:ext cx="41091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is the best way to rank ads in order to maximize revenue for publishers?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idact Gothic"/>
              <a:buChar char="●"/>
            </a:pPr>
            <a:r>
              <a:rPr lang="en">
                <a:solidFill>
                  <a:srgbClr val="000000"/>
                </a:solidFill>
              </a:rPr>
              <a:t>Can we do better than bid price?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idact Gothic"/>
              <a:buChar char="●"/>
            </a:pPr>
            <a:r>
              <a:rPr lang="en">
                <a:solidFill>
                  <a:srgbClr val="000000"/>
                </a:solidFill>
              </a:rPr>
              <a:t>Can we predict which ads will be clicked?</a:t>
            </a:r>
            <a:endParaRPr/>
          </a:p>
        </p:txBody>
      </p:sp>
      <p:sp>
        <p:nvSpPr>
          <p:cNvPr id="220" name="Google Shape;220;p32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Question</a:t>
            </a:r>
            <a:endParaRPr b="1"/>
          </a:p>
        </p:txBody>
      </p:sp>
      <p:cxnSp>
        <p:nvCxnSpPr>
          <p:cNvPr id="221" name="Google Shape;221;p32"/>
          <p:cNvCxnSpPr/>
          <p:nvPr/>
        </p:nvCxnSpPr>
        <p:spPr>
          <a:xfrm>
            <a:off x="4149300" y="2207500"/>
            <a:ext cx="84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idx="1" type="subTitle"/>
          </p:nvPr>
        </p:nvSpPr>
        <p:spPr>
          <a:xfrm>
            <a:off x="1012713" y="2275600"/>
            <a:ext cx="27432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model that, given an ad’s position and a set of features about the ad and/or the user, predicts the probability that the ad is clicked.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7" name="Google Shape;227;p33"/>
          <p:cNvSpPr txBox="1"/>
          <p:nvPr>
            <p:ph idx="2" type="subTitle"/>
          </p:nvPr>
        </p:nvSpPr>
        <p:spPr>
          <a:xfrm>
            <a:off x="5388087" y="2275600"/>
            <a:ext cx="27432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current ranking of ads, use the model to calculate the probabilities of alternative rankings. Assign rankings to maximize click probability or expected revenue.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8" name="Google Shape;228;p33"/>
          <p:cNvSpPr txBox="1"/>
          <p:nvPr>
            <p:ph idx="3" type="title"/>
          </p:nvPr>
        </p:nvSpPr>
        <p:spPr>
          <a:xfrm>
            <a:off x="1317213" y="201500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 sz="3000"/>
          </a:p>
        </p:txBody>
      </p:sp>
      <p:sp>
        <p:nvSpPr>
          <p:cNvPr id="229" name="Google Shape;229;p33"/>
          <p:cNvSpPr txBox="1"/>
          <p:nvPr>
            <p:ph idx="4" type="title"/>
          </p:nvPr>
        </p:nvSpPr>
        <p:spPr>
          <a:xfrm>
            <a:off x="5692587" y="201500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 sz="3000"/>
          </a:p>
        </p:txBody>
      </p:sp>
      <p:cxnSp>
        <p:nvCxnSpPr>
          <p:cNvPr id="230" name="Google Shape;230;p33"/>
          <p:cNvCxnSpPr/>
          <p:nvPr/>
        </p:nvCxnSpPr>
        <p:spPr>
          <a:xfrm>
            <a:off x="2060777" y="1926222"/>
            <a:ext cx="647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3"/>
          <p:cNvCxnSpPr/>
          <p:nvPr/>
        </p:nvCxnSpPr>
        <p:spPr>
          <a:xfrm>
            <a:off x="6436123" y="1901838"/>
            <a:ext cx="647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33"/>
          <p:cNvSpPr txBox="1"/>
          <p:nvPr/>
        </p:nvSpPr>
        <p:spPr>
          <a:xfrm>
            <a:off x="2859050" y="1044125"/>
            <a:ext cx="3370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3" name="Google Shape;233;p33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Approach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4784875" y="2260992"/>
            <a:ext cx="34236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Data</a:t>
            </a:r>
            <a:endParaRPr/>
          </a:p>
        </p:txBody>
      </p:sp>
      <p:sp>
        <p:nvSpPr>
          <p:cNvPr id="239" name="Google Shape;239;p34"/>
          <p:cNvSpPr txBox="1"/>
          <p:nvPr>
            <p:ph idx="2" type="title"/>
          </p:nvPr>
        </p:nvSpPr>
        <p:spPr>
          <a:xfrm>
            <a:off x="5151175" y="1031000"/>
            <a:ext cx="3057300" cy="13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0" name="Google Shape;240;p34"/>
          <p:cNvSpPr txBox="1"/>
          <p:nvPr>
            <p:ph idx="1" type="subTitle"/>
          </p:nvPr>
        </p:nvSpPr>
        <p:spPr>
          <a:xfrm>
            <a:off x="5460675" y="3062700"/>
            <a:ext cx="27477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Publishers 55 and 299</a:t>
            </a:r>
            <a:endParaRPr/>
          </a:p>
        </p:txBody>
      </p:sp>
      <p:sp>
        <p:nvSpPr>
          <p:cNvPr id="241" name="Google Shape;241;p34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fmla="val 50000" name="adj"/>
            </a:avLst>
          </a:prstGeom>
          <a:solidFill>
            <a:srgbClr val="EEEEEE">
              <a:alpha val="32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idx="4" type="title"/>
          </p:nvPr>
        </p:nvSpPr>
        <p:spPr>
          <a:xfrm>
            <a:off x="3831372" y="2257650"/>
            <a:ext cx="14991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47" name="Google Shape;247;p35"/>
          <p:cNvSpPr txBox="1"/>
          <p:nvPr>
            <p:ph type="title"/>
          </p:nvPr>
        </p:nvSpPr>
        <p:spPr>
          <a:xfrm>
            <a:off x="860045" y="2257650"/>
            <a:ext cx="14991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8" name="Google Shape;248;p35"/>
          <p:cNvSpPr txBox="1"/>
          <p:nvPr>
            <p:ph idx="1" type="subTitle"/>
          </p:nvPr>
        </p:nvSpPr>
        <p:spPr>
          <a:xfrm>
            <a:off x="396450" y="2516400"/>
            <a:ext cx="2426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Publishers each have their own distinct set of advertisers and user features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5"/>
          <p:cNvSpPr txBox="1"/>
          <p:nvPr>
            <p:ph idx="2" type="title"/>
          </p:nvPr>
        </p:nvSpPr>
        <p:spPr>
          <a:xfrm>
            <a:off x="6784967" y="2257650"/>
            <a:ext cx="14991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50" name="Google Shape;250;p35"/>
          <p:cNvSpPr txBox="1"/>
          <p:nvPr>
            <p:ph idx="3" type="subTitle"/>
          </p:nvPr>
        </p:nvSpPr>
        <p:spPr>
          <a:xfrm>
            <a:off x="6321462" y="2516400"/>
            <a:ext cx="2426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Maximize revenue for each publisher</a:t>
            </a:r>
            <a:endParaRPr/>
          </a:p>
        </p:txBody>
      </p:sp>
      <p:sp>
        <p:nvSpPr>
          <p:cNvPr id="251" name="Google Shape;251;p35"/>
          <p:cNvSpPr txBox="1"/>
          <p:nvPr>
            <p:ph idx="5" type="subTitle"/>
          </p:nvPr>
        </p:nvSpPr>
        <p:spPr>
          <a:xfrm>
            <a:off x="3367762" y="2516400"/>
            <a:ext cx="2426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Prediction/ranking may not be equally effective for all publishers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5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Separate Publishers?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1159075" y="1980200"/>
            <a:ext cx="31008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Publisher 55</a:t>
            </a:r>
            <a:endParaRPr/>
          </a:p>
        </p:txBody>
      </p:sp>
      <p:sp>
        <p:nvSpPr>
          <p:cNvPr id="258" name="Google Shape;258;p36"/>
          <p:cNvSpPr txBox="1"/>
          <p:nvPr>
            <p:ph idx="1" type="subTitle"/>
          </p:nvPr>
        </p:nvSpPr>
        <p:spPr>
          <a:xfrm>
            <a:off x="833927" y="240070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Largest publisher (most observations)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6,481,947 rows (impressions)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1,575,673 lead IDs (users)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6"/>
          <p:cNvSpPr txBox="1"/>
          <p:nvPr>
            <p:ph idx="3" type="title"/>
          </p:nvPr>
        </p:nvSpPr>
        <p:spPr>
          <a:xfrm>
            <a:off x="5209275" y="1909550"/>
            <a:ext cx="31008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Publisher 299</a:t>
            </a:r>
            <a:endParaRPr/>
          </a:p>
        </p:txBody>
      </p:sp>
      <p:sp>
        <p:nvSpPr>
          <p:cNvPr id="260" name="Google Shape;260;p36"/>
          <p:cNvSpPr txBox="1"/>
          <p:nvPr>
            <p:ph idx="2" type="subTitle"/>
          </p:nvPr>
        </p:nvSpPr>
        <p:spPr>
          <a:xfrm>
            <a:off x="5209273" y="240070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characteristics from 55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3,841,936 rows (impressions)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600,556 lead IDs (users)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713225" y="530575"/>
            <a:ext cx="77517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Rates for Publisher 55</a:t>
            </a:r>
            <a:endParaRPr/>
          </a:p>
        </p:txBody>
      </p:sp>
      <p:sp>
        <p:nvSpPr>
          <p:cNvPr id="266" name="Google Shape;266;p37"/>
          <p:cNvSpPr txBox="1"/>
          <p:nvPr>
            <p:ph idx="1" type="body"/>
          </p:nvPr>
        </p:nvSpPr>
        <p:spPr>
          <a:xfrm>
            <a:off x="713225" y="3574500"/>
            <a:ext cx="6354600" cy="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~6% of impressions lead to clicks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~22% of users click at least once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~2% of users click more than once</a:t>
            </a:r>
            <a:endParaRPr/>
          </a:p>
        </p:txBody>
      </p:sp>
      <p:pic>
        <p:nvPicPr>
          <p:cNvPr id="267" name="Google Shape;2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243700"/>
            <a:ext cx="3210975" cy="23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5725" y="1243700"/>
            <a:ext cx="3308246" cy="23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