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</p:sldMasterIdLst>
  <p:sldIdLst>
    <p:sldId id="256" r:id="rId3"/>
  </p:sldIdLst>
  <p:sldSz cx="6858000" cy="1062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C4D"/>
    <a:srgbClr val="2E3948"/>
    <a:srgbClr val="2A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4B02-4DF7-6B2C-5569-394E94AD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738766"/>
            <a:ext cx="5143500" cy="37006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FD546-9DDD-D5A7-77AD-4581D9D5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580734"/>
            <a:ext cx="5143500" cy="25664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3" indent="0" algn="ctr">
              <a:buNone/>
              <a:defRPr sz="2000"/>
            </a:lvl2pPr>
            <a:lvl3pPr marL="914367" indent="0" algn="ctr">
              <a:buNone/>
              <a:defRPr sz="1800"/>
            </a:lvl3pPr>
            <a:lvl4pPr marL="1371550" indent="0" algn="ctr">
              <a:buNone/>
              <a:defRPr sz="1600"/>
            </a:lvl4pPr>
            <a:lvl5pPr marL="1828734" indent="0" algn="ctr">
              <a:buNone/>
              <a:defRPr sz="1600"/>
            </a:lvl5pPr>
            <a:lvl6pPr marL="2285917" indent="0" algn="ctr">
              <a:buNone/>
              <a:defRPr sz="1600"/>
            </a:lvl6pPr>
            <a:lvl7pPr marL="2743101" indent="0" algn="ctr">
              <a:buNone/>
              <a:defRPr sz="1600"/>
            </a:lvl7pPr>
            <a:lvl8pPr marL="3200284" indent="0" algn="ctr">
              <a:buNone/>
              <a:defRPr sz="1600"/>
            </a:lvl8pPr>
            <a:lvl9pPr marL="365746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92AFD-4B24-2752-280A-8FCD195A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F1566-4760-BD59-9537-CB66F20C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23D8F-5DF4-83D8-9222-5D6522F4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2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3BCDE-F2F0-442C-30CB-BB3CDF3C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6AE91-B6B6-2AA5-9AD6-2AFA3188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9CC36-14F9-E1DB-2632-6D79DA29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0A82F-C948-A23D-709A-FCAFEAD0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86B1F-3CE9-1936-9BA1-BCE46AEC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1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80FF94-8C2D-203B-038B-A83E53DE3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7" y="565397"/>
            <a:ext cx="1477963" cy="90054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0F89A-C0E1-B36A-429C-243A13A70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65397"/>
            <a:ext cx="4284662" cy="90054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355E4-7907-144C-BF5A-7AD5DA19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8DE6-2564-6AA6-60A5-17A2AE51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53861-72EF-D909-BB1B-326F1B1D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4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39143"/>
            <a:ext cx="5829300" cy="369967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581491"/>
            <a:ext cx="5143500" cy="25656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64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49304"/>
            <a:ext cx="5915025" cy="44204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111545"/>
            <a:ext cx="5915025" cy="23245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2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28874"/>
            <a:ext cx="2914650" cy="6742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28874"/>
            <a:ext cx="2914650" cy="6742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5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5777"/>
            <a:ext cx="5915025" cy="20540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05024"/>
            <a:ext cx="2901255" cy="127668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81706"/>
            <a:ext cx="2901255" cy="57094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05024"/>
            <a:ext cx="2915543" cy="127668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81706"/>
            <a:ext cx="2915543" cy="57094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0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0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14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8448"/>
            <a:ext cx="2211884" cy="247956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30054"/>
            <a:ext cx="3471863" cy="7551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88017"/>
            <a:ext cx="2211884" cy="59061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6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E2305-D22E-890B-1409-F25334BE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0AF6B-6325-1F81-2D40-E217F553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970BB-C73E-7C2F-021B-60D6ADEE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C6EF6-661C-C5CB-205C-A48A3E4F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14D2F-7700-6F3A-AEBC-F2711B7E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17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8448"/>
            <a:ext cx="2211884" cy="247956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30054"/>
            <a:ext cx="3471863" cy="755186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88017"/>
            <a:ext cx="2211884" cy="59061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17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16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65775"/>
            <a:ext cx="1478756" cy="900565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65775"/>
            <a:ext cx="4350544" cy="900565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1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34CA-EF47-4B94-F86C-D95E063B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20" y="2649873"/>
            <a:ext cx="5915025" cy="44192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D44CD-3071-9EE8-EB24-E204F9E8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20" y="7111731"/>
            <a:ext cx="5915025" cy="23245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0FDDD-0C70-93EF-1807-D84905D2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CB860-383C-82AA-8184-94596111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B98E0-FB55-0634-EA92-E44EAC6D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2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731A2-01C4-66F9-9AC2-C6639DCE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4B67E-161A-B9DF-87A6-E43977477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828686"/>
            <a:ext cx="2881312" cy="67421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2AA6F-2033-D572-CC5E-556BE3DA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7" y="2828686"/>
            <a:ext cx="2881313" cy="67421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02CAF-75F5-10E4-298B-9342A5EF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22D59-D32B-CBC8-3419-F23CE35C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EEAE7-96FC-4124-4DFA-7257400A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5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0EE8C-397F-5508-F72F-4F89E3D8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65399"/>
            <a:ext cx="5915025" cy="20538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8A1F5-2326-9A26-49B1-058E3E06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8" y="2605591"/>
            <a:ext cx="2900363" cy="12755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1" indent="0">
              <a:buNone/>
              <a:defRPr sz="1600" b="1"/>
            </a:lvl7pPr>
            <a:lvl8pPr marL="3200284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9AF6F-8443-3CB1-3429-3A89B274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8" y="3881143"/>
            <a:ext cx="2900363" cy="5710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0EDDE2-1775-4D34-400E-1F0F580A2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70" y="2605591"/>
            <a:ext cx="2916237" cy="12755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1" indent="0">
              <a:buNone/>
              <a:defRPr sz="1600" b="1"/>
            </a:lvl7pPr>
            <a:lvl8pPr marL="3200284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C532F1-26E3-960A-9D81-C5663CF64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70" y="3881143"/>
            <a:ext cx="2916237" cy="57101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CD096B-4FDB-B10B-1B1E-2C9248D1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910BD-89D9-605F-E0D5-BCC181F9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2FE1EE-594A-C895-EB75-DA9AFBB4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8D2E-BEDC-E2AA-BC9C-B5054735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BB9306-7E88-DBD6-E67F-198A1102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2E7198-A7FD-D0EF-B2DF-91ABACB1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9FF9D3-3090-7E61-7368-C7730BB4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6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555E98-5318-B968-CB06-7CA52350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5C3780-6E8A-AB15-1314-CBAFBB97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C736A4-AEC7-5AAB-8CBF-C48C17C1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1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9E92C-BE0A-B3FA-D61A-BB43D75D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708449"/>
            <a:ext cx="2211388" cy="24795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3AB6C-5C2D-0785-55CE-60D70D88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529296"/>
            <a:ext cx="3471862" cy="75528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34B564-A19B-2F24-4C80-43B4745CD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3188018"/>
            <a:ext cx="2211388" cy="5906007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1" indent="0">
              <a:buNone/>
              <a:defRPr sz="1000"/>
            </a:lvl7pPr>
            <a:lvl8pPr marL="3200284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1D76A-7E0A-44E6-55AF-E412264A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18DBE-1F2F-3B9B-FECF-85475C8A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AACD7-734B-E981-29A8-AE756C53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9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6F1C0-5DB9-308D-0351-1079C4CD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708449"/>
            <a:ext cx="2211388" cy="24795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2601E6-5FAD-F7BF-589D-332C7660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529296"/>
            <a:ext cx="3471862" cy="7552809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1" indent="0">
              <a:buNone/>
              <a:defRPr sz="2000"/>
            </a:lvl7pPr>
            <a:lvl8pPr marL="3200284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10397-8126-B028-A846-7919DB2E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3188018"/>
            <a:ext cx="2211388" cy="5906007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1" indent="0">
              <a:buNone/>
              <a:defRPr sz="1000"/>
            </a:lvl7pPr>
            <a:lvl8pPr marL="3200284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86C31-79D6-6C2E-3C9C-09C8D960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B098A-3AB4-96C5-BDF9-E84E1260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6D927-9459-1378-2E4C-48682521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431EE-97A1-7940-09C0-5614C11A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1" y="565399"/>
            <a:ext cx="5915025" cy="2053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FB99B-0024-1CE9-787E-C433DB540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1" y="2828686"/>
            <a:ext cx="5915025" cy="674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72A75-1986-3A28-BAA3-B021603E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850157"/>
            <a:ext cx="1543050" cy="56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B4E09-BA6A-0233-1D11-D8A6FF93D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6" y="9850157"/>
            <a:ext cx="2314575" cy="56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5FF23-C0EC-9818-A9E0-0377F5D8F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850157"/>
            <a:ext cx="1543050" cy="56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5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47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65777"/>
            <a:ext cx="5915025" cy="2054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28874"/>
            <a:ext cx="5915025" cy="674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849402"/>
            <a:ext cx="1543050" cy="56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3792-2DA8-4A39-AB96-FE2495C75CA7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849402"/>
            <a:ext cx="2314575" cy="56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849402"/>
            <a:ext cx="1543050" cy="56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A773-5916-4DFA-BB85-001813490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47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6D7A0284-2A45-C9ED-1501-9B759D0E6347}"/>
              </a:ext>
            </a:extLst>
          </p:cNvPr>
          <p:cNvSpPr txBox="1"/>
          <p:nvPr/>
        </p:nvSpPr>
        <p:spPr>
          <a:xfrm>
            <a:off x="230904" y="218391"/>
            <a:ext cx="141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蔡家宝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681F0F-B3BE-3EA7-45B2-D43900B98B72}"/>
              </a:ext>
            </a:extLst>
          </p:cNvPr>
          <p:cNvSpPr txBox="1"/>
          <p:nvPr/>
        </p:nvSpPr>
        <p:spPr>
          <a:xfrm>
            <a:off x="2745873" y="824098"/>
            <a:ext cx="2075674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9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联系电话</a:t>
            </a:r>
            <a:r>
              <a:rPr lang="zh-CN" altLang="en-US" sz="90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90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138  2302  2370</a:t>
            </a:r>
            <a:endParaRPr lang="zh-CN" altLang="en-US" sz="90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D9EB5C-C9DF-2A6C-F879-1D2E03CCB06A}"/>
              </a:ext>
            </a:extLst>
          </p:cNvPr>
          <p:cNvSpPr txBox="1"/>
          <p:nvPr/>
        </p:nvSpPr>
        <p:spPr>
          <a:xfrm>
            <a:off x="234315" y="555281"/>
            <a:ext cx="1958016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900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男 </a:t>
            </a:r>
            <a:r>
              <a:rPr lang="en-US" altLang="zh-CN" sz="900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20</a:t>
            </a:r>
            <a:r>
              <a:rPr lang="zh-CN" altLang="en-US" sz="900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岁 </a:t>
            </a:r>
            <a:r>
              <a:rPr lang="en-US" altLang="zh-CN" sz="900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900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广东 </a:t>
            </a:r>
            <a:r>
              <a:rPr lang="en-US" altLang="zh-CN" sz="900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900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汉族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D1FED4A-D08E-BA61-4F58-0E5C508AD203}"/>
              </a:ext>
            </a:extLst>
          </p:cNvPr>
          <p:cNvSpPr txBox="1"/>
          <p:nvPr/>
        </p:nvSpPr>
        <p:spPr>
          <a:xfrm>
            <a:off x="234836" y="820724"/>
            <a:ext cx="2075673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9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电子邮箱</a:t>
            </a:r>
            <a:r>
              <a:rPr lang="zh-CN" altLang="en-US" sz="90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90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baoo_cjb@163.com</a:t>
            </a:r>
            <a:endParaRPr lang="zh-CN" altLang="en-US" sz="90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DE42072-D040-108D-D51A-F48A99D4AAB4}"/>
              </a:ext>
            </a:extLst>
          </p:cNvPr>
          <p:cNvSpPr txBox="1"/>
          <p:nvPr/>
        </p:nvSpPr>
        <p:spPr>
          <a:xfrm>
            <a:off x="2752510" y="554162"/>
            <a:ext cx="1776548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9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求职意向</a:t>
            </a:r>
            <a:r>
              <a:rPr lang="zh-CN" altLang="en-US" sz="90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900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后端开发实习生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9E02FED-8474-F5F8-43F6-541AAEA56286}"/>
              </a:ext>
            </a:extLst>
          </p:cNvPr>
          <p:cNvCxnSpPr>
            <a:cxnSpLocks/>
          </p:cNvCxnSpPr>
          <p:nvPr/>
        </p:nvCxnSpPr>
        <p:spPr>
          <a:xfrm>
            <a:off x="220980" y="848384"/>
            <a:ext cx="4404360" cy="0"/>
          </a:xfrm>
          <a:prstGeom prst="line">
            <a:avLst/>
          </a:prstGeom>
          <a:ln w="10795">
            <a:gradFill flip="none" rotWithShape="1">
              <a:gsLst>
                <a:gs pos="51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  <a:alpha val="75000"/>
                  </a:schemeClr>
                </a:gs>
                <a:gs pos="0">
                  <a:schemeClr val="tx2">
                    <a:lumMod val="60000"/>
                    <a:lumOff val="40000"/>
                    <a:alpha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F31C539-1D95-812D-E624-CC1EBD7FE585}"/>
              </a:ext>
            </a:extLst>
          </p:cNvPr>
          <p:cNvGrpSpPr/>
          <p:nvPr/>
        </p:nvGrpSpPr>
        <p:grpSpPr>
          <a:xfrm>
            <a:off x="228605" y="1171533"/>
            <a:ext cx="6302829" cy="261610"/>
            <a:chOff x="228600" y="1256509"/>
            <a:chExt cx="6302829" cy="261073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6BF4F83-B79F-60D2-1CF1-41D8FC7E40E7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  <a:alpha val="59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平行四边形 68">
              <a:extLst>
                <a:ext uri="{FF2B5EF4-FFF2-40B4-BE49-F238E27FC236}">
                  <a16:creationId xmlns:a16="http://schemas.microsoft.com/office/drawing/2014/main" id="{9FB0FA3D-2744-717C-186A-8B3BE5F2B711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93AF4038-1F79-8FD0-E932-88CE95F2DE1A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FBECD18-6DDE-FD2C-FE20-2DA5063B69ED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实习经历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F23C72-EFA3-F770-B727-67995FE4743B}"/>
              </a:ext>
            </a:extLst>
          </p:cNvPr>
          <p:cNvSpPr txBox="1"/>
          <p:nvPr/>
        </p:nvSpPr>
        <p:spPr>
          <a:xfrm>
            <a:off x="138582" y="2088691"/>
            <a:ext cx="6490823" cy="204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熟练掌握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Java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基础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，熟悉常用集合源码，如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HashMap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ArrayList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LinkedList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等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，具备良好的编码习惯</a:t>
            </a:r>
          </a:p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JVM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垃圾收集器与内存分配策略、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Java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内存区域及类加载机制，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了解常用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JVM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设置参数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熟悉并发编程常见概念，如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锁的使用和原理、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CAS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AQS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Atomic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类原理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，了解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常见并发容器、线程池、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ThreadLocal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</a:t>
            </a:r>
          </a:p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熟悉计算机网络中的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OSI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七层模型和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TCP/IP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四层体系分层结构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，熟悉常见网络协议，如</a:t>
            </a:r>
            <a:r>
              <a: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HTTP/HTTPS </a:t>
            </a:r>
            <a:r>
              <a:rPr lang="zh-CN" altLang="en-US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UDP</a:t>
            </a:r>
            <a:r>
              <a:rPr lang="zh-CN" altLang="en-US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DNS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MySQL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的基本原理及使用，熟悉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MySQL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索引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，比如索引结构、索引下推、索引失效等，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熟悉并发事务机制，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比如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MVCC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、事务隔离级别等，熟悉日志、锁机制</a:t>
            </a:r>
            <a:endParaRPr lang="zh-CN" altLang="en-US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熟悉</a:t>
            </a:r>
            <a:r>
              <a: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Redis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数据类型使用场景，熟悉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持久化、过期淘汰策略和内存淘汰策略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，熟悉缓存高并发场景，比如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缓存穿透、缓存击穿、缓存雪崩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，了解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主从模式、哨兵模式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工作原理</a:t>
            </a:r>
          </a:p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了解操作系统的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进程通信、进程调度算法、死锁、内存管理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等知识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了解并使用过常见的设计模式，如：工厂模式、单例模式、模板方法模式、观察者模式、责任链模式、策略模式等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171444" indent="-171444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掌握开发中常用的框架：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Spring Boot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Spring MVC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Spring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Mybatis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等，了解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Spring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IOC</a:t>
            </a:r>
            <a:r>
              <a:rPr lang="zh-CN" altLang="en-US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</a:t>
            </a:r>
            <a:r>
              <a: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AOP</a:t>
            </a:r>
            <a:r>
              <a: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原理</a:t>
            </a:r>
            <a:endParaRPr lang="en-US" altLang="zh-CN" sz="800" b="1" spc="5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937CFA2-488D-9B1E-01CB-A0896434DD8B}"/>
              </a:ext>
            </a:extLst>
          </p:cNvPr>
          <p:cNvGrpSpPr/>
          <p:nvPr/>
        </p:nvGrpSpPr>
        <p:grpSpPr>
          <a:xfrm>
            <a:off x="228605" y="1859999"/>
            <a:ext cx="6302829" cy="244341"/>
            <a:chOff x="228600" y="1256509"/>
            <a:chExt cx="6302829" cy="243839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7980693-3FCE-286B-B93E-A92E6A7E21F3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  <a:alpha val="59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BE046890-382F-896D-7D16-444714B01F68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740FD4F3-7853-C448-668D-A490B5D57016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8D6AAE0-ED20-4FF3-66E3-C3485D445C5C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18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专业技能</a:t>
              </a:r>
              <a:endParaRPr lang="en-US" altLang="zh-CN" sz="11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A218722-B4A3-17BD-A000-B261DF385D4D}"/>
              </a:ext>
            </a:extLst>
          </p:cNvPr>
          <p:cNvGrpSpPr/>
          <p:nvPr/>
        </p:nvGrpSpPr>
        <p:grpSpPr>
          <a:xfrm>
            <a:off x="228605" y="4129133"/>
            <a:ext cx="6302829" cy="244341"/>
            <a:chOff x="228600" y="1256509"/>
            <a:chExt cx="6302829" cy="243839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9A922AC-5E6E-6433-64B0-26D417AC03E6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876C02C-4690-B14C-89E9-F2742C76A696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3234437A-B9DD-9843-448F-D22EDBEEEBA8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52FA801-A510-9B9C-F35D-202069B528A8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18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项目经历</a:t>
              </a:r>
              <a:endParaRPr lang="en-US" altLang="zh-CN" sz="11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2FE2D19-530F-2C07-D63A-E1529BBF8278}"/>
              </a:ext>
            </a:extLst>
          </p:cNvPr>
          <p:cNvGrpSpPr/>
          <p:nvPr/>
        </p:nvGrpSpPr>
        <p:grpSpPr>
          <a:xfrm>
            <a:off x="157251" y="7236702"/>
            <a:ext cx="6783799" cy="2829083"/>
            <a:chOff x="134386" y="4169429"/>
            <a:chExt cx="6783799" cy="2829083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6CF1FC8-390B-B757-1391-EB4410C744FE}"/>
                </a:ext>
              </a:extLst>
            </p:cNvPr>
            <p:cNvSpPr txBox="1"/>
            <p:nvPr/>
          </p:nvSpPr>
          <p:spPr>
            <a:xfrm>
              <a:off x="134386" y="4189410"/>
              <a:ext cx="6472154" cy="280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校园招聘经验分享平台</a:t>
              </a:r>
              <a:endParaRPr lang="en-US" altLang="zh-CN" sz="7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44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Caffeine + Elasticsearch</a:t>
              </a:r>
            </a:p>
            <a:p>
              <a:pPr marL="171444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以分享讨论校招信息为目的的交流平台，主要面向即将就业或者想找实习的学生。项目具备生成长图功能以方便用户对内容进行分享，并且实现了发布动态、私信用户、关注动态并接收被关注动态的消息等交流平台的功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44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主要职责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：后端各功能开发，数据库表设计，项目部署至云服务器。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44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核心功能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1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MD5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对密码加盐加密存储，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 Email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辅助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发送邮件进行注册激活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，通过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Interceptor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拦截器进行登录检查并赋予相应权限，使用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token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解决了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HTTP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无状态的问题和分布式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Session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不一致的问题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1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消息模块：使用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前缀树的数据结构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对平台“敏感词”脱敏处理，使用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面向切面编程实现统一记录日志。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1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通知模块：使用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RabbitMQ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消息队列，在用户被点赞、关注、评论后，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异步推送消息，对系统进行解耦、削峰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44" lvl="1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自编写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工具类，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逻辑过期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异步缓存重建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策略解决了该平台热门动态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缓存击穿、缓存穿透、缓存雪崩问题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，对功能解耦，提高开发效率。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引入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本地缓存，利用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 + 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实现两级缓存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,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优化了热门动态的访问，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单机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150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提升到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1600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策略模式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模板方法模式的设计模式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对登陆模块进行优化，使其对新增登陆方式的解耦。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构建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前缀字典树的数据结构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对平台上传播的“敏感词”进行脱敏处理，实现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O(mn)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时间复杂度脱敏海量信息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51198AB-4C1B-D89B-72B8-09F3D7E7DE1D}"/>
                </a:ext>
              </a:extLst>
            </p:cNvPr>
            <p:cNvSpPr txBox="1"/>
            <p:nvPr/>
          </p:nvSpPr>
          <p:spPr>
            <a:xfrm>
              <a:off x="5141637" y="4169429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7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2DC2E53-2835-27F0-D14A-FE37E73A6BBE}"/>
              </a:ext>
            </a:extLst>
          </p:cNvPr>
          <p:cNvGrpSpPr/>
          <p:nvPr/>
        </p:nvGrpSpPr>
        <p:grpSpPr>
          <a:xfrm>
            <a:off x="150728" y="4345346"/>
            <a:ext cx="6819787" cy="2977629"/>
            <a:chOff x="158342" y="6486091"/>
            <a:chExt cx="6819787" cy="2977629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C4C9CCA-220A-12A4-1997-7DA06BAB01A5}"/>
                </a:ext>
              </a:extLst>
            </p:cNvPr>
            <p:cNvSpPr txBox="1"/>
            <p:nvPr/>
          </p:nvSpPr>
          <p:spPr>
            <a:xfrm>
              <a:off x="158342" y="6487905"/>
              <a:ext cx="6397043" cy="2975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“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推宝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”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短视频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App</a:t>
              </a:r>
            </a:p>
            <a:p>
              <a:pPr marL="171444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MinIO + MongoDB + Quartz + Nginx</a:t>
              </a:r>
            </a:p>
            <a:p>
              <a:pPr marL="171444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：该项目是基于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抖音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”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、“小红书”等短视频平台模式开发的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，主要模块包含：用户模块、视频模块、粉丝模块、留言评论模块、消息模块、点赞模块、关注推送模块等。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44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主要职责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：后端各功能开发，项目部署至云服务器。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44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项目收获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使用枚举类和 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Assert 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断言机制结合自编写统一异常处理器类，针对特定异常情况定义不同枚举实例，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减少定义大量异常类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，学会了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企业级异常捕获方案。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加深对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项目优化方面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的理解，使用聚合工程进行依赖管理，让项目结构清晰且便于维护。采用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缓存双删机制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保证数据库和缓存的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数据一致性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主从复制，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使数据读写分离，提高系统性能。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44" lvl="1" indent="-17144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对短信登陆或系统通知（如点赞、关注）等重复操作，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校验工具类，配合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Interceptor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拦截器，进行次数限制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，防止恶意重复请求，提高系统可用性。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MongoDB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存储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RabbitMQ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异步发送消息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对系统消息推送进行解耦和削峰，利用生产者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消费者模式统一发送系统消息，相较于优化前以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为数据库存储系统通知，点赞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关注等接口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116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提高到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1800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775" lvl="2" indent="-22859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+ Quartz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实现点赞功能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并且数据定期落库，并配合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自编写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优化批量更新方法，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加速点赞数量落库，使单次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20w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条评论的点赞数据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落库时间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89s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降低至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C8C1C3F-17D9-0E62-E790-AB9A64BBD914}"/>
                </a:ext>
              </a:extLst>
            </p:cNvPr>
            <p:cNvSpPr txBox="1"/>
            <p:nvPr/>
          </p:nvSpPr>
          <p:spPr>
            <a:xfrm>
              <a:off x="5201581" y="6486091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9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44078F9-80AD-234B-861C-3A38C9DB1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t="-1" r="18997" b="29054"/>
          <a:stretch/>
        </p:blipFill>
        <p:spPr>
          <a:xfrm>
            <a:off x="5334490" y="127014"/>
            <a:ext cx="904574" cy="1040303"/>
          </a:xfrm>
          <a:prstGeom prst="rect">
            <a:avLst/>
          </a:prstGeom>
          <a:ln w="9525">
            <a:solidFill>
              <a:srgbClr val="313C4D"/>
            </a:solidFill>
          </a:ln>
          <a:effectLst>
            <a:outerShdw blurRad="114300" dist="38100" dir="5400000" sx="95000" sy="95000" algn="ctr" rotWithShape="0">
              <a:srgbClr val="000000">
                <a:alpha val="22000"/>
              </a:srgbClr>
            </a:outerShdw>
          </a:effectLst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32D5C985-B8F3-0F4D-E63F-84F1FEE995B9}"/>
              </a:ext>
            </a:extLst>
          </p:cNvPr>
          <p:cNvGrpSpPr/>
          <p:nvPr/>
        </p:nvGrpSpPr>
        <p:grpSpPr>
          <a:xfrm>
            <a:off x="228605" y="10069207"/>
            <a:ext cx="6302829" cy="261610"/>
            <a:chOff x="228600" y="1256509"/>
            <a:chExt cx="6302829" cy="261073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4ACFE49-EE46-E31C-5B80-AF3B43B5662F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B2049F2E-FEDF-E0ED-32F3-8C67EE1E0E34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51B0DA9-46AC-C3ED-FE81-BA221E762B88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9180ACC-13F1-609C-BEB8-6DD67F51BCC1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教育经历</a:t>
              </a:r>
              <a:endParaRPr lang="en-US" altLang="zh-CN" sz="11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8B911D75-0123-16A1-A995-767A426FD216}"/>
              </a:ext>
            </a:extLst>
          </p:cNvPr>
          <p:cNvSpPr txBox="1"/>
          <p:nvPr/>
        </p:nvSpPr>
        <p:spPr>
          <a:xfrm>
            <a:off x="284225" y="1388245"/>
            <a:ext cx="6229785" cy="48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京东 </a:t>
            </a:r>
            <a:r>
              <a:rPr lang="en-US" altLang="zh-CN" sz="10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 </a:t>
            </a:r>
            <a:r>
              <a:rPr lang="zh-CN" altLang="en-US" sz="10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智慧医疗产品研发部</a:t>
            </a:r>
            <a:endParaRPr lang="en-US" altLang="zh-CN" sz="1000" b="1" spc="5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b="1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主要职责：</a:t>
            </a:r>
            <a:r>
              <a:rPr lang="zh-CN" altLang="en-US" sz="800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负责</a:t>
            </a:r>
            <a:r>
              <a:rPr lang="en-US" altLang="zh-CN" sz="800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Saas</a:t>
            </a:r>
            <a:r>
              <a:rPr lang="zh-CN" altLang="en-US" sz="800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化系统的后端开发，为医院提供定制化的软件服务，包括医生端</a:t>
            </a:r>
            <a:r>
              <a:rPr lang="en-US" altLang="zh-CN" sz="800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800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、患者端</a:t>
            </a:r>
            <a:r>
              <a:rPr lang="en-US" altLang="zh-CN" sz="800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800" spc="5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、运营端三端开发。</a:t>
            </a:r>
            <a:endParaRPr lang="en-US" altLang="zh-CN" sz="800" spc="5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26C7A40-5019-1050-CF38-08AFC11E86C0}"/>
              </a:ext>
            </a:extLst>
          </p:cNvPr>
          <p:cNvGrpSpPr/>
          <p:nvPr/>
        </p:nvGrpSpPr>
        <p:grpSpPr>
          <a:xfrm>
            <a:off x="291846" y="10271871"/>
            <a:ext cx="6390460" cy="292185"/>
            <a:chOff x="291846" y="1397857"/>
            <a:chExt cx="6390460" cy="29218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35CFF1-91C7-218F-25B0-4E07F7EB0E5C}"/>
                </a:ext>
              </a:extLst>
            </p:cNvPr>
            <p:cNvSpPr txBox="1"/>
            <p:nvPr/>
          </p:nvSpPr>
          <p:spPr>
            <a:xfrm>
              <a:off x="291846" y="1397857"/>
              <a:ext cx="1671828" cy="285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900" spc="3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广东工业大学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6B0D882-7BD9-93AD-D7D0-7B397668286D}"/>
                </a:ext>
              </a:extLst>
            </p:cNvPr>
            <p:cNvSpPr txBox="1"/>
            <p:nvPr/>
          </p:nvSpPr>
          <p:spPr>
            <a:xfrm>
              <a:off x="1909246" y="1404130"/>
              <a:ext cx="1671828" cy="285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900" spc="3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计算机科学与技术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14F035-649C-2AFC-7BD6-8FA9268FB652}"/>
                </a:ext>
              </a:extLst>
            </p:cNvPr>
            <p:cNvSpPr txBox="1"/>
            <p:nvPr/>
          </p:nvSpPr>
          <p:spPr>
            <a:xfrm>
              <a:off x="3730808" y="1404130"/>
              <a:ext cx="677799" cy="285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900" spc="3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本科生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19F1438-517C-7337-42DC-0ECCB7692455}"/>
                </a:ext>
              </a:extLst>
            </p:cNvPr>
            <p:cNvSpPr txBox="1"/>
            <p:nvPr/>
          </p:nvSpPr>
          <p:spPr>
            <a:xfrm>
              <a:off x="4905758" y="1401844"/>
              <a:ext cx="1776548" cy="28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9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2020</a:t>
              </a:r>
              <a:r>
                <a:rPr lang="zh-CN" altLang="en-US" sz="9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年</a:t>
              </a:r>
              <a:r>
                <a:rPr lang="en-US" altLang="zh-CN" sz="9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r>
                <a:rPr lang="zh-CN" altLang="en-US" sz="9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月</a:t>
              </a:r>
              <a:r>
                <a:rPr lang="en-US" altLang="zh-CN" sz="9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— 2024</a:t>
              </a:r>
              <a:r>
                <a:rPr lang="zh-CN" altLang="en-US" sz="9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年</a:t>
              </a:r>
              <a:r>
                <a:rPr lang="en-US" altLang="zh-CN" sz="9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r>
                <a:rPr lang="zh-CN" altLang="en-US" sz="9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月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1F83C63-8DAC-C766-5814-E3B51C3BB06E}"/>
              </a:ext>
            </a:extLst>
          </p:cNvPr>
          <p:cNvSpPr txBox="1"/>
          <p:nvPr/>
        </p:nvSpPr>
        <p:spPr>
          <a:xfrm>
            <a:off x="4905758" y="1385763"/>
            <a:ext cx="1776548" cy="282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2023</a:t>
            </a:r>
            <a:r>
              <a:rPr lang="zh-CN" altLang="en-US" sz="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</a:t>
            </a:r>
            <a:r>
              <a:rPr lang="en-US" altLang="zh-CN" sz="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月 </a:t>
            </a:r>
            <a:r>
              <a:rPr lang="en-US" altLang="zh-CN" sz="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 </a:t>
            </a:r>
            <a:r>
              <a:rPr lang="zh-CN" altLang="en-US" sz="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至今</a:t>
            </a:r>
          </a:p>
        </p:txBody>
      </p:sp>
    </p:spTree>
    <p:extLst>
      <p:ext uri="{BB962C8B-B14F-4D97-AF65-F5344CB8AC3E}">
        <p14:creationId xmlns:p14="http://schemas.microsoft.com/office/powerpoint/2010/main" val="10065550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12883</TotalTime>
  <Words>1056</Words>
  <Application>Microsoft Office PowerPoint</Application>
  <PresentationFormat>自定义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思源黑体 CN Bold</vt:lpstr>
      <vt:lpstr>思源黑体 CN Light</vt:lpstr>
      <vt:lpstr>思源黑体 CN Medium</vt:lpstr>
      <vt:lpstr>思源黑体 CN Normal</vt:lpstr>
      <vt:lpstr>Arial</vt:lpstr>
      <vt:lpstr>Calibri</vt:lpstr>
      <vt:lpstr>Calibri Light</vt:lpstr>
      <vt:lpstr>自定义设计方案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</dc:creator>
  <cp:lastModifiedBy>st eve</cp:lastModifiedBy>
  <cp:revision>56</cp:revision>
  <dcterms:created xsi:type="dcterms:W3CDTF">2022-11-23T14:24:06Z</dcterms:created>
  <dcterms:modified xsi:type="dcterms:W3CDTF">2023-03-21T15:11:00Z</dcterms:modified>
</cp:coreProperties>
</file>