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142" autoAdjust="0"/>
  </p:normalViewPr>
  <p:slideViewPr>
    <p:cSldViewPr snapToGrid="0" showGuides="1">
      <p:cViewPr>
        <p:scale>
          <a:sx n="150" d="100"/>
          <a:sy n="150" d="100"/>
        </p:scale>
        <p:origin x="586" y="-1402"/>
      </p:cViewPr>
      <p:guideLst>
        <p:guide orient="horz" pos="316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C465-58AA-4965-81AA-6A131747973C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D7B82-8361-4661-B97C-766B0F08D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7B82-8361-4661-B97C-766B0F08DD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4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7B82-8361-4661-B97C-766B0F08DD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7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7B82-8361-4661-B97C-766B0F08DD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2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2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2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8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0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D8BF-2185-4E54-8F28-B7D1404E42B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0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9C8360-21C8-8EDF-CE38-377029760547}"/>
              </a:ext>
            </a:extLst>
          </p:cNvPr>
          <p:cNvSpPr txBox="1"/>
          <p:nvPr/>
        </p:nvSpPr>
        <p:spPr>
          <a:xfrm>
            <a:off x="230910" y="218391"/>
            <a:ext cx="14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2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蔡家宝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A573B-4CD6-9469-A9F7-B1E85A71FF03}"/>
              </a:ext>
            </a:extLst>
          </p:cNvPr>
          <p:cNvSpPr txBox="1"/>
          <p:nvPr/>
        </p:nvSpPr>
        <p:spPr>
          <a:xfrm>
            <a:off x="2745873" y="824105"/>
            <a:ext cx="2075674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联系电话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138  2302  2370</a:t>
            </a:r>
            <a:endParaRPr lang="zh-CN" altLang="en-US" sz="899" b="1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71E19B-D039-907A-EFAB-EBF957988755}"/>
              </a:ext>
            </a:extLst>
          </p:cNvPr>
          <p:cNvSpPr txBox="1"/>
          <p:nvPr/>
        </p:nvSpPr>
        <p:spPr>
          <a:xfrm>
            <a:off x="234315" y="555285"/>
            <a:ext cx="1958016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男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20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岁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广东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汉族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996E32-C723-F3D9-56ED-13CE2F81F21D}"/>
              </a:ext>
            </a:extLst>
          </p:cNvPr>
          <p:cNvSpPr txBox="1"/>
          <p:nvPr/>
        </p:nvSpPr>
        <p:spPr>
          <a:xfrm>
            <a:off x="234846" y="820731"/>
            <a:ext cx="2075673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电子邮箱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baoo_cjb@163.com</a:t>
            </a:r>
            <a:endParaRPr lang="zh-CN" altLang="en-US" sz="899" b="1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4C8207-7A00-A249-C496-B25CC1C45D52}"/>
              </a:ext>
            </a:extLst>
          </p:cNvPr>
          <p:cNvSpPr txBox="1"/>
          <p:nvPr/>
        </p:nvSpPr>
        <p:spPr>
          <a:xfrm>
            <a:off x="2752514" y="554168"/>
            <a:ext cx="1776548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求职意向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后端开发工程师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A3E378-18FC-7A7E-C2FC-327FCA07FBC1}"/>
              </a:ext>
            </a:extLst>
          </p:cNvPr>
          <p:cNvCxnSpPr>
            <a:cxnSpLocks/>
          </p:cNvCxnSpPr>
          <p:nvPr/>
        </p:nvCxnSpPr>
        <p:spPr>
          <a:xfrm>
            <a:off x="220981" y="848384"/>
            <a:ext cx="4404360" cy="0"/>
          </a:xfrm>
          <a:prstGeom prst="line">
            <a:avLst/>
          </a:prstGeom>
          <a:ln w="10795">
            <a:gradFill flip="none" rotWithShape="1">
              <a:gsLst>
                <a:gs pos="51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  <a:alpha val="75000"/>
                  </a:schemeClr>
                </a:gs>
                <a:gs pos="0">
                  <a:schemeClr val="tx2">
                    <a:lumMod val="60000"/>
                    <a:lumOff val="40000"/>
                    <a:alpha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DD597E-F2D4-BFE2-B21B-732C45A24F1D}"/>
              </a:ext>
            </a:extLst>
          </p:cNvPr>
          <p:cNvGrpSpPr/>
          <p:nvPr/>
        </p:nvGrpSpPr>
        <p:grpSpPr>
          <a:xfrm>
            <a:off x="228613" y="4296851"/>
            <a:ext cx="6302828" cy="261610"/>
            <a:chOff x="228600" y="1256509"/>
            <a:chExt cx="6302829" cy="26107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470FC6-B2E0-7D81-93D2-0104B0E24A88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  <a:alpha val="59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6920930D-ECC4-77DB-7B1C-0F12E17733F3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E2EA3EBD-8193-489B-BD88-5BDF6DC718D8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C10F36B-9F91-5B00-C5D0-807403E9A84E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实习经历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94A210-2232-79CE-A83E-618B59E81571}"/>
              </a:ext>
            </a:extLst>
          </p:cNvPr>
          <p:cNvGrpSpPr/>
          <p:nvPr/>
        </p:nvGrpSpPr>
        <p:grpSpPr>
          <a:xfrm>
            <a:off x="228613" y="7050165"/>
            <a:ext cx="6302828" cy="261610"/>
            <a:chOff x="228600" y="1256509"/>
            <a:chExt cx="6302829" cy="26107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AF361BA-1E07-EE32-C491-117D0036FC0A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152B4ABA-4DA2-FF69-E241-21BA120EAB87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5A8B7DC0-A8E7-DEA8-460C-F6757463BBF3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6757D15-F435-1715-94CE-8AB15920EB1C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项目经历</a:t>
              </a:r>
              <a:endParaRPr lang="en-US" altLang="zh-CN" sz="11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790FC3D-24D1-62F5-24F0-053262C172DC}"/>
              </a:ext>
            </a:extLst>
          </p:cNvPr>
          <p:cNvGrpSpPr/>
          <p:nvPr/>
        </p:nvGrpSpPr>
        <p:grpSpPr>
          <a:xfrm>
            <a:off x="150735" y="7271964"/>
            <a:ext cx="6790291" cy="2987789"/>
            <a:chOff x="158342" y="6475931"/>
            <a:chExt cx="6790291" cy="298778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70694BC-A4F8-CF2B-3A19-F9E721C6E649}"/>
                </a:ext>
              </a:extLst>
            </p:cNvPr>
            <p:cNvSpPr txBox="1"/>
            <p:nvPr/>
          </p:nvSpPr>
          <p:spPr>
            <a:xfrm>
              <a:off x="158342" y="6487905"/>
              <a:ext cx="6397043" cy="2975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“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推宝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”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短视频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App</a:t>
              </a: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MinIO + MongoDB + Quartz + Nginx</a:t>
              </a: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：该项目是基于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“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抖音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”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、“小红书”等短视频平台模式开发的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，主要模块包含：用户模块、视频模块、粉丝模块、留言评论模块、消息模块、点赞模块、关注推送模块等。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主要职责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：后端各功能开发，项目部署至云服务器。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项目收获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使用枚举类和 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Assert 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断言机制结合自编写统一异常处理器类，针对特定异常情况定义不同枚举实例，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减少定义大量异常类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，学会了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企业级异常捕获方案。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加深对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项目优化方面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的理解，使用聚合工程进行依赖管理，让项目结构清晰且便于维护。采用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缓存双删机制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保证数据库和缓存的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数据一致性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主从复制，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使数据读写分离，提高系统性能。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lvl="1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对短信登陆或系统通知（如点赞、关注）等频繁操作，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校验工具类，配合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切面，进行次数限制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，防止恶意重复请求，提高系统可用性。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MongoDB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存储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RabbitMQ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异步发送消息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对系统消息推送进行解耦和削峰，利用生产者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消费者模式统一发送系统消息，相较于优化前以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为数据库存储系统通知，点赞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关注等接口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316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提高到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1800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+ Quartz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实现点赞功能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并且数据定期落库，并配合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自编写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优化批量更新方法，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加速点赞数量落库，使单次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20w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条评论的点赞数据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落库时间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89s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降低至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864E5CC-8FE4-B773-9806-E1FC00B9F4C0}"/>
                </a:ext>
              </a:extLst>
            </p:cNvPr>
            <p:cNvSpPr txBox="1"/>
            <p:nvPr/>
          </p:nvSpPr>
          <p:spPr>
            <a:xfrm>
              <a:off x="5172085" y="6475931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9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2023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2D3DB25-A1F4-1ADF-A7D6-E304116EC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t="-1" r="18997" b="29054"/>
          <a:stretch/>
        </p:blipFill>
        <p:spPr>
          <a:xfrm>
            <a:off x="5334490" y="127018"/>
            <a:ext cx="904574" cy="1040303"/>
          </a:xfrm>
          <a:prstGeom prst="rect">
            <a:avLst/>
          </a:prstGeom>
          <a:ln w="9525">
            <a:solidFill>
              <a:srgbClr val="313C4D"/>
            </a:solidFill>
          </a:ln>
          <a:effectLst>
            <a:outerShdw blurRad="114300" dist="38100" dir="5400000" sx="95000" sy="95000" algn="ctr" rotWithShape="0">
              <a:srgbClr val="000000">
                <a:alpha val="22000"/>
              </a:srgbClr>
            </a:outerShdw>
          </a:effectLst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D272C166-6583-9E11-6F2C-0F2D08D1BF15}"/>
              </a:ext>
            </a:extLst>
          </p:cNvPr>
          <p:cNvGrpSpPr/>
          <p:nvPr/>
        </p:nvGrpSpPr>
        <p:grpSpPr>
          <a:xfrm>
            <a:off x="284235" y="4503016"/>
            <a:ext cx="6656791" cy="2568198"/>
            <a:chOff x="284235" y="4940124"/>
            <a:chExt cx="6656791" cy="2568198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B67BF9A-0B0C-6991-B54B-E7C9F1C1BFB6}"/>
                </a:ext>
              </a:extLst>
            </p:cNvPr>
            <p:cNvSpPr txBox="1"/>
            <p:nvPr/>
          </p:nvSpPr>
          <p:spPr>
            <a:xfrm>
              <a:off x="284235" y="4940124"/>
              <a:ext cx="1908095" cy="3093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b="1" spc="5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京东 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— </a:t>
              </a:r>
              <a:r>
                <a:rPr lang="zh-CN" altLang="en-US" sz="899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智慧医疗产品研发部</a:t>
              </a:r>
              <a:endParaRPr lang="en-US" altLang="zh-CN" sz="899" b="1" spc="5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7A4E933-F807-434E-9977-3366CDACBBAF}"/>
                </a:ext>
              </a:extLst>
            </p:cNvPr>
            <p:cNvSpPr txBox="1"/>
            <p:nvPr/>
          </p:nvSpPr>
          <p:spPr>
            <a:xfrm>
              <a:off x="291856" y="5200170"/>
              <a:ext cx="6397043" cy="911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899" spc="5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私域互联网线上医院 </a:t>
              </a:r>
              <a:r>
                <a:rPr lang="en-US" altLang="zh-CN" sz="899" spc="5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— 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医生端、患者端、运营端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主要工作：</a:t>
              </a:r>
              <a:endPara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Clr>
                  <a:schemeClr val="tx2">
                    <a:lumMod val="75000"/>
                  </a:schemeClr>
                </a:buClr>
                <a:buSzPct val="140000"/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设计代办事项需求方案，运用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策略模式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模板方法的设计模式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，共对接四个厂商，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包含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30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余类外部事件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，独立完成并上线。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Clr>
                  <a:schemeClr val="tx2">
                    <a:lumMod val="75000"/>
                  </a:schemeClr>
                </a:buClr>
                <a:buSzPct val="140000"/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对医院每日业务支付账单、退款数据的同步归档，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发现并解决了线上单主机定时任务重复执行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Bug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Clr>
                  <a:schemeClr val="tx2">
                    <a:lumMod val="75000"/>
                  </a:schemeClr>
                </a:buClr>
                <a:buSzPct val="140000"/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医生端抢单功能改造，优化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缓存数据结构处理抢单请求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，单机压测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TPS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达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900+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，接口平均响应时长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5ms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，性能提升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30%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16DFB1B-FEB8-8A3E-34F9-E09F370D01ED}"/>
                </a:ext>
              </a:extLst>
            </p:cNvPr>
            <p:cNvSpPr txBox="1"/>
            <p:nvPr/>
          </p:nvSpPr>
          <p:spPr>
            <a:xfrm>
              <a:off x="291856" y="6070512"/>
              <a:ext cx="6397043" cy="911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899" spc="5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京东线下体检门店系统</a:t>
              </a:r>
              <a:endParaRPr lang="en-US" altLang="zh-CN" sz="899" spc="5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主要工作：</a:t>
              </a:r>
              <a:endPara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171450" indent="-171450">
                <a:lnSpc>
                  <a:spcPts val="1300"/>
                </a:lnSpc>
                <a:buSzPct val="140000"/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对接京东健康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实现预约体检至结果已出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全流程系统通知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消息队列异步监听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并发送消息至京东健康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</a:p>
            <a:p>
              <a:pPr marL="171450" indent="-171450">
                <a:lnSpc>
                  <a:spcPts val="1300"/>
                </a:lnSpc>
                <a:buSzPct val="140000"/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实现体检实时报告、完整结构化报告流转与查询功能，在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流转过程中缓存实时报告提高查询响应速度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，采用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ZSET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数据结构优化报告未读数量统计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9F99AD7-BBC1-6619-F7B1-001EA969FCC9}"/>
                </a:ext>
              </a:extLst>
            </p:cNvPr>
            <p:cNvSpPr txBox="1"/>
            <p:nvPr/>
          </p:nvSpPr>
          <p:spPr>
            <a:xfrm>
              <a:off x="291856" y="6930600"/>
              <a:ext cx="6397043" cy="577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实习收获：</a:t>
              </a:r>
              <a:endPara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171450" indent="-171450">
                <a:lnSpc>
                  <a:spcPts val="1300"/>
                </a:lnSpc>
                <a:buSzPct val="140000"/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在企业项目中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运用设计模式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，了解并学习了公司内部中间件使用，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熟悉项目结构、部分业务实现以及多次参与协作开发。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171450" indent="-171450">
                <a:lnSpc>
                  <a:spcPts val="1300"/>
                </a:lnSpc>
                <a:buSzPct val="140000"/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熟悉了标准开发流程，经历过多次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PRD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评审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方案评审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开发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联调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测试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上线全流程，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能够理解业务需求并设计对应开发方案。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49785AF-7BAE-37E9-2FFF-6CE87D70854D}"/>
                </a:ext>
              </a:extLst>
            </p:cNvPr>
            <p:cNvSpPr txBox="1"/>
            <p:nvPr/>
          </p:nvSpPr>
          <p:spPr>
            <a:xfrm>
              <a:off x="2904050" y="4975249"/>
              <a:ext cx="1625012" cy="257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后端开发实习生</a:t>
              </a:r>
              <a:endParaRPr lang="en-US" altLang="zh-CN" sz="800" spc="3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4D59D89-3E1C-360C-FDA0-9F0ABE001F5E}"/>
                </a:ext>
              </a:extLst>
            </p:cNvPr>
            <p:cNvSpPr txBox="1"/>
            <p:nvPr/>
          </p:nvSpPr>
          <p:spPr>
            <a:xfrm>
              <a:off x="5164478" y="4948611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2023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2023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6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0280EFE-1067-5048-22C4-52F3C8B48076}"/>
              </a:ext>
            </a:extLst>
          </p:cNvPr>
          <p:cNvGrpSpPr/>
          <p:nvPr/>
        </p:nvGrpSpPr>
        <p:grpSpPr>
          <a:xfrm>
            <a:off x="157261" y="10196055"/>
            <a:ext cx="6783799" cy="2667717"/>
            <a:chOff x="157261" y="7052774"/>
            <a:chExt cx="6783799" cy="266771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3900868-E33F-E161-A5DD-B4E92DD1ED98}"/>
                </a:ext>
              </a:extLst>
            </p:cNvPr>
            <p:cNvSpPr txBox="1"/>
            <p:nvPr/>
          </p:nvSpPr>
          <p:spPr>
            <a:xfrm>
              <a:off x="157261" y="7078101"/>
              <a:ext cx="6472154" cy="2642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校园招聘经验分享平台</a:t>
              </a:r>
              <a:endParaRPr lang="en-US" altLang="zh-CN" sz="701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Caffeine + Elasticsearch</a:t>
              </a: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以分享讨论校招信息为目的的交流平台，主要面向即将就业或者想找实习的学生。项目具备生成长图功能以方便用户对内容进行分享，并且实现了发布动态、私信用户、关注动态并接收被关注动态的消息等交流平台的功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主要职责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：后端各功能开发，数据库表设计，项目部署至云服务器。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核心功能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用户模块：使用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MD5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对密码加盐加密存储，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 Email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辅助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发送邮件进行注册激活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，通过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Interceptor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拦截器进行登录检查并赋予相应权限，使用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缓存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token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解决了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HTTP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无状态的问题和分布式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Session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不一致的问题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消息模块：使用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前缀树的数据结构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对平台“敏感词”脱敏处理，使用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面向切面编程实现统一记录日志。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通知模块：使用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RabbitMQ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消息队列，在用户被点赞、关注、评论后，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异步推送消息，对系统进行解耦、削峰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lvl="1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自编写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工具类，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逻辑过期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异步缓存重建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策略解决了该平台热门动态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缓存击穿、缓存穿透、缓存雪崩问题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，对功能解耦，提高开发效率。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引入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Caffeine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本地缓存，利用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 + Caffeine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实现两级缓存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,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优化了热门动态的访问，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单机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150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提升到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1600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构建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前缀字典树的数据结构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对平台上传播的“敏感词”进行脱敏处理，实现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O(mn)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时间复杂度脱敏海量信息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D270BBF-159C-8CFF-6410-2CF2B55A2631}"/>
                </a:ext>
              </a:extLst>
            </p:cNvPr>
            <p:cNvSpPr txBox="1"/>
            <p:nvPr/>
          </p:nvSpPr>
          <p:spPr>
            <a:xfrm>
              <a:off x="5164512" y="7052774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7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18BE74-1244-7AC0-AE93-A1DAAD581910}"/>
              </a:ext>
            </a:extLst>
          </p:cNvPr>
          <p:cNvGrpSpPr/>
          <p:nvPr/>
        </p:nvGrpSpPr>
        <p:grpSpPr>
          <a:xfrm>
            <a:off x="138592" y="1742741"/>
            <a:ext cx="6490823" cy="2563660"/>
            <a:chOff x="138592" y="1635775"/>
            <a:chExt cx="6490823" cy="256366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B0AC8B8-9BC0-C96D-CB70-C45AF6C08689}"/>
                </a:ext>
              </a:extLst>
            </p:cNvPr>
            <p:cNvSpPr txBox="1"/>
            <p:nvPr/>
          </p:nvSpPr>
          <p:spPr>
            <a:xfrm>
              <a:off x="138592" y="1874440"/>
              <a:ext cx="6490823" cy="232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熟练掌握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基础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JDK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类库源码，如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HashMap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ArrayList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LinkedList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，具备良好的编码习惯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垃圾收集器与内存分配策略、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内存区域及类加载机制，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配置参数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熟悉并发编程常见概念，如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锁的使用和原理、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AQS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Atomic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类原理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常用并发组件、线程池、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ThreadLocal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熟悉计算机网络中的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OSI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七层模型和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TCP/IP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四层体系分层结构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，熟悉常见网络协议，如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HTTP/HTTPS 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TCP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UDP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的基本原理及使用，熟悉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索引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，比如索引结构、索引下推、索引失效等，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熟悉并发事务机制，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比如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MVCC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、事务隔离级别等，熟悉日志、锁机制</a:t>
              </a:r>
              <a:endPara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数据类型使用场景，熟悉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持久化、过期淘汰策略和内存淘汰策略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，熟悉缓存高并发场景解决方案，比如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缓存穿透、缓存击穿、缓存雪崩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主从模式、哨兵模式、集群模式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工作原理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了解操作系统的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进程通信、进程调度算法、死锁、内存管理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等知识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了解并使用过常见的设计模式，如：工厂模式、单例模式、模板方法模式、观察者模式、责任链模式、策略模式等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掌握业务中常用框架：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MVC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Mybatis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IOC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底层实现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37C57C0-425F-28D5-3F33-A567992A883B}"/>
                </a:ext>
              </a:extLst>
            </p:cNvPr>
            <p:cNvGrpSpPr/>
            <p:nvPr/>
          </p:nvGrpSpPr>
          <p:grpSpPr>
            <a:xfrm>
              <a:off x="228613" y="1635775"/>
              <a:ext cx="6302828" cy="261610"/>
              <a:chOff x="228600" y="1256509"/>
              <a:chExt cx="6302829" cy="261071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541E42F-568D-D42C-B6F3-F507E07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  <a:alpha val="59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4F1B72B0-C317-150B-40A5-2B81B92C4D5B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F967B43B-702E-AF7A-3FE1-BF96A3FCC5FF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C019A6F-A10C-316D-2379-D8036E7CB676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专业技能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3477782-B7CC-1ED6-46A2-DB52DD947468}"/>
              </a:ext>
            </a:extLst>
          </p:cNvPr>
          <p:cNvGrpSpPr/>
          <p:nvPr/>
        </p:nvGrpSpPr>
        <p:grpSpPr>
          <a:xfrm>
            <a:off x="228613" y="1237201"/>
            <a:ext cx="6603824" cy="505173"/>
            <a:chOff x="228613" y="1205974"/>
            <a:chExt cx="6603824" cy="50517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2AF5141-3FB3-BC76-CEEB-D9747FD5E40A}"/>
                </a:ext>
              </a:extLst>
            </p:cNvPr>
            <p:cNvGrpSpPr/>
            <p:nvPr/>
          </p:nvGrpSpPr>
          <p:grpSpPr>
            <a:xfrm>
              <a:off x="228613" y="1205974"/>
              <a:ext cx="6302828" cy="261610"/>
              <a:chOff x="228600" y="1256509"/>
              <a:chExt cx="6302829" cy="261072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B699AE6-90A9-D9FE-7B70-6AAFFE02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757560FA-1496-256C-03C5-CB5187351D64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66C6CB24-A4BF-DB4F-9E80-26633D3FCA76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3A6207C-5FEF-817D-5E07-0C3875932EF2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教育经历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58654D8-1B7E-D845-23F4-204711925C0C}"/>
                </a:ext>
              </a:extLst>
            </p:cNvPr>
            <p:cNvGrpSpPr/>
            <p:nvPr/>
          </p:nvGrpSpPr>
          <p:grpSpPr>
            <a:xfrm>
              <a:off x="291849" y="1418833"/>
              <a:ext cx="6540588" cy="292314"/>
              <a:chOff x="291846" y="1408017"/>
              <a:chExt cx="6540588" cy="292310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2085BC4-6D1A-8EB1-039D-ED043BABFCE0}"/>
                  </a:ext>
                </a:extLst>
              </p:cNvPr>
              <p:cNvSpPr txBox="1"/>
              <p:nvPr/>
            </p:nvSpPr>
            <p:spPr>
              <a:xfrm>
                <a:off x="291846" y="1408017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广东工业大学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03C0212-9BEA-B92E-274B-DB2D80BCC8AC}"/>
                  </a:ext>
                </a:extLst>
              </p:cNvPr>
              <p:cNvSpPr txBox="1"/>
              <p:nvPr/>
            </p:nvSpPr>
            <p:spPr>
              <a:xfrm>
                <a:off x="1909245" y="1414291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计算机科学与技术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CC54315-BD6E-D752-A4A8-ABDF03D6CF2D}"/>
                  </a:ext>
                </a:extLst>
              </p:cNvPr>
              <p:cNvSpPr txBox="1"/>
              <p:nvPr/>
            </p:nvSpPr>
            <p:spPr>
              <a:xfrm>
                <a:off x="3730808" y="1414291"/>
                <a:ext cx="677799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本科生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6A7DD5C-C75B-FD90-1835-B19E8B6B1F38}"/>
                  </a:ext>
                </a:extLst>
              </p:cNvPr>
              <p:cNvSpPr txBox="1"/>
              <p:nvPr/>
            </p:nvSpPr>
            <p:spPr>
              <a:xfrm>
                <a:off x="5055886" y="1412005"/>
                <a:ext cx="1776548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2020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— 2024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42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570694BC-A4F8-CF2B-3A19-F9E721C6E649}"/>
              </a:ext>
            </a:extLst>
          </p:cNvPr>
          <p:cNvSpPr txBox="1"/>
          <p:nvPr/>
        </p:nvSpPr>
        <p:spPr>
          <a:xfrm>
            <a:off x="150735" y="-60960"/>
            <a:ext cx="6397043" cy="411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65" lvl="2">
              <a:lnSpc>
                <a:spcPts val="1300"/>
              </a:lnSpc>
            </a:pP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3.    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使用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Redis + Quartz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实现点赞功能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并且数据定期落库，并配合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自编写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SQL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优化批量更新方法，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加速点赞数量落库，使单次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20w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条评论的点赞数据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落库时间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从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89s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降低至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5s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0280EFE-1067-5048-22C4-52F3C8B48076}"/>
              </a:ext>
            </a:extLst>
          </p:cNvPr>
          <p:cNvGrpSpPr/>
          <p:nvPr/>
        </p:nvGrpSpPr>
        <p:grpSpPr>
          <a:xfrm>
            <a:off x="157261" y="252514"/>
            <a:ext cx="6783799" cy="2667717"/>
            <a:chOff x="157261" y="7052774"/>
            <a:chExt cx="6783799" cy="266771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3900868-E33F-E161-A5DD-B4E92DD1ED98}"/>
                </a:ext>
              </a:extLst>
            </p:cNvPr>
            <p:cNvSpPr txBox="1"/>
            <p:nvPr/>
          </p:nvSpPr>
          <p:spPr>
            <a:xfrm>
              <a:off x="157261" y="7078101"/>
              <a:ext cx="6472154" cy="2642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校园招聘经验分享平台</a:t>
              </a:r>
              <a:endParaRPr lang="en-US" altLang="zh-CN" sz="701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Caffeine + Elasticsearch</a:t>
              </a: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以分享讨论校招信息为目的的交流平台，主要面向即将就业或者想找实习的学生。项目具备生成长图功能以方便用户对内容进行分享，并且实现了发布动态、私信用户、关注动态并接收被关注动态的消息等交流平台的功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主要职责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：后端各功能开发，数据库表设计，项目部署至云服务器。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核心功能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用户模块：使用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MD5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对密码加盐加密存储，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 Email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辅助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发送邮件进行注册激活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，通过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Interceptor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拦截器进行登录检查并赋予相应权限，使用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缓存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token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解决了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HTTP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无状态的问题和分布式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Session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不一致的问题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消息模块：使用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前缀树的数据结构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对平台“敏感词”脱敏处理，使用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面向切面编程实现统一记录日志。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通知模块：使用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RabbitMQ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消息队列，在用户被点赞、关注、评论后，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异步推送消息，对系统进行解耦、削峰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lvl="1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开发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工具类，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逻辑过期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异步缓存重建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策略解决了该平台热门动态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缓存击穿、缓存穿透、缓存雪崩问题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，对数据操作和缓存操作解耦，提高开发效率。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引入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Caffeine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本地缓存，利用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 + Caffeine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实现两级缓存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,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优化了热门动态的访问，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单机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150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提升到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1600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构建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前缀字典树数据结构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对平台上传播的“敏感词”进行脱敏处理，实现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O(mn)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时间复杂度脱敏海量信息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D270BBF-159C-8CFF-6410-2CF2B55A2631}"/>
                </a:ext>
              </a:extLst>
            </p:cNvPr>
            <p:cNvSpPr txBox="1"/>
            <p:nvPr/>
          </p:nvSpPr>
          <p:spPr>
            <a:xfrm>
              <a:off x="5164512" y="7052774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7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65D115A-D1EE-B130-A456-3F15DD9C1876}"/>
              </a:ext>
            </a:extLst>
          </p:cNvPr>
          <p:cNvGrpSpPr/>
          <p:nvPr/>
        </p:nvGrpSpPr>
        <p:grpSpPr>
          <a:xfrm>
            <a:off x="228614" y="2879014"/>
            <a:ext cx="6302829" cy="708852"/>
            <a:chOff x="228614" y="4152104"/>
            <a:chExt cx="6302829" cy="70885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31C9DF6-9435-5A73-D6B4-1678A9188D33}"/>
                </a:ext>
              </a:extLst>
            </p:cNvPr>
            <p:cNvGrpSpPr/>
            <p:nvPr/>
          </p:nvGrpSpPr>
          <p:grpSpPr>
            <a:xfrm>
              <a:off x="228614" y="4152104"/>
              <a:ext cx="6302829" cy="261610"/>
              <a:chOff x="228600" y="1256509"/>
              <a:chExt cx="6302829" cy="261072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8CFE94D6-1094-43FD-1270-FF00FD58F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平行四边形 55">
                <a:extLst>
                  <a:ext uri="{FF2B5EF4-FFF2-40B4-BE49-F238E27FC236}">
                    <a16:creationId xmlns:a16="http://schemas.microsoft.com/office/drawing/2014/main" id="{1231B316-3F70-6318-99E4-67B19B040C7F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49C424C1-E71A-1E55-871B-8E41202B01E8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43E743B-EFDD-F8E9-C9AD-F4CD398036CB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获奖经历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4B9D5B5-0728-FBD6-B8C7-619B80D1D2E3}"/>
                </a:ext>
              </a:extLst>
            </p:cNvPr>
            <p:cNvGrpSpPr/>
            <p:nvPr/>
          </p:nvGrpSpPr>
          <p:grpSpPr>
            <a:xfrm>
              <a:off x="439201" y="4406458"/>
              <a:ext cx="5979604" cy="454498"/>
              <a:chOff x="439201" y="12914791"/>
              <a:chExt cx="5979604" cy="454498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0FA11EF-E1AF-A6E0-3131-A2D752807066}"/>
                  </a:ext>
                </a:extLst>
              </p:cNvPr>
              <p:cNvSpPr txBox="1"/>
              <p:nvPr/>
            </p:nvSpPr>
            <p:spPr>
              <a:xfrm>
                <a:off x="439201" y="12914791"/>
                <a:ext cx="195348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连续两年获得校二等奖学金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B4A5417-FEC5-7BE1-E211-40CFFDCE3875}"/>
                  </a:ext>
                </a:extLst>
              </p:cNvPr>
              <p:cNvSpPr txBox="1"/>
              <p:nvPr/>
            </p:nvSpPr>
            <p:spPr>
              <a:xfrm>
                <a:off x="3164807" y="12914791"/>
                <a:ext cx="2887979" cy="24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第九届“创青春”中国青年创新创业大赛国赛金奖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0FEB7D-66E2-8F73-6ABB-E0C89C06C972}"/>
                  </a:ext>
                </a:extLst>
              </p:cNvPr>
              <p:cNvSpPr txBox="1"/>
              <p:nvPr/>
            </p:nvSpPr>
            <p:spPr>
              <a:xfrm>
                <a:off x="439201" y="13124863"/>
                <a:ext cx="236496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全国大学生数学建模大赛广东赛区三等奖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3FE57BB-9275-9E07-E419-BD7D40CFB2DB}"/>
                  </a:ext>
                </a:extLst>
              </p:cNvPr>
              <p:cNvSpPr txBox="1"/>
              <p:nvPr/>
            </p:nvSpPr>
            <p:spPr>
              <a:xfrm>
                <a:off x="3164801" y="13124863"/>
                <a:ext cx="3254004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第八届中国国际“互联网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+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”大学生创新创业大赛国赛银奖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084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CBF81E-B0F8-E10D-4B50-744A5B2A9438}"/>
              </a:ext>
            </a:extLst>
          </p:cNvPr>
          <p:cNvGrpSpPr/>
          <p:nvPr/>
        </p:nvGrpSpPr>
        <p:grpSpPr>
          <a:xfrm>
            <a:off x="228614" y="3082214"/>
            <a:ext cx="6302829" cy="708852"/>
            <a:chOff x="228614" y="4152104"/>
            <a:chExt cx="6302829" cy="70885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DE5ACF3-DF19-5A7C-10B1-1F1C30A7B9FD}"/>
                </a:ext>
              </a:extLst>
            </p:cNvPr>
            <p:cNvGrpSpPr/>
            <p:nvPr/>
          </p:nvGrpSpPr>
          <p:grpSpPr>
            <a:xfrm>
              <a:off x="228614" y="4152104"/>
              <a:ext cx="6302829" cy="261610"/>
              <a:chOff x="228600" y="1256509"/>
              <a:chExt cx="6302829" cy="26107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2E8A9C0-C7FF-E27D-FA61-ED55A6E64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平行四边形 8">
                <a:extLst>
                  <a:ext uri="{FF2B5EF4-FFF2-40B4-BE49-F238E27FC236}">
                    <a16:creationId xmlns:a16="http://schemas.microsoft.com/office/drawing/2014/main" id="{97118E08-91B0-6F61-E534-4E86F85988D4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167A791D-802D-2E81-5641-40C5AAC46E5C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4900BC-5536-61A8-C3DC-FDFD8CA47980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获奖经历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BB22EA-E94B-0551-6D7F-492DE64BCE3D}"/>
                </a:ext>
              </a:extLst>
            </p:cNvPr>
            <p:cNvGrpSpPr/>
            <p:nvPr/>
          </p:nvGrpSpPr>
          <p:grpSpPr>
            <a:xfrm>
              <a:off x="439201" y="4406458"/>
              <a:ext cx="5979604" cy="454498"/>
              <a:chOff x="439201" y="12914791"/>
              <a:chExt cx="5979604" cy="454498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44D350-CC1C-817C-9A45-5BA81CABCD49}"/>
                  </a:ext>
                </a:extLst>
              </p:cNvPr>
              <p:cNvSpPr txBox="1"/>
              <p:nvPr/>
            </p:nvSpPr>
            <p:spPr>
              <a:xfrm>
                <a:off x="439201" y="12914791"/>
                <a:ext cx="195348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连续两年获得校二等奖学金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0B8317-DD59-473B-113A-9224D28370F8}"/>
                  </a:ext>
                </a:extLst>
              </p:cNvPr>
              <p:cNvSpPr txBox="1"/>
              <p:nvPr/>
            </p:nvSpPr>
            <p:spPr>
              <a:xfrm>
                <a:off x="3164807" y="12914791"/>
                <a:ext cx="2887979" cy="24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第九届“创青春”中国青年创新创业大赛国赛金奖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048853-DA48-F9D8-C7D3-1E56B1CAC206}"/>
                  </a:ext>
                </a:extLst>
              </p:cNvPr>
              <p:cNvSpPr txBox="1"/>
              <p:nvPr/>
            </p:nvSpPr>
            <p:spPr>
              <a:xfrm>
                <a:off x="439201" y="13124863"/>
                <a:ext cx="236496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全国大学生数学建模大赛广东赛区三等奖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48D71C-657B-3661-6632-C257FD5A45C4}"/>
                  </a:ext>
                </a:extLst>
              </p:cNvPr>
              <p:cNvSpPr txBox="1"/>
              <p:nvPr/>
            </p:nvSpPr>
            <p:spPr>
              <a:xfrm>
                <a:off x="3164801" y="13124863"/>
                <a:ext cx="3254004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第八届中国国际“互联网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+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”大学生创新创业大赛国赛银奖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81CB44-6D73-412E-1563-D4113D605C0B}"/>
              </a:ext>
            </a:extLst>
          </p:cNvPr>
          <p:cNvGrpSpPr/>
          <p:nvPr/>
        </p:nvGrpSpPr>
        <p:grpSpPr>
          <a:xfrm>
            <a:off x="138592" y="40640"/>
            <a:ext cx="6490823" cy="2571280"/>
            <a:chOff x="138592" y="1635775"/>
            <a:chExt cx="6490823" cy="257128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C555054-A52E-44D5-B35E-F3CBE1EE44FA}"/>
                </a:ext>
              </a:extLst>
            </p:cNvPr>
            <p:cNvSpPr txBox="1"/>
            <p:nvPr/>
          </p:nvSpPr>
          <p:spPr>
            <a:xfrm>
              <a:off x="138592" y="1882060"/>
              <a:ext cx="6490823" cy="232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熟练掌握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基础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JDK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类库源码，如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HashMap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ArrayList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LinkedList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，具备良好的编码习惯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垃圾收集器与内存分配策略、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内存区域及类加载机制，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配置参数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熟悉并发编程常见概念，如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锁的使用和原理、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AQS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Atomic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类原理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常用并发组件、线程池、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ThreadLocal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熟悉计算机网络中的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OSI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七层模型和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TCP/IP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四层体系分层结构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，熟悉常见网络协议，如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HTTP/HTTPS 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TCP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UDP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的基本原理及使用，熟悉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索引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，比如索引结构、索引下推、索引失效等，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熟悉并发事务机制，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比如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MVCC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、事务隔离级别等，熟悉日志、锁机制</a:t>
              </a:r>
              <a:endPara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数据类型使用场景，熟悉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持久化、过期淘汰策略和内存淘汰策略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，熟悉缓存高并发场景解决方案，比如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缓存穿透、缓存击穿、缓存雪崩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主从模式、哨兵模式、集群模式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工作原理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了解操作系统的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进程通信、进程调度算法、死锁、内存管理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等知识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了解并使用过常见的设计模式，如：工厂模式、单例模式、模板方法模式、观察者模式、责任链模式、策略模式等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掌握业务中常用框架：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MVC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Mybatis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IOC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底层实现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323E8BC-4CA3-5170-6EBF-4D18157C211B}"/>
                </a:ext>
              </a:extLst>
            </p:cNvPr>
            <p:cNvGrpSpPr/>
            <p:nvPr/>
          </p:nvGrpSpPr>
          <p:grpSpPr>
            <a:xfrm>
              <a:off x="228613" y="1635775"/>
              <a:ext cx="6302828" cy="261610"/>
              <a:chOff x="228600" y="1256509"/>
              <a:chExt cx="6302829" cy="261071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5938581-994F-2062-4BFF-E4A57B7B7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  <a:alpha val="59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0DE84066-34BD-30BD-8AAE-5C09B909ACD2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043EAA99-ADB8-00F6-669F-8C3FF111CB9A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7EAA47F-B80D-10BB-CBB0-A1AC71E20810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专业技能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571E7FC-3811-B7B5-A93C-3CAE137E2919}"/>
              </a:ext>
            </a:extLst>
          </p:cNvPr>
          <p:cNvGrpSpPr/>
          <p:nvPr/>
        </p:nvGrpSpPr>
        <p:grpSpPr>
          <a:xfrm>
            <a:off x="228613" y="2581440"/>
            <a:ext cx="6603824" cy="505173"/>
            <a:chOff x="228613" y="1205974"/>
            <a:chExt cx="6603824" cy="50517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E62ACFE-3FE7-FF07-435A-BEF6F3D2D8C0}"/>
                </a:ext>
              </a:extLst>
            </p:cNvPr>
            <p:cNvGrpSpPr/>
            <p:nvPr/>
          </p:nvGrpSpPr>
          <p:grpSpPr>
            <a:xfrm>
              <a:off x="228613" y="1205974"/>
              <a:ext cx="6302828" cy="261610"/>
              <a:chOff x="228600" y="1256509"/>
              <a:chExt cx="6302829" cy="261072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4F5BF2D-6E86-1D51-5426-A4C290CBD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5ECF1F1-E5B7-D635-FDB2-7AC243AC1735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79277192-6C46-7E82-5CC0-1F355E87930C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17A0A2-888C-2E94-47EE-AF6A1E192C9E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教育经历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E69FDCA-D18E-FA9A-7ABD-E03B4DD51EB0}"/>
                </a:ext>
              </a:extLst>
            </p:cNvPr>
            <p:cNvGrpSpPr/>
            <p:nvPr/>
          </p:nvGrpSpPr>
          <p:grpSpPr>
            <a:xfrm>
              <a:off x="291849" y="1418833"/>
              <a:ext cx="6540588" cy="292314"/>
              <a:chOff x="291846" y="1408017"/>
              <a:chExt cx="6540588" cy="292310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2C8D4CA-61AE-19D1-08BD-371B83E4AE6B}"/>
                  </a:ext>
                </a:extLst>
              </p:cNvPr>
              <p:cNvSpPr txBox="1"/>
              <p:nvPr/>
            </p:nvSpPr>
            <p:spPr>
              <a:xfrm>
                <a:off x="291846" y="1408017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广东工业大学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68869C-910B-6BA3-FFAA-FFF266E0AB19}"/>
                  </a:ext>
                </a:extLst>
              </p:cNvPr>
              <p:cNvSpPr txBox="1"/>
              <p:nvPr/>
            </p:nvSpPr>
            <p:spPr>
              <a:xfrm>
                <a:off x="1909245" y="1414291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计算机科学与技术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6D65D43-D982-3DAC-AE89-8553A155D34A}"/>
                  </a:ext>
                </a:extLst>
              </p:cNvPr>
              <p:cNvSpPr txBox="1"/>
              <p:nvPr/>
            </p:nvSpPr>
            <p:spPr>
              <a:xfrm>
                <a:off x="3730808" y="1414291"/>
                <a:ext cx="677799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本科生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32AB705-CB33-7F08-9B08-68DC92600DE5}"/>
                  </a:ext>
                </a:extLst>
              </p:cNvPr>
              <p:cNvSpPr txBox="1"/>
              <p:nvPr/>
            </p:nvSpPr>
            <p:spPr>
              <a:xfrm>
                <a:off x="5055886" y="1412005"/>
                <a:ext cx="1776548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2020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— 2024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9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CBF81E-B0F8-E10D-4B50-744A5B2A9438}"/>
              </a:ext>
            </a:extLst>
          </p:cNvPr>
          <p:cNvGrpSpPr/>
          <p:nvPr/>
        </p:nvGrpSpPr>
        <p:grpSpPr>
          <a:xfrm>
            <a:off x="228614" y="3290622"/>
            <a:ext cx="6302829" cy="708852"/>
            <a:chOff x="228614" y="4152104"/>
            <a:chExt cx="6302829" cy="70885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DE5ACF3-DF19-5A7C-10B1-1F1C30A7B9FD}"/>
                </a:ext>
              </a:extLst>
            </p:cNvPr>
            <p:cNvGrpSpPr/>
            <p:nvPr/>
          </p:nvGrpSpPr>
          <p:grpSpPr>
            <a:xfrm>
              <a:off x="228614" y="4152104"/>
              <a:ext cx="6302829" cy="261610"/>
              <a:chOff x="228600" y="1256509"/>
              <a:chExt cx="6302829" cy="26107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2E8A9C0-C7FF-E27D-FA61-ED55A6E64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平行四边形 8">
                <a:extLst>
                  <a:ext uri="{FF2B5EF4-FFF2-40B4-BE49-F238E27FC236}">
                    <a16:creationId xmlns:a16="http://schemas.microsoft.com/office/drawing/2014/main" id="{97118E08-91B0-6F61-E534-4E86F85988D4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167A791D-802D-2E81-5641-40C5AAC46E5C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4900BC-5536-61A8-C3DC-FDFD8CA47980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获奖经历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BB22EA-E94B-0551-6D7F-492DE64BCE3D}"/>
                </a:ext>
              </a:extLst>
            </p:cNvPr>
            <p:cNvGrpSpPr/>
            <p:nvPr/>
          </p:nvGrpSpPr>
          <p:grpSpPr>
            <a:xfrm>
              <a:off x="439201" y="4406458"/>
              <a:ext cx="5979604" cy="454498"/>
              <a:chOff x="439201" y="12914791"/>
              <a:chExt cx="5979604" cy="454498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44D350-CC1C-817C-9A45-5BA81CABCD49}"/>
                  </a:ext>
                </a:extLst>
              </p:cNvPr>
              <p:cNvSpPr txBox="1"/>
              <p:nvPr/>
            </p:nvSpPr>
            <p:spPr>
              <a:xfrm>
                <a:off x="439201" y="12914791"/>
                <a:ext cx="195348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连续两年获得校二等奖学金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0B8317-DD59-473B-113A-9224D28370F8}"/>
                  </a:ext>
                </a:extLst>
              </p:cNvPr>
              <p:cNvSpPr txBox="1"/>
              <p:nvPr/>
            </p:nvSpPr>
            <p:spPr>
              <a:xfrm>
                <a:off x="3164807" y="12914791"/>
                <a:ext cx="2887979" cy="24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第九届“创青春”中国青年创新创业大赛国赛金奖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048853-DA48-F9D8-C7D3-1E56B1CAC206}"/>
                  </a:ext>
                </a:extLst>
              </p:cNvPr>
              <p:cNvSpPr txBox="1"/>
              <p:nvPr/>
            </p:nvSpPr>
            <p:spPr>
              <a:xfrm>
                <a:off x="439201" y="13124863"/>
                <a:ext cx="236496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全国大学生数学建模大赛广东赛区三等奖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48D71C-657B-3661-6632-C257FD5A45C4}"/>
                  </a:ext>
                </a:extLst>
              </p:cNvPr>
              <p:cNvSpPr txBox="1"/>
              <p:nvPr/>
            </p:nvSpPr>
            <p:spPr>
              <a:xfrm>
                <a:off x="3164801" y="13124863"/>
                <a:ext cx="3254004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第八届中国国际“互联网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+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”大学生创新创业大赛国赛银奖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81CB44-6D73-412E-1563-D4113D605C0B}"/>
              </a:ext>
            </a:extLst>
          </p:cNvPr>
          <p:cNvGrpSpPr/>
          <p:nvPr/>
        </p:nvGrpSpPr>
        <p:grpSpPr>
          <a:xfrm>
            <a:off x="138592" y="40640"/>
            <a:ext cx="6490823" cy="2776465"/>
            <a:chOff x="138592" y="1635775"/>
            <a:chExt cx="6490823" cy="277646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C555054-A52E-44D5-B35E-F3CBE1EE44FA}"/>
                </a:ext>
              </a:extLst>
            </p:cNvPr>
            <p:cNvSpPr txBox="1"/>
            <p:nvPr/>
          </p:nvSpPr>
          <p:spPr>
            <a:xfrm>
              <a:off x="138592" y="1882060"/>
              <a:ext cx="6490823" cy="2530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熟练掌握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基础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JDK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类库源码，如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HashMap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ArrayList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LinkedList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，具备良好的编码习惯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垃圾收集器与内存分配策略、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内存区域及类加载机制，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配置参数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熟悉并发编程常见概念，如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锁的使用和原理、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AQS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Atomic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类原理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常用并发组件、线程池、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ThreadLocal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熟悉计算机网络中的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OSI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七层模型和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TCP/IP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四层体系分层结构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，熟悉常见网络协议，如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HTTP/HTTPS 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TCP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UDP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的基本原理及使用，熟悉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索引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，比如索引结构、索引下推、索引失效等，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熟悉并发事务机制，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比如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MVCC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、事务隔离级别等，熟悉日志、锁机制</a:t>
              </a:r>
              <a:endPara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数据类型使用场景，熟悉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持久化、过期淘汰策略和内存淘汰策略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，熟悉缓存高并发场景解决方案，比如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缓存穿透、缓存击穿、缓存雪崩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主从模式、哨兵模式、集群模式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工作原理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了解操作系统的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进程通信、进程调度算法、死锁、内存管理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等知识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了解并使用过常见的设计模式，如：工厂模式、单例模式、模板方法模式、观察者模式、责任链模式、策略模式等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掌握业务中常用框架：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Spring Cloud Alibaba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Mybatis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IOC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底层实现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BASE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等概念，了解常见分布式共识算法，如：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Basic-Paxos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Raft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Zab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Gossip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分布式事务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实现方案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323E8BC-4CA3-5170-6EBF-4D18157C211B}"/>
                </a:ext>
              </a:extLst>
            </p:cNvPr>
            <p:cNvGrpSpPr/>
            <p:nvPr/>
          </p:nvGrpSpPr>
          <p:grpSpPr>
            <a:xfrm>
              <a:off x="228613" y="1635775"/>
              <a:ext cx="6302828" cy="261610"/>
              <a:chOff x="228600" y="1256509"/>
              <a:chExt cx="6302829" cy="261071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5938581-994F-2062-4BFF-E4A57B7B7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  <a:alpha val="59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0DE84066-34BD-30BD-8AAE-5C09B909ACD2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043EAA99-ADB8-00F6-669F-8C3FF111CB9A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7EAA47F-B80D-10BB-CBB0-A1AC71E20810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专业技能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571E7FC-3811-B7B5-A93C-3CAE137E2919}"/>
              </a:ext>
            </a:extLst>
          </p:cNvPr>
          <p:cNvGrpSpPr/>
          <p:nvPr/>
        </p:nvGrpSpPr>
        <p:grpSpPr>
          <a:xfrm>
            <a:off x="228613" y="2795944"/>
            <a:ext cx="6603824" cy="505173"/>
            <a:chOff x="228613" y="1205974"/>
            <a:chExt cx="6603824" cy="50517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E62ACFE-3FE7-FF07-435A-BEF6F3D2D8C0}"/>
                </a:ext>
              </a:extLst>
            </p:cNvPr>
            <p:cNvGrpSpPr/>
            <p:nvPr/>
          </p:nvGrpSpPr>
          <p:grpSpPr>
            <a:xfrm>
              <a:off x="228613" y="1205974"/>
              <a:ext cx="6302828" cy="261610"/>
              <a:chOff x="228600" y="1256509"/>
              <a:chExt cx="6302829" cy="261072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4F5BF2D-6E86-1D51-5426-A4C290CBD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5ECF1F1-E5B7-D635-FDB2-7AC243AC1735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79277192-6C46-7E82-5CC0-1F355E87930C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17A0A2-888C-2E94-47EE-AF6A1E192C9E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教育经历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E69FDCA-D18E-FA9A-7ABD-E03B4DD51EB0}"/>
                </a:ext>
              </a:extLst>
            </p:cNvPr>
            <p:cNvGrpSpPr/>
            <p:nvPr/>
          </p:nvGrpSpPr>
          <p:grpSpPr>
            <a:xfrm>
              <a:off x="291849" y="1418833"/>
              <a:ext cx="6540588" cy="292314"/>
              <a:chOff x="291846" y="1408017"/>
              <a:chExt cx="6540588" cy="292310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2C8D4CA-61AE-19D1-08BD-371B83E4AE6B}"/>
                  </a:ext>
                </a:extLst>
              </p:cNvPr>
              <p:cNvSpPr txBox="1"/>
              <p:nvPr/>
            </p:nvSpPr>
            <p:spPr>
              <a:xfrm>
                <a:off x="291846" y="1408017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广东工业大学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68869C-910B-6BA3-FFAA-FFF266E0AB19}"/>
                  </a:ext>
                </a:extLst>
              </p:cNvPr>
              <p:cNvSpPr txBox="1"/>
              <p:nvPr/>
            </p:nvSpPr>
            <p:spPr>
              <a:xfrm>
                <a:off x="1909245" y="1414291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计算机科学与技术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6D65D43-D982-3DAC-AE89-8553A155D34A}"/>
                  </a:ext>
                </a:extLst>
              </p:cNvPr>
              <p:cNvSpPr txBox="1"/>
              <p:nvPr/>
            </p:nvSpPr>
            <p:spPr>
              <a:xfrm>
                <a:off x="3730808" y="1414291"/>
                <a:ext cx="677799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本科生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32AB705-CB33-7F08-9B08-68DC92600DE5}"/>
                  </a:ext>
                </a:extLst>
              </p:cNvPr>
              <p:cNvSpPr txBox="1"/>
              <p:nvPr/>
            </p:nvSpPr>
            <p:spPr>
              <a:xfrm>
                <a:off x="5055886" y="1412005"/>
                <a:ext cx="1776548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2020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— 2024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33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9C8360-21C8-8EDF-CE38-377029760547}"/>
              </a:ext>
            </a:extLst>
          </p:cNvPr>
          <p:cNvSpPr txBox="1"/>
          <p:nvPr/>
        </p:nvSpPr>
        <p:spPr>
          <a:xfrm>
            <a:off x="230910" y="218391"/>
            <a:ext cx="14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2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蔡家宝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A573B-4CD6-9469-A9F7-B1E85A71FF03}"/>
              </a:ext>
            </a:extLst>
          </p:cNvPr>
          <p:cNvSpPr txBox="1"/>
          <p:nvPr/>
        </p:nvSpPr>
        <p:spPr>
          <a:xfrm>
            <a:off x="2745873" y="824105"/>
            <a:ext cx="2075674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联系电话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138  2302  2370</a:t>
            </a:r>
            <a:endParaRPr lang="zh-CN" altLang="en-US" sz="899" b="1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71E19B-D039-907A-EFAB-EBF957988755}"/>
              </a:ext>
            </a:extLst>
          </p:cNvPr>
          <p:cNvSpPr txBox="1"/>
          <p:nvPr/>
        </p:nvSpPr>
        <p:spPr>
          <a:xfrm>
            <a:off x="234315" y="555285"/>
            <a:ext cx="1958016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男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21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岁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广东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汉族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996E32-C723-F3D9-56ED-13CE2F81F21D}"/>
              </a:ext>
            </a:extLst>
          </p:cNvPr>
          <p:cNvSpPr txBox="1"/>
          <p:nvPr/>
        </p:nvSpPr>
        <p:spPr>
          <a:xfrm>
            <a:off x="234846" y="820731"/>
            <a:ext cx="2075673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电子邮箱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baoo_cjb@163.com</a:t>
            </a:r>
            <a:endParaRPr lang="zh-CN" altLang="en-US" sz="899" b="1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4C8207-7A00-A249-C496-B25CC1C45D52}"/>
              </a:ext>
            </a:extLst>
          </p:cNvPr>
          <p:cNvSpPr txBox="1"/>
          <p:nvPr/>
        </p:nvSpPr>
        <p:spPr>
          <a:xfrm>
            <a:off x="2752514" y="554168"/>
            <a:ext cx="1776548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求职意向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后端开发工程师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A3E378-18FC-7A7E-C2FC-327FCA07FBC1}"/>
              </a:ext>
            </a:extLst>
          </p:cNvPr>
          <p:cNvCxnSpPr>
            <a:cxnSpLocks/>
          </p:cNvCxnSpPr>
          <p:nvPr/>
        </p:nvCxnSpPr>
        <p:spPr>
          <a:xfrm>
            <a:off x="220981" y="848384"/>
            <a:ext cx="4404360" cy="0"/>
          </a:xfrm>
          <a:prstGeom prst="line">
            <a:avLst/>
          </a:prstGeom>
          <a:ln w="10795">
            <a:gradFill flip="none" rotWithShape="1">
              <a:gsLst>
                <a:gs pos="51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  <a:alpha val="75000"/>
                  </a:schemeClr>
                </a:gs>
                <a:gs pos="0">
                  <a:schemeClr val="tx2">
                    <a:lumMod val="60000"/>
                    <a:lumOff val="40000"/>
                    <a:alpha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9837BA4-5995-5F61-917D-0B69E904439C}"/>
              </a:ext>
            </a:extLst>
          </p:cNvPr>
          <p:cNvSpPr txBox="1"/>
          <p:nvPr/>
        </p:nvSpPr>
        <p:spPr>
          <a:xfrm>
            <a:off x="138592" y="1882060"/>
            <a:ext cx="6490823" cy="2228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74" indent="-17147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熟练掌握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Java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基础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，熟悉常用集合源码，如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HashMap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ArrayList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LinkedList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等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，具备良好的编码习惯</a:t>
            </a:r>
          </a:p>
          <a:p>
            <a:pPr marL="171474" indent="-17147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JVM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垃圾收集器与内存分配策略、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Java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内存区域及类加载机制，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了解常用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JVM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配置参数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74" indent="-17147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熟悉并发编程常见概念，如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锁的使用和原理、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CAS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AQS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Atomic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类原理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，熟悉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常见并发容器、线程池、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ThreadLocal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</a:t>
            </a:r>
          </a:p>
          <a:p>
            <a:pPr marL="171474" indent="-17147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熟悉计算机网络中的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OSI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七层模型和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TCP/IP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四层体系分层结构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，熟悉常见网络协议，如</a:t>
            </a:r>
            <a:r>
              <a: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HTTP/HTTPS </a:t>
            </a:r>
            <a:r>
              <a:rPr lang="zh-CN" altLang="en-US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UDP</a:t>
            </a:r>
            <a:r>
              <a:rPr lang="zh-CN" altLang="en-US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DNS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74" indent="-17147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MySQL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的基本原理及使用，熟悉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MySQL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索引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，比如索引结构、索引下推、索引失效等，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熟悉并发事务机制，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比如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MVCC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、事务隔离级别等，熟悉日志、锁机制</a:t>
            </a:r>
            <a:endParaRPr lang="zh-CN" altLang="en-US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74" indent="-17147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Redis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数据类型使用场景，熟悉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持久化、过期淘汰策略和内存淘汰策略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，熟悉缓存高并发场景，比如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缓存穿透、缓存击穿、缓存雪崩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，了解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主从模式、哨兵模式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工作原理</a:t>
            </a:r>
          </a:p>
          <a:p>
            <a:pPr marL="171474" indent="-17147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了解操作系统的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进程通信、进程调度算法、死锁、内存管理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等知识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74" indent="-17147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了解并使用过常见的设计模式，如：工厂模式、单例模式、模板方法模式、观察者模式、责任链模式、策略模式等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74" indent="-17147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了解分布式相关概念，比如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xxxx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Paxos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、分布式共识算法，了解分布式事务方案以及微服务相关组件，如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74" indent="-17147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掌握开发中常用的框架：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Spring Boot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Spring MVC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Spring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Mybatis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等，了解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Spring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IOC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AOP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原理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BE3AFEA-32FD-FE22-1171-7C89F0A42D16}"/>
              </a:ext>
            </a:extLst>
          </p:cNvPr>
          <p:cNvGrpSpPr/>
          <p:nvPr/>
        </p:nvGrpSpPr>
        <p:grpSpPr>
          <a:xfrm>
            <a:off x="228613" y="1635775"/>
            <a:ext cx="6302828" cy="261610"/>
            <a:chOff x="228600" y="1256509"/>
            <a:chExt cx="6302829" cy="261071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686DC5D-D817-5890-5990-4024EAD9B497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  <a:alpha val="59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8B9D5096-9EFC-8591-416E-391D9AA66B18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1182C24C-5F9B-C3FD-3A8E-5B7E023152CE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E9F9330-4FCF-C115-42D5-2F453B81B7A0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专业技能</a:t>
              </a:r>
              <a:endParaRPr lang="en-US" altLang="zh-CN" sz="11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94A210-2232-79CE-A83E-618B59E81571}"/>
              </a:ext>
            </a:extLst>
          </p:cNvPr>
          <p:cNvGrpSpPr/>
          <p:nvPr/>
        </p:nvGrpSpPr>
        <p:grpSpPr>
          <a:xfrm>
            <a:off x="228613" y="6869607"/>
            <a:ext cx="6302828" cy="261610"/>
            <a:chOff x="228600" y="1256509"/>
            <a:chExt cx="6302829" cy="26107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AF361BA-1E07-EE32-C491-117D0036FC0A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152B4ABA-4DA2-FF69-E241-21BA120EAB87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5A8B7DC0-A8E7-DEA8-460C-F6757463BBF3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6757D15-F435-1715-94CE-8AB15920EB1C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项目经历</a:t>
              </a:r>
              <a:endParaRPr lang="en-US" altLang="zh-CN" sz="11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790FC3D-24D1-62F5-24F0-053262C172DC}"/>
              </a:ext>
            </a:extLst>
          </p:cNvPr>
          <p:cNvGrpSpPr/>
          <p:nvPr/>
        </p:nvGrpSpPr>
        <p:grpSpPr>
          <a:xfrm>
            <a:off x="150735" y="7099975"/>
            <a:ext cx="6790291" cy="2821076"/>
            <a:chOff x="158342" y="6475931"/>
            <a:chExt cx="6790291" cy="282107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70694BC-A4F8-CF2B-3A19-F9E721C6E649}"/>
                </a:ext>
              </a:extLst>
            </p:cNvPr>
            <p:cNvSpPr txBox="1"/>
            <p:nvPr/>
          </p:nvSpPr>
          <p:spPr>
            <a:xfrm>
              <a:off x="158342" y="6487905"/>
              <a:ext cx="6397043" cy="28090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“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推宝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”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短视频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App</a:t>
              </a: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MinIO + MongoDB + Quartz + Nginx</a:t>
              </a: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：该项目是基于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“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抖音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”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、“小红书”等短视频平台模式开发的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，主要模块包含：用户模块、视频模块、粉丝模块、留言评论模块、消息模块、点赞模块、关注推送模块等。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主要职责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：后端各功能开发，项目部署至云服务器。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项目收获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使用枚举类和 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Assert 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断言机制结合自编写统一异常处理器类，针对特定异常情况定义不同枚举实例，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减少定义大量异常类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，学会了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企业级异常捕获方案。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加深对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项目优化方面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的理解，使用聚合工程进行依赖管理，让项目结构清晰且便于维护。采用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缓存双删机制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保证数据库和缓存的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数据一致性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主从复制，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使数据读写分离，提高系统性能。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lvl="1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对短信登陆或系统通知等频繁操作，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校验，对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进行次数限制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，防止恶意重复请求，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MongoDB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存储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RabbitMQ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异步发送消息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对系统消息推送进行解耦和削峰，利用生产者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消费者模式统一发送系统消息，相较于优化前以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为数据库存储系统通知，点赞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关注等接口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116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提高到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1800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+ Quartz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实现点赞功能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并且数据定期落库，并配合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自编写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优化批量更新方法，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加速点赞数量落库，使单次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20w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条评论的点赞数据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落库时间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89s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降低至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864E5CC-8FE4-B773-9806-E1FC00B9F4C0}"/>
                </a:ext>
              </a:extLst>
            </p:cNvPr>
            <p:cNvSpPr txBox="1"/>
            <p:nvPr/>
          </p:nvSpPr>
          <p:spPr>
            <a:xfrm>
              <a:off x="5172085" y="6475931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9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2023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2D3DB25-A1F4-1ADF-A7D6-E304116EC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t="-1" r="18997" b="29054"/>
          <a:stretch/>
        </p:blipFill>
        <p:spPr>
          <a:xfrm>
            <a:off x="5334490" y="127018"/>
            <a:ext cx="904574" cy="1040303"/>
          </a:xfrm>
          <a:prstGeom prst="rect">
            <a:avLst/>
          </a:prstGeom>
          <a:ln w="9525">
            <a:solidFill>
              <a:srgbClr val="313C4D"/>
            </a:solidFill>
          </a:ln>
          <a:effectLst>
            <a:outerShdw blurRad="114300" dist="38100" dir="5400000" sx="95000" sy="95000" algn="ctr" rotWithShape="0">
              <a:srgbClr val="000000">
                <a:alpha val="22000"/>
              </a:srgbClr>
            </a:outerShdw>
          </a:effec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48F2B8-A566-5ABC-7DE4-0C23530AC8BA}"/>
              </a:ext>
            </a:extLst>
          </p:cNvPr>
          <p:cNvGrpSpPr/>
          <p:nvPr/>
        </p:nvGrpSpPr>
        <p:grpSpPr>
          <a:xfrm>
            <a:off x="228613" y="4095163"/>
            <a:ext cx="6712413" cy="2771823"/>
            <a:chOff x="228613" y="4095163"/>
            <a:chExt cx="6712413" cy="277182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5DD597E-F2D4-BFE2-B21B-732C45A24F1D}"/>
                </a:ext>
              </a:extLst>
            </p:cNvPr>
            <p:cNvGrpSpPr/>
            <p:nvPr/>
          </p:nvGrpSpPr>
          <p:grpSpPr>
            <a:xfrm>
              <a:off x="228613" y="4095163"/>
              <a:ext cx="6302828" cy="261610"/>
              <a:chOff x="228600" y="1256509"/>
              <a:chExt cx="6302829" cy="261072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E470FC6-B2E0-7D81-93D2-0104B0E24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  <a:alpha val="59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6920930D-ECC4-77DB-7B1C-0F12E17733F3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平行四边形 10">
                <a:extLst>
                  <a:ext uri="{FF2B5EF4-FFF2-40B4-BE49-F238E27FC236}">
                    <a16:creationId xmlns:a16="http://schemas.microsoft.com/office/drawing/2014/main" id="{E2EA3EBD-8193-489B-BD88-5BDF6DC718D8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C10F36B-9F91-5B00-C5D0-807403E9A84E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实习经历</a:t>
                </a: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B67BF9A-0B0C-6991-B54B-E7C9F1C1BFB6}"/>
                </a:ext>
              </a:extLst>
            </p:cNvPr>
            <p:cNvSpPr txBox="1"/>
            <p:nvPr/>
          </p:nvSpPr>
          <p:spPr>
            <a:xfrm>
              <a:off x="284235" y="4321648"/>
              <a:ext cx="1908095" cy="3093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b="1" spc="5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京东 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— </a:t>
              </a:r>
              <a:r>
                <a:rPr lang="zh-CN" altLang="en-US" sz="899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智慧医疗产品研发部</a:t>
              </a:r>
              <a:endParaRPr lang="en-US" altLang="zh-CN" sz="899" b="1" spc="5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7A4E933-F807-434E-9977-3366CDACBBAF}"/>
                </a:ext>
              </a:extLst>
            </p:cNvPr>
            <p:cNvSpPr txBox="1"/>
            <p:nvPr/>
          </p:nvSpPr>
          <p:spPr>
            <a:xfrm>
              <a:off x="291856" y="4575598"/>
              <a:ext cx="6397043" cy="911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899" spc="5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私域互联网医院系统 </a:t>
              </a:r>
              <a:r>
                <a:rPr lang="en-US" altLang="zh-CN" sz="899" spc="5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— 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医生端、患者端、运营端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主要工作：</a:t>
              </a:r>
              <a:endPara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设计代办事项需求方案，运用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策略模式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模板方法的设计模式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，共对接四个厂商，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包含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30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余类外部事件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，独立完成并上线。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对医院每日业务支付账单、退款数据的同步归档，查询与报表导出，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独立发现并解决了线上单主机定时任务重复执行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Bug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医生端抢单功能改造，使用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缓存队列并配合定时任务兜底处理抢单请求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，接口响应时长平均为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5ms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，每日单量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1200+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16DFB1B-FEB8-8A3E-34F9-E09F370D01ED}"/>
                </a:ext>
              </a:extLst>
            </p:cNvPr>
            <p:cNvSpPr txBox="1"/>
            <p:nvPr/>
          </p:nvSpPr>
          <p:spPr>
            <a:xfrm>
              <a:off x="291856" y="5435780"/>
              <a:ext cx="6397043" cy="911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899" spc="5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京东线下体检门店系统</a:t>
              </a:r>
              <a:endParaRPr lang="en-US" altLang="zh-CN" sz="899" spc="5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主要工作：</a:t>
              </a:r>
              <a:endPara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对接京东健康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实现预约体检至结果已出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全流程系统通知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消息队列异步监听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并发送消息至京东健康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实现体检实时报告、完整结构化报告流转与查询功能，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涉及外采门店导检端、内部算法中台对接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流转过程中缓存实时报告提高查询响应速度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，采用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ZSET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数据结构优化报告已读统计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9F99AD7-BBC1-6619-F7B1-001EA969FCC9}"/>
                </a:ext>
              </a:extLst>
            </p:cNvPr>
            <p:cNvSpPr txBox="1"/>
            <p:nvPr/>
          </p:nvSpPr>
          <p:spPr>
            <a:xfrm>
              <a:off x="291856" y="6289264"/>
              <a:ext cx="6397043" cy="577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实习收获：</a:t>
              </a:r>
              <a:endPara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171448" indent="-171448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在企业项目中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运用设计模式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，了解并学习了公司内部中间件使用，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熟悉项目结构、部分业务实现以及多次参与协作开发。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171448" indent="-171448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熟悉了标准开发流程，经历过多次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PRD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评审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方案评审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开发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联调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测试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上线全流程，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能够较快熟悉流程并上手需求开发。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49785AF-7BAE-37E9-2FFF-6CE87D70854D}"/>
                </a:ext>
              </a:extLst>
            </p:cNvPr>
            <p:cNvSpPr txBox="1"/>
            <p:nvPr/>
          </p:nvSpPr>
          <p:spPr>
            <a:xfrm>
              <a:off x="2904050" y="4356773"/>
              <a:ext cx="1625012" cy="257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后端开发实习生</a:t>
              </a:r>
              <a:endParaRPr lang="en-US" altLang="zh-CN" sz="800" spc="3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4D59D89-3E1C-360C-FDA0-9F0ABE001F5E}"/>
                </a:ext>
              </a:extLst>
            </p:cNvPr>
            <p:cNvSpPr txBox="1"/>
            <p:nvPr/>
          </p:nvSpPr>
          <p:spPr>
            <a:xfrm>
              <a:off x="5164478" y="4330135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2023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2023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6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0CE568D-FCB5-9349-1ADB-5EFA475F57FE}"/>
              </a:ext>
            </a:extLst>
          </p:cNvPr>
          <p:cNvGrpSpPr/>
          <p:nvPr/>
        </p:nvGrpSpPr>
        <p:grpSpPr>
          <a:xfrm>
            <a:off x="228613" y="1159385"/>
            <a:ext cx="6603824" cy="495012"/>
            <a:chOff x="228613" y="1205974"/>
            <a:chExt cx="6603824" cy="49501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1A2CA82-80B4-E988-90A9-C89EBBB64B48}"/>
                </a:ext>
              </a:extLst>
            </p:cNvPr>
            <p:cNvGrpSpPr/>
            <p:nvPr/>
          </p:nvGrpSpPr>
          <p:grpSpPr>
            <a:xfrm>
              <a:off x="228613" y="1205974"/>
              <a:ext cx="6302828" cy="261610"/>
              <a:chOff x="228600" y="1256509"/>
              <a:chExt cx="6302829" cy="261072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E31DC048-129F-201D-DF8A-4DCA57CD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8DC86ABB-25E1-3ECC-4926-C751EF1CC39F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平行四边形 51">
                <a:extLst>
                  <a:ext uri="{FF2B5EF4-FFF2-40B4-BE49-F238E27FC236}">
                    <a16:creationId xmlns:a16="http://schemas.microsoft.com/office/drawing/2014/main" id="{F7DC03D5-498D-B3A6-E524-09FCC1745123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AE89BFA-A2C1-1940-012C-479B9E36F441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教育经历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DA0B356-3281-8AE5-42FA-02C6F6B002B2}"/>
                </a:ext>
              </a:extLst>
            </p:cNvPr>
            <p:cNvGrpSpPr/>
            <p:nvPr/>
          </p:nvGrpSpPr>
          <p:grpSpPr>
            <a:xfrm>
              <a:off x="291849" y="1408673"/>
              <a:ext cx="6540588" cy="292313"/>
              <a:chOff x="291846" y="1397857"/>
              <a:chExt cx="6540588" cy="292309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99B70F-BECA-7FB7-96DF-47F3A3DF1D13}"/>
                  </a:ext>
                </a:extLst>
              </p:cNvPr>
              <p:cNvSpPr txBox="1"/>
              <p:nvPr/>
            </p:nvSpPr>
            <p:spPr>
              <a:xfrm>
                <a:off x="291846" y="1397857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广东工业大学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F7EEC7-C70C-FCCF-9FBB-2E7E89CB4AB7}"/>
                  </a:ext>
                </a:extLst>
              </p:cNvPr>
              <p:cNvSpPr txBox="1"/>
              <p:nvPr/>
            </p:nvSpPr>
            <p:spPr>
              <a:xfrm>
                <a:off x="1909245" y="1404130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计算机科学与技术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1A114D2-5A52-DCE7-9AD3-839C99393DC7}"/>
                  </a:ext>
                </a:extLst>
              </p:cNvPr>
              <p:cNvSpPr txBox="1"/>
              <p:nvPr/>
            </p:nvSpPr>
            <p:spPr>
              <a:xfrm>
                <a:off x="3730808" y="1404130"/>
                <a:ext cx="677799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本科生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23118B2-2029-36B4-DD09-543619859D17}"/>
                  </a:ext>
                </a:extLst>
              </p:cNvPr>
              <p:cNvSpPr txBox="1"/>
              <p:nvPr/>
            </p:nvSpPr>
            <p:spPr>
              <a:xfrm>
                <a:off x="5055886" y="1401844"/>
                <a:ext cx="1776548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2020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— 2024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431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4685</TotalTime>
  <Words>3344</Words>
  <Application>Microsoft Office PowerPoint</Application>
  <PresentationFormat>A4 纸张(210x297 毫米)</PresentationFormat>
  <Paragraphs>175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思源黑体 CN Bold</vt:lpstr>
      <vt:lpstr>思源黑体 CN Light</vt:lpstr>
      <vt:lpstr>思源黑体 CN Medium</vt:lpstr>
      <vt:lpstr>思源黑体 CN Normal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 eve</dc:creator>
  <cp:lastModifiedBy>st eve</cp:lastModifiedBy>
  <cp:revision>45</cp:revision>
  <dcterms:created xsi:type="dcterms:W3CDTF">2023-04-24T12:23:31Z</dcterms:created>
  <dcterms:modified xsi:type="dcterms:W3CDTF">2023-07-07T23:12:01Z</dcterms:modified>
</cp:coreProperties>
</file>