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142" autoAdjust="0"/>
  </p:normalViewPr>
  <p:slideViewPr>
    <p:cSldViewPr snapToGrid="0" showGuides="1">
      <p:cViewPr>
        <p:scale>
          <a:sx n="150" d="100"/>
          <a:sy n="150" d="100"/>
        </p:scale>
        <p:origin x="-101" y="-965"/>
      </p:cViewPr>
      <p:guideLst>
        <p:guide orient="horz" pos="316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C465-58AA-4965-81AA-6A131747973C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D7B82-8361-4661-B97C-766B0F08D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6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D7B82-8361-4661-B97C-766B0F08DD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4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D7B82-8361-4661-B97C-766B0F08DD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02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D7B82-8361-4661-B97C-766B0F08DD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2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D7B82-8361-4661-B97C-766B0F08DD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2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2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4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8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0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3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5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D8BF-2185-4E54-8F28-B7D1404E42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0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9C8360-21C8-8EDF-CE38-377029760547}"/>
              </a:ext>
            </a:extLst>
          </p:cNvPr>
          <p:cNvSpPr txBox="1"/>
          <p:nvPr/>
        </p:nvSpPr>
        <p:spPr>
          <a:xfrm>
            <a:off x="230910" y="218391"/>
            <a:ext cx="141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2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蔡家宝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5A573B-4CD6-9469-A9F7-B1E85A71FF03}"/>
              </a:ext>
            </a:extLst>
          </p:cNvPr>
          <p:cNvSpPr txBox="1"/>
          <p:nvPr/>
        </p:nvSpPr>
        <p:spPr>
          <a:xfrm>
            <a:off x="2745873" y="824105"/>
            <a:ext cx="2075674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联系电话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899" b="1">
                <a:latin typeface="微软雅黑" panose="020B0503020204020204" pitchFamily="34" charset="-122"/>
                <a:ea typeface="微软雅黑" panose="020B0503020204020204" pitchFamily="34" charset="-122"/>
              </a:rPr>
              <a:t>138  2302  2370</a:t>
            </a:r>
            <a:endParaRPr lang="zh-CN" altLang="en-US" sz="899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71E19B-D039-907A-EFAB-EBF957988755}"/>
              </a:ext>
            </a:extLst>
          </p:cNvPr>
          <p:cNvSpPr txBox="1"/>
          <p:nvPr/>
        </p:nvSpPr>
        <p:spPr>
          <a:xfrm>
            <a:off x="234315" y="555285"/>
            <a:ext cx="1958016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男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20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岁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广东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汉族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996E32-C723-F3D9-56ED-13CE2F81F21D}"/>
              </a:ext>
            </a:extLst>
          </p:cNvPr>
          <p:cNvSpPr txBox="1"/>
          <p:nvPr/>
        </p:nvSpPr>
        <p:spPr>
          <a:xfrm>
            <a:off x="234846" y="820731"/>
            <a:ext cx="2762913" cy="285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电子邮箱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899" b="1" spc="90">
                <a:latin typeface="微软雅黑" panose="020B0503020204020204" pitchFamily="34" charset="-122"/>
                <a:ea typeface="微软雅黑" panose="020B0503020204020204" pitchFamily="34" charset="-122"/>
              </a:rPr>
              <a:t>baoo</a:t>
            </a:r>
            <a:r>
              <a:rPr lang="en-US" altLang="zh-CN" sz="899" b="1" spc="9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_</a:t>
            </a:r>
            <a:r>
              <a:rPr lang="en-US" altLang="zh-CN" sz="899" b="1" spc="90">
                <a:latin typeface="微软雅黑" panose="020B0503020204020204" pitchFamily="34" charset="-122"/>
                <a:ea typeface="微软雅黑" panose="020B0503020204020204" pitchFamily="34" charset="-122"/>
              </a:rPr>
              <a:t>cjb@163.com</a:t>
            </a:r>
            <a:endParaRPr lang="zh-CN" altLang="en-US" sz="899" b="1" spc="9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4C8207-7A00-A249-C496-B25CC1C45D52}"/>
              </a:ext>
            </a:extLst>
          </p:cNvPr>
          <p:cNvSpPr txBox="1"/>
          <p:nvPr/>
        </p:nvSpPr>
        <p:spPr>
          <a:xfrm>
            <a:off x="2752514" y="554168"/>
            <a:ext cx="1776548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求职意向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后端开发工程师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A3E378-18FC-7A7E-C2FC-327FCA07FBC1}"/>
              </a:ext>
            </a:extLst>
          </p:cNvPr>
          <p:cNvCxnSpPr>
            <a:cxnSpLocks/>
          </p:cNvCxnSpPr>
          <p:nvPr/>
        </p:nvCxnSpPr>
        <p:spPr>
          <a:xfrm>
            <a:off x="220981" y="848384"/>
            <a:ext cx="4404360" cy="0"/>
          </a:xfrm>
          <a:prstGeom prst="line">
            <a:avLst/>
          </a:prstGeom>
          <a:ln w="10795">
            <a:gradFill flip="none" rotWithShape="1">
              <a:gsLst>
                <a:gs pos="51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  <a:alpha val="75000"/>
                  </a:schemeClr>
                </a:gs>
                <a:gs pos="0">
                  <a:schemeClr val="tx2">
                    <a:lumMod val="60000"/>
                    <a:lumOff val="40000"/>
                    <a:alpha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DD597E-F2D4-BFE2-B21B-732C45A24F1D}"/>
              </a:ext>
            </a:extLst>
          </p:cNvPr>
          <p:cNvGrpSpPr/>
          <p:nvPr/>
        </p:nvGrpSpPr>
        <p:grpSpPr>
          <a:xfrm>
            <a:off x="228613" y="1717431"/>
            <a:ext cx="6302828" cy="261610"/>
            <a:chOff x="228600" y="1256509"/>
            <a:chExt cx="6302829" cy="26107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E470FC6-B2E0-7D81-93D2-0104B0E24A88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495043"/>
              <a:ext cx="6302829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  <a:alpha val="59000"/>
                    </a:schemeClr>
                  </a:gs>
                  <a:gs pos="69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6920930D-ECC4-77DB-7B1C-0F12E17733F3}"/>
                </a:ext>
              </a:extLst>
            </p:cNvPr>
            <p:cNvSpPr/>
            <p:nvPr/>
          </p:nvSpPr>
          <p:spPr>
            <a:xfrm>
              <a:off x="336364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E2EA3EBD-8193-489B-BD88-5BDF6DC718D8}"/>
                </a:ext>
              </a:extLst>
            </p:cNvPr>
            <p:cNvSpPr/>
            <p:nvPr/>
          </p:nvSpPr>
          <p:spPr>
            <a:xfrm>
              <a:off x="228600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C10F36B-9F91-5B00-C5D0-807403E9A84E}"/>
                </a:ext>
              </a:extLst>
            </p:cNvPr>
            <p:cNvSpPr txBox="1"/>
            <p:nvPr/>
          </p:nvSpPr>
          <p:spPr>
            <a:xfrm>
              <a:off x="333346" y="1256509"/>
              <a:ext cx="864335" cy="261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实习经历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92D3DB25-A1F4-1ADF-A7D6-E304116EC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3" t="-1" r="18997" b="29054"/>
          <a:stretch/>
        </p:blipFill>
        <p:spPr>
          <a:xfrm>
            <a:off x="5334490" y="127018"/>
            <a:ext cx="904574" cy="1040303"/>
          </a:xfrm>
          <a:prstGeom prst="rect">
            <a:avLst/>
          </a:prstGeom>
          <a:ln w="9525">
            <a:solidFill>
              <a:srgbClr val="313C4D"/>
            </a:solidFill>
          </a:ln>
          <a:effectLst>
            <a:outerShdw blurRad="114300" dist="38100" dir="5400000" sx="95000" sy="95000" algn="ctr" rotWithShape="0">
              <a:srgbClr val="000000">
                <a:alpha val="22000"/>
              </a:srgbClr>
            </a:outerShdw>
          </a:effectLst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A3477782-B7CC-1ED6-46A2-DB52DD947468}"/>
              </a:ext>
            </a:extLst>
          </p:cNvPr>
          <p:cNvGrpSpPr/>
          <p:nvPr/>
        </p:nvGrpSpPr>
        <p:grpSpPr>
          <a:xfrm>
            <a:off x="228613" y="1166081"/>
            <a:ext cx="6603824" cy="523461"/>
            <a:chOff x="228613" y="1205974"/>
            <a:chExt cx="6603824" cy="523461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2AF5141-3FB3-BC76-CEEB-D9747FD5E40A}"/>
                </a:ext>
              </a:extLst>
            </p:cNvPr>
            <p:cNvGrpSpPr/>
            <p:nvPr/>
          </p:nvGrpSpPr>
          <p:grpSpPr>
            <a:xfrm>
              <a:off x="228613" y="1205974"/>
              <a:ext cx="6302828" cy="261610"/>
              <a:chOff x="228600" y="1256509"/>
              <a:chExt cx="6302829" cy="261072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7B699AE6-90A9-D9FE-7B70-6AAFFE02C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757560FA-1496-256C-03C5-CB5187351D64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66C6CB24-A4BF-DB4F-9E80-26633D3FCA76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3A6207C-5FEF-817D-5E07-0C3875932EF2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教育经历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58654D8-1B7E-D845-23F4-204711925C0C}"/>
                </a:ext>
              </a:extLst>
            </p:cNvPr>
            <p:cNvGrpSpPr/>
            <p:nvPr/>
          </p:nvGrpSpPr>
          <p:grpSpPr>
            <a:xfrm>
              <a:off x="291849" y="1437121"/>
              <a:ext cx="6540588" cy="292314"/>
              <a:chOff x="291846" y="1426305"/>
              <a:chExt cx="6540588" cy="292310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2085BC4-6D1A-8EB1-039D-ED043BABFCE0}"/>
                  </a:ext>
                </a:extLst>
              </p:cNvPr>
              <p:cNvSpPr txBox="1"/>
              <p:nvPr/>
            </p:nvSpPr>
            <p:spPr>
              <a:xfrm>
                <a:off x="291846" y="1426305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广东工业大学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03C0212-9BEA-B92E-274B-DB2D80BCC8AC}"/>
                  </a:ext>
                </a:extLst>
              </p:cNvPr>
              <p:cNvSpPr txBox="1"/>
              <p:nvPr/>
            </p:nvSpPr>
            <p:spPr>
              <a:xfrm>
                <a:off x="1909245" y="1432579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计算机科学与技术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CC54315-BD6E-D752-A4A8-ABDF03D6CF2D}"/>
                  </a:ext>
                </a:extLst>
              </p:cNvPr>
              <p:cNvSpPr txBox="1"/>
              <p:nvPr/>
            </p:nvSpPr>
            <p:spPr>
              <a:xfrm>
                <a:off x="3730808" y="1432579"/>
                <a:ext cx="677799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本科生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6A7DD5C-C75B-FD90-1835-B19E8B6B1F38}"/>
                  </a:ext>
                </a:extLst>
              </p:cNvPr>
              <p:cNvSpPr txBox="1"/>
              <p:nvPr/>
            </p:nvSpPr>
            <p:spPr>
              <a:xfrm>
                <a:off x="5055886" y="1430293"/>
                <a:ext cx="1776548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2020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— 2024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6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C8410A6-1BCE-1805-B905-E794A8446B21}"/>
              </a:ext>
            </a:extLst>
          </p:cNvPr>
          <p:cNvGrpSpPr/>
          <p:nvPr/>
        </p:nvGrpSpPr>
        <p:grpSpPr>
          <a:xfrm>
            <a:off x="220573" y="1958792"/>
            <a:ext cx="6649170" cy="1379658"/>
            <a:chOff x="296773" y="4687805"/>
            <a:chExt cx="6649170" cy="1379658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EB149F1-B654-F946-55C4-42EA783ABA03}"/>
                </a:ext>
              </a:extLst>
            </p:cNvPr>
            <p:cNvGrpSpPr/>
            <p:nvPr/>
          </p:nvGrpSpPr>
          <p:grpSpPr>
            <a:xfrm>
              <a:off x="296773" y="4687805"/>
              <a:ext cx="6649170" cy="1379658"/>
              <a:chOff x="291856" y="4947744"/>
              <a:chExt cx="6649170" cy="1379658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3F5F3E7-91D0-8704-977F-AD6D73401DFF}"/>
                  </a:ext>
                </a:extLst>
              </p:cNvPr>
              <p:cNvSpPr txBox="1"/>
              <p:nvPr/>
            </p:nvSpPr>
            <p:spPr>
              <a:xfrm>
                <a:off x="525050" y="4947744"/>
                <a:ext cx="2149248" cy="30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小红书 </a:t>
                </a:r>
                <a:r>
                  <a:rPr lang="en-US" altLang="zh-CN" sz="10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— </a:t>
                </a:r>
                <a:r>
                  <a:rPr lang="zh-CN" altLang="en-US" sz="899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电商交易技术部</a:t>
                </a:r>
                <a:endParaRPr lang="en-US" altLang="zh-CN" sz="899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F341C2F-C0B1-49F7-1E78-17863672A171}"/>
                  </a:ext>
                </a:extLst>
              </p:cNvPr>
              <p:cNvSpPr txBox="1"/>
              <p:nvPr/>
            </p:nvSpPr>
            <p:spPr>
              <a:xfrm>
                <a:off x="291856" y="5200170"/>
                <a:ext cx="6397043" cy="1127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鹰眼 </a:t>
                </a:r>
                <a:r>
                  <a:rPr lang="en-US" altLang="zh-CN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— 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招选搭投平台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交付电商场域项目需求，招商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选品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搭建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投放业务场景中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B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端平台的开发</a:t>
                </a:r>
                <a:endParaRPr lang="en-US" altLang="zh-CN" sz="800" spc="5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主要工作：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解决商品池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选品指标新增开发量大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的问题，实现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SOP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标准化交付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，以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组件树的形式零开发动态增减指标，极大降低开发成本。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使用策略模式根据实体类型决策数据存储介质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，实现多场景下实体圈选和黑白名单打标功能，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使系统具备高扩展性和复用性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旧系统在大数据量场景下，同步调用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导入导出功能限制数量防止超时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，使用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长任务框架异步提交任务解决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，并学习其源码实现。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112EF8F-BCBC-56E7-5507-41DBEC2D63D9}"/>
                  </a:ext>
                </a:extLst>
              </p:cNvPr>
              <p:cNvSpPr txBox="1"/>
              <p:nvPr/>
            </p:nvSpPr>
            <p:spPr>
              <a:xfrm>
                <a:off x="2904050" y="4975249"/>
                <a:ext cx="1625012" cy="257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800" spc="3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后端开发实习生</a:t>
                </a:r>
                <a:endParaRPr lang="en-US" altLang="zh-CN" sz="800" spc="30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A10E4BE-271F-3C58-D61E-5A7024FC119D}"/>
                  </a:ext>
                </a:extLst>
              </p:cNvPr>
              <p:cNvSpPr txBox="1"/>
              <p:nvPr/>
            </p:nvSpPr>
            <p:spPr>
              <a:xfrm>
                <a:off x="5164478" y="4948611"/>
                <a:ext cx="1776548" cy="282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7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18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日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— 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至今</a:t>
                </a:r>
              </a:p>
            </p:txBody>
          </p:sp>
        </p:grpSp>
        <p:pic>
          <p:nvPicPr>
            <p:cNvPr id="1028" name="Picture 4" descr="2020小红书运营全攻略 - 知乎">
              <a:extLst>
                <a:ext uri="{FF2B5EF4-FFF2-40B4-BE49-F238E27FC236}">
                  <a16:creationId xmlns:a16="http://schemas.microsoft.com/office/drawing/2014/main" id="{2AF83914-5269-3F76-1355-DA1F1B18B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09" y="4779569"/>
              <a:ext cx="166897" cy="166897"/>
            </a:xfrm>
            <a:prstGeom prst="octagon">
              <a:avLst>
                <a:gd name="adj" fmla="val 1235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73AC7CB3-C28C-5C1F-BC1E-2B83CD283117}"/>
              </a:ext>
            </a:extLst>
          </p:cNvPr>
          <p:cNvGrpSpPr/>
          <p:nvPr/>
        </p:nvGrpSpPr>
        <p:grpSpPr>
          <a:xfrm>
            <a:off x="215656" y="3409521"/>
            <a:ext cx="6649170" cy="2652362"/>
            <a:chOff x="291856" y="5253224"/>
            <a:chExt cx="6649170" cy="2652362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272C166-6583-9E11-6F2C-0F2D08D1BF15}"/>
                </a:ext>
              </a:extLst>
            </p:cNvPr>
            <p:cNvGrpSpPr/>
            <p:nvPr/>
          </p:nvGrpSpPr>
          <p:grpSpPr>
            <a:xfrm>
              <a:off x="291856" y="5253224"/>
              <a:ext cx="6649170" cy="2652362"/>
              <a:chOff x="291856" y="4953459"/>
              <a:chExt cx="6649170" cy="2652362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B67BF9A-0B0C-6991-B54B-E7C9F1C1BFB6}"/>
                  </a:ext>
                </a:extLst>
              </p:cNvPr>
              <p:cNvSpPr txBox="1"/>
              <p:nvPr/>
            </p:nvSpPr>
            <p:spPr>
              <a:xfrm>
                <a:off x="530712" y="4953459"/>
                <a:ext cx="1908095" cy="30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京东 </a:t>
                </a:r>
                <a:r>
                  <a:rPr lang="en-US" altLang="zh-CN" sz="10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— </a:t>
                </a:r>
                <a:r>
                  <a:rPr lang="zh-CN" altLang="en-US" sz="899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智慧医疗研发部</a:t>
                </a:r>
                <a:endParaRPr lang="en-US" altLang="zh-CN" sz="899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7A4E933-F807-434E-9977-3366CDACBBAF}"/>
                  </a:ext>
                </a:extLst>
              </p:cNvPr>
              <p:cNvSpPr txBox="1"/>
              <p:nvPr/>
            </p:nvSpPr>
            <p:spPr>
              <a:xfrm>
                <a:off x="291856" y="5207790"/>
                <a:ext cx="6397043" cy="911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私域互联网线上医院 </a:t>
                </a:r>
                <a:r>
                  <a:rPr lang="en-US" altLang="zh-CN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— 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医生端、患者端、运营端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主要工作：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74" indent="-171474">
                  <a:lnSpc>
                    <a:spcPts val="1300"/>
                  </a:lnSpc>
                  <a:buClr>
                    <a:schemeClr val="tx2">
                      <a:lumMod val="75000"/>
                    </a:schemeClr>
                  </a:buClr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设计代办事项需求方案，运用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策略模式 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+ 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模板方法的设计模式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，共对接四个厂商，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包含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30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余类外部事件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，独立完成并上线。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74" indent="-171474">
                  <a:lnSpc>
                    <a:spcPts val="1300"/>
                  </a:lnSpc>
                  <a:buClr>
                    <a:schemeClr val="tx2">
                      <a:lumMod val="75000"/>
                    </a:schemeClr>
                  </a:buClr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对医院每日业务支付账单、退款数据的同步归档，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发现并解决了线上单主机定时任务重复执行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Bug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74" indent="-171474">
                  <a:lnSpc>
                    <a:spcPts val="1300"/>
                  </a:lnSpc>
                  <a:buClr>
                    <a:schemeClr val="tx2">
                      <a:lumMod val="75000"/>
                    </a:schemeClr>
                  </a:buClr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医生端抢单功能改造，优化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缓存数据结构处理抢单请求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，优化后单机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TPS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达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600+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，性能提升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30%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，每日单量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6000+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。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16DFB1B-FEB8-8A3E-34F9-E09F370D01ED}"/>
                  </a:ext>
                </a:extLst>
              </p:cNvPr>
              <p:cNvSpPr txBox="1"/>
              <p:nvPr/>
            </p:nvSpPr>
            <p:spPr>
              <a:xfrm>
                <a:off x="291856" y="6093372"/>
                <a:ext cx="6397043" cy="911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京东线下体检门店系统</a:t>
                </a:r>
                <a:endParaRPr lang="en-US" altLang="zh-CN" sz="899" spc="5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主要工作：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对接京东健康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APP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实现预约体检至结果已出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全流程系统通知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，使用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消息队列异步监听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并发送消息至京东健康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APP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。</a:t>
                </a: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实现体检实时报告、完整结构化报告流转与查询功能，在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流转过程中缓存实时报告提高查询响应速度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，采用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ZSET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数据结构优化报告未读数量统计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9F99AD7-BBC1-6619-F7B1-001EA969FCC9}"/>
                  </a:ext>
                </a:extLst>
              </p:cNvPr>
              <p:cNvSpPr txBox="1"/>
              <p:nvPr/>
            </p:nvSpPr>
            <p:spPr>
              <a:xfrm>
                <a:off x="291856" y="7028099"/>
                <a:ext cx="6397043" cy="577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实习收获：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在实习期间，共完成了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30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余个需求开发和多个问题修复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，编写了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7000+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行代码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，通过了代码评审和测试验收，上线运行稳定。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熟悉了标准开发流程，经历过多次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PRD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评审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方案评审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开发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联调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测试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上线全流程，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能够理解业务需求并设计对应开发方案。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49785AF-7BAE-37E9-2FFF-6CE87D70854D}"/>
                  </a:ext>
                </a:extLst>
              </p:cNvPr>
              <p:cNvSpPr txBox="1"/>
              <p:nvPr/>
            </p:nvSpPr>
            <p:spPr>
              <a:xfrm>
                <a:off x="2904050" y="4975249"/>
                <a:ext cx="1625012" cy="257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800" spc="3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后端开发实习生</a:t>
                </a:r>
                <a:endParaRPr lang="en-US" altLang="zh-CN" sz="800" spc="30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4D59D89-3E1C-360C-FDA0-9F0ABE001F5E}"/>
                  </a:ext>
                </a:extLst>
              </p:cNvPr>
              <p:cNvSpPr txBox="1"/>
              <p:nvPr/>
            </p:nvSpPr>
            <p:spPr>
              <a:xfrm>
                <a:off x="5164478" y="4954707"/>
                <a:ext cx="1776548" cy="282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— 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6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</a:p>
            </p:txBody>
          </p:sp>
        </p:grpSp>
        <p:pic>
          <p:nvPicPr>
            <p:cNvPr id="1030" name="Picture 6" descr="2017年京东更换更年轻，可爱的LOGO形象">
              <a:extLst>
                <a:ext uri="{FF2B5EF4-FFF2-40B4-BE49-F238E27FC236}">
                  <a16:creationId xmlns:a16="http://schemas.microsoft.com/office/drawing/2014/main" id="{0AD72D2F-DCAA-C949-880F-9B48AA9D2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08" y="5349303"/>
              <a:ext cx="166897" cy="166897"/>
            </a:xfrm>
            <a:prstGeom prst="octagon">
              <a:avLst>
                <a:gd name="adj" fmla="val 1235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D5D6DF3-56E2-1CD3-AFDE-680A84624980}"/>
              </a:ext>
            </a:extLst>
          </p:cNvPr>
          <p:cNvGrpSpPr/>
          <p:nvPr/>
        </p:nvGrpSpPr>
        <p:grpSpPr>
          <a:xfrm>
            <a:off x="138592" y="6150140"/>
            <a:ext cx="6490823" cy="2790144"/>
            <a:chOff x="138592" y="1635775"/>
            <a:chExt cx="6490823" cy="279014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66EDEA4-3D2E-F96D-D1D3-57AFD9B65F09}"/>
                </a:ext>
              </a:extLst>
            </p:cNvPr>
            <p:cNvSpPr txBox="1"/>
            <p:nvPr/>
          </p:nvSpPr>
          <p:spPr>
            <a:xfrm>
              <a:off x="138592" y="1895739"/>
              <a:ext cx="6490823" cy="2530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熟练掌握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基础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JDK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类库源码，如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HashMap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ArrayList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LinkedList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等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，具备良好的编码习惯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垃圾收集器与内存分配策略、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内存区域及类加载机制，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配置参数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熟悉并发编程常见概念，如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锁的使用和原理、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AQS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Atomic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类原理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常用并发组件、线程池、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ThreadLocal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熟悉计算机网络中的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OSI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七层模型和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TCP/IP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四层体系分层结构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，熟悉常见网络协议，如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HTTP/HTTPS 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TCP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UDP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DNS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的基本原理及使用，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索引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，比如索引结构、索引下推、索引失效等，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熟悉并发事务机制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，比如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MVCC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、事务隔离级别等，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熟悉日志、锁机制</a:t>
              </a:r>
              <a:endPara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数据类型使用场景，熟悉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持久化机制、过期淘汰策略和内存淘汰策略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高并发场景缓存解决方案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，比如缓存穿透、缓存击穿、缓存雪崩，了解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主从模式、哨兵模式、集群模式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工作原理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了解操作系统的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进程通信、进程调度算法、死锁、内存管理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等知识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熟悉并使用过常见的设计模式，如：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工厂模式、单例模式、模板方法模式、状态模式、责任链模式、策略模式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掌握开发中常用框架：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Mybatis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等，了解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IOC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AOP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底层实现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BASE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概念，了解常见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分布式共识算法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，如：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Paxos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Raft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Gossip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分布式锁、分布式事务等</a:t>
              </a:r>
              <a:endPara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E4FC1A9-C008-05C7-DF40-5B68CA0B3F26}"/>
                </a:ext>
              </a:extLst>
            </p:cNvPr>
            <p:cNvGrpSpPr/>
            <p:nvPr/>
          </p:nvGrpSpPr>
          <p:grpSpPr>
            <a:xfrm>
              <a:off x="228613" y="1635775"/>
              <a:ext cx="6302828" cy="261610"/>
              <a:chOff x="228600" y="1256509"/>
              <a:chExt cx="6302829" cy="261071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2317F3DE-1E90-6531-C735-990E87C19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  <a:alpha val="59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15B3FBFC-FCD5-F218-41A6-977674C80106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71ABDCFB-1B6C-1272-76E4-042CB4C3E6EF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11CDDC0-9AB7-48D5-1BFA-2FD52CF6F7CC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专业技能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E59D105-1F5F-AA4A-4215-E205FA01F7DB}"/>
              </a:ext>
            </a:extLst>
          </p:cNvPr>
          <p:cNvGrpSpPr/>
          <p:nvPr/>
        </p:nvGrpSpPr>
        <p:grpSpPr>
          <a:xfrm>
            <a:off x="228614" y="9006001"/>
            <a:ext cx="6302829" cy="737300"/>
            <a:chOff x="228614" y="4152104"/>
            <a:chExt cx="6302829" cy="73730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A7F217C-8F49-87DE-7451-CF3F86779FF8}"/>
                </a:ext>
              </a:extLst>
            </p:cNvPr>
            <p:cNvGrpSpPr/>
            <p:nvPr/>
          </p:nvGrpSpPr>
          <p:grpSpPr>
            <a:xfrm>
              <a:off x="228614" y="4152104"/>
              <a:ext cx="6302829" cy="261610"/>
              <a:chOff x="228600" y="1256509"/>
              <a:chExt cx="6302829" cy="261072"/>
            </a:xfrm>
          </p:grpSpPr>
          <p:cxnSp>
            <p:nvCxnSpPr>
              <p:cNvPr id="1029" name="直接连接符 1028">
                <a:extLst>
                  <a:ext uri="{FF2B5EF4-FFF2-40B4-BE49-F238E27FC236}">
                    <a16:creationId xmlns:a16="http://schemas.microsoft.com/office/drawing/2014/main" id="{04943FED-C722-AB9D-246A-B0743ED2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1" name="平行四边形 1030">
                <a:extLst>
                  <a:ext uri="{FF2B5EF4-FFF2-40B4-BE49-F238E27FC236}">
                    <a16:creationId xmlns:a16="http://schemas.microsoft.com/office/drawing/2014/main" id="{1645A5B1-39A5-A07A-4945-AF38D10659DB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2" name="平行四边形 1031">
                <a:extLst>
                  <a:ext uri="{FF2B5EF4-FFF2-40B4-BE49-F238E27FC236}">
                    <a16:creationId xmlns:a16="http://schemas.microsoft.com/office/drawing/2014/main" id="{68D7A9C0-341D-1262-9654-1E66E58C9144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75B9FAE2-466C-44FC-7B41-D80FE27873A9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获奖经历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CA7CA3C-D245-55B8-3E5A-7AE31D0EFF6E}"/>
                </a:ext>
              </a:extLst>
            </p:cNvPr>
            <p:cNvGrpSpPr/>
            <p:nvPr/>
          </p:nvGrpSpPr>
          <p:grpSpPr>
            <a:xfrm>
              <a:off x="238050" y="4428810"/>
              <a:ext cx="6241715" cy="460594"/>
              <a:chOff x="238050" y="12937143"/>
              <a:chExt cx="6241715" cy="460594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E150830-10E2-B53B-6B5F-56E19A12F874}"/>
                  </a:ext>
                </a:extLst>
              </p:cNvPr>
              <p:cNvSpPr txBox="1"/>
              <p:nvPr/>
            </p:nvSpPr>
            <p:spPr>
              <a:xfrm>
                <a:off x="238050" y="12943239"/>
                <a:ext cx="195348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连续两年获得校二等奖学金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025" name="文本框 1024">
                <a:extLst>
                  <a:ext uri="{FF2B5EF4-FFF2-40B4-BE49-F238E27FC236}">
                    <a16:creationId xmlns:a16="http://schemas.microsoft.com/office/drawing/2014/main" id="{FC0885E6-5EAF-5A99-9C65-89C5F07E052F}"/>
                  </a:ext>
                </a:extLst>
              </p:cNvPr>
              <p:cNvSpPr txBox="1"/>
              <p:nvPr/>
            </p:nvSpPr>
            <p:spPr>
              <a:xfrm>
                <a:off x="3225767" y="12937143"/>
                <a:ext cx="2887979" cy="244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第九届“创青春”中国青年创新创业大赛国赛金奖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026" name="文本框 1025">
                <a:extLst>
                  <a:ext uri="{FF2B5EF4-FFF2-40B4-BE49-F238E27FC236}">
                    <a16:creationId xmlns:a16="http://schemas.microsoft.com/office/drawing/2014/main" id="{6A57021B-BB13-6E38-EAB4-0B910C2339E0}"/>
                  </a:ext>
                </a:extLst>
              </p:cNvPr>
              <p:cNvSpPr txBox="1"/>
              <p:nvPr/>
            </p:nvSpPr>
            <p:spPr>
              <a:xfrm>
                <a:off x="238050" y="13153311"/>
                <a:ext cx="236496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全国大学生数学建模大赛广东赛区三等奖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027" name="文本框 1026">
                <a:extLst>
                  <a:ext uri="{FF2B5EF4-FFF2-40B4-BE49-F238E27FC236}">
                    <a16:creationId xmlns:a16="http://schemas.microsoft.com/office/drawing/2014/main" id="{93AC8F97-B1D4-87DC-C7DB-603690CBC917}"/>
                  </a:ext>
                </a:extLst>
              </p:cNvPr>
              <p:cNvSpPr txBox="1"/>
              <p:nvPr/>
            </p:nvSpPr>
            <p:spPr>
              <a:xfrm>
                <a:off x="3225761" y="13147215"/>
                <a:ext cx="3254004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第八届中国国际“互联网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+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”大学生创新创业大赛国赛银奖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942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9C8360-21C8-8EDF-CE38-377029760547}"/>
              </a:ext>
            </a:extLst>
          </p:cNvPr>
          <p:cNvSpPr txBox="1"/>
          <p:nvPr/>
        </p:nvSpPr>
        <p:spPr>
          <a:xfrm>
            <a:off x="230910" y="218391"/>
            <a:ext cx="141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2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蔡家宝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5A573B-4CD6-9469-A9F7-B1E85A71FF03}"/>
              </a:ext>
            </a:extLst>
          </p:cNvPr>
          <p:cNvSpPr txBox="1"/>
          <p:nvPr/>
        </p:nvSpPr>
        <p:spPr>
          <a:xfrm>
            <a:off x="2745873" y="855601"/>
            <a:ext cx="2075674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联系电话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899" b="1">
                <a:latin typeface="微软雅黑" panose="020B0503020204020204" pitchFamily="34" charset="-122"/>
                <a:ea typeface="微软雅黑" panose="020B0503020204020204" pitchFamily="34" charset="-122"/>
              </a:rPr>
              <a:t>138  2302  2370</a:t>
            </a:r>
            <a:endParaRPr lang="zh-CN" altLang="en-US" sz="899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71E19B-D039-907A-EFAB-EBF957988755}"/>
              </a:ext>
            </a:extLst>
          </p:cNvPr>
          <p:cNvSpPr txBox="1"/>
          <p:nvPr/>
        </p:nvSpPr>
        <p:spPr>
          <a:xfrm>
            <a:off x="234315" y="555285"/>
            <a:ext cx="1958016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男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20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岁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广东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汉族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996E32-C723-F3D9-56ED-13CE2F81F21D}"/>
              </a:ext>
            </a:extLst>
          </p:cNvPr>
          <p:cNvSpPr txBox="1"/>
          <p:nvPr/>
        </p:nvSpPr>
        <p:spPr>
          <a:xfrm>
            <a:off x="234846" y="857307"/>
            <a:ext cx="2762913" cy="285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电子邮箱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899" b="1" spc="90">
                <a:latin typeface="微软雅黑" panose="020B0503020204020204" pitchFamily="34" charset="-122"/>
                <a:ea typeface="微软雅黑" panose="020B0503020204020204" pitchFamily="34" charset="-122"/>
              </a:rPr>
              <a:t>baoo</a:t>
            </a:r>
            <a:r>
              <a:rPr lang="en-US" altLang="zh-CN" sz="899" b="1" spc="9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_</a:t>
            </a:r>
            <a:r>
              <a:rPr lang="en-US" altLang="zh-CN" sz="899" b="1" spc="90">
                <a:latin typeface="微软雅黑" panose="020B0503020204020204" pitchFamily="34" charset="-122"/>
                <a:ea typeface="微软雅黑" panose="020B0503020204020204" pitchFamily="34" charset="-122"/>
              </a:rPr>
              <a:t>cjb@163.com</a:t>
            </a:r>
            <a:endParaRPr lang="zh-CN" altLang="en-US" sz="899" b="1" spc="9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4C8207-7A00-A249-C496-B25CC1C45D52}"/>
              </a:ext>
            </a:extLst>
          </p:cNvPr>
          <p:cNvSpPr txBox="1"/>
          <p:nvPr/>
        </p:nvSpPr>
        <p:spPr>
          <a:xfrm>
            <a:off x="2752514" y="554168"/>
            <a:ext cx="1776548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求职意向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后端开发工程师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A3E378-18FC-7A7E-C2FC-327FCA07FBC1}"/>
              </a:ext>
            </a:extLst>
          </p:cNvPr>
          <p:cNvCxnSpPr>
            <a:cxnSpLocks/>
          </p:cNvCxnSpPr>
          <p:nvPr/>
        </p:nvCxnSpPr>
        <p:spPr>
          <a:xfrm>
            <a:off x="291849" y="878864"/>
            <a:ext cx="4404360" cy="0"/>
          </a:xfrm>
          <a:prstGeom prst="line">
            <a:avLst/>
          </a:prstGeom>
          <a:ln w="10795">
            <a:gradFill flip="none" rotWithShape="1">
              <a:gsLst>
                <a:gs pos="51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  <a:alpha val="75000"/>
                  </a:schemeClr>
                </a:gs>
                <a:gs pos="0">
                  <a:schemeClr val="tx2">
                    <a:lumMod val="60000"/>
                    <a:lumOff val="40000"/>
                    <a:alpha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DD597E-F2D4-BFE2-B21B-732C45A24F1D}"/>
              </a:ext>
            </a:extLst>
          </p:cNvPr>
          <p:cNvGrpSpPr/>
          <p:nvPr/>
        </p:nvGrpSpPr>
        <p:grpSpPr>
          <a:xfrm>
            <a:off x="228613" y="2601351"/>
            <a:ext cx="6302828" cy="261610"/>
            <a:chOff x="228600" y="1256509"/>
            <a:chExt cx="6302829" cy="26107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E470FC6-B2E0-7D81-93D2-0104B0E24A88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495043"/>
              <a:ext cx="6302829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  <a:alpha val="59000"/>
                    </a:schemeClr>
                  </a:gs>
                  <a:gs pos="69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6920930D-ECC4-77DB-7B1C-0F12E17733F3}"/>
                </a:ext>
              </a:extLst>
            </p:cNvPr>
            <p:cNvSpPr/>
            <p:nvPr/>
          </p:nvSpPr>
          <p:spPr>
            <a:xfrm>
              <a:off x="336364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E2EA3EBD-8193-489B-BD88-5BDF6DC718D8}"/>
                </a:ext>
              </a:extLst>
            </p:cNvPr>
            <p:cNvSpPr/>
            <p:nvPr/>
          </p:nvSpPr>
          <p:spPr>
            <a:xfrm>
              <a:off x="228600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C10F36B-9F91-5B00-C5D0-807403E9A84E}"/>
                </a:ext>
              </a:extLst>
            </p:cNvPr>
            <p:cNvSpPr txBox="1"/>
            <p:nvPr/>
          </p:nvSpPr>
          <p:spPr>
            <a:xfrm>
              <a:off x="333346" y="1256509"/>
              <a:ext cx="864335" cy="261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实习经历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92D3DB25-A1F4-1ADF-A7D6-E304116EC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3" t="-1" r="18997" b="29054"/>
          <a:stretch/>
        </p:blipFill>
        <p:spPr>
          <a:xfrm>
            <a:off x="5334490" y="114826"/>
            <a:ext cx="904574" cy="1040303"/>
          </a:xfrm>
          <a:prstGeom prst="rect">
            <a:avLst/>
          </a:prstGeom>
          <a:ln w="9525">
            <a:solidFill>
              <a:srgbClr val="313C4D"/>
            </a:solidFill>
          </a:ln>
          <a:effectLst>
            <a:outerShdw blurRad="114300" dist="38100" dir="5400000" sx="95000" sy="95000" algn="ctr" rotWithShape="0">
              <a:srgbClr val="000000">
                <a:alpha val="22000"/>
              </a:srgbClr>
            </a:outerShdw>
          </a:effectLst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A3477782-B7CC-1ED6-46A2-DB52DD947468}"/>
              </a:ext>
            </a:extLst>
          </p:cNvPr>
          <p:cNvGrpSpPr/>
          <p:nvPr/>
        </p:nvGrpSpPr>
        <p:grpSpPr>
          <a:xfrm>
            <a:off x="228613" y="1781132"/>
            <a:ext cx="6603824" cy="523461"/>
            <a:chOff x="228613" y="1205974"/>
            <a:chExt cx="6603824" cy="523461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2AF5141-3FB3-BC76-CEEB-D9747FD5E40A}"/>
                </a:ext>
              </a:extLst>
            </p:cNvPr>
            <p:cNvGrpSpPr/>
            <p:nvPr/>
          </p:nvGrpSpPr>
          <p:grpSpPr>
            <a:xfrm>
              <a:off x="228613" y="1205974"/>
              <a:ext cx="6302828" cy="261610"/>
              <a:chOff x="228600" y="1256509"/>
              <a:chExt cx="6302829" cy="261072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7B699AE6-90A9-D9FE-7B70-6AAFFE02C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757560FA-1496-256C-03C5-CB5187351D64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66C6CB24-A4BF-DB4F-9E80-26633D3FCA76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3A6207C-5FEF-817D-5E07-0C3875932EF2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教育经历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58654D8-1B7E-D845-23F4-204711925C0C}"/>
                </a:ext>
              </a:extLst>
            </p:cNvPr>
            <p:cNvGrpSpPr/>
            <p:nvPr/>
          </p:nvGrpSpPr>
          <p:grpSpPr>
            <a:xfrm>
              <a:off x="291849" y="1437121"/>
              <a:ext cx="6540588" cy="292314"/>
              <a:chOff x="291846" y="1426305"/>
              <a:chExt cx="6540588" cy="292310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2085BC4-6D1A-8EB1-039D-ED043BABFCE0}"/>
                  </a:ext>
                </a:extLst>
              </p:cNvPr>
              <p:cNvSpPr txBox="1"/>
              <p:nvPr/>
            </p:nvSpPr>
            <p:spPr>
              <a:xfrm>
                <a:off x="291846" y="1426305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广东工业大学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03C0212-9BEA-B92E-274B-DB2D80BCC8AC}"/>
                  </a:ext>
                </a:extLst>
              </p:cNvPr>
              <p:cNvSpPr txBox="1"/>
              <p:nvPr/>
            </p:nvSpPr>
            <p:spPr>
              <a:xfrm>
                <a:off x="1909245" y="1432579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计算机科学与技术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CC54315-BD6E-D752-A4A8-ABDF03D6CF2D}"/>
                  </a:ext>
                </a:extLst>
              </p:cNvPr>
              <p:cNvSpPr txBox="1"/>
              <p:nvPr/>
            </p:nvSpPr>
            <p:spPr>
              <a:xfrm>
                <a:off x="3730808" y="1432579"/>
                <a:ext cx="677799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本科生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6A7DD5C-C75B-FD90-1835-B19E8B6B1F38}"/>
                  </a:ext>
                </a:extLst>
              </p:cNvPr>
              <p:cNvSpPr txBox="1"/>
              <p:nvPr/>
            </p:nvSpPr>
            <p:spPr>
              <a:xfrm>
                <a:off x="5055886" y="1430293"/>
                <a:ext cx="1776548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2020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— 2024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6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C8410A6-1BCE-1805-B905-E794A8446B21}"/>
              </a:ext>
            </a:extLst>
          </p:cNvPr>
          <p:cNvGrpSpPr/>
          <p:nvPr/>
        </p:nvGrpSpPr>
        <p:grpSpPr>
          <a:xfrm>
            <a:off x="220573" y="2842712"/>
            <a:ext cx="6649170" cy="1379658"/>
            <a:chOff x="296773" y="4687805"/>
            <a:chExt cx="6649170" cy="1379658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EB149F1-B654-F946-55C4-42EA783ABA03}"/>
                </a:ext>
              </a:extLst>
            </p:cNvPr>
            <p:cNvGrpSpPr/>
            <p:nvPr/>
          </p:nvGrpSpPr>
          <p:grpSpPr>
            <a:xfrm>
              <a:off x="296773" y="4687805"/>
              <a:ext cx="6649170" cy="1379658"/>
              <a:chOff x="291856" y="4947744"/>
              <a:chExt cx="6649170" cy="1379658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3F5F3E7-91D0-8704-977F-AD6D73401DFF}"/>
                  </a:ext>
                </a:extLst>
              </p:cNvPr>
              <p:cNvSpPr txBox="1"/>
              <p:nvPr/>
            </p:nvSpPr>
            <p:spPr>
              <a:xfrm>
                <a:off x="525050" y="4947744"/>
                <a:ext cx="2149248" cy="30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小红书 </a:t>
                </a:r>
                <a:r>
                  <a:rPr lang="en-US" altLang="zh-CN" sz="10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— </a:t>
                </a:r>
                <a:r>
                  <a:rPr lang="zh-CN" altLang="en-US" sz="899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电商交易技术部</a:t>
                </a:r>
                <a:endParaRPr lang="en-US" altLang="zh-CN" sz="899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F341C2F-C0B1-49F7-1E78-17863672A171}"/>
                  </a:ext>
                </a:extLst>
              </p:cNvPr>
              <p:cNvSpPr txBox="1"/>
              <p:nvPr/>
            </p:nvSpPr>
            <p:spPr>
              <a:xfrm>
                <a:off x="291856" y="5200170"/>
                <a:ext cx="6397043" cy="1127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鹰眼 </a:t>
                </a:r>
                <a:r>
                  <a:rPr lang="en-US" altLang="zh-CN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— 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招选搭投平台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交付电商场域项目需求，招商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选品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搭建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投放业务场景中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B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端平台的开发</a:t>
                </a:r>
                <a:endParaRPr lang="en-US" altLang="zh-CN" sz="800" spc="5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主要工作：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解决目前商品池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选品指标新增开发量大的问题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，重构原有功能使其支持以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组件化零开发形式动态增减选品指标，降低开发成本。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使用策略模式根据实体类型决策数据存储介质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，实现多场景下实体圈选和黑白名单打标功能，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使系统具备高扩展性和复用性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旧系统在大数据量场景下，同步调用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导入导出功能限制数量防止超时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，使用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长任务框架异步提交任务解决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，并学习其源码实现。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112EF8F-BCBC-56E7-5507-41DBEC2D63D9}"/>
                  </a:ext>
                </a:extLst>
              </p:cNvPr>
              <p:cNvSpPr txBox="1"/>
              <p:nvPr/>
            </p:nvSpPr>
            <p:spPr>
              <a:xfrm>
                <a:off x="2904050" y="4975249"/>
                <a:ext cx="1625012" cy="257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800" spc="3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后端开发实习生</a:t>
                </a:r>
                <a:endParaRPr lang="en-US" altLang="zh-CN" sz="800" spc="30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A10E4BE-271F-3C58-D61E-5A7024FC119D}"/>
                  </a:ext>
                </a:extLst>
              </p:cNvPr>
              <p:cNvSpPr txBox="1"/>
              <p:nvPr/>
            </p:nvSpPr>
            <p:spPr>
              <a:xfrm>
                <a:off x="5164478" y="4948611"/>
                <a:ext cx="1776548" cy="282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7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18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日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— 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至今</a:t>
                </a:r>
              </a:p>
            </p:txBody>
          </p:sp>
        </p:grpSp>
        <p:pic>
          <p:nvPicPr>
            <p:cNvPr id="1028" name="Picture 4" descr="2020小红书运营全攻略 - 知乎">
              <a:extLst>
                <a:ext uri="{FF2B5EF4-FFF2-40B4-BE49-F238E27FC236}">
                  <a16:creationId xmlns:a16="http://schemas.microsoft.com/office/drawing/2014/main" id="{2AF83914-5269-3F76-1355-DA1F1B18B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09" y="4779569"/>
              <a:ext cx="166897" cy="166897"/>
            </a:xfrm>
            <a:prstGeom prst="octagon">
              <a:avLst>
                <a:gd name="adj" fmla="val 1235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73AC7CB3-C28C-5C1F-BC1E-2B83CD283117}"/>
              </a:ext>
            </a:extLst>
          </p:cNvPr>
          <p:cNvGrpSpPr/>
          <p:nvPr/>
        </p:nvGrpSpPr>
        <p:grpSpPr>
          <a:xfrm>
            <a:off x="215656" y="4293441"/>
            <a:ext cx="6649170" cy="2652362"/>
            <a:chOff x="291856" y="5253224"/>
            <a:chExt cx="6649170" cy="2652362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272C166-6583-9E11-6F2C-0F2D08D1BF15}"/>
                </a:ext>
              </a:extLst>
            </p:cNvPr>
            <p:cNvGrpSpPr/>
            <p:nvPr/>
          </p:nvGrpSpPr>
          <p:grpSpPr>
            <a:xfrm>
              <a:off x="291856" y="5253224"/>
              <a:ext cx="6649170" cy="2652362"/>
              <a:chOff x="291856" y="4953459"/>
              <a:chExt cx="6649170" cy="2652362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B67BF9A-0B0C-6991-B54B-E7C9F1C1BFB6}"/>
                  </a:ext>
                </a:extLst>
              </p:cNvPr>
              <p:cNvSpPr txBox="1"/>
              <p:nvPr/>
            </p:nvSpPr>
            <p:spPr>
              <a:xfrm>
                <a:off x="530712" y="4953459"/>
                <a:ext cx="1908095" cy="30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京东 </a:t>
                </a:r>
                <a:r>
                  <a:rPr lang="en-US" altLang="zh-CN" sz="10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— </a:t>
                </a:r>
                <a:r>
                  <a:rPr lang="zh-CN" altLang="en-US" sz="899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智慧医疗研发部</a:t>
                </a:r>
                <a:endParaRPr lang="en-US" altLang="zh-CN" sz="899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7A4E933-F807-434E-9977-3366CDACBBAF}"/>
                  </a:ext>
                </a:extLst>
              </p:cNvPr>
              <p:cNvSpPr txBox="1"/>
              <p:nvPr/>
            </p:nvSpPr>
            <p:spPr>
              <a:xfrm>
                <a:off x="291856" y="5207790"/>
                <a:ext cx="6397043" cy="911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私域互联网线上医院 </a:t>
                </a:r>
                <a:r>
                  <a:rPr lang="en-US" altLang="zh-CN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— 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医生端、患者端、运营端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主要工作：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74" indent="-171474">
                  <a:lnSpc>
                    <a:spcPts val="1300"/>
                  </a:lnSpc>
                  <a:buClr>
                    <a:schemeClr val="tx2">
                      <a:lumMod val="75000"/>
                    </a:schemeClr>
                  </a:buClr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设计代办事项需求方案，运用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策略模式 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+ 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模板方法的设计模式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，共对接四个厂商，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包含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30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余类外部事件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，独立完成并上线。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74" indent="-171474">
                  <a:lnSpc>
                    <a:spcPts val="1300"/>
                  </a:lnSpc>
                  <a:buClr>
                    <a:schemeClr val="tx2">
                      <a:lumMod val="75000"/>
                    </a:schemeClr>
                  </a:buClr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对医院每日业务支付账单、退款数据的同步归档，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发现并解决了线上单主机定时任务重复执行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Bug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74" indent="-171474">
                  <a:lnSpc>
                    <a:spcPts val="1300"/>
                  </a:lnSpc>
                  <a:buClr>
                    <a:schemeClr val="tx2">
                      <a:lumMod val="75000"/>
                    </a:schemeClr>
                  </a:buClr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医生端抢单功能改造，优化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缓存数据结构处理抢单请求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，优化后单机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TPS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达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600+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，性能提升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30%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，每日单量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6000+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。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16DFB1B-FEB8-8A3E-34F9-E09F370D01ED}"/>
                  </a:ext>
                </a:extLst>
              </p:cNvPr>
              <p:cNvSpPr txBox="1"/>
              <p:nvPr/>
            </p:nvSpPr>
            <p:spPr>
              <a:xfrm>
                <a:off x="291856" y="6093372"/>
                <a:ext cx="6397043" cy="911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京东线下体检门店系统</a:t>
                </a:r>
                <a:endParaRPr lang="en-US" altLang="zh-CN" sz="899" spc="5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主要工作：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对接京东健康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APP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实现预约体检至结果已出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全流程系统通知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，使用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消息队列异步监听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并发送消息至京东健康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APP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。</a:t>
                </a: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实现体检实时报告、完整结构化报告流转与查询功能，在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流转过程中缓存实时报告提高查询响应速度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，采用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ZSET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数据结构优化报告未读数量统计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9F99AD7-BBC1-6619-F7B1-001EA969FCC9}"/>
                  </a:ext>
                </a:extLst>
              </p:cNvPr>
              <p:cNvSpPr txBox="1"/>
              <p:nvPr/>
            </p:nvSpPr>
            <p:spPr>
              <a:xfrm>
                <a:off x="291856" y="7028099"/>
                <a:ext cx="6397043" cy="577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实习收获：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在实习期间，共完成了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30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余个需求开发和多个问题修复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，编写了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7000+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行代码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，通过了代码评审和测试验收，上线运行稳定。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熟悉了标准开发流程，经历过多次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PRD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评审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方案评审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开发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联调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测试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上线全流程，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能够理解业务需求并设计对应开发方案。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49785AF-7BAE-37E9-2FFF-6CE87D70854D}"/>
                  </a:ext>
                </a:extLst>
              </p:cNvPr>
              <p:cNvSpPr txBox="1"/>
              <p:nvPr/>
            </p:nvSpPr>
            <p:spPr>
              <a:xfrm>
                <a:off x="2904050" y="4975249"/>
                <a:ext cx="1625012" cy="257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800" spc="3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后端开发实习生</a:t>
                </a:r>
                <a:endParaRPr lang="en-US" altLang="zh-CN" sz="800" spc="30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4D59D89-3E1C-360C-FDA0-9F0ABE001F5E}"/>
                  </a:ext>
                </a:extLst>
              </p:cNvPr>
              <p:cNvSpPr txBox="1"/>
              <p:nvPr/>
            </p:nvSpPr>
            <p:spPr>
              <a:xfrm>
                <a:off x="5164478" y="4954707"/>
                <a:ext cx="1776548" cy="282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— 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6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</a:p>
            </p:txBody>
          </p:sp>
        </p:grpSp>
        <p:pic>
          <p:nvPicPr>
            <p:cNvPr id="1030" name="Picture 6" descr="2017年京东更换更年轻，可爱的LOGO形象">
              <a:extLst>
                <a:ext uri="{FF2B5EF4-FFF2-40B4-BE49-F238E27FC236}">
                  <a16:creationId xmlns:a16="http://schemas.microsoft.com/office/drawing/2014/main" id="{0AD72D2F-DCAA-C949-880F-9B48AA9D2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08" y="5349303"/>
              <a:ext cx="166897" cy="166897"/>
            </a:xfrm>
            <a:prstGeom prst="octagon">
              <a:avLst>
                <a:gd name="adj" fmla="val 1235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D5D6DF3-56E2-1CD3-AFDE-680A84624980}"/>
              </a:ext>
            </a:extLst>
          </p:cNvPr>
          <p:cNvGrpSpPr/>
          <p:nvPr/>
        </p:nvGrpSpPr>
        <p:grpSpPr>
          <a:xfrm>
            <a:off x="138592" y="7034060"/>
            <a:ext cx="6490823" cy="2790144"/>
            <a:chOff x="138592" y="1635775"/>
            <a:chExt cx="6490823" cy="279014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66EDEA4-3D2E-F96D-D1D3-57AFD9B65F09}"/>
                </a:ext>
              </a:extLst>
            </p:cNvPr>
            <p:cNvSpPr txBox="1"/>
            <p:nvPr/>
          </p:nvSpPr>
          <p:spPr>
            <a:xfrm>
              <a:off x="138592" y="1895739"/>
              <a:ext cx="6490823" cy="2530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熟练掌握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基础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JDK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类库源码，如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HashMap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ArrayList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LinkedList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等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，具备良好的编码习惯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垃圾收集器与内存分配策略、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内存区域及类加载机制，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配置参数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熟悉并发编程常见概念，如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锁的使用和原理、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AQS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Atomic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类原理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常用并发组件、线程池、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ThreadLocal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熟悉计算机网络中的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OSI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七层模型和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TCP/IP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四层体系分层结构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，熟悉常见网络协议，如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HTTP/HTTPS 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TCP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UDP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DNS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的基本原理及使用，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索引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，比如索引结构、索引下推、索引失效等，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熟悉并发事务机制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，比如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MVCC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、事务隔离级别等，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熟悉日志、锁机制</a:t>
              </a:r>
              <a:endPara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数据类型使用场景，熟悉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持久化机制、过期淘汰策略和内存淘汰策略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高并发场景缓存解决方案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，比如缓存穿透、缓存击穿、缓存雪崩，了解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主从模式、哨兵模式、集群模式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工作原理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了解操作系统的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进程通信、进程调度算法、死锁、内存管理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等知识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熟悉并使用过常见的设计模式，如：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工厂模式、单例模式、模板方法模式、状态模式、责任链模式、策略模式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掌握开发中常用框架：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Mybatis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等，了解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IOC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AOP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底层实现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BASE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概念，了解常见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分布式共识算法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，如：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Paxos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Raft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Gossip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分布式锁、分布式事务等</a:t>
              </a:r>
              <a:endPara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E4FC1A9-C008-05C7-DF40-5B68CA0B3F26}"/>
                </a:ext>
              </a:extLst>
            </p:cNvPr>
            <p:cNvGrpSpPr/>
            <p:nvPr/>
          </p:nvGrpSpPr>
          <p:grpSpPr>
            <a:xfrm>
              <a:off x="228613" y="1635775"/>
              <a:ext cx="6302828" cy="261610"/>
              <a:chOff x="228600" y="1256509"/>
              <a:chExt cx="6302829" cy="261071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2317F3DE-1E90-6531-C735-990E87C19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  <a:alpha val="59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15B3FBFC-FCD5-F218-41A6-977674C80106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71ABDCFB-1B6C-1272-76E4-042CB4C3E6EF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11CDDC0-9AB7-48D5-1BFA-2FD52CF6F7CC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专业技能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E59D105-1F5F-AA4A-4215-E205FA01F7DB}"/>
              </a:ext>
            </a:extLst>
          </p:cNvPr>
          <p:cNvGrpSpPr/>
          <p:nvPr/>
        </p:nvGrpSpPr>
        <p:grpSpPr>
          <a:xfrm>
            <a:off x="228614" y="9889921"/>
            <a:ext cx="6302829" cy="737300"/>
            <a:chOff x="228614" y="4152104"/>
            <a:chExt cx="6302829" cy="73730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A7F217C-8F49-87DE-7451-CF3F86779FF8}"/>
                </a:ext>
              </a:extLst>
            </p:cNvPr>
            <p:cNvGrpSpPr/>
            <p:nvPr/>
          </p:nvGrpSpPr>
          <p:grpSpPr>
            <a:xfrm>
              <a:off x="228614" y="4152104"/>
              <a:ext cx="6302829" cy="261610"/>
              <a:chOff x="228600" y="1256509"/>
              <a:chExt cx="6302829" cy="261072"/>
            </a:xfrm>
          </p:grpSpPr>
          <p:cxnSp>
            <p:nvCxnSpPr>
              <p:cNvPr id="1029" name="直接连接符 1028">
                <a:extLst>
                  <a:ext uri="{FF2B5EF4-FFF2-40B4-BE49-F238E27FC236}">
                    <a16:creationId xmlns:a16="http://schemas.microsoft.com/office/drawing/2014/main" id="{04943FED-C722-AB9D-246A-B0743ED2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1" name="平行四边形 1030">
                <a:extLst>
                  <a:ext uri="{FF2B5EF4-FFF2-40B4-BE49-F238E27FC236}">
                    <a16:creationId xmlns:a16="http://schemas.microsoft.com/office/drawing/2014/main" id="{1645A5B1-39A5-A07A-4945-AF38D10659DB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2" name="平行四边形 1031">
                <a:extLst>
                  <a:ext uri="{FF2B5EF4-FFF2-40B4-BE49-F238E27FC236}">
                    <a16:creationId xmlns:a16="http://schemas.microsoft.com/office/drawing/2014/main" id="{68D7A9C0-341D-1262-9654-1E66E58C9144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75B9FAE2-466C-44FC-7B41-D80FE27873A9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获奖经历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CA7CA3C-D245-55B8-3E5A-7AE31D0EFF6E}"/>
                </a:ext>
              </a:extLst>
            </p:cNvPr>
            <p:cNvGrpSpPr/>
            <p:nvPr/>
          </p:nvGrpSpPr>
          <p:grpSpPr>
            <a:xfrm>
              <a:off x="238050" y="4428810"/>
              <a:ext cx="6241715" cy="460594"/>
              <a:chOff x="238050" y="12937143"/>
              <a:chExt cx="6241715" cy="460594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E150830-10E2-B53B-6B5F-56E19A12F874}"/>
                  </a:ext>
                </a:extLst>
              </p:cNvPr>
              <p:cNvSpPr txBox="1"/>
              <p:nvPr/>
            </p:nvSpPr>
            <p:spPr>
              <a:xfrm>
                <a:off x="238050" y="12943239"/>
                <a:ext cx="195348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连续两年获得校二等奖学金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025" name="文本框 1024">
                <a:extLst>
                  <a:ext uri="{FF2B5EF4-FFF2-40B4-BE49-F238E27FC236}">
                    <a16:creationId xmlns:a16="http://schemas.microsoft.com/office/drawing/2014/main" id="{FC0885E6-5EAF-5A99-9C65-89C5F07E052F}"/>
                  </a:ext>
                </a:extLst>
              </p:cNvPr>
              <p:cNvSpPr txBox="1"/>
              <p:nvPr/>
            </p:nvSpPr>
            <p:spPr>
              <a:xfrm>
                <a:off x="3225767" y="12937143"/>
                <a:ext cx="2887979" cy="244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第九届“创青春”中国青年创新创业大赛国赛金奖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026" name="文本框 1025">
                <a:extLst>
                  <a:ext uri="{FF2B5EF4-FFF2-40B4-BE49-F238E27FC236}">
                    <a16:creationId xmlns:a16="http://schemas.microsoft.com/office/drawing/2014/main" id="{6A57021B-BB13-6E38-EAB4-0B910C2339E0}"/>
                  </a:ext>
                </a:extLst>
              </p:cNvPr>
              <p:cNvSpPr txBox="1"/>
              <p:nvPr/>
            </p:nvSpPr>
            <p:spPr>
              <a:xfrm>
                <a:off x="238050" y="13153311"/>
                <a:ext cx="236496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全国大学生数学建模大赛广东赛区三等奖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027" name="文本框 1026">
                <a:extLst>
                  <a:ext uri="{FF2B5EF4-FFF2-40B4-BE49-F238E27FC236}">
                    <a16:creationId xmlns:a16="http://schemas.microsoft.com/office/drawing/2014/main" id="{93AC8F97-B1D4-87DC-C7DB-603690CBC917}"/>
                  </a:ext>
                </a:extLst>
              </p:cNvPr>
              <p:cNvSpPr txBox="1"/>
              <p:nvPr/>
            </p:nvSpPr>
            <p:spPr>
              <a:xfrm>
                <a:off x="3225761" y="13147215"/>
                <a:ext cx="3254004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第八届中国国际“互联网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+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”大学生创新创业大赛国赛银奖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75C69A5-9101-87C5-F957-127588A39899}"/>
              </a:ext>
            </a:extLst>
          </p:cNvPr>
          <p:cNvSpPr txBox="1"/>
          <p:nvPr/>
        </p:nvSpPr>
        <p:spPr>
          <a:xfrm>
            <a:off x="201455" y="1186106"/>
            <a:ext cx="6329986" cy="57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本人有完整体系化基础和较强的技术自驱性，为了解不同领域的业务与技术，在大三期间深度参与了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两家互联网大型企业的开发实习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。通过参与医疗领域项目，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深入了解互联网医疗业务的需求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，同时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在电商项目中收获了电商运营和用户体验方面的经验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。</a:t>
            </a:r>
            <a:endParaRPr lang="en-US" altLang="zh-CN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1300"/>
              </a:lnSpc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希望不仅局限于表面的技术实现，更重要的是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在实践中探索并提出更快、更好用的解决方案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，深入思考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业务与技术的融合</a:t>
            </a:r>
            <a:endParaRPr lang="en-US" altLang="zh-CN" sz="800" b="1" spc="5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79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9C8360-21C8-8EDF-CE38-377029760547}"/>
              </a:ext>
            </a:extLst>
          </p:cNvPr>
          <p:cNvSpPr txBox="1"/>
          <p:nvPr/>
        </p:nvSpPr>
        <p:spPr>
          <a:xfrm>
            <a:off x="230910" y="218391"/>
            <a:ext cx="141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2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蔡家宝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5A573B-4CD6-9469-A9F7-B1E85A71FF03}"/>
              </a:ext>
            </a:extLst>
          </p:cNvPr>
          <p:cNvSpPr txBox="1"/>
          <p:nvPr/>
        </p:nvSpPr>
        <p:spPr>
          <a:xfrm>
            <a:off x="2745873" y="855601"/>
            <a:ext cx="2075674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联系电话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899" b="1">
                <a:latin typeface="微软雅黑" panose="020B0503020204020204" pitchFamily="34" charset="-122"/>
                <a:ea typeface="微软雅黑" panose="020B0503020204020204" pitchFamily="34" charset="-122"/>
              </a:rPr>
              <a:t>138  2302  2370</a:t>
            </a:r>
            <a:endParaRPr lang="zh-CN" altLang="en-US" sz="899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71E19B-D039-907A-EFAB-EBF957988755}"/>
              </a:ext>
            </a:extLst>
          </p:cNvPr>
          <p:cNvSpPr txBox="1"/>
          <p:nvPr/>
        </p:nvSpPr>
        <p:spPr>
          <a:xfrm>
            <a:off x="234315" y="555285"/>
            <a:ext cx="1958016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男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20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岁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广东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汉族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996E32-C723-F3D9-56ED-13CE2F81F21D}"/>
              </a:ext>
            </a:extLst>
          </p:cNvPr>
          <p:cNvSpPr txBox="1"/>
          <p:nvPr/>
        </p:nvSpPr>
        <p:spPr>
          <a:xfrm>
            <a:off x="234846" y="857307"/>
            <a:ext cx="2762913" cy="285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电子邮箱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899" b="1" spc="90">
                <a:latin typeface="微软雅黑" panose="020B0503020204020204" pitchFamily="34" charset="-122"/>
                <a:ea typeface="微软雅黑" panose="020B0503020204020204" pitchFamily="34" charset="-122"/>
              </a:rPr>
              <a:t>baoo</a:t>
            </a:r>
            <a:r>
              <a:rPr lang="en-US" altLang="zh-CN" sz="899" b="1" spc="9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_</a:t>
            </a:r>
            <a:r>
              <a:rPr lang="en-US" altLang="zh-CN" sz="899" b="1" spc="90">
                <a:latin typeface="微软雅黑" panose="020B0503020204020204" pitchFamily="34" charset="-122"/>
                <a:ea typeface="微软雅黑" panose="020B0503020204020204" pitchFamily="34" charset="-122"/>
              </a:rPr>
              <a:t>cjb@163.com</a:t>
            </a:r>
            <a:endParaRPr lang="zh-CN" altLang="en-US" sz="899" b="1" spc="9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4C8207-7A00-A249-C496-B25CC1C45D52}"/>
              </a:ext>
            </a:extLst>
          </p:cNvPr>
          <p:cNvSpPr txBox="1"/>
          <p:nvPr/>
        </p:nvSpPr>
        <p:spPr>
          <a:xfrm>
            <a:off x="2752514" y="554168"/>
            <a:ext cx="1776548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求职意向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后端开发工程师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A3E378-18FC-7A7E-C2FC-327FCA07FBC1}"/>
              </a:ext>
            </a:extLst>
          </p:cNvPr>
          <p:cNvCxnSpPr>
            <a:cxnSpLocks/>
          </p:cNvCxnSpPr>
          <p:nvPr/>
        </p:nvCxnSpPr>
        <p:spPr>
          <a:xfrm>
            <a:off x="291849" y="878864"/>
            <a:ext cx="4404360" cy="0"/>
          </a:xfrm>
          <a:prstGeom prst="line">
            <a:avLst/>
          </a:prstGeom>
          <a:ln w="10795">
            <a:gradFill flip="none" rotWithShape="1">
              <a:gsLst>
                <a:gs pos="51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  <a:alpha val="75000"/>
                  </a:schemeClr>
                </a:gs>
                <a:gs pos="0">
                  <a:schemeClr val="tx2">
                    <a:lumMod val="60000"/>
                    <a:lumOff val="40000"/>
                    <a:alpha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DD597E-F2D4-BFE2-B21B-732C45A24F1D}"/>
              </a:ext>
            </a:extLst>
          </p:cNvPr>
          <p:cNvGrpSpPr/>
          <p:nvPr/>
        </p:nvGrpSpPr>
        <p:grpSpPr>
          <a:xfrm>
            <a:off x="228613" y="2326907"/>
            <a:ext cx="6302828" cy="261610"/>
            <a:chOff x="228600" y="1256509"/>
            <a:chExt cx="6302829" cy="26107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E470FC6-B2E0-7D81-93D2-0104B0E24A88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495043"/>
              <a:ext cx="6302829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  <a:alpha val="59000"/>
                    </a:schemeClr>
                  </a:gs>
                  <a:gs pos="69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6920930D-ECC4-77DB-7B1C-0F12E17733F3}"/>
                </a:ext>
              </a:extLst>
            </p:cNvPr>
            <p:cNvSpPr/>
            <p:nvPr/>
          </p:nvSpPr>
          <p:spPr>
            <a:xfrm>
              <a:off x="336364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E2EA3EBD-8193-489B-BD88-5BDF6DC718D8}"/>
                </a:ext>
              </a:extLst>
            </p:cNvPr>
            <p:cNvSpPr/>
            <p:nvPr/>
          </p:nvSpPr>
          <p:spPr>
            <a:xfrm>
              <a:off x="228600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C10F36B-9F91-5B00-C5D0-807403E9A84E}"/>
                </a:ext>
              </a:extLst>
            </p:cNvPr>
            <p:cNvSpPr txBox="1"/>
            <p:nvPr/>
          </p:nvSpPr>
          <p:spPr>
            <a:xfrm>
              <a:off x="333346" y="1256509"/>
              <a:ext cx="864335" cy="261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实习经历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92D3DB25-A1F4-1ADF-A7D6-E304116EC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3" t="-1" r="18997" b="29054"/>
          <a:stretch/>
        </p:blipFill>
        <p:spPr>
          <a:xfrm>
            <a:off x="5334490" y="114826"/>
            <a:ext cx="904574" cy="1040303"/>
          </a:xfrm>
          <a:prstGeom prst="rect">
            <a:avLst/>
          </a:prstGeom>
          <a:ln w="9525">
            <a:solidFill>
              <a:srgbClr val="313C4D"/>
            </a:solidFill>
          </a:ln>
          <a:effectLst>
            <a:outerShdw blurRad="114300" dist="38100" dir="5400000" sx="95000" sy="95000" algn="ctr" rotWithShape="0">
              <a:srgbClr val="000000">
                <a:alpha val="22000"/>
              </a:srgbClr>
            </a:outerShdw>
          </a:effectLst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A3477782-B7CC-1ED6-46A2-DB52DD947468}"/>
              </a:ext>
            </a:extLst>
          </p:cNvPr>
          <p:cNvGrpSpPr/>
          <p:nvPr/>
        </p:nvGrpSpPr>
        <p:grpSpPr>
          <a:xfrm>
            <a:off x="228613" y="1781132"/>
            <a:ext cx="6603824" cy="523461"/>
            <a:chOff x="228613" y="1205974"/>
            <a:chExt cx="6603824" cy="523461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2AF5141-3FB3-BC76-CEEB-D9747FD5E40A}"/>
                </a:ext>
              </a:extLst>
            </p:cNvPr>
            <p:cNvGrpSpPr/>
            <p:nvPr/>
          </p:nvGrpSpPr>
          <p:grpSpPr>
            <a:xfrm>
              <a:off x="228613" y="1205974"/>
              <a:ext cx="6302828" cy="261610"/>
              <a:chOff x="228600" y="1256509"/>
              <a:chExt cx="6302829" cy="261072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7B699AE6-90A9-D9FE-7B70-6AAFFE02C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757560FA-1496-256C-03C5-CB5187351D64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66C6CB24-A4BF-DB4F-9E80-26633D3FCA76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3A6207C-5FEF-817D-5E07-0C3875932EF2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教育经历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58654D8-1B7E-D845-23F4-204711925C0C}"/>
                </a:ext>
              </a:extLst>
            </p:cNvPr>
            <p:cNvGrpSpPr/>
            <p:nvPr/>
          </p:nvGrpSpPr>
          <p:grpSpPr>
            <a:xfrm>
              <a:off x="291849" y="1437121"/>
              <a:ext cx="6540588" cy="292314"/>
              <a:chOff x="291846" y="1426305"/>
              <a:chExt cx="6540588" cy="292310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2085BC4-6D1A-8EB1-039D-ED043BABFCE0}"/>
                  </a:ext>
                </a:extLst>
              </p:cNvPr>
              <p:cNvSpPr txBox="1"/>
              <p:nvPr/>
            </p:nvSpPr>
            <p:spPr>
              <a:xfrm>
                <a:off x="291846" y="1426305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广东工业大学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03C0212-9BEA-B92E-274B-DB2D80BCC8AC}"/>
                  </a:ext>
                </a:extLst>
              </p:cNvPr>
              <p:cNvSpPr txBox="1"/>
              <p:nvPr/>
            </p:nvSpPr>
            <p:spPr>
              <a:xfrm>
                <a:off x="1909245" y="1432579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计算机科学与技术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CC54315-BD6E-D752-A4A8-ABDF03D6CF2D}"/>
                  </a:ext>
                </a:extLst>
              </p:cNvPr>
              <p:cNvSpPr txBox="1"/>
              <p:nvPr/>
            </p:nvSpPr>
            <p:spPr>
              <a:xfrm>
                <a:off x="3730808" y="1432579"/>
                <a:ext cx="677799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本科生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6A7DD5C-C75B-FD90-1835-B19E8B6B1F38}"/>
                  </a:ext>
                </a:extLst>
              </p:cNvPr>
              <p:cNvSpPr txBox="1"/>
              <p:nvPr/>
            </p:nvSpPr>
            <p:spPr>
              <a:xfrm>
                <a:off x="5055886" y="1430293"/>
                <a:ext cx="1776548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2020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— 2024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6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C8410A6-1BCE-1805-B905-E794A8446B21}"/>
              </a:ext>
            </a:extLst>
          </p:cNvPr>
          <p:cNvGrpSpPr/>
          <p:nvPr/>
        </p:nvGrpSpPr>
        <p:grpSpPr>
          <a:xfrm>
            <a:off x="323809" y="2569135"/>
            <a:ext cx="6533742" cy="289863"/>
            <a:chOff x="400009" y="4688672"/>
            <a:chExt cx="6533742" cy="289863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EB149F1-B654-F946-55C4-42EA783ABA03}"/>
                </a:ext>
              </a:extLst>
            </p:cNvPr>
            <p:cNvGrpSpPr/>
            <p:nvPr/>
          </p:nvGrpSpPr>
          <p:grpSpPr>
            <a:xfrm>
              <a:off x="529967" y="4688672"/>
              <a:ext cx="6403784" cy="289863"/>
              <a:chOff x="525050" y="4948611"/>
              <a:chExt cx="6403784" cy="289863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3F5F3E7-91D0-8704-977F-AD6D73401DFF}"/>
                  </a:ext>
                </a:extLst>
              </p:cNvPr>
              <p:cNvSpPr txBox="1"/>
              <p:nvPr/>
            </p:nvSpPr>
            <p:spPr>
              <a:xfrm>
                <a:off x="525050" y="4959936"/>
                <a:ext cx="2149248" cy="278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b="1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小红书 </a:t>
                </a:r>
                <a:r>
                  <a:rPr lang="en-US" altLang="zh-CN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— </a:t>
                </a: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电商交易技术部</a:t>
                </a:r>
                <a:endParaRPr lang="en-US" altLang="zh-CN" sz="7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112EF8F-BCBC-56E7-5507-41DBEC2D63D9}"/>
                  </a:ext>
                </a:extLst>
              </p:cNvPr>
              <p:cNvSpPr txBox="1"/>
              <p:nvPr/>
            </p:nvSpPr>
            <p:spPr>
              <a:xfrm>
                <a:off x="2904050" y="4975249"/>
                <a:ext cx="1625012" cy="257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800" spc="3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后端开发实习生</a:t>
                </a:r>
                <a:endParaRPr lang="en-US" altLang="zh-CN" sz="800" spc="30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A10E4BE-271F-3C58-D61E-5A7024FC119D}"/>
                  </a:ext>
                </a:extLst>
              </p:cNvPr>
              <p:cNvSpPr txBox="1"/>
              <p:nvPr/>
            </p:nvSpPr>
            <p:spPr>
              <a:xfrm>
                <a:off x="5152286" y="4948611"/>
                <a:ext cx="1776548" cy="282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7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18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日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— 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至今</a:t>
                </a:r>
              </a:p>
            </p:txBody>
          </p:sp>
        </p:grpSp>
        <p:pic>
          <p:nvPicPr>
            <p:cNvPr id="1028" name="Picture 4" descr="2020小红书运营全攻略 - 知乎">
              <a:extLst>
                <a:ext uri="{FF2B5EF4-FFF2-40B4-BE49-F238E27FC236}">
                  <a16:creationId xmlns:a16="http://schemas.microsoft.com/office/drawing/2014/main" id="{2AF83914-5269-3F76-1355-DA1F1B18B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09" y="4779569"/>
              <a:ext cx="166897" cy="166897"/>
            </a:xfrm>
            <a:prstGeom prst="octagon">
              <a:avLst>
                <a:gd name="adj" fmla="val 1235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73AC7CB3-C28C-5C1F-BC1E-2B83CD283117}"/>
              </a:ext>
            </a:extLst>
          </p:cNvPr>
          <p:cNvGrpSpPr/>
          <p:nvPr/>
        </p:nvGrpSpPr>
        <p:grpSpPr>
          <a:xfrm>
            <a:off x="215656" y="2848129"/>
            <a:ext cx="6649170" cy="1006142"/>
            <a:chOff x="291856" y="5254472"/>
            <a:chExt cx="6649170" cy="1006142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272C166-6583-9E11-6F2C-0F2D08D1BF15}"/>
                </a:ext>
              </a:extLst>
            </p:cNvPr>
            <p:cNvGrpSpPr/>
            <p:nvPr/>
          </p:nvGrpSpPr>
          <p:grpSpPr>
            <a:xfrm>
              <a:off x="291856" y="5254472"/>
              <a:ext cx="6649170" cy="1006142"/>
              <a:chOff x="291856" y="4954707"/>
              <a:chExt cx="6649170" cy="1006142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B67BF9A-0B0C-6991-B54B-E7C9F1C1BFB6}"/>
                  </a:ext>
                </a:extLst>
              </p:cNvPr>
              <p:cNvSpPr txBox="1"/>
              <p:nvPr/>
            </p:nvSpPr>
            <p:spPr>
              <a:xfrm>
                <a:off x="524616" y="4977843"/>
                <a:ext cx="1908095" cy="278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b="1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京    东 </a:t>
                </a:r>
                <a:r>
                  <a:rPr lang="en-US" altLang="zh-CN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—</a:t>
                </a:r>
                <a:r>
                  <a:rPr lang="en-US" altLang="zh-CN" sz="9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智慧医疗研发部</a:t>
                </a:r>
                <a:endParaRPr lang="en-US" altLang="zh-CN" sz="7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9F99AD7-BBC1-6619-F7B1-001EA969FCC9}"/>
                  </a:ext>
                </a:extLst>
              </p:cNvPr>
              <p:cNvSpPr txBox="1"/>
              <p:nvPr/>
            </p:nvSpPr>
            <p:spPr>
              <a:xfrm>
                <a:off x="291856" y="5216414"/>
                <a:ext cx="6397043" cy="744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实习期间参与核心项目开发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3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个，日常业务功能类开发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30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余个，其中包括重构和优化需求，以及项目从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0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到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1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的开发过程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在开发过程中，学习了不同公司的开发组件，包括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RPC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、注册中心、消息队列等不同的使用方式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在实习期间，共完成了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30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余个需求开发和多个问题修复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，编写了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7000+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行代码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，通过了代码评审和测试验收，上线运行稳定。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熟悉了标准开发流程，经历过多次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PRD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评审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方案评审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开发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联调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测试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上线全流程，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能够理解业务需求并设计对应开发方案。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49785AF-7BAE-37E9-2FFF-6CE87D70854D}"/>
                  </a:ext>
                </a:extLst>
              </p:cNvPr>
              <p:cNvSpPr txBox="1"/>
              <p:nvPr/>
            </p:nvSpPr>
            <p:spPr>
              <a:xfrm>
                <a:off x="2904050" y="4981345"/>
                <a:ext cx="1625012" cy="257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800" spc="3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后端开发实习生</a:t>
                </a:r>
                <a:endParaRPr lang="en-US" altLang="zh-CN" sz="800" spc="30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4D59D89-3E1C-360C-FDA0-9F0ABE001F5E}"/>
                  </a:ext>
                </a:extLst>
              </p:cNvPr>
              <p:cNvSpPr txBox="1"/>
              <p:nvPr/>
            </p:nvSpPr>
            <p:spPr>
              <a:xfrm>
                <a:off x="5164478" y="4954707"/>
                <a:ext cx="1776548" cy="282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— 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6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</a:p>
            </p:txBody>
          </p:sp>
        </p:grpSp>
        <p:pic>
          <p:nvPicPr>
            <p:cNvPr id="1030" name="Picture 6" descr="2017年京东更换更年轻，可爱的LOGO形象">
              <a:extLst>
                <a:ext uri="{FF2B5EF4-FFF2-40B4-BE49-F238E27FC236}">
                  <a16:creationId xmlns:a16="http://schemas.microsoft.com/office/drawing/2014/main" id="{0AD72D2F-DCAA-C949-880F-9B48AA9D2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08" y="5349303"/>
              <a:ext cx="166897" cy="166897"/>
            </a:xfrm>
            <a:prstGeom prst="octagon">
              <a:avLst>
                <a:gd name="adj" fmla="val 1235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D5D6DF3-56E2-1CD3-AFDE-680A84624980}"/>
              </a:ext>
            </a:extLst>
          </p:cNvPr>
          <p:cNvGrpSpPr/>
          <p:nvPr/>
        </p:nvGrpSpPr>
        <p:grpSpPr>
          <a:xfrm>
            <a:off x="138592" y="4145952"/>
            <a:ext cx="6490823" cy="2790144"/>
            <a:chOff x="138592" y="1635775"/>
            <a:chExt cx="6490823" cy="279014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66EDEA4-3D2E-F96D-D1D3-57AFD9B65F09}"/>
                </a:ext>
              </a:extLst>
            </p:cNvPr>
            <p:cNvSpPr txBox="1"/>
            <p:nvPr/>
          </p:nvSpPr>
          <p:spPr>
            <a:xfrm>
              <a:off x="138592" y="1895739"/>
              <a:ext cx="6490823" cy="2530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熟练掌握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基础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JDK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类库源码，如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HashMap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ArrayList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LinkedList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等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，具备良好的编码习惯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垃圾收集器与内存分配策略、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内存区域及类加载机制，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配置参数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熟悉并发编程常见概念，如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锁的使用和原理、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AQS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Atomic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类原理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常用并发组件、线程池、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ThreadLocal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熟悉计算机网络中的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OSI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七层模型和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TCP/IP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四层体系分层结构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，熟悉常见网络协议，如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HTTP/HTTPS 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TCP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UDP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DNS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的基本原理及使用，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索引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，比如索引结构、索引下推、索引失效等，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熟悉并发事务机制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，比如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MVCC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、事务隔离级别等，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熟悉日志、锁机制</a:t>
              </a:r>
              <a:endPara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数据类型使用场景，熟悉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持久化机制、过期淘汰策略和内存淘汰策略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高并发场景缓存解决方案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，比如缓存穿透、缓存击穿、缓存雪崩，了解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主从模式、哨兵模式、集群模式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工作原理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了解操作系统的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进程通信、进程调度算法、死锁、内存管理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等知识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熟悉并使用过常见的设计模式，如：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工厂模式、单例模式、模板方法模式、状态模式、责任链模式、策略模式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掌握开发中常用框架：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Mybatis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等，了解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IOC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AOP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底层实现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BASE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概念，了解常见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分布式共识算法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，如：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Paxos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Raft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Gossip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分布式锁、分布式事务等</a:t>
              </a:r>
              <a:endPara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E4FC1A9-C008-05C7-DF40-5B68CA0B3F26}"/>
                </a:ext>
              </a:extLst>
            </p:cNvPr>
            <p:cNvGrpSpPr/>
            <p:nvPr/>
          </p:nvGrpSpPr>
          <p:grpSpPr>
            <a:xfrm>
              <a:off x="228613" y="1635775"/>
              <a:ext cx="6302828" cy="261610"/>
              <a:chOff x="228600" y="1256509"/>
              <a:chExt cx="6302829" cy="261071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2317F3DE-1E90-6531-C735-990E87C19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  <a:alpha val="59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15B3FBFC-FCD5-F218-41A6-977674C80106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71ABDCFB-1B6C-1272-76E4-042CB4C3E6EF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11CDDC0-9AB7-48D5-1BFA-2FD52CF6F7CC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专业技能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E59D105-1F5F-AA4A-4215-E205FA01F7DB}"/>
              </a:ext>
            </a:extLst>
          </p:cNvPr>
          <p:cNvGrpSpPr/>
          <p:nvPr/>
        </p:nvGrpSpPr>
        <p:grpSpPr>
          <a:xfrm>
            <a:off x="228614" y="9889921"/>
            <a:ext cx="6302829" cy="737300"/>
            <a:chOff x="228614" y="4152104"/>
            <a:chExt cx="6302829" cy="73730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A7F217C-8F49-87DE-7451-CF3F86779FF8}"/>
                </a:ext>
              </a:extLst>
            </p:cNvPr>
            <p:cNvGrpSpPr/>
            <p:nvPr/>
          </p:nvGrpSpPr>
          <p:grpSpPr>
            <a:xfrm>
              <a:off x="228614" y="4152104"/>
              <a:ext cx="6302829" cy="261610"/>
              <a:chOff x="228600" y="1256509"/>
              <a:chExt cx="6302829" cy="261072"/>
            </a:xfrm>
          </p:grpSpPr>
          <p:cxnSp>
            <p:nvCxnSpPr>
              <p:cNvPr id="1029" name="直接连接符 1028">
                <a:extLst>
                  <a:ext uri="{FF2B5EF4-FFF2-40B4-BE49-F238E27FC236}">
                    <a16:creationId xmlns:a16="http://schemas.microsoft.com/office/drawing/2014/main" id="{04943FED-C722-AB9D-246A-B0743ED2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1" name="平行四边形 1030">
                <a:extLst>
                  <a:ext uri="{FF2B5EF4-FFF2-40B4-BE49-F238E27FC236}">
                    <a16:creationId xmlns:a16="http://schemas.microsoft.com/office/drawing/2014/main" id="{1645A5B1-39A5-A07A-4945-AF38D10659DB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2" name="平行四边形 1031">
                <a:extLst>
                  <a:ext uri="{FF2B5EF4-FFF2-40B4-BE49-F238E27FC236}">
                    <a16:creationId xmlns:a16="http://schemas.microsoft.com/office/drawing/2014/main" id="{68D7A9C0-341D-1262-9654-1E66E58C9144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75B9FAE2-466C-44FC-7B41-D80FE27873A9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获奖经历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CA7CA3C-D245-55B8-3E5A-7AE31D0EFF6E}"/>
                </a:ext>
              </a:extLst>
            </p:cNvPr>
            <p:cNvGrpSpPr/>
            <p:nvPr/>
          </p:nvGrpSpPr>
          <p:grpSpPr>
            <a:xfrm>
              <a:off x="238050" y="4428810"/>
              <a:ext cx="6241715" cy="460594"/>
              <a:chOff x="238050" y="12937143"/>
              <a:chExt cx="6241715" cy="460594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E150830-10E2-B53B-6B5F-56E19A12F874}"/>
                  </a:ext>
                </a:extLst>
              </p:cNvPr>
              <p:cNvSpPr txBox="1"/>
              <p:nvPr/>
            </p:nvSpPr>
            <p:spPr>
              <a:xfrm>
                <a:off x="238050" y="12943239"/>
                <a:ext cx="195348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连续两年获得校二等奖学金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025" name="文本框 1024">
                <a:extLst>
                  <a:ext uri="{FF2B5EF4-FFF2-40B4-BE49-F238E27FC236}">
                    <a16:creationId xmlns:a16="http://schemas.microsoft.com/office/drawing/2014/main" id="{FC0885E6-5EAF-5A99-9C65-89C5F07E052F}"/>
                  </a:ext>
                </a:extLst>
              </p:cNvPr>
              <p:cNvSpPr txBox="1"/>
              <p:nvPr/>
            </p:nvSpPr>
            <p:spPr>
              <a:xfrm>
                <a:off x="3225767" y="12937143"/>
                <a:ext cx="2887979" cy="244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第九届“创青春”中国青年创新创业大赛国赛金奖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026" name="文本框 1025">
                <a:extLst>
                  <a:ext uri="{FF2B5EF4-FFF2-40B4-BE49-F238E27FC236}">
                    <a16:creationId xmlns:a16="http://schemas.microsoft.com/office/drawing/2014/main" id="{6A57021B-BB13-6E38-EAB4-0B910C2339E0}"/>
                  </a:ext>
                </a:extLst>
              </p:cNvPr>
              <p:cNvSpPr txBox="1"/>
              <p:nvPr/>
            </p:nvSpPr>
            <p:spPr>
              <a:xfrm>
                <a:off x="238050" y="13153311"/>
                <a:ext cx="236496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全国大学生数学建模大赛广东赛区三等奖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027" name="文本框 1026">
                <a:extLst>
                  <a:ext uri="{FF2B5EF4-FFF2-40B4-BE49-F238E27FC236}">
                    <a16:creationId xmlns:a16="http://schemas.microsoft.com/office/drawing/2014/main" id="{93AC8F97-B1D4-87DC-C7DB-603690CBC917}"/>
                  </a:ext>
                </a:extLst>
              </p:cNvPr>
              <p:cNvSpPr txBox="1"/>
              <p:nvPr/>
            </p:nvSpPr>
            <p:spPr>
              <a:xfrm>
                <a:off x="3225761" y="13147215"/>
                <a:ext cx="3254004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第八届中国国际“互联网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+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”大学生创新创业大赛国赛银奖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75C69A5-9101-87C5-F957-127588A39899}"/>
              </a:ext>
            </a:extLst>
          </p:cNvPr>
          <p:cNvSpPr txBox="1"/>
          <p:nvPr/>
        </p:nvSpPr>
        <p:spPr>
          <a:xfrm>
            <a:off x="201455" y="1186106"/>
            <a:ext cx="6329986" cy="57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本人有完整体系化基础和较强的技术自驱性，为了解不同领域的业务与技术，在大三期间深度参与了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两家互联网大型企业的开发实习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。通过参与医疗领域项目，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深入了解互联网医疗业务的需求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，同时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在电商项目中收获了电商运营和用户体验方面的经验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。</a:t>
            </a:r>
            <a:endParaRPr lang="en-US" altLang="zh-CN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1300"/>
              </a:lnSpc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希望不仅局限于表面的技术实现，更重要的是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在实践中探索并提出更快、更好用的解决方案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，深入思考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业务与技术的融合</a:t>
            </a:r>
            <a:endParaRPr lang="en-US" altLang="zh-CN" sz="800" b="1" spc="5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9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0280EFE-1067-5048-22C4-52F3C8B48076}"/>
              </a:ext>
            </a:extLst>
          </p:cNvPr>
          <p:cNvGrpSpPr/>
          <p:nvPr/>
        </p:nvGrpSpPr>
        <p:grpSpPr>
          <a:xfrm>
            <a:off x="157261" y="6925074"/>
            <a:ext cx="6783799" cy="2667717"/>
            <a:chOff x="157261" y="7052774"/>
            <a:chExt cx="6783799" cy="266771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3900868-E33F-E161-A5DD-B4E92DD1ED98}"/>
                </a:ext>
              </a:extLst>
            </p:cNvPr>
            <p:cNvSpPr txBox="1"/>
            <p:nvPr/>
          </p:nvSpPr>
          <p:spPr>
            <a:xfrm>
              <a:off x="157261" y="7078101"/>
              <a:ext cx="6472154" cy="2642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校园招聘经验分享平台</a:t>
              </a:r>
              <a:endParaRPr lang="en-US" altLang="zh-CN" sz="701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后端技术选型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+ Mybatis + Redis + RabbitMQ + Caffeine + Elasticsearch</a:t>
              </a: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项目简介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该项目是以分享讨论校招信息为目的的交流平台，主要面向即将就业或者想找实习的学生。项目具备生成长图功能以方便用户对内容进行分享，并且实现了发布动态、私信用户、关注动态并接收被关注动态的消息等交流平台的功能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主要职责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：后端各功能开发，数据库表设计，项目部署至云服务器。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核心功能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1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用户模块：使用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MD5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对密码加盐加密存储，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Spring Email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辅助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发送邮件进行注册激活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，通过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Interceptor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拦截器进行登录检查并赋予相应权限，使用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缓存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token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解决了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HTTP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无状态的问题和分布式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Session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不一致的问题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1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消息模块：使用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前缀树的数据结构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对平台“敏感词”脱敏处理，使用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SpringAOP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面向切面编程实现统一记录日志。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1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通知模块：使用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RabbitMQ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消息队列，在用户被点赞、关注、评论后，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异步推送消息，对系统进行解耦、削峰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lvl="1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项目优化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2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开发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工具类，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逻辑过期 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异步缓存重建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策略解决了该平台热门动态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缓存击穿、缓存穿透、缓存雪崩问题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，对数据操作和缓存操作解耦，提高开发效率。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2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引入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Caffeine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本地缓存，利用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 + Caffeine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实现两级缓存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,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优化了热门动态的访问，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单机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QPS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150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提升到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1600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2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构建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前缀字典树数据结构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对平台上传播的“敏感词”进行脱敏处理，实现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O(mn)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时间复杂度脱敏海量信息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D270BBF-159C-8CFF-6410-2CF2B55A2631}"/>
                </a:ext>
              </a:extLst>
            </p:cNvPr>
            <p:cNvSpPr txBox="1"/>
            <p:nvPr/>
          </p:nvSpPr>
          <p:spPr>
            <a:xfrm>
              <a:off x="5164512" y="7052774"/>
              <a:ext cx="1776548" cy="282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— 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7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65D115A-D1EE-B130-A456-3F15DD9C1876}"/>
              </a:ext>
            </a:extLst>
          </p:cNvPr>
          <p:cNvGrpSpPr/>
          <p:nvPr/>
        </p:nvGrpSpPr>
        <p:grpSpPr>
          <a:xfrm>
            <a:off x="228614" y="9551574"/>
            <a:ext cx="6302829" cy="708852"/>
            <a:chOff x="228614" y="4152104"/>
            <a:chExt cx="6302829" cy="708852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31C9DF6-9435-5A73-D6B4-1678A9188D33}"/>
                </a:ext>
              </a:extLst>
            </p:cNvPr>
            <p:cNvGrpSpPr/>
            <p:nvPr/>
          </p:nvGrpSpPr>
          <p:grpSpPr>
            <a:xfrm>
              <a:off x="228614" y="4152104"/>
              <a:ext cx="6302829" cy="261610"/>
              <a:chOff x="228600" y="1256509"/>
              <a:chExt cx="6302829" cy="261072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8CFE94D6-1094-43FD-1270-FF00FD58F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平行四边形 55">
                <a:extLst>
                  <a:ext uri="{FF2B5EF4-FFF2-40B4-BE49-F238E27FC236}">
                    <a16:creationId xmlns:a16="http://schemas.microsoft.com/office/drawing/2014/main" id="{1231B316-3F70-6318-99E4-67B19B040C7F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49C424C1-E71A-1E55-871B-8E41202B01E8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43E743B-EFDD-F8E9-C9AD-F4CD398036CB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获奖经历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04B9D5B5-0728-FBD6-B8C7-619B80D1D2E3}"/>
                </a:ext>
              </a:extLst>
            </p:cNvPr>
            <p:cNvGrpSpPr/>
            <p:nvPr/>
          </p:nvGrpSpPr>
          <p:grpSpPr>
            <a:xfrm>
              <a:off x="439201" y="4406458"/>
              <a:ext cx="5979604" cy="454498"/>
              <a:chOff x="439201" y="12914791"/>
              <a:chExt cx="5979604" cy="454498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0FA11EF-E1AF-A6E0-3131-A2D752807066}"/>
                  </a:ext>
                </a:extLst>
              </p:cNvPr>
              <p:cNvSpPr txBox="1"/>
              <p:nvPr/>
            </p:nvSpPr>
            <p:spPr>
              <a:xfrm>
                <a:off x="439201" y="12914791"/>
                <a:ext cx="195348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连续两年获得校二等奖学金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B4A5417-FEC5-7BE1-E211-40CFFDCE3875}"/>
                  </a:ext>
                </a:extLst>
              </p:cNvPr>
              <p:cNvSpPr txBox="1"/>
              <p:nvPr/>
            </p:nvSpPr>
            <p:spPr>
              <a:xfrm>
                <a:off x="3164807" y="12914791"/>
                <a:ext cx="2887979" cy="244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第九届“创青春”中国青年创新创业大赛国赛金奖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0FEB7D-66E2-8F73-6ABB-E0C89C06C972}"/>
                  </a:ext>
                </a:extLst>
              </p:cNvPr>
              <p:cNvSpPr txBox="1"/>
              <p:nvPr/>
            </p:nvSpPr>
            <p:spPr>
              <a:xfrm>
                <a:off x="439201" y="13124863"/>
                <a:ext cx="236496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全国大学生数学建模大赛广东赛区三等奖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3FE57BB-9275-9E07-E419-BD7D40CFB2DB}"/>
                  </a:ext>
                </a:extLst>
              </p:cNvPr>
              <p:cNvSpPr txBox="1"/>
              <p:nvPr/>
            </p:nvSpPr>
            <p:spPr>
              <a:xfrm>
                <a:off x="3164801" y="13124863"/>
                <a:ext cx="3254004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第八届中国国际“互联网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+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”大学生创新创业大赛国赛银奖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74CBB80-A105-44BA-913E-D5222CAB0C03}"/>
              </a:ext>
            </a:extLst>
          </p:cNvPr>
          <p:cNvGrpSpPr/>
          <p:nvPr/>
        </p:nvGrpSpPr>
        <p:grpSpPr>
          <a:xfrm>
            <a:off x="150735" y="4049681"/>
            <a:ext cx="6790291" cy="2987789"/>
            <a:chOff x="158342" y="6475931"/>
            <a:chExt cx="6790291" cy="298778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3728F59-9001-1901-B9C4-A05C13D3A355}"/>
                </a:ext>
              </a:extLst>
            </p:cNvPr>
            <p:cNvSpPr txBox="1"/>
            <p:nvPr/>
          </p:nvSpPr>
          <p:spPr>
            <a:xfrm>
              <a:off x="158342" y="6487905"/>
              <a:ext cx="6397043" cy="2975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“</a:t>
              </a: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推宝</a:t>
              </a: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”</a:t>
              </a: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短视频</a:t>
              </a: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App</a:t>
              </a: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后端技术选型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+ Mybatis + Redis + RabbitMQ + MinIO + MongoDB + Quartz + Nginx</a:t>
              </a: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项目简介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：该项目是基于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“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抖音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”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、“小红书”等短视频平台模式开发的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app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，主要模块包含：用户模块、视频模块、粉丝模块、留言评论模块、消息模块、点赞模块、关注推送模块等。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项目收获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使用枚举类和 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Assert 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断言机制结合自编写统一异常处理器类，针对特定异常情况定义不同枚举实例，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减少定义大量异常类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，学会了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企业级异常捕获方案。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加深对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项目优化方面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的理解，使用聚合工程进行依赖管理，让项目结构清晰且便于维护。采用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缓存双删机制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保证数据库和缓存的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数据一致性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主从复制，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使数据读写分离，提高系统性能。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lvl="1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项目优化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对短信登陆或系统通知（如点赞、关注）等频繁操作，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校验工具类，配合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AOP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切面，进行次数限制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，防止恶意重复请求，提高系统可用性。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MongoDB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存储 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 RabbitMQ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异步发送消息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对系统消息推送进行解耦和削峰，利用生产者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/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消费者模式统一发送系统消息，相较于优化前以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为数据库存储系统通知，点赞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/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关注等接口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QPS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316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提高到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1800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+ Quartz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实现点赞功能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并且数据定期落库，并配合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自编写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优化批量更新方法，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加速点赞数量落库，使单次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20w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条评论的点赞数据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落库时间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89s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降低至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5s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。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079D433-3F2F-CB83-0C45-B45F550D24EE}"/>
                </a:ext>
              </a:extLst>
            </p:cNvPr>
            <p:cNvSpPr txBox="1"/>
            <p:nvPr/>
          </p:nvSpPr>
          <p:spPr>
            <a:xfrm>
              <a:off x="5172085" y="6475931"/>
              <a:ext cx="1776548" cy="282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9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— 2023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91B81E8-FCED-85D4-1058-423457CD3E47}"/>
              </a:ext>
            </a:extLst>
          </p:cNvPr>
          <p:cNvGrpSpPr/>
          <p:nvPr/>
        </p:nvGrpSpPr>
        <p:grpSpPr>
          <a:xfrm>
            <a:off x="220573" y="683065"/>
            <a:ext cx="6649170" cy="1379658"/>
            <a:chOff x="296773" y="4687805"/>
            <a:chExt cx="6649170" cy="137965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E7EED29-FE54-3D32-3E5A-C221FFB88E5F}"/>
                </a:ext>
              </a:extLst>
            </p:cNvPr>
            <p:cNvGrpSpPr/>
            <p:nvPr/>
          </p:nvGrpSpPr>
          <p:grpSpPr>
            <a:xfrm>
              <a:off x="296773" y="4687805"/>
              <a:ext cx="6649170" cy="1379658"/>
              <a:chOff x="291856" y="4947744"/>
              <a:chExt cx="6649170" cy="1379658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5A1A49-48FE-8517-D6F5-1D8EF050B841}"/>
                  </a:ext>
                </a:extLst>
              </p:cNvPr>
              <p:cNvSpPr txBox="1"/>
              <p:nvPr/>
            </p:nvSpPr>
            <p:spPr>
              <a:xfrm>
                <a:off x="525050" y="4947744"/>
                <a:ext cx="2149248" cy="30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小红书 </a:t>
                </a:r>
                <a:r>
                  <a:rPr lang="en-US" altLang="zh-CN" sz="10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— </a:t>
                </a:r>
                <a:r>
                  <a:rPr lang="zh-CN" altLang="en-US" sz="899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电商交易技术部</a:t>
                </a:r>
                <a:endParaRPr lang="en-US" altLang="zh-CN" sz="899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697A568-CEC3-88BC-9D5F-90D07E864C04}"/>
                  </a:ext>
                </a:extLst>
              </p:cNvPr>
              <p:cNvSpPr txBox="1"/>
              <p:nvPr/>
            </p:nvSpPr>
            <p:spPr>
              <a:xfrm>
                <a:off x="291856" y="5200170"/>
                <a:ext cx="6397043" cy="1127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鹰眼 </a:t>
                </a:r>
                <a:r>
                  <a:rPr lang="en-US" altLang="zh-CN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— 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招选搭投平台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交付电商场域项目需求，招商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选品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搭建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投放业务场景中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B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端平台的开发</a:t>
                </a:r>
                <a:endParaRPr lang="en-US" altLang="zh-CN" sz="800" spc="5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主要工作：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解决目前商品池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选品指标新增开发量大的问题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，重构原有功能使其支持以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组件化零开发形式动态增减选品指标，降低开发成本。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使用策略模式根据实体类型决策数据存储介质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，实现多场景下实体圈选和黑白名单打标功能，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使系统具备高扩展性和复用性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旧系统在大数据量场景下，同步调用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导入导出功能限制数量防止超时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，使用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长任务框架异步提交任务解决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，并学习其源码实现。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8085680-B53B-1BFA-95BD-9F6E11110203}"/>
                  </a:ext>
                </a:extLst>
              </p:cNvPr>
              <p:cNvSpPr txBox="1"/>
              <p:nvPr/>
            </p:nvSpPr>
            <p:spPr>
              <a:xfrm>
                <a:off x="2904050" y="4975249"/>
                <a:ext cx="1625012" cy="257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800" spc="3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后端开发实习生</a:t>
                </a:r>
                <a:endParaRPr lang="en-US" altLang="zh-CN" sz="800" spc="30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FAC1F5-E94D-265F-AD1A-5368FADED46A}"/>
                  </a:ext>
                </a:extLst>
              </p:cNvPr>
              <p:cNvSpPr txBox="1"/>
              <p:nvPr/>
            </p:nvSpPr>
            <p:spPr>
              <a:xfrm>
                <a:off x="5164478" y="4948611"/>
                <a:ext cx="1776548" cy="282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7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18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日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— 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至今</a:t>
                </a:r>
              </a:p>
            </p:txBody>
          </p:sp>
        </p:grpSp>
        <p:pic>
          <p:nvPicPr>
            <p:cNvPr id="7" name="Picture 4" descr="2020小红书运营全攻略 - 知乎">
              <a:extLst>
                <a:ext uri="{FF2B5EF4-FFF2-40B4-BE49-F238E27FC236}">
                  <a16:creationId xmlns:a16="http://schemas.microsoft.com/office/drawing/2014/main" id="{8472F261-9D56-193F-9DC2-DFE820B23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09" y="4779569"/>
              <a:ext cx="166897" cy="166897"/>
            </a:xfrm>
            <a:prstGeom prst="octagon">
              <a:avLst>
                <a:gd name="adj" fmla="val 1235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E4E7076-519E-38C9-D9FF-FF7086E3B4E4}"/>
              </a:ext>
            </a:extLst>
          </p:cNvPr>
          <p:cNvGrpSpPr/>
          <p:nvPr/>
        </p:nvGrpSpPr>
        <p:grpSpPr>
          <a:xfrm>
            <a:off x="215656" y="2133794"/>
            <a:ext cx="6649170" cy="2652362"/>
            <a:chOff x="291856" y="5253224"/>
            <a:chExt cx="6649170" cy="265236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9FFB3D6-5694-6475-6E3F-994CC85F6953}"/>
                </a:ext>
              </a:extLst>
            </p:cNvPr>
            <p:cNvGrpSpPr/>
            <p:nvPr/>
          </p:nvGrpSpPr>
          <p:grpSpPr>
            <a:xfrm>
              <a:off x="291856" y="5253224"/>
              <a:ext cx="6649170" cy="2652362"/>
              <a:chOff x="291856" y="4953459"/>
              <a:chExt cx="6649170" cy="2652362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AE3EA0E-2547-5F96-A8BD-8865FC6F9BE2}"/>
                  </a:ext>
                </a:extLst>
              </p:cNvPr>
              <p:cNvSpPr txBox="1"/>
              <p:nvPr/>
            </p:nvSpPr>
            <p:spPr>
              <a:xfrm>
                <a:off x="530712" y="4953459"/>
                <a:ext cx="1908095" cy="30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京东 </a:t>
                </a:r>
                <a:r>
                  <a:rPr lang="en-US" altLang="zh-CN" sz="10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— </a:t>
                </a:r>
                <a:r>
                  <a:rPr lang="zh-CN" altLang="en-US" sz="899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智慧医疗研发部</a:t>
                </a:r>
                <a:endParaRPr lang="en-US" altLang="zh-CN" sz="899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D7F4778-8032-DE8B-6875-678C4CB54CDE}"/>
                  </a:ext>
                </a:extLst>
              </p:cNvPr>
              <p:cNvSpPr txBox="1"/>
              <p:nvPr/>
            </p:nvSpPr>
            <p:spPr>
              <a:xfrm>
                <a:off x="291856" y="5207790"/>
                <a:ext cx="6397043" cy="911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私域互联网线上医院 </a:t>
                </a:r>
                <a:r>
                  <a:rPr lang="en-US" altLang="zh-CN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— 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医生端、患者端、运营端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主要工作：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74" indent="-171474">
                  <a:lnSpc>
                    <a:spcPts val="1300"/>
                  </a:lnSpc>
                  <a:buClr>
                    <a:schemeClr val="tx2">
                      <a:lumMod val="75000"/>
                    </a:schemeClr>
                  </a:buClr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设计代办事项需求方案，运用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策略模式 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+ 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模板方法的设计模式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，共对接四个厂商，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包含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30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余类外部事件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，独立完成并上线。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74" indent="-171474">
                  <a:lnSpc>
                    <a:spcPts val="1300"/>
                  </a:lnSpc>
                  <a:buClr>
                    <a:schemeClr val="tx2">
                      <a:lumMod val="75000"/>
                    </a:schemeClr>
                  </a:buClr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对医院每日业务支付账单、退款数据的同步归档，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发现并解决了线上单主机定时任务重复执行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Bug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74" indent="-171474">
                  <a:lnSpc>
                    <a:spcPts val="1300"/>
                  </a:lnSpc>
                  <a:buClr>
                    <a:schemeClr val="tx2">
                      <a:lumMod val="75000"/>
                    </a:schemeClr>
                  </a:buClr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医生端抢单功能改造，优化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缓存数据结构处理抢单请求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，优化后单机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TPS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达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600+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，性能提升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30%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，每日单量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6000+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。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C68CE9-32A2-C9BD-7B35-D76601CC9AA8}"/>
                  </a:ext>
                </a:extLst>
              </p:cNvPr>
              <p:cNvSpPr txBox="1"/>
              <p:nvPr/>
            </p:nvSpPr>
            <p:spPr>
              <a:xfrm>
                <a:off x="291856" y="6093372"/>
                <a:ext cx="6397043" cy="911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京东线下体检门店系统</a:t>
                </a:r>
                <a:endParaRPr lang="en-US" altLang="zh-CN" sz="899" spc="5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主要工作：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对接京东健康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APP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实现预约体检至结果已出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全流程系统通知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，使用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消息队列异步监听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并发送消息至京东健康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APP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。</a:t>
                </a: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实现体检实时报告、完整结构化报告流转与查询功能，在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流转过程中缓存实时报告提高查询响应速度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，采用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ZSET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数据结构优化报告未读数量统计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247EA7A-61CD-8D85-DF1E-1764C8B5E7A6}"/>
                  </a:ext>
                </a:extLst>
              </p:cNvPr>
              <p:cNvSpPr txBox="1"/>
              <p:nvPr/>
            </p:nvSpPr>
            <p:spPr>
              <a:xfrm>
                <a:off x="291856" y="7028099"/>
                <a:ext cx="6397043" cy="577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实习收获：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在实习期间，共完成了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30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余个需求开发和多个问题修复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，编写了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7000+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行代码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，通过了代码评审和测试验收，上线运行稳定。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熟悉了标准开发流程，经历过多次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PRD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评审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方案评审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开发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联调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测试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上线全流程，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能够理解业务需求并设计对应开发方案。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3C88D99-CA3A-5485-81B0-D111FF2A1066}"/>
                  </a:ext>
                </a:extLst>
              </p:cNvPr>
              <p:cNvSpPr txBox="1"/>
              <p:nvPr/>
            </p:nvSpPr>
            <p:spPr>
              <a:xfrm>
                <a:off x="2904050" y="4975249"/>
                <a:ext cx="1625012" cy="257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800" spc="3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后端开发实习生</a:t>
                </a:r>
                <a:endParaRPr lang="en-US" altLang="zh-CN" sz="800" spc="30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212B66E-2311-B2A9-497D-92966E91F5C0}"/>
                  </a:ext>
                </a:extLst>
              </p:cNvPr>
              <p:cNvSpPr txBox="1"/>
              <p:nvPr/>
            </p:nvSpPr>
            <p:spPr>
              <a:xfrm>
                <a:off x="5164478" y="4954707"/>
                <a:ext cx="1776548" cy="282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— 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6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</a:p>
            </p:txBody>
          </p:sp>
        </p:grpSp>
        <p:pic>
          <p:nvPicPr>
            <p:cNvPr id="14" name="Picture 6" descr="2017年京东更换更年轻，可爱的LOGO形象">
              <a:extLst>
                <a:ext uri="{FF2B5EF4-FFF2-40B4-BE49-F238E27FC236}">
                  <a16:creationId xmlns:a16="http://schemas.microsoft.com/office/drawing/2014/main" id="{ED9628DD-FB23-D558-828A-D38181FEC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08" y="5349303"/>
              <a:ext cx="166897" cy="166897"/>
            </a:xfrm>
            <a:prstGeom prst="octagon">
              <a:avLst>
                <a:gd name="adj" fmla="val 1235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084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8174</TotalTime>
  <Words>3563</Words>
  <Application>Microsoft Office PowerPoint</Application>
  <PresentationFormat>A4 纸张(210x297 毫米)</PresentationFormat>
  <Paragraphs>201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思源黑体 CN Bold</vt:lpstr>
      <vt:lpstr>思源黑体 CN Light</vt:lpstr>
      <vt:lpstr>思源黑体 CN Medium</vt:lpstr>
      <vt:lpstr>思源黑体 CN Normal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 eve</dc:creator>
  <cp:lastModifiedBy>st eve</cp:lastModifiedBy>
  <cp:revision>64</cp:revision>
  <dcterms:created xsi:type="dcterms:W3CDTF">2023-04-24T12:23:31Z</dcterms:created>
  <dcterms:modified xsi:type="dcterms:W3CDTF">2023-08-16T15:18:09Z</dcterms:modified>
</cp:coreProperties>
</file>