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6" r:id="rId11"/>
    <p:sldId id="265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6D7621-C40A-4B71-B069-99349D140B5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DD2718-4F10-45E9-ABB7-620D38A63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76200"/>
            <a:ext cx="7772400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5 </a:t>
            </a:r>
            <a:r>
              <a:rPr lang="en-US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DC/DC CONVERTER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52400" y="914400"/>
            <a:ext cx="3429000" cy="1524000"/>
            <a:chOff x="432" y="816"/>
            <a:chExt cx="2160" cy="960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2" y="816"/>
              <a:ext cx="1968" cy="960"/>
              <a:chOff x="720" y="720"/>
              <a:chExt cx="1968" cy="960"/>
            </a:xfrm>
          </p:grpSpPr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1488" y="720"/>
                <a:ext cx="76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>
                <a:off x="2256" y="9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2640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576" y="1161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500V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016" y="8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300V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968" y="12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Tải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392" y="115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Times New Roman" pitchFamily="18" charset="0"/>
                </a:rPr>
                <a:t>???</a:t>
              </a:r>
            </a:p>
          </p:txBody>
        </p:sp>
      </p:grpSp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4953000" y="838200"/>
            <a:ext cx="3429000" cy="1585912"/>
            <a:chOff x="3120" y="777"/>
            <a:chExt cx="2160" cy="999"/>
          </a:xfrm>
        </p:grpSpPr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3120" y="816"/>
              <a:ext cx="1968" cy="960"/>
              <a:chOff x="720" y="720"/>
              <a:chExt cx="1968" cy="960"/>
            </a:xfrm>
          </p:grpSpPr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1488" y="720"/>
                <a:ext cx="76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7"/>
              <p:cNvSpPr>
                <a:spLocks noChangeShapeType="1"/>
              </p:cNvSpPr>
              <p:nvPr/>
            </p:nvSpPr>
            <p:spPr bwMode="auto">
              <a:xfrm flipH="1">
                <a:off x="2256" y="9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2640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3264" y="1161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500V</a:t>
              </a:r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704" y="8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300V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4656" y="12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Tải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4032" y="777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Times New Roman" pitchFamily="18" charset="0"/>
                </a:rPr>
                <a:t>???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032" y="960"/>
              <a:ext cx="384" cy="9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3888" y="1008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4416" y="1008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7"/>
          <p:cNvGrpSpPr>
            <a:grpSpLocks/>
          </p:cNvGrpSpPr>
          <p:nvPr/>
        </p:nvGrpSpPr>
        <p:grpSpPr bwMode="auto">
          <a:xfrm>
            <a:off x="228600" y="3810000"/>
            <a:ext cx="3429000" cy="1524000"/>
            <a:chOff x="432" y="816"/>
            <a:chExt cx="2160" cy="960"/>
          </a:xfrm>
        </p:grpSpPr>
        <p:grpSp>
          <p:nvGrpSpPr>
            <p:cNvPr id="47" name="Group 48"/>
            <p:cNvGrpSpPr>
              <a:grpSpLocks/>
            </p:cNvGrpSpPr>
            <p:nvPr/>
          </p:nvGrpSpPr>
          <p:grpSpPr bwMode="auto">
            <a:xfrm>
              <a:off x="432" y="816"/>
              <a:ext cx="1968" cy="960"/>
              <a:chOff x="720" y="720"/>
              <a:chExt cx="1968" cy="960"/>
            </a:xfrm>
          </p:grpSpPr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1488" y="720"/>
                <a:ext cx="76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256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2256" y="9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>
                <a:off x="2640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576" y="1161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500V</a:t>
              </a:r>
            </a:p>
          </p:txBody>
        </p:sp>
        <p:sp>
          <p:nvSpPr>
            <p:cNvPr id="49" name="Text Box 62"/>
            <p:cNvSpPr txBox="1">
              <a:spLocks noChangeArrowheads="1"/>
            </p:cNvSpPr>
            <p:nvPr/>
          </p:nvSpPr>
          <p:spPr bwMode="auto">
            <a:xfrm>
              <a:off x="2016" y="8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800V</a:t>
              </a:r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1968" y="12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Tải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1392" y="115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200">
                  <a:solidFill>
                    <a:srgbClr val="404040"/>
                  </a:solidFill>
                  <a:latin typeface="Trebuchet MS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2000">
                  <a:solidFill>
                    <a:srgbClr val="404040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>
                  <a:solidFill>
                    <a:srgbClr val="404040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600">
                  <a:solidFill>
                    <a:srgbClr val="404040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300"/>
                </a:spcAft>
                <a:buClr>
                  <a:srgbClr val="C3260C"/>
                </a:buClr>
                <a:buSzPct val="130000"/>
                <a:buFont typeface="Georgia" pitchFamily="18" charset="0"/>
                <a:buChar char="*"/>
                <a:defRPr sz="1400">
                  <a:solidFill>
                    <a:srgbClr val="404040"/>
                  </a:solidFill>
                  <a:latin typeface="Trebuchet MS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Times New Roman" pitchFamily="18" charset="0"/>
                </a:rPr>
                <a:t>???</a:t>
              </a:r>
            </a:p>
          </p:txBody>
        </p:sp>
      </p:grp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3810000" y="2590800"/>
            <a:ext cx="50763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vi-VN" sz="2400" dirty="0"/>
              <a:t>Bộ chuyển đổi DC-DC là các mạch điện tử công suất chuyển đổi điện áp một chiều thành một mức điện áp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vi-VN" sz="2400" dirty="0"/>
              <a:t> </a:t>
            </a:r>
            <a:r>
              <a:rPr lang="vi-VN" sz="2400" dirty="0" smtClean="0"/>
              <a:t>khác.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DC ở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DC </a:t>
            </a:r>
            <a:r>
              <a:rPr lang="en-US" sz="2400" dirty="0" err="1"/>
              <a:t>mong</a:t>
            </a:r>
            <a:r>
              <a:rPr lang="en-US" sz="2400" dirty="0"/>
              <a:t> </a:t>
            </a:r>
            <a:r>
              <a:rPr lang="en-US" sz="2400" dirty="0" err="1"/>
              <a:t>muồn</a:t>
            </a:r>
            <a:r>
              <a:rPr lang="en-US" sz="2400" dirty="0"/>
              <a:t> ở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(switch)</a:t>
            </a:r>
            <a:endParaRPr lang="en-US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600075"/>
            <a:ext cx="36671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7"/>
              <p:cNvSpPr txBox="1">
                <a:spLocks noChangeArrowheads="1"/>
              </p:cNvSpPr>
              <p:nvPr/>
            </p:nvSpPr>
            <p:spPr bwMode="auto">
              <a:xfrm>
                <a:off x="360218" y="3581400"/>
                <a:ext cx="365760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218" y="3581400"/>
                <a:ext cx="36576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3345007" y="817420"/>
            <a:ext cx="578427" cy="1219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990600"/>
            <a:ext cx="48425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32" y="150651"/>
            <a:ext cx="47720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 Box 127"/>
          <p:cNvSpPr txBox="1">
            <a:spLocks noChangeArrowheads="1"/>
          </p:cNvSpPr>
          <p:nvPr/>
        </p:nvSpPr>
        <p:spPr bwMode="auto">
          <a:xfrm>
            <a:off x="360218" y="4267200"/>
            <a:ext cx="36576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0" i="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altLang="en-US" sz="2000" b="0" i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i="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altLang="en-US" sz="2000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27"/>
              <p:cNvSpPr txBox="1">
                <a:spLocks noChangeArrowheads="1"/>
              </p:cNvSpPr>
              <p:nvPr/>
            </p:nvSpPr>
            <p:spPr bwMode="auto">
              <a:xfrm>
                <a:off x="360218" y="5008341"/>
                <a:ext cx="3657600" cy="7244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8.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8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218" y="5008341"/>
                <a:ext cx="3657600" cy="7244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8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 animBg="1"/>
      <p:bldP spid="2" grpId="0" animBg="1"/>
      <p:bldP spid="97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352425"/>
            <a:ext cx="3343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BOOST CONVERTERS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981200"/>
            <a:ext cx="1828800" cy="11430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2425"/>
            <a:ext cx="48482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14288" y="3657600"/>
                <a:ext cx="4238624" cy="8479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Ug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=1→S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, D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→V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 </a:t>
                </a: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U</a:t>
                </a:r>
                <a:r>
                  <a:rPr lang="en-US" altLang="en-US" sz="2000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C </a:t>
                </a: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và</a:t>
                </a: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𝐷𝐶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f>
                      <m:f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3657600"/>
                <a:ext cx="4238624" cy="847924"/>
              </a:xfrm>
              <a:prstGeom prst="rect">
                <a:avLst/>
              </a:prstGeom>
              <a:blipFill rotWithShape="1">
                <a:blip r:embed="rId4"/>
                <a:stretch>
                  <a:fillRect l="-1437" t="-3597" b="-4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28"/>
              <p:cNvSpPr txBox="1">
                <a:spLocks noChangeArrowheads="1"/>
              </p:cNvSpPr>
              <p:nvPr/>
            </p:nvSpPr>
            <p:spPr bwMode="auto">
              <a:xfrm>
                <a:off x="14288" y="4724400"/>
                <a:ext cx="4100512" cy="1599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</a:t>
                </a:r>
                <a:r>
                  <a:rPr lang="en-US" altLang="en-US" sz="2000" b="1" i="1" dirty="0" err="1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và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U</a:t>
                </a:r>
                <a:r>
                  <a:rPr lang="en-US" altLang="en-US" sz="2000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G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=0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,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L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còn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duy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trì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được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dòng→D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</a:t>
                </a:r>
                <a:endParaRPr lang="en-US" altLang="en-US" sz="2000" i="1" dirty="0" smtClean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4724400"/>
                <a:ext cx="4100512" cy="1599990"/>
              </a:xfrm>
              <a:prstGeom prst="rect">
                <a:avLst/>
              </a:prstGeom>
              <a:blipFill rotWithShape="1">
                <a:blip r:embed="rId5"/>
                <a:stretch>
                  <a:fillRect l="-1486" t="-1908" r="-11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4876800" y="5791200"/>
                <a:ext cx="3886200" cy="7228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5791200"/>
                <a:ext cx="3886200" cy="722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7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352425"/>
            <a:ext cx="3343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BOOST CONVERTERS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981200"/>
            <a:ext cx="1828800" cy="11430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2425"/>
            <a:ext cx="48482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28143" y="3470564"/>
                <a:ext cx="4238624" cy="676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43" y="3470564"/>
                <a:ext cx="4238624" cy="67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28"/>
              <p:cNvSpPr txBox="1">
                <a:spLocks noChangeArrowheads="1"/>
              </p:cNvSpPr>
              <p:nvPr/>
            </p:nvSpPr>
            <p:spPr bwMode="auto">
              <a:xfrm>
                <a:off x="14288" y="4075449"/>
                <a:ext cx="4100512" cy="676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4075449"/>
                <a:ext cx="4100512" cy="67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152400" y="4687310"/>
                <a:ext cx="3886200" cy="72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687310"/>
                <a:ext cx="3886200" cy="722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28"/>
              <p:cNvSpPr txBox="1">
                <a:spLocks noChangeArrowheads="1"/>
              </p:cNvSpPr>
              <p:nvPr/>
            </p:nvSpPr>
            <p:spPr bwMode="auto">
              <a:xfrm>
                <a:off x="97199" y="5454443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99" y="5454443"/>
                <a:ext cx="4100512" cy="7209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28"/>
              <p:cNvSpPr txBox="1">
                <a:spLocks noChangeArrowheads="1"/>
              </p:cNvSpPr>
              <p:nvPr/>
            </p:nvSpPr>
            <p:spPr bwMode="auto">
              <a:xfrm>
                <a:off x="4572000" y="5378710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5378710"/>
                <a:ext cx="4100512" cy="720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28"/>
              <p:cNvSpPr txBox="1">
                <a:spLocks noChangeArrowheads="1"/>
              </p:cNvSpPr>
              <p:nvPr/>
            </p:nvSpPr>
            <p:spPr bwMode="auto">
              <a:xfrm>
                <a:off x="4572000" y="6060897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6060897"/>
                <a:ext cx="4100512" cy="7209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8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9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CÁC NGHIÊN CỨU DC/DC CONVERTER</a:t>
            </a:r>
            <a:endParaRPr lang="en-US" altLang="en-US" sz="2400" b="1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819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457200" y="1981200"/>
            <a:ext cx="2133600" cy="1219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156730" y="6206885"/>
                <a:ext cx="4238624" cy="727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30" y="6206885"/>
                <a:ext cx="4238624" cy="727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128"/>
              <p:cNvSpPr txBox="1">
                <a:spLocks noChangeArrowheads="1"/>
              </p:cNvSpPr>
              <p:nvPr/>
            </p:nvSpPr>
            <p:spPr bwMode="auto">
              <a:xfrm>
                <a:off x="14288" y="4767119"/>
                <a:ext cx="4100512" cy="676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4767119"/>
                <a:ext cx="4100512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209550" y="4045095"/>
                <a:ext cx="3886200" cy="72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" y="4045095"/>
                <a:ext cx="3886200" cy="722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128"/>
              <p:cNvSpPr txBox="1">
                <a:spLocks noChangeArrowheads="1"/>
              </p:cNvSpPr>
              <p:nvPr/>
            </p:nvSpPr>
            <p:spPr bwMode="auto">
              <a:xfrm>
                <a:off x="156730" y="5443779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30" y="5443779"/>
                <a:ext cx="4100512" cy="720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28"/>
              <p:cNvSpPr txBox="1">
                <a:spLocks noChangeArrowheads="1"/>
              </p:cNvSpPr>
              <p:nvPr/>
            </p:nvSpPr>
            <p:spPr bwMode="auto">
              <a:xfrm>
                <a:off x="2971800" y="5987801"/>
                <a:ext cx="4100512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5987801"/>
                <a:ext cx="4100512" cy="7832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28"/>
              <p:cNvSpPr txBox="1">
                <a:spLocks noChangeArrowheads="1"/>
              </p:cNvSpPr>
              <p:nvPr/>
            </p:nvSpPr>
            <p:spPr bwMode="auto">
              <a:xfrm>
                <a:off x="4945424" y="6018994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5424" y="6018994"/>
                <a:ext cx="4100512" cy="720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11" y="180975"/>
            <a:ext cx="48482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Triangle 1"/>
          <p:cNvSpPr/>
          <p:nvPr/>
        </p:nvSpPr>
        <p:spPr>
          <a:xfrm flipH="1">
            <a:off x="6069368" y="3343273"/>
            <a:ext cx="1441089" cy="24288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88" y="54513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9" grpId="0"/>
      <p:bldP spid="10" grpId="0"/>
      <p:bldP spid="1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819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457200" y="1981200"/>
            <a:ext cx="2133600" cy="1219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209550" y="4045095"/>
                <a:ext cx="2381250" cy="72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" y="4045095"/>
                <a:ext cx="2381250" cy="722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128"/>
              <p:cNvSpPr txBox="1">
                <a:spLocks noChangeArrowheads="1"/>
              </p:cNvSpPr>
              <p:nvPr/>
            </p:nvSpPr>
            <p:spPr bwMode="auto">
              <a:xfrm>
                <a:off x="1600200" y="5715000"/>
                <a:ext cx="4100512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715000"/>
                <a:ext cx="4100512" cy="783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8"/>
              <p:cNvSpPr txBox="1">
                <a:spLocks noChangeArrowheads="1"/>
              </p:cNvSpPr>
              <p:nvPr/>
            </p:nvSpPr>
            <p:spPr bwMode="auto">
              <a:xfrm>
                <a:off x="3573824" y="5746193"/>
                <a:ext cx="4100512" cy="72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𝐶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.∆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3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824" y="5746193"/>
                <a:ext cx="4100512" cy="720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288" y="54513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66112"/>
            <a:ext cx="3810000" cy="32867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57242" y="1828800"/>
            <a:ext cx="84815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28"/>
              <p:cNvSpPr txBox="1">
                <a:spLocks noChangeArrowheads="1"/>
              </p:cNvSpPr>
              <p:nvPr/>
            </p:nvSpPr>
            <p:spPr bwMode="auto">
              <a:xfrm>
                <a:off x="5451764" y="4045095"/>
                <a:ext cx="2381250" cy="74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1764" y="4045095"/>
                <a:ext cx="2381250" cy="7489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3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819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457200" y="1981200"/>
            <a:ext cx="2133600" cy="1219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209550" y="4045095"/>
                <a:ext cx="2381250" cy="722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" y="4045095"/>
                <a:ext cx="2381250" cy="722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288" y="54513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57242" y="1828800"/>
            <a:ext cx="84815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28"/>
              <p:cNvSpPr txBox="1">
                <a:spLocks noChangeArrowheads="1"/>
              </p:cNvSpPr>
              <p:nvPr/>
            </p:nvSpPr>
            <p:spPr bwMode="auto">
              <a:xfrm>
                <a:off x="5451764" y="4045095"/>
                <a:ext cx="2854036" cy="730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2(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1764" y="4045095"/>
                <a:ext cx="2854036" cy="73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60284"/>
            <a:ext cx="3048000" cy="32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27"/>
              <p:cNvSpPr txBox="1">
                <a:spLocks noChangeArrowheads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708036"/>
                <a:ext cx="2381250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28"/>
              <p:cNvSpPr txBox="1">
                <a:spLocks noChangeArrowheads="1"/>
              </p:cNvSpPr>
              <p:nvPr/>
            </p:nvSpPr>
            <p:spPr bwMode="auto">
              <a:xfrm>
                <a:off x="209550" y="4045095"/>
                <a:ext cx="2381250" cy="722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" y="4045095"/>
                <a:ext cx="2381250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288" y="54513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414" y="4708036"/>
                <a:ext cx="2381250" cy="783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28"/>
              <p:cNvSpPr txBox="1">
                <a:spLocks noChangeArrowheads="1"/>
              </p:cNvSpPr>
              <p:nvPr/>
            </p:nvSpPr>
            <p:spPr bwMode="auto">
              <a:xfrm>
                <a:off x="5451764" y="4045095"/>
                <a:ext cx="2381250" cy="74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1764" y="4045095"/>
                <a:ext cx="2381250" cy="74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496397"/>
            <a:ext cx="6539548" cy="32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8" y="54513"/>
            <a:ext cx="637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4719205" y="1676400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9205" y="1676400"/>
                <a:ext cx="2381250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28"/>
              <p:cNvSpPr txBox="1">
                <a:spLocks noChangeArrowheads="1"/>
              </p:cNvSpPr>
              <p:nvPr/>
            </p:nvSpPr>
            <p:spPr bwMode="auto">
              <a:xfrm>
                <a:off x="5029200" y="914400"/>
                <a:ext cx="4114800" cy="56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𝐴𝑉𝐺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𝐷𝐶</m:t>
                        </m:r>
                      </m:sub>
                    </m:sSub>
                    <m:f>
                      <m:f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914400"/>
                <a:ext cx="4114800" cy="567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62000"/>
            <a:ext cx="415499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8" y="54513"/>
            <a:ext cx="637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4719205" y="1676400"/>
                <a:ext cx="2381250" cy="783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9205" y="1676400"/>
                <a:ext cx="2381250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28"/>
              <p:cNvSpPr txBox="1">
                <a:spLocks noChangeArrowheads="1"/>
              </p:cNvSpPr>
              <p:nvPr/>
            </p:nvSpPr>
            <p:spPr bwMode="auto">
              <a:xfrm>
                <a:off x="5029200" y="914400"/>
                <a:ext cx="4114800" cy="56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𝐴𝑉𝐺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𝐷𝐶</m:t>
                        </m:r>
                      </m:sub>
                    </m:sSub>
                    <m:f>
                      <m:f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914400"/>
                <a:ext cx="4114800" cy="567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62000"/>
            <a:ext cx="415499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81000" y="838200"/>
            <a:ext cx="8458200" cy="270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" indent="0" algn="just">
              <a:buFont typeface="Georgia" pitchFamily="18" charset="0"/>
              <a:buNone/>
              <a:defRPr/>
            </a:pPr>
            <a:r>
              <a:rPr lang="de-DE" u="sng" dirty="0" smtClean="0">
                <a:solidFill>
                  <a:srgbClr val="FF0000"/>
                </a:solidFill>
              </a:rPr>
              <a:t>Contents: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46037" indent="0" algn="just">
              <a:buFont typeface="Georgia" pitchFamily="18" charset="0"/>
              <a:buNone/>
              <a:defRPr/>
            </a:pPr>
            <a:r>
              <a:rPr lang="en-US" dirty="0" smtClean="0"/>
              <a:t>5.1 Pulse Width Modulator (PWM). </a:t>
            </a:r>
          </a:p>
          <a:p>
            <a:pPr marL="46037" indent="0" algn="just">
              <a:buFont typeface="Georgia" pitchFamily="18" charset="0"/>
              <a:buNone/>
              <a:defRPr/>
            </a:pPr>
            <a:r>
              <a:rPr lang="en-US" dirty="0" smtClean="0"/>
              <a:t>5.2 Buck converters.</a:t>
            </a:r>
          </a:p>
          <a:p>
            <a:pPr marL="46037" indent="0" algn="just">
              <a:buFont typeface="Georgia" pitchFamily="18" charset="0"/>
              <a:buNone/>
              <a:defRPr/>
            </a:pPr>
            <a:r>
              <a:rPr lang="en-US" dirty="0" smtClean="0"/>
              <a:t>5.3 Boost converters;</a:t>
            </a:r>
          </a:p>
          <a:p>
            <a:pPr marL="46037" indent="0" algn="just">
              <a:buFont typeface="Georgia" pitchFamily="18" charset="0"/>
              <a:buNone/>
              <a:defRPr/>
            </a:pPr>
            <a:r>
              <a:rPr lang="en-US" dirty="0" smtClean="0"/>
              <a:t>5.4 Buck – Boost converter.</a:t>
            </a:r>
          </a:p>
          <a:p>
            <a:pPr marL="46037" indent="0" algn="just">
              <a:buFont typeface="Georgia" pitchFamily="18" charset="0"/>
              <a:buNone/>
              <a:defRPr/>
            </a:pPr>
            <a:r>
              <a:rPr lang="en-US" dirty="0" smtClean="0"/>
              <a:t>5.6 </a:t>
            </a:r>
            <a:r>
              <a:rPr lang="en-US" dirty="0" err="1" smtClean="0"/>
              <a:t>Hight</a:t>
            </a:r>
            <a:r>
              <a:rPr lang="en-US" dirty="0" smtClean="0"/>
              <a:t> voltage boost converter.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76200"/>
            <a:ext cx="7772400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5 </a:t>
            </a:r>
            <a:r>
              <a:rPr lang="en-US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DC/DC CONVERTER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8" y="54513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1682"/>
            <a:ext cx="5579110" cy="21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5218430" cy="211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0"/>
            <a:ext cx="7772400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5 </a:t>
            </a:r>
            <a:r>
              <a:rPr lang="en-US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DC/DC CONVERTER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858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3.1 PULSE WIDTH MODULATOR (PWM).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" y="1085433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Pulse width modulation (PWM) is a powerful technique for controlling analog circuits with a microprocessor's digital outputs. PWM is employed in a wide variety of applications, ranging from measurement and communications to power control and conversion.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PWM signals are typically square waves with "ON" duty cycle is variable by the amplitude of analog signal.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Basically PWM is created by comparing triangular carrier and analog signal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4114800"/>
            <a:ext cx="6248400" cy="2438400"/>
            <a:chOff x="381000" y="3657600"/>
            <a:chExt cx="6248400" cy="2590800"/>
          </a:xfrm>
        </p:grpSpPr>
        <p:pic>
          <p:nvPicPr>
            <p:cNvPr id="8" name="Picture 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657600"/>
              <a:ext cx="532257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334000" y="3809405"/>
              <a:ext cx="1295400" cy="686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Triangular carrier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4818063" y="4344095"/>
              <a:ext cx="973137" cy="26650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29400" y="4105275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𝑆𝐴𝑉𝐺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05275"/>
                <a:ext cx="2286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5410200"/>
            <a:ext cx="1295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Triangular carrier</a:t>
            </a:r>
          </a:p>
        </p:txBody>
      </p:sp>
    </p:spTree>
    <p:extLst>
      <p:ext uri="{BB962C8B-B14F-4D97-AF65-F5344CB8AC3E}">
        <p14:creationId xmlns:p14="http://schemas.microsoft.com/office/powerpoint/2010/main" val="66227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27"/>
              <p:cNvSpPr txBox="1">
                <a:spLocks noChangeArrowheads="1"/>
              </p:cNvSpPr>
              <p:nvPr/>
            </p:nvSpPr>
            <p:spPr bwMode="auto">
              <a:xfrm>
                <a:off x="14288" y="4114800"/>
                <a:ext cx="4238624" cy="10028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Ug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=1→S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→V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 </a:t>
                </a: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U</a:t>
                </a:r>
                <a:r>
                  <a:rPr lang="en-US" altLang="en-US" sz="2000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DC</a:t>
                </a: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4114800"/>
                <a:ext cx="4238624" cy="1002839"/>
              </a:xfrm>
              <a:prstGeom prst="rect">
                <a:avLst/>
              </a:prstGeom>
              <a:blipFill rotWithShape="1">
                <a:blip r:embed="rId2"/>
                <a:stretch>
                  <a:fillRect l="-1437" t="-3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28"/>
              <p:cNvSpPr txBox="1">
                <a:spLocks noChangeArrowheads="1"/>
              </p:cNvSpPr>
              <p:nvPr/>
            </p:nvSpPr>
            <p:spPr bwMode="auto">
              <a:xfrm>
                <a:off x="14288" y="5117639"/>
                <a:ext cx="8824912" cy="984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U</a:t>
                </a:r>
                <a:r>
                  <a:rPr lang="en-US" altLang="en-US" sz="2000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G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=0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,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L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còn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duy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trì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được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dòng→D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→V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0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5117639"/>
                <a:ext cx="8824912" cy="984437"/>
              </a:xfrm>
              <a:prstGeom prst="rect">
                <a:avLst/>
              </a:prstGeom>
              <a:blipFill rotWithShape="1">
                <a:blip r:embed="rId3"/>
                <a:stretch>
                  <a:fillRect l="-691" t="-31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32"/>
          <p:cNvSpPr txBox="1">
            <a:spLocks noChangeArrowheads="1"/>
          </p:cNvSpPr>
          <p:nvPr/>
        </p:nvSpPr>
        <p:spPr bwMode="auto">
          <a:xfrm>
            <a:off x="14288" y="6073914"/>
            <a:ext cx="8596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t3 </a:t>
            </a:r>
            <a:r>
              <a:rPr lang="en-US" altLang="en-US" sz="2000" b="1" i="1" dirty="0" err="1" smtClean="0">
                <a:solidFill>
                  <a:schemeClr val="tx1"/>
                </a:solidFill>
                <a:latin typeface="Times New Roman" pitchFamily="18" charset="0"/>
              </a:rPr>
              <a:t>đến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 t</a:t>
            </a:r>
            <a:r>
              <a:rPr lang="en-US" altLang="en-US" sz="2000" b="1" i="1" baseline="-25000" dirty="0" smtClean="0">
                <a:solidFill>
                  <a:schemeClr val="tx1"/>
                </a:solidFill>
                <a:latin typeface="Times New Roman" pitchFamily="18" charset="0"/>
              </a:rPr>
              <a:t>4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vẫn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bằng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0→S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ngắt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L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còn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NL,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không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duy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trì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 dòng→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ngắt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→V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= E</a:t>
            </a:r>
            <a:endParaRPr lang="en-US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8475"/>
            <a:ext cx="3124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52400"/>
            <a:ext cx="47529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04800" y="21336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27"/>
          <p:cNvSpPr txBox="1">
            <a:spLocks noChangeArrowheads="1"/>
          </p:cNvSpPr>
          <p:nvPr/>
        </p:nvSpPr>
        <p:spPr bwMode="auto">
          <a:xfrm>
            <a:off x="14288" y="3448050"/>
            <a:ext cx="42386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0 </a:t>
            </a:r>
            <a:r>
              <a:rPr lang="en-US" altLang="en-US" sz="2000" b="1" i="1" dirty="0" err="1" smtClean="0">
                <a:solidFill>
                  <a:schemeClr val="tx1"/>
                </a:solidFill>
                <a:latin typeface="Times New Roman" pitchFamily="18" charset="0"/>
              </a:rPr>
              <a:t>đến</a:t>
            </a:r>
            <a:r>
              <a:rPr lang="en-US" altLang="en-US" sz="2000" b="1" i="1" dirty="0" smtClean="0">
                <a:solidFill>
                  <a:schemeClr val="tx1"/>
                </a:solidFill>
                <a:latin typeface="Times New Roman" pitchFamily="18" charset="0"/>
              </a:rPr>
              <a:t> t</a:t>
            </a:r>
            <a:r>
              <a:rPr lang="en-US" altLang="en-US" sz="2000" b="1" i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thì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Ug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=0→S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ngắt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, D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ngắt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→V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altLang="en-US" sz="2000" i="1" dirty="0" smtClean="0">
                <a:solidFill>
                  <a:schemeClr val="tx1"/>
                </a:solidFill>
                <a:latin typeface="Times New Roman" pitchFamily="18" charset="0"/>
              </a:rPr>
              <a:t>E, </a:t>
            </a:r>
            <a:r>
              <a:rPr lang="en-US" altLang="en-US" sz="2000" i="1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en-US" sz="2000" i="1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altLang="en-US" sz="2000" i="1" dirty="0" smtClean="0">
                <a:solidFill>
                  <a:schemeClr val="tx1"/>
                </a:solidFill>
                <a:latin typeface="Times New Roman" pitchFamily="18" charset="0"/>
              </a:rPr>
              <a:t>=0</a:t>
            </a:r>
            <a:endParaRPr lang="en-US" altLang="en-US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14" grpId="0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p:pic>
        <p:nvPicPr>
          <p:cNvPr id="18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8475"/>
            <a:ext cx="3124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52400"/>
            <a:ext cx="47529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04800" y="21336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62400" y="3990864"/>
            <a:ext cx="2652712" cy="733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7"/>
              <p:cNvSpPr txBox="1">
                <a:spLocks noChangeArrowheads="1"/>
              </p:cNvSpPr>
              <p:nvPr/>
            </p:nvSpPr>
            <p:spPr bwMode="auto">
              <a:xfrm>
                <a:off x="333376" y="3657600"/>
                <a:ext cx="3629024" cy="666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6" y="3657600"/>
                <a:ext cx="3629024" cy="6665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27"/>
              <p:cNvSpPr txBox="1">
                <a:spLocks noChangeArrowheads="1"/>
              </p:cNvSpPr>
              <p:nvPr/>
            </p:nvSpPr>
            <p:spPr bwMode="auto">
              <a:xfrm>
                <a:off x="5257800" y="5734271"/>
                <a:ext cx="3657600" cy="666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734271"/>
                <a:ext cx="3657600" cy="6665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29" idx="0"/>
          </p:cNvCxnSpPr>
          <p:nvPr/>
        </p:nvCxnSpPr>
        <p:spPr>
          <a:xfrm flipV="1">
            <a:off x="7086600" y="4743672"/>
            <a:ext cx="0" cy="990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7"/>
              <p:cNvSpPr txBox="1">
                <a:spLocks noChangeArrowheads="1"/>
              </p:cNvSpPr>
              <p:nvPr/>
            </p:nvSpPr>
            <p:spPr bwMode="auto">
              <a:xfrm>
                <a:off x="361085" y="4715742"/>
                <a:ext cx="3657600" cy="666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085" y="4715742"/>
                <a:ext cx="3657600" cy="666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3200400" y="4552950"/>
            <a:ext cx="1038225" cy="17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7"/>
              <p:cNvSpPr txBox="1">
                <a:spLocks noChangeArrowheads="1"/>
              </p:cNvSpPr>
              <p:nvPr/>
            </p:nvSpPr>
            <p:spPr bwMode="auto">
              <a:xfrm>
                <a:off x="152400" y="5715000"/>
                <a:ext cx="4800600" cy="11381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𝑂𝑁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.(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𝑂𝑁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en-US" sz="20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𝑂𝑁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≥0 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à 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𝜏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=2∗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∗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/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715000"/>
                <a:ext cx="4800600" cy="1138197"/>
              </a:xfrm>
              <a:prstGeom prst="rect">
                <a:avLst/>
              </a:prstGeom>
              <a:blipFill rotWithShape="1">
                <a:blip r:embed="rId7"/>
                <a:stretch>
                  <a:fillRect l="-1139" b="-797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6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29" grpId="1" animBg="1"/>
      <p:bldP spid="16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90500"/>
            <a:ext cx="47720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p:pic>
        <p:nvPicPr>
          <p:cNvPr id="18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8475"/>
            <a:ext cx="3124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04800" y="21336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7"/>
              <p:cNvSpPr txBox="1">
                <a:spLocks noChangeArrowheads="1"/>
              </p:cNvSpPr>
              <p:nvPr/>
            </p:nvSpPr>
            <p:spPr bwMode="auto">
              <a:xfrm>
                <a:off x="228600" y="5884684"/>
                <a:ext cx="3629024" cy="668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∆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884684"/>
                <a:ext cx="3629024" cy="6685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7"/>
              <p:cNvSpPr txBox="1">
                <a:spLocks noChangeArrowheads="1"/>
              </p:cNvSpPr>
              <p:nvPr/>
            </p:nvSpPr>
            <p:spPr bwMode="auto">
              <a:xfrm>
                <a:off x="360218" y="3581400"/>
                <a:ext cx="3657600" cy="6950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∆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218" y="3581400"/>
                <a:ext cx="3657600" cy="6950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6" idx="2"/>
          </p:cNvCxnSpPr>
          <p:nvPr/>
        </p:nvCxnSpPr>
        <p:spPr>
          <a:xfrm>
            <a:off x="2189018" y="4276462"/>
            <a:ext cx="2070389" cy="37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7"/>
              <p:cNvSpPr txBox="1">
                <a:spLocks noChangeArrowheads="1"/>
              </p:cNvSpPr>
              <p:nvPr/>
            </p:nvSpPr>
            <p:spPr bwMode="auto">
              <a:xfrm>
                <a:off x="4143375" y="5458690"/>
                <a:ext cx="4800600" cy="666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𝑂𝑁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375" y="5458690"/>
                <a:ext cx="4800600" cy="666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25" idx="0"/>
          </p:cNvCxnSpPr>
          <p:nvPr/>
        </p:nvCxnSpPr>
        <p:spPr>
          <a:xfrm flipV="1">
            <a:off x="2043112" y="5029200"/>
            <a:ext cx="2216295" cy="85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27"/>
              <p:cNvSpPr txBox="1">
                <a:spLocks noChangeArrowheads="1"/>
              </p:cNvSpPr>
              <p:nvPr/>
            </p:nvSpPr>
            <p:spPr bwMode="auto">
              <a:xfrm>
                <a:off x="228600" y="4665484"/>
                <a:ext cx="3629024" cy="668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𝑇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665484"/>
                <a:ext cx="3629024" cy="6685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27"/>
              <p:cNvSpPr txBox="1">
                <a:spLocks noChangeArrowheads="1"/>
              </p:cNvSpPr>
              <p:nvPr/>
            </p:nvSpPr>
            <p:spPr bwMode="auto">
              <a:xfrm>
                <a:off x="4129520" y="6097510"/>
                <a:ext cx="3629024" cy="675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520" y="6097510"/>
                <a:ext cx="3629024" cy="6756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16" grpId="0" animBg="1"/>
      <p:bldP spid="24" grpId="0" animBg="1"/>
      <p:bldP spid="2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475"/>
            <a:ext cx="3190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9812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7"/>
              <p:cNvSpPr txBox="1">
                <a:spLocks noChangeArrowheads="1"/>
              </p:cNvSpPr>
              <p:nvPr/>
            </p:nvSpPr>
            <p:spPr bwMode="auto">
              <a:xfrm>
                <a:off x="66893" y="3429000"/>
                <a:ext cx="4238624" cy="10028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=1→S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→V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 </a:t>
                </a:r>
                <a:r>
                  <a:rPr lang="en-US" altLang="en-US" sz="20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U</a:t>
                </a:r>
                <a:r>
                  <a:rPr lang="en-US" altLang="en-US" sz="2000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DC</a:t>
                </a: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3" y="3429000"/>
                <a:ext cx="4238624" cy="1002839"/>
              </a:xfrm>
              <a:prstGeom prst="rect">
                <a:avLst/>
              </a:prstGeom>
              <a:blipFill rotWithShape="1">
                <a:blip r:embed="rId3"/>
                <a:stretch>
                  <a:fillRect l="-1583" t="-3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8"/>
              <p:cNvSpPr txBox="1">
                <a:spLocks noChangeArrowheads="1"/>
              </p:cNvSpPr>
              <p:nvPr/>
            </p:nvSpPr>
            <p:spPr bwMode="auto">
              <a:xfrm>
                <a:off x="21215" y="4346587"/>
                <a:ext cx="4205287" cy="1292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thì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=0→S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,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L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còn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duy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trì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được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dòng→D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→V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=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0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 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15" y="4346587"/>
                <a:ext cx="4205287" cy="1292213"/>
              </a:xfrm>
              <a:prstGeom prst="rect">
                <a:avLst/>
              </a:prstGeom>
              <a:blipFill rotWithShape="1">
                <a:blip r:embed="rId4"/>
                <a:stretch>
                  <a:fillRect l="-1449" t="-23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2"/>
              <p:cNvSpPr txBox="1">
                <a:spLocks noChangeArrowheads="1"/>
              </p:cNvSpPr>
              <p:nvPr/>
            </p:nvSpPr>
            <p:spPr bwMode="auto">
              <a:xfrm>
                <a:off x="14288" y="5552876"/>
                <a:ext cx="8596312" cy="8479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b="1" i="1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đến</a:t>
                </a:r>
                <a:r>
                  <a:rPr lang="en-US" altLang="en-US" sz="2000" b="1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t</a:t>
                </a:r>
                <a:r>
                  <a:rPr lang="en-US" altLang="en-US" sz="2000" b="1" i="1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4 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=0→S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, L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không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còn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NL,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không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duy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trì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được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dòng→D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Times New Roman" pitchFamily="18" charset="0"/>
                  </a:rPr>
                  <a:t>ngắt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nhưng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do 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=1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nên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S</a:t>
                </a:r>
                <a:r>
                  <a:rPr lang="en-US" altLang="en-US" sz="2000" baseline="-25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dẫn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dòng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điện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đổi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20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chiều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f>
                      <m:f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8" y="5552876"/>
                <a:ext cx="8596312" cy="847924"/>
              </a:xfrm>
              <a:prstGeom prst="rect">
                <a:avLst/>
              </a:prstGeom>
              <a:blipFill rotWithShape="1">
                <a:blip r:embed="rId5"/>
                <a:stretch>
                  <a:fillRect l="-709" t="-3597" b="-4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85725"/>
            <a:ext cx="47720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475"/>
            <a:ext cx="3190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9812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85725"/>
            <a:ext cx="47720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7"/>
              <p:cNvSpPr txBox="1">
                <a:spLocks noChangeArrowheads="1"/>
              </p:cNvSpPr>
              <p:nvPr/>
            </p:nvSpPr>
            <p:spPr bwMode="auto">
              <a:xfrm>
                <a:off x="228600" y="5884684"/>
                <a:ext cx="3629024" cy="668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∆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884684"/>
                <a:ext cx="3629024" cy="6685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7"/>
              <p:cNvSpPr txBox="1">
                <a:spLocks noChangeArrowheads="1"/>
              </p:cNvSpPr>
              <p:nvPr/>
            </p:nvSpPr>
            <p:spPr bwMode="auto">
              <a:xfrm>
                <a:off x="360218" y="3581400"/>
                <a:ext cx="3657600" cy="6950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∆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218" y="3581400"/>
                <a:ext cx="3657600" cy="6950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89018" y="4276462"/>
            <a:ext cx="2230582" cy="185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27"/>
              <p:cNvSpPr txBox="1">
                <a:spLocks noChangeArrowheads="1"/>
              </p:cNvSpPr>
              <p:nvPr/>
            </p:nvSpPr>
            <p:spPr bwMode="auto">
              <a:xfrm>
                <a:off x="4238625" y="5429232"/>
                <a:ext cx="4800600" cy="6665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𝑂𝑁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625" y="5429232"/>
                <a:ext cx="4800600" cy="666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6" idx="0"/>
          </p:cNvCxnSpPr>
          <p:nvPr/>
        </p:nvCxnSpPr>
        <p:spPr>
          <a:xfrm flipV="1">
            <a:off x="2043112" y="5029200"/>
            <a:ext cx="2216295" cy="85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27"/>
              <p:cNvSpPr txBox="1">
                <a:spLocks noChangeArrowheads="1"/>
              </p:cNvSpPr>
              <p:nvPr/>
            </p:nvSpPr>
            <p:spPr bwMode="auto">
              <a:xfrm>
                <a:off x="228600" y="4665484"/>
                <a:ext cx="3629024" cy="668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𝑇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665484"/>
                <a:ext cx="3629024" cy="6685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27"/>
              <p:cNvSpPr txBox="1">
                <a:spLocks noChangeArrowheads="1"/>
              </p:cNvSpPr>
              <p:nvPr/>
            </p:nvSpPr>
            <p:spPr bwMode="auto">
              <a:xfrm>
                <a:off x="4205287" y="6191471"/>
                <a:ext cx="4800600" cy="675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0,</m:t>
                              </m:r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𝐴𝑉𝐺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𝐷𝐶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287" y="6191471"/>
                <a:ext cx="4800600" cy="6756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6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475"/>
            <a:ext cx="3190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>
              <a:buFont typeface="Georgia" pitchFamily="18" charset="0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.2 BUCK CONVERTERS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1000" y="1981200"/>
            <a:ext cx="1828800" cy="1143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4855"/>
            <a:ext cx="4648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81000"/>
            <a:ext cx="45148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7"/>
              <p:cNvSpPr txBox="1">
                <a:spLocks noChangeArrowheads="1"/>
              </p:cNvSpPr>
              <p:nvPr/>
            </p:nvSpPr>
            <p:spPr bwMode="auto">
              <a:xfrm>
                <a:off x="5105400" y="5705738"/>
                <a:ext cx="365760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5705738"/>
                <a:ext cx="36576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27"/>
              <p:cNvSpPr txBox="1">
                <a:spLocks noChangeArrowheads="1"/>
              </p:cNvSpPr>
              <p:nvPr/>
            </p:nvSpPr>
            <p:spPr bwMode="auto">
              <a:xfrm>
                <a:off x="485775" y="5705738"/>
                <a:ext cx="365760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𝐸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75" y="5705738"/>
                <a:ext cx="36576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3" grpId="0" animBg="1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2544</TotalTime>
  <Words>575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Georgia</vt:lpstr>
      <vt:lpstr>Times New Roman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HAI</cp:lastModifiedBy>
  <cp:revision>53</cp:revision>
  <dcterms:created xsi:type="dcterms:W3CDTF">2019-10-28T06:31:40Z</dcterms:created>
  <dcterms:modified xsi:type="dcterms:W3CDTF">2020-12-03T02:26:25Z</dcterms:modified>
</cp:coreProperties>
</file>