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7" r:id="rId13"/>
    <p:sldId id="292" r:id="rId14"/>
    <p:sldId id="293" r:id="rId15"/>
    <p:sldId id="294" r:id="rId16"/>
    <p:sldId id="295" r:id="rId17"/>
    <p:sldId id="296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413DC-DD74-4CD4-97FE-7A14C2AD139F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C346C-FBAE-4A15-817A-4A8E78369BB5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034A0-A027-4A91-ACAA-D2DB955F6D2E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43A11-3173-41C9-80F8-272FA9A77E91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5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9D58C-8EDE-49FA-8B7D-DFE8CBC3642D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1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8215-E91E-43B6-9E6E-41249EB26BC2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15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C09CF-E042-4BAC-81DD-83BD78A8E952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32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49B61-2D39-40EB-854C-E8DDCF97D2C8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5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17AC4-476E-461E-9BE5-464C209E4F65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5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0F78-F3B0-411D-95FC-21B0C753A1BE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FA08-4677-43CC-AFDE-DA4736BF3642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1594F-F22A-4532-8EE3-3768B39432D3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F58A-9442-46B6-BA6A-95D25DD96CA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5552-70A1-4A4F-8D79-8C398C81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F067B-3CF8-49F9-A4D9-2D6E04EA6D1E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59.wmf"/><Relationship Id="rId3" Type="http://schemas.openxmlformats.org/officeDocument/2006/relationships/image" Target="../media/image61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image" Target="../media/image2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oleObject" Target="../embeddings/oleObject13.bin"/><Relationship Id="rId36" Type="http://schemas.openxmlformats.org/officeDocument/2006/relationships/image" Target="../media/image17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9.bin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hyperlink" Target="file:///D:\Bai%20giang\DTCS\file%20mo%20phong\chinhluu3phaPWM_DLL.psimsch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6173"/>
            <a:ext cx="7772400" cy="92442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CÔNG SUẤT NÂNG CAO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Power Electronics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9" name="Picture 2" descr="E:\PIC\LOGO SPK\logo sp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4347" cy="8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1122947"/>
            <a:ext cx="8839200" cy="5735053"/>
          </a:xfrm>
          <a:prstGeom prst="rect">
            <a:avLst/>
          </a:prstGeom>
        </p:spPr>
        <p:txBody>
          <a:bodyPr anchor="ctr"/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b="1" i="1" u="sng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CHƯƠNG 4 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MẠCH BIẾN ĐỔI DC/AC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777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038600"/>
            <a:ext cx="1747723" cy="381515"/>
          </a:xfrm>
          <a:prstGeom prst="rect">
            <a:avLst/>
          </a:prstGeom>
          <a:blipFill rotWithShape="1">
            <a:blip r:embed="rId3"/>
            <a:stretch>
              <a:fillRect t="-8065" b="-20968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38400" y="4038600"/>
            <a:ext cx="1519123" cy="3815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78661" y="4876800"/>
            <a:ext cx="6822339" cy="823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419600"/>
            <a:ext cx="2288383" cy="369332"/>
          </a:xfrm>
          <a:prstGeom prst="rect">
            <a:avLst/>
          </a:prstGeom>
          <a:blipFill rotWithShape="1">
            <a:blip r:embed="rId6"/>
            <a:stretch>
              <a:fillRect t="-8197" r="-1333" b="-24590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43400" y="4050783"/>
            <a:ext cx="1367106" cy="60907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87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http://d2lupdnmi5p5au.cloudfront.net/i__src89ac758221ff24d66957cbd56cb517f2_parc7e6057409309dbc5096e834734a0736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9962"/>
            <a:ext cx="7010399" cy="62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0" y="5334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n-US" sz="1400" b="1" smtClean="0">
                <a:solidFill>
                  <a:srgbClr val="0000FF"/>
                </a:solidFill>
                <a:latin typeface="Arial" charset="0"/>
              </a:rPr>
              <a:t>Nghịch lưu lai đa bậc kiểu cascaded diode kẹp</a:t>
            </a:r>
            <a:r>
              <a:rPr lang="es-MX" altLang="en-US" b="1" smtClean="0">
                <a:solidFill>
                  <a:srgbClr val="0000FF"/>
                </a:solidFill>
                <a:latin typeface="Arial" charset="0"/>
              </a:rPr>
              <a:t> </a:t>
            </a:r>
            <a:endParaRPr lang="it-IT" altLang="en-US" b="1" smtClean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981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9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3321" name="Object 22"/>
          <p:cNvGraphicFramePr>
            <a:graphicFrameLocks noChangeAspect="1"/>
          </p:cNvGraphicFramePr>
          <p:nvPr/>
        </p:nvGraphicFramePr>
        <p:xfrm>
          <a:off x="2578100" y="6019800"/>
          <a:ext cx="4216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222500" imgH="228600" progId="Equation.DSMT4">
                  <p:embed/>
                </p:oleObj>
              </mc:Choice>
              <mc:Fallback>
                <p:oleObj name="Equation" r:id="rId3" imgW="2222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6019800"/>
                        <a:ext cx="42164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03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762000"/>
            <a:ext cx="43894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26"/>
          <p:cNvSpPr txBox="1">
            <a:spLocks noChangeArrowheads="1"/>
          </p:cNvSpPr>
          <p:nvPr/>
        </p:nvSpPr>
        <p:spPr bwMode="auto">
          <a:xfrm>
            <a:off x="4572000" y="5334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en-US" sz="1800" smtClean="0">
                <a:solidFill>
                  <a:srgbClr val="3333CC"/>
                </a:solidFill>
                <a:latin typeface="Arial" charset="0"/>
              </a:rPr>
              <a:t>	</a:t>
            </a:r>
            <a:r>
              <a:rPr lang="es-MX" altLang="en-US" sz="1400" b="1" smtClean="0">
                <a:solidFill>
                  <a:srgbClr val="0000FF"/>
                </a:solidFill>
                <a:latin typeface="Arial" charset="0"/>
              </a:rPr>
              <a:t>Nghịch lưu lai đa bậc kiểu cascaded  cầu H</a:t>
            </a:r>
            <a:r>
              <a:rPr lang="es-MX" altLang="en-US" b="1" smtClean="0">
                <a:solidFill>
                  <a:srgbClr val="0000FF"/>
                </a:solidFill>
                <a:latin typeface="Arial" charset="0"/>
              </a:rPr>
              <a:t> </a:t>
            </a:r>
            <a:endParaRPr lang="it-IT" altLang="en-US" b="1" smtClean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981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2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3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6400800" cy="309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/>
          <p:nvPr/>
        </p:nvCxnSpPr>
        <p:spPr>
          <a:xfrm rot="16200000" flipH="1">
            <a:off x="2152650" y="2705100"/>
            <a:ext cx="914400" cy="533400"/>
          </a:xfrm>
          <a:prstGeom prst="bentConnector3">
            <a:avLst>
              <a:gd name="adj1" fmla="val 2542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850" y="189706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5V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3962400"/>
            <a:ext cx="2895600" cy="68191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800600"/>
            <a:ext cx="2895600" cy="68191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43213" y="4800600"/>
            <a:ext cx="2895600" cy="68191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886200" y="2081213"/>
            <a:ext cx="2209800" cy="966787"/>
            <a:chOff x="3886200" y="2081360"/>
            <a:chExt cx="2209800" cy="966640"/>
          </a:xfrm>
        </p:grpSpPr>
        <p:cxnSp>
          <p:nvCxnSpPr>
            <p:cNvPr id="47" name="Elbow Connector 46"/>
            <p:cNvCxnSpPr/>
            <p:nvPr/>
          </p:nvCxnSpPr>
          <p:spPr>
            <a:xfrm rot="10800000">
              <a:off x="3886200" y="2081360"/>
              <a:ext cx="2209800" cy="152377"/>
            </a:xfrm>
            <a:prstGeom prst="bentConnector3">
              <a:avLst>
                <a:gd name="adj1" fmla="val -49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55" name="Group 43"/>
            <p:cNvGrpSpPr>
              <a:grpSpLocks/>
            </p:cNvGrpSpPr>
            <p:nvPr/>
          </p:nvGrpSpPr>
          <p:grpSpPr bwMode="auto">
            <a:xfrm>
              <a:off x="3886200" y="2081360"/>
              <a:ext cx="2209800" cy="966640"/>
              <a:chOff x="3886200" y="2081360"/>
              <a:chExt cx="2209800" cy="966640"/>
            </a:xfrm>
          </p:grpSpPr>
          <p:cxnSp>
            <p:nvCxnSpPr>
              <p:cNvPr id="30" name="Elbow Connector 29"/>
              <p:cNvCxnSpPr/>
              <p:nvPr/>
            </p:nvCxnSpPr>
            <p:spPr>
              <a:xfrm flipV="1">
                <a:off x="5086350" y="2267069"/>
                <a:ext cx="1009650" cy="234914"/>
              </a:xfrm>
              <a:prstGeom prst="bentConnector3">
                <a:avLst>
                  <a:gd name="adj1" fmla="val -63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4" name="Elbow Connector 10263"/>
              <p:cNvCxnSpPr/>
              <p:nvPr/>
            </p:nvCxnSpPr>
            <p:spPr>
              <a:xfrm>
                <a:off x="3886200" y="2081360"/>
                <a:ext cx="1019175" cy="966640"/>
              </a:xfrm>
              <a:prstGeom prst="bentConnector3">
                <a:avLst>
                  <a:gd name="adj1" fmla="val -36692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1000" y="3962400"/>
            <a:ext cx="2895600" cy="681918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73" name="TextBox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9600" y="5486400"/>
            <a:ext cx="2895600" cy="6819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3533775" y="1666875"/>
            <a:ext cx="2057400" cy="857250"/>
          </a:xfrm>
          <a:prstGeom prst="bentConnector3">
            <a:avLst>
              <a:gd name="adj1" fmla="val -714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981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439025" y="2819400"/>
            <a:ext cx="0" cy="1066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62200" y="735013"/>
            <a:ext cx="5638800" cy="2362200"/>
            <a:chOff x="2362200" y="735013"/>
            <a:chExt cx="5638800" cy="2362200"/>
          </a:xfrm>
        </p:grpSpPr>
        <p:pic>
          <p:nvPicPr>
            <p:cNvPr id="1537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02" y="735013"/>
              <a:ext cx="4881798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80" name="TextBox 6"/>
            <p:cNvSpPr txBox="1">
              <a:spLocks noChangeArrowheads="1"/>
            </p:cNvSpPr>
            <p:nvPr/>
          </p:nvSpPr>
          <p:spPr bwMode="auto">
            <a:xfrm>
              <a:off x="2362200" y="11430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Tsa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509838" y="3581400"/>
            <a:ext cx="5491162" cy="2362200"/>
            <a:chOff x="2509602" y="3581400"/>
            <a:chExt cx="5491398" cy="2362200"/>
          </a:xfrm>
        </p:grpSpPr>
        <p:pic>
          <p:nvPicPr>
            <p:cNvPr id="1537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02" y="3581400"/>
              <a:ext cx="4881798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78" name="TextBox 24"/>
            <p:cNvSpPr txBox="1">
              <a:spLocks noChangeArrowheads="1"/>
            </p:cNvSpPr>
            <p:nvPr/>
          </p:nvSpPr>
          <p:spPr bwMode="auto">
            <a:xfrm>
              <a:off x="2509602" y="4038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Tsa</a:t>
              </a:r>
              <a:r>
                <a:rPr lang="en-US" altLang="en-US" sz="2800" baseline="30000" smtClean="0">
                  <a:solidFill>
                    <a:prstClr val="black"/>
                  </a:solidFill>
                  <a:latin typeface="Arial" charset="0"/>
                </a:rPr>
                <a:t>’</a:t>
              </a:r>
              <a:endParaRPr lang="en-US" altLang="en-US" sz="2800" smtClean="0">
                <a:solidFill>
                  <a:prstClr val="black"/>
                </a:solidFill>
                <a:latin typeface="Arial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4300" y="533400"/>
            <a:ext cx="3289300" cy="5410200"/>
            <a:chOff x="114300" y="533400"/>
            <a:chExt cx="3289300" cy="5410200"/>
          </a:xfrm>
        </p:grpSpPr>
        <p:sp>
          <p:nvSpPr>
            <p:cNvPr id="12" name="Rectangle 11"/>
            <p:cNvSpPr/>
            <p:nvPr/>
          </p:nvSpPr>
          <p:spPr>
            <a:xfrm>
              <a:off x="914400" y="735013"/>
              <a:ext cx="1524000" cy="5208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</a:rPr>
                <a:t>MẠCH DEADTIME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947738"/>
              <a:ext cx="965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0463" y="3795713"/>
              <a:ext cx="965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8600" y="947738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6" name="TextBox 16"/>
            <p:cNvSpPr txBox="1">
              <a:spLocks noChangeArrowheads="1"/>
            </p:cNvSpPr>
            <p:nvPr/>
          </p:nvSpPr>
          <p:spPr bwMode="auto">
            <a:xfrm>
              <a:off x="114300" y="533400"/>
              <a:ext cx="914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PWMA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9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981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1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791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7200" y="990600"/>
            <a:ext cx="3959225" cy="3429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635000" y="2952750"/>
            <a:ext cx="457200" cy="3429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208213" y="1143000"/>
            <a:ext cx="457200" cy="3429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739900" y="2974975"/>
            <a:ext cx="482600" cy="3810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352800" y="1136650"/>
            <a:ext cx="457200" cy="3429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4699000" y="1371600"/>
            <a:ext cx="482600" cy="3810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327400" y="2881313"/>
            <a:ext cx="482600" cy="3810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470275" y="2881313"/>
            <a:ext cx="482600" cy="38100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4724400" y="3352800"/>
            <a:ext cx="457200" cy="34290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4970463" y="2252663"/>
            <a:ext cx="482600" cy="38100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42084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86375" y="265113"/>
          <a:ext cx="2943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4" imgW="1143000" imgH="368300" progId="Equation.3">
                  <p:embed/>
                </p:oleObj>
              </mc:Choice>
              <mc:Fallback>
                <p:oleObj r:id="rId4" imgW="1143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65113"/>
                        <a:ext cx="2943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12954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6" imgW="1333500" imgH="228600" progId="Equation.3">
                  <p:embed/>
                </p:oleObj>
              </mc:Choice>
              <mc:Fallback>
                <p:oleObj r:id="rId6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410200" y="1905000"/>
          <a:ext cx="19954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8" imgW="838200" imgH="368300" progId="Equation.3">
                  <p:embed/>
                </p:oleObj>
              </mc:Choice>
              <mc:Fallback>
                <p:oleObj r:id="rId8" imgW="838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05000"/>
                        <a:ext cx="19954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10200" y="2843213"/>
          <a:ext cx="33115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10" imgW="1435100" imgH="228600" progId="Equation.3">
                  <p:embed/>
                </p:oleObj>
              </mc:Choice>
              <mc:Fallback>
                <p:oleObj r:id="rId10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43213"/>
                        <a:ext cx="33115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648200" y="34290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12" imgW="1549400" imgH="228600" progId="Equation.3">
                  <p:embed/>
                </p:oleObj>
              </mc:Choice>
              <mc:Fallback>
                <p:oleObj r:id="rId12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290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46113" y="4191000"/>
          <a:ext cx="533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14" imgW="2247900" imgH="228600" progId="Equation.3">
                  <p:embed/>
                </p:oleObj>
              </mc:Choice>
              <mc:Fallback>
                <p:oleObj r:id="rId14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191000"/>
                        <a:ext cx="533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0" y="4876800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Chọn t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deadtime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 , C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1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, C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2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 và diode (sẽ có R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D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) sẽ tính được R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2</a:t>
            </a: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98513" y="5435600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Lý luận tương tự sẽ tính được R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1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 tuy nhiên chúng ta cũng chẳng cần tính vì R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1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 = R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2</a:t>
            </a:r>
            <a:endParaRPr lang="en-US" altLang="en-US" sz="1800" smtClean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6173"/>
            <a:ext cx="7772400" cy="92442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CÔNG SUẤT NÂNG CAO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Power Electronics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9" name="Picture 2" descr="E:\PIC\LOGO SPK\logo sp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4347" cy="8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600200"/>
            <a:ext cx="883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22" y="3962400"/>
            <a:ext cx="883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6173"/>
            <a:ext cx="7772400" cy="92442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CÔNG SUẤT NÂNG CAO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Power Electronics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9" name="Picture 2" descr="E:\PIC\LOGO SPK\logo sp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4347" cy="8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105"/>
          <p:cNvGrpSpPr>
            <a:grpSpLocks/>
          </p:cNvGrpSpPr>
          <p:nvPr/>
        </p:nvGrpSpPr>
        <p:grpSpPr bwMode="auto">
          <a:xfrm>
            <a:off x="-26689" y="675773"/>
            <a:ext cx="3886200" cy="1828800"/>
            <a:chOff x="192" y="624"/>
            <a:chExt cx="2448" cy="1152"/>
          </a:xfrm>
        </p:grpSpPr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192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288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38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38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>
              <a:off x="384" y="10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768" y="816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 flipH="1">
              <a:off x="172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>
              <a:off x="1728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336" y="1161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500V</a:t>
              </a: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1872" y="624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dirty="0"/>
            </a:p>
          </p:txBody>
        </p: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1008" y="115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FFFF00"/>
                  </a:solidFill>
                  <a:latin typeface="Times New Roman" pitchFamily="18" charset="0"/>
                </a:rPr>
                <a:t>???</a:t>
              </a:r>
            </a:p>
          </p:txBody>
        </p:sp>
        <p:sp>
          <p:nvSpPr>
            <p:cNvPr id="77" name="Oval 66"/>
            <p:cNvSpPr>
              <a:spLocks noChangeArrowheads="1"/>
            </p:cNvSpPr>
            <p:nvPr/>
          </p:nvSpPr>
          <p:spPr bwMode="auto">
            <a:xfrm>
              <a:off x="2112" y="110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 flipH="1">
              <a:off x="172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0"/>
            <p:cNvSpPr>
              <a:spLocks noChangeShapeType="1"/>
            </p:cNvSpPr>
            <p:nvPr/>
          </p:nvSpPr>
          <p:spPr bwMode="auto">
            <a:xfrm flipV="1">
              <a:off x="2112" y="14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1"/>
            <p:cNvSpPr>
              <a:spLocks noChangeShapeType="1"/>
            </p:cNvSpPr>
            <p:nvPr/>
          </p:nvSpPr>
          <p:spPr bwMode="auto">
            <a:xfrm>
              <a:off x="2112" y="10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125"/>
          <p:cNvGrpSpPr>
            <a:grpSpLocks/>
          </p:cNvGrpSpPr>
          <p:nvPr/>
        </p:nvGrpSpPr>
        <p:grpSpPr bwMode="auto">
          <a:xfrm>
            <a:off x="23443" y="2909890"/>
            <a:ext cx="3886200" cy="1828800"/>
            <a:chOff x="3072" y="624"/>
            <a:chExt cx="2448" cy="1152"/>
          </a:xfrm>
        </p:grpSpPr>
        <p:grpSp>
          <p:nvGrpSpPr>
            <p:cNvPr id="82" name="Group 104"/>
            <p:cNvGrpSpPr>
              <a:grpSpLocks/>
            </p:cNvGrpSpPr>
            <p:nvPr/>
          </p:nvGrpSpPr>
          <p:grpSpPr bwMode="auto">
            <a:xfrm>
              <a:off x="3072" y="624"/>
              <a:ext cx="2448" cy="1152"/>
              <a:chOff x="3072" y="624"/>
              <a:chExt cx="2448" cy="1152"/>
            </a:xfrm>
          </p:grpSpPr>
          <p:sp>
            <p:nvSpPr>
              <p:cNvPr id="85" name="Line 72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4"/>
              <p:cNvSpPr>
                <a:spLocks noChangeShapeType="1"/>
              </p:cNvSpPr>
              <p:nvPr/>
            </p:nvSpPr>
            <p:spPr bwMode="auto">
              <a:xfrm>
                <a:off x="3264" y="14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76"/>
              <p:cNvSpPr>
                <a:spLocks noChangeShapeType="1"/>
              </p:cNvSpPr>
              <p:nvPr/>
            </p:nvSpPr>
            <p:spPr bwMode="auto">
              <a:xfrm>
                <a:off x="326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77"/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960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/>
              <p:cNvSpPr>
                <a:spLocks noChangeShapeType="1"/>
              </p:cNvSpPr>
              <p:nvPr/>
            </p:nvSpPr>
            <p:spPr bwMode="auto">
              <a:xfrm flipH="1">
                <a:off x="4608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0"/>
              <p:cNvSpPr>
                <a:spLocks noChangeShapeType="1"/>
              </p:cNvSpPr>
              <p:nvPr/>
            </p:nvSpPr>
            <p:spPr bwMode="auto">
              <a:xfrm flipH="1">
                <a:off x="460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81"/>
              <p:cNvSpPr txBox="1">
                <a:spLocks noChangeArrowheads="1"/>
              </p:cNvSpPr>
              <p:nvPr/>
            </p:nvSpPr>
            <p:spPr bwMode="auto">
              <a:xfrm>
                <a:off x="3216" y="1161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500V</a:t>
                </a:r>
              </a:p>
            </p:txBody>
          </p:sp>
          <p:sp>
            <p:nvSpPr>
              <p:cNvPr id="95" name="Text Box 82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7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Tải xoay chiều</a:t>
                </a:r>
              </a:p>
            </p:txBody>
          </p:sp>
          <p:sp>
            <p:nvSpPr>
              <p:cNvPr id="96" name="Oval 84"/>
              <p:cNvSpPr>
                <a:spLocks noChangeArrowheads="1"/>
              </p:cNvSpPr>
              <p:nvPr/>
            </p:nvSpPr>
            <p:spPr bwMode="auto">
              <a:xfrm>
                <a:off x="4992" y="1104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85"/>
              <p:cNvSpPr>
                <a:spLocks noChangeShapeType="1"/>
              </p:cNvSpPr>
              <p:nvPr/>
            </p:nvSpPr>
            <p:spPr bwMode="auto">
              <a:xfrm flipH="1">
                <a:off x="460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86"/>
              <p:cNvSpPr>
                <a:spLocks noChangeShapeType="1"/>
              </p:cNvSpPr>
              <p:nvPr/>
            </p:nvSpPr>
            <p:spPr bwMode="auto">
              <a:xfrm flipV="1">
                <a:off x="4992" y="14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87"/>
              <p:cNvSpPr>
                <a:spLocks noChangeShapeType="1"/>
              </p:cNvSpPr>
              <p:nvPr/>
            </p:nvSpPr>
            <p:spPr bwMode="auto">
              <a:xfrm>
                <a:off x="4992" y="10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Oval 88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Oval 89"/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>
                <a:off x="3840" y="1488"/>
                <a:ext cx="48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91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48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2"/>
              <p:cNvSpPr>
                <a:spLocks noChangeShapeType="1"/>
              </p:cNvSpPr>
              <p:nvPr/>
            </p:nvSpPr>
            <p:spPr bwMode="auto">
              <a:xfrm>
                <a:off x="384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93"/>
              <p:cNvSpPr>
                <a:spLocks noChangeShapeType="1"/>
              </p:cNvSpPr>
              <p:nvPr/>
            </p:nvSpPr>
            <p:spPr bwMode="auto">
              <a:xfrm>
                <a:off x="3840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4"/>
              <p:cNvSpPr>
                <a:spLocks noChangeShapeType="1"/>
              </p:cNvSpPr>
              <p:nvPr/>
            </p:nvSpPr>
            <p:spPr bwMode="auto">
              <a:xfrm flipH="1">
                <a:off x="3648" y="100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5"/>
              <p:cNvSpPr>
                <a:spLocks noChangeShapeType="1"/>
              </p:cNvSpPr>
              <p:nvPr/>
            </p:nvSpPr>
            <p:spPr bwMode="auto">
              <a:xfrm flipH="1">
                <a:off x="3648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96"/>
              <p:cNvSpPr>
                <a:spLocks noChangeShapeType="1"/>
              </p:cNvSpPr>
              <p:nvPr/>
            </p:nvSpPr>
            <p:spPr bwMode="auto">
              <a:xfrm flipV="1">
                <a:off x="4368" y="1056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>
                <a:off x="4464" y="163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446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2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Text Box 123"/>
            <p:cNvSpPr txBox="1">
              <a:spLocks noChangeArrowheads="1"/>
            </p:cNvSpPr>
            <p:nvPr/>
          </p:nvSpPr>
          <p:spPr bwMode="auto">
            <a:xfrm>
              <a:off x="4128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MF</a:t>
              </a:r>
            </a:p>
          </p:txBody>
        </p:sp>
        <p:sp>
          <p:nvSpPr>
            <p:cNvPr id="84" name="Text Box 124"/>
            <p:cNvSpPr txBox="1">
              <a:spLocks noChangeArrowheads="1"/>
            </p:cNvSpPr>
            <p:nvPr/>
          </p:nvSpPr>
          <p:spPr bwMode="auto">
            <a:xfrm>
              <a:off x="3696" y="120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ĐC</a:t>
              </a:r>
            </a:p>
          </p:txBody>
        </p:sp>
      </p:grpSp>
      <p:grpSp>
        <p:nvGrpSpPr>
          <p:cNvPr id="114" name="Group 138"/>
          <p:cNvGrpSpPr>
            <a:grpSpLocks/>
          </p:cNvGrpSpPr>
          <p:nvPr/>
        </p:nvGrpSpPr>
        <p:grpSpPr bwMode="auto">
          <a:xfrm>
            <a:off x="4892842" y="1066800"/>
            <a:ext cx="3886200" cy="1828800"/>
            <a:chOff x="144" y="2256"/>
            <a:chExt cx="2448" cy="1152"/>
          </a:xfrm>
        </p:grpSpPr>
        <p:sp>
          <p:nvSpPr>
            <p:cNvPr id="115" name="Line 107"/>
            <p:cNvSpPr>
              <a:spLocks noChangeShapeType="1"/>
            </p:cNvSpPr>
            <p:nvPr/>
          </p:nvSpPr>
          <p:spPr bwMode="auto">
            <a:xfrm>
              <a:off x="14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>
              <a:off x="240" y="30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>
              <a:off x="336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>
              <a:off x="33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>
              <a:off x="33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>
              <a:off x="336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auto">
            <a:xfrm>
              <a:off x="720" y="2448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 flipH="1">
              <a:off x="1680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/>
            <p:cNvSpPr>
              <a:spLocks noChangeShapeType="1"/>
            </p:cNvSpPr>
            <p:nvPr/>
          </p:nvSpPr>
          <p:spPr bwMode="auto">
            <a:xfrm flipH="1">
              <a:off x="1680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Text Box 116"/>
            <p:cNvSpPr txBox="1">
              <a:spLocks noChangeArrowheads="1"/>
            </p:cNvSpPr>
            <p:nvPr/>
          </p:nvSpPr>
          <p:spPr bwMode="auto">
            <a:xfrm>
              <a:off x="288" y="2793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500V</a:t>
              </a:r>
            </a:p>
          </p:txBody>
        </p:sp>
        <p:sp>
          <p:nvSpPr>
            <p:cNvPr id="125" name="Text Box 117"/>
            <p:cNvSpPr txBox="1">
              <a:spLocks noChangeArrowheads="1"/>
            </p:cNvSpPr>
            <p:nvPr/>
          </p:nvSpPr>
          <p:spPr bwMode="auto">
            <a:xfrm>
              <a:off x="1824" y="2256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Tải xoay chiều</a:t>
              </a:r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2064" y="273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0"/>
            <p:cNvSpPr>
              <a:spLocks noChangeShapeType="1"/>
            </p:cNvSpPr>
            <p:nvPr/>
          </p:nvSpPr>
          <p:spPr bwMode="auto">
            <a:xfrm flipH="1">
              <a:off x="168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1"/>
            <p:cNvSpPr>
              <a:spLocks noChangeShapeType="1"/>
            </p:cNvSpPr>
            <p:nvPr/>
          </p:nvSpPr>
          <p:spPr bwMode="auto">
            <a:xfrm flipV="1">
              <a:off x="2064" y="31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2"/>
            <p:cNvSpPr>
              <a:spLocks noChangeShapeType="1"/>
            </p:cNvSpPr>
            <p:nvPr/>
          </p:nvSpPr>
          <p:spPr bwMode="auto">
            <a:xfrm>
              <a:off x="2064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960" y="2736"/>
              <a:ext cx="528" cy="96"/>
              <a:chOff x="672" y="3744"/>
              <a:chExt cx="528" cy="96"/>
            </a:xfrm>
          </p:grpSpPr>
          <p:sp>
            <p:nvSpPr>
              <p:cNvPr id="139" name="Line 126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1008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28"/>
              <p:cNvSpPr>
                <a:spLocks noChangeShapeType="1"/>
              </p:cNvSpPr>
              <p:nvPr/>
            </p:nvSpPr>
            <p:spPr bwMode="auto">
              <a:xfrm flipH="1" flipV="1">
                <a:off x="912" y="374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" name="Group 130"/>
            <p:cNvGrpSpPr>
              <a:grpSpLocks/>
            </p:cNvGrpSpPr>
            <p:nvPr/>
          </p:nvGrpSpPr>
          <p:grpSpPr bwMode="auto">
            <a:xfrm>
              <a:off x="960" y="2832"/>
              <a:ext cx="528" cy="96"/>
              <a:chOff x="672" y="3744"/>
              <a:chExt cx="528" cy="96"/>
            </a:xfrm>
          </p:grpSpPr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>
                <a:off x="1008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 flipH="1" flipV="1">
                <a:off x="912" y="374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2" name="Group 134"/>
            <p:cNvGrpSpPr>
              <a:grpSpLocks/>
            </p:cNvGrpSpPr>
            <p:nvPr/>
          </p:nvGrpSpPr>
          <p:grpSpPr bwMode="auto">
            <a:xfrm>
              <a:off x="960" y="2928"/>
              <a:ext cx="528" cy="96"/>
              <a:chOff x="672" y="3744"/>
              <a:chExt cx="528" cy="96"/>
            </a:xfrm>
          </p:grpSpPr>
          <p:sp>
            <p:nvSpPr>
              <p:cNvPr id="133" name="Line 135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36"/>
              <p:cNvSpPr>
                <a:spLocks noChangeShapeType="1"/>
              </p:cNvSpPr>
              <p:nvPr/>
            </p:nvSpPr>
            <p:spPr bwMode="auto">
              <a:xfrm>
                <a:off x="1008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37"/>
              <p:cNvSpPr>
                <a:spLocks noChangeShapeType="1"/>
              </p:cNvSpPr>
              <p:nvPr/>
            </p:nvSpPr>
            <p:spPr bwMode="auto">
              <a:xfrm flipH="1" flipV="1">
                <a:off x="912" y="374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Right Arrow 1"/>
          <p:cNvSpPr/>
          <p:nvPr/>
        </p:nvSpPr>
        <p:spPr>
          <a:xfrm>
            <a:off x="4299284" y="2133600"/>
            <a:ext cx="57751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618875" y="2536767"/>
            <a:ext cx="244368" cy="717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733801" y="3595690"/>
            <a:ext cx="5410200" cy="3033710"/>
          </a:xfrm>
          <a:prstGeom prst="wedgeEllipseCallout">
            <a:avLst>
              <a:gd name="adj1" fmla="val 973"/>
              <a:gd name="adj2" fmla="val -712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829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66173"/>
            <a:ext cx="7772400" cy="92442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CÔNG SUẤT NÂNG CAO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Power Electronics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9" name="Picture 2" descr="E:\PIC\LOGO SPK\logo sp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4347" cy="8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1122948"/>
            <a:ext cx="8839200" cy="1076826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loại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Theo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pha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(1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pha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, 3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pha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pha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(&gt;5), Theo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thái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ngõ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bậc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): 2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bậc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, 3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bậc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bậc</a:t>
            </a: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819400" y="4419600"/>
            <a:ext cx="3200400" cy="2104356"/>
            <a:chOff x="96" y="336"/>
            <a:chExt cx="2160" cy="1462"/>
          </a:xfrm>
        </p:grpSpPr>
        <p:pic>
          <p:nvPicPr>
            <p:cNvPr id="7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"/>
              <a:ext cx="2160" cy="1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Object 39"/>
            <p:cNvGraphicFramePr>
              <a:graphicFrameLocks noChangeAspect="1"/>
            </p:cNvGraphicFramePr>
            <p:nvPr/>
          </p:nvGraphicFramePr>
          <p:xfrm>
            <a:off x="336" y="720"/>
            <a:ext cx="149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Equation" r:id="rId5" imgW="164880" imgH="177480" progId="Equation.DSMT4">
                    <p:embed/>
                  </p:oleObj>
                </mc:Choice>
                <mc:Fallback>
                  <p:oleObj name="Equation" r:id="rId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720"/>
                          <a:ext cx="149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0"/>
            <p:cNvGraphicFramePr>
              <a:graphicFrameLocks noChangeAspect="1"/>
            </p:cNvGraphicFramePr>
            <p:nvPr/>
          </p:nvGraphicFramePr>
          <p:xfrm>
            <a:off x="546" y="418"/>
            <a:ext cx="1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Equation" r:id="rId7" imgW="139680" imgH="228600" progId="Equation.DSMT4">
                    <p:embed/>
                  </p:oleObj>
                </mc:Choice>
                <mc:Fallback>
                  <p:oleObj name="Equation" r:id="rId7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" y="418"/>
                          <a:ext cx="12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1"/>
            <p:cNvGraphicFramePr>
              <a:graphicFrameLocks noChangeAspect="1"/>
            </p:cNvGraphicFramePr>
            <p:nvPr/>
          </p:nvGraphicFramePr>
          <p:xfrm>
            <a:off x="576" y="1392"/>
            <a:ext cx="14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392"/>
                          <a:ext cx="14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2"/>
            <p:cNvGraphicFramePr>
              <a:graphicFrameLocks noChangeAspect="1"/>
            </p:cNvGraphicFramePr>
            <p:nvPr/>
          </p:nvGraphicFramePr>
          <p:xfrm>
            <a:off x="1158" y="811"/>
            <a:ext cx="138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811"/>
                          <a:ext cx="138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3"/>
            <p:cNvGraphicFramePr>
              <a:graphicFrameLocks noChangeAspect="1"/>
            </p:cNvGraphicFramePr>
            <p:nvPr/>
          </p:nvGraphicFramePr>
          <p:xfrm>
            <a:off x="1440" y="816"/>
            <a:ext cx="12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16"/>
                          <a:ext cx="12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H="1">
              <a:off x="1152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" name="Object 45"/>
            <p:cNvGraphicFramePr>
              <a:graphicFrameLocks noChangeAspect="1"/>
            </p:cNvGraphicFramePr>
            <p:nvPr/>
          </p:nvGraphicFramePr>
          <p:xfrm>
            <a:off x="1248" y="1056"/>
            <a:ext cx="21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21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6"/>
            <p:cNvGraphicFramePr>
              <a:graphicFrameLocks noChangeAspect="1"/>
            </p:cNvGraphicFramePr>
            <p:nvPr/>
          </p:nvGraphicFramePr>
          <p:xfrm>
            <a:off x="1692" y="432"/>
            <a:ext cx="13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Equation" r:id="rId17" imgW="152280" imgH="228600" progId="Equation.DSMT4">
                    <p:embed/>
                  </p:oleObj>
                </mc:Choice>
                <mc:Fallback>
                  <p:oleObj name="Equation" r:id="rId17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432"/>
                          <a:ext cx="13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7"/>
            <p:cNvGraphicFramePr>
              <a:graphicFrameLocks noChangeAspect="1"/>
            </p:cNvGraphicFramePr>
            <p:nvPr/>
          </p:nvGraphicFramePr>
          <p:xfrm>
            <a:off x="1729" y="1138"/>
            <a:ext cx="14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1138"/>
                          <a:ext cx="14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5951788" y="2057400"/>
            <a:ext cx="3216275" cy="3657600"/>
            <a:chOff x="96" y="336"/>
            <a:chExt cx="2026" cy="2304"/>
          </a:xfrm>
        </p:grpSpPr>
        <p:grpSp>
          <p:nvGrpSpPr>
            <p:cNvPr id="18" name="Group 71"/>
            <p:cNvGrpSpPr>
              <a:grpSpLocks/>
            </p:cNvGrpSpPr>
            <p:nvPr/>
          </p:nvGrpSpPr>
          <p:grpSpPr bwMode="auto">
            <a:xfrm>
              <a:off x="96" y="336"/>
              <a:ext cx="2026" cy="2304"/>
              <a:chOff x="96" y="336"/>
              <a:chExt cx="2026" cy="2304"/>
            </a:xfrm>
          </p:grpSpPr>
          <p:pic>
            <p:nvPicPr>
              <p:cNvPr id="23" name="Picture 5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36"/>
                <a:ext cx="2026" cy="2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24" name="Object 51"/>
              <p:cNvGraphicFramePr>
                <a:graphicFrameLocks noChangeAspect="1"/>
              </p:cNvGraphicFramePr>
              <p:nvPr/>
            </p:nvGraphicFramePr>
            <p:xfrm>
              <a:off x="283" y="672"/>
              <a:ext cx="14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2" name="Equation" r:id="rId22" imgW="164880" imgH="177480" progId="Equation.DSMT4">
                      <p:embed/>
                    </p:oleObj>
                  </mc:Choice>
                  <mc:Fallback>
                    <p:oleObj name="Equation" r:id="rId22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" y="672"/>
                            <a:ext cx="149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52"/>
              <p:cNvGraphicFramePr>
                <a:graphicFrameLocks noChangeAspect="1"/>
              </p:cNvGraphicFramePr>
              <p:nvPr/>
            </p:nvGraphicFramePr>
            <p:xfrm>
              <a:off x="384" y="336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" name="Equation" r:id="rId23" imgW="177480" imgH="228600" progId="Equation.DSMT4">
                      <p:embed/>
                    </p:oleObj>
                  </mc:Choice>
                  <mc:Fallback>
                    <p:oleObj name="Equation" r:id="rId23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6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53"/>
              <p:cNvGraphicFramePr>
                <a:graphicFrameLocks noChangeAspect="1"/>
              </p:cNvGraphicFramePr>
              <p:nvPr/>
            </p:nvGraphicFramePr>
            <p:xfrm>
              <a:off x="328" y="1248"/>
              <a:ext cx="24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" name="Equation" r:id="rId25" imgW="177480" imgH="241200" progId="Equation.DSMT4">
                      <p:embed/>
                    </p:oleObj>
                  </mc:Choice>
                  <mc:Fallback>
                    <p:oleObj name="Equation" r:id="rId25" imgW="1774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" y="1248"/>
                            <a:ext cx="24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54"/>
              <p:cNvGraphicFramePr>
                <a:graphicFrameLocks noChangeAspect="1"/>
              </p:cNvGraphicFramePr>
              <p:nvPr/>
            </p:nvGraphicFramePr>
            <p:xfrm>
              <a:off x="960" y="2112"/>
              <a:ext cx="138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Equation" r:id="rId27" imgW="152280" imgH="164880" progId="Equation.DSMT4">
                      <p:embed/>
                    </p:oleObj>
                  </mc:Choice>
                  <mc:Fallback>
                    <p:oleObj name="Equation" r:id="rId2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112"/>
                            <a:ext cx="138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55"/>
              <p:cNvGraphicFramePr>
                <a:graphicFrameLocks noChangeAspect="1"/>
              </p:cNvGraphicFramePr>
              <p:nvPr/>
            </p:nvGraphicFramePr>
            <p:xfrm>
              <a:off x="960" y="2352"/>
              <a:ext cx="12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" name="Equation" r:id="rId28" imgW="139680" imgH="164880" progId="Equation.DSMT4">
                      <p:embed/>
                    </p:oleObj>
                  </mc:Choice>
                  <mc:Fallback>
                    <p:oleObj name="Equation" r:id="rId28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352"/>
                            <a:ext cx="12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57"/>
              <p:cNvGraphicFramePr>
                <a:graphicFrameLocks noChangeAspect="1"/>
              </p:cNvGraphicFramePr>
              <p:nvPr/>
            </p:nvGraphicFramePr>
            <p:xfrm>
              <a:off x="600" y="2112"/>
              <a:ext cx="360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" name="Equation" r:id="rId29" imgW="253800" imgH="228600" progId="Equation.DSMT4">
                      <p:embed/>
                    </p:oleObj>
                  </mc:Choice>
                  <mc:Fallback>
                    <p:oleObj name="Equation" r:id="rId29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" y="2112"/>
                            <a:ext cx="360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60"/>
              <p:cNvGraphicFramePr>
                <a:graphicFrameLocks noChangeAspect="1"/>
              </p:cNvGraphicFramePr>
              <p:nvPr/>
            </p:nvGraphicFramePr>
            <p:xfrm>
              <a:off x="960" y="336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" name="Equation" r:id="rId31" imgW="177480" imgH="228600" progId="Equation.DSMT4">
                      <p:embed/>
                    </p:oleObj>
                  </mc:Choice>
                  <mc:Fallback>
                    <p:oleObj name="Equation" r:id="rId31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36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61"/>
              <p:cNvGraphicFramePr>
                <a:graphicFrameLocks noChangeAspect="1"/>
              </p:cNvGraphicFramePr>
              <p:nvPr/>
            </p:nvGraphicFramePr>
            <p:xfrm>
              <a:off x="1536" y="336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" name="Equation" r:id="rId33" imgW="177480" imgH="228600" progId="Equation.DSMT4">
                      <p:embed/>
                    </p:oleObj>
                  </mc:Choice>
                  <mc:Fallback>
                    <p:oleObj name="Equation" r:id="rId33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36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62"/>
              <p:cNvGraphicFramePr>
                <a:graphicFrameLocks noChangeAspect="1"/>
              </p:cNvGraphicFramePr>
              <p:nvPr/>
            </p:nvGraphicFramePr>
            <p:xfrm>
              <a:off x="952" y="1248"/>
              <a:ext cx="24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" name="Equation" r:id="rId35" imgW="177480" imgH="241200" progId="Equation.DSMT4">
                      <p:embed/>
                    </p:oleObj>
                  </mc:Choice>
                  <mc:Fallback>
                    <p:oleObj name="Equation" r:id="rId35" imgW="1774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1248"/>
                            <a:ext cx="24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63"/>
              <p:cNvGraphicFramePr>
                <a:graphicFrameLocks noChangeAspect="1"/>
              </p:cNvGraphicFramePr>
              <p:nvPr/>
            </p:nvGraphicFramePr>
            <p:xfrm>
              <a:off x="1528" y="1248"/>
              <a:ext cx="24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" name="Equation" r:id="rId37" imgW="177480" imgH="241200" progId="Equation.DSMT4">
                      <p:embed/>
                    </p:oleObj>
                  </mc:Choice>
                  <mc:Fallback>
                    <p:oleObj name="Equation" r:id="rId37" imgW="1774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8" y="1248"/>
                            <a:ext cx="24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64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9" name="Object 72"/>
            <p:cNvGraphicFramePr>
              <a:graphicFrameLocks noChangeAspect="1"/>
            </p:cNvGraphicFramePr>
            <p:nvPr/>
          </p:nvGraphicFramePr>
          <p:xfrm>
            <a:off x="720" y="816"/>
            <a:ext cx="13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Equation" r:id="rId39" imgW="152280" imgH="164880" progId="Equation.DSMT4">
                    <p:embed/>
                  </p:oleObj>
                </mc:Choice>
                <mc:Fallback>
                  <p:oleObj name="Equation" r:id="rId3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816"/>
                          <a:ext cx="13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5"/>
            <p:cNvGraphicFramePr>
              <a:graphicFrameLocks noChangeAspect="1"/>
            </p:cNvGraphicFramePr>
            <p:nvPr/>
          </p:nvGraphicFramePr>
          <p:xfrm>
            <a:off x="1255" y="816"/>
            <a:ext cx="13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41" imgW="152280" imgH="164880" progId="Equation.DSMT4">
                    <p:embed/>
                  </p:oleObj>
                </mc:Choice>
                <mc:Fallback>
                  <p:oleObj name="Equation" r:id="rId4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816"/>
                          <a:ext cx="13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6"/>
            <p:cNvGraphicFramePr>
              <a:graphicFrameLocks noChangeAspect="1"/>
            </p:cNvGraphicFramePr>
            <p:nvPr/>
          </p:nvGraphicFramePr>
          <p:xfrm>
            <a:off x="1879" y="811"/>
            <a:ext cx="13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43" imgW="152280" imgH="177480" progId="Equation.DSMT4">
                    <p:embed/>
                  </p:oleObj>
                </mc:Choice>
                <mc:Fallback>
                  <p:oleObj name="Equation" r:id="rId4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811"/>
                          <a:ext cx="13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7"/>
            <p:cNvGraphicFramePr>
              <a:graphicFrameLocks noChangeAspect="1"/>
            </p:cNvGraphicFramePr>
            <p:nvPr/>
          </p:nvGraphicFramePr>
          <p:xfrm>
            <a:off x="1621" y="2395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45" imgW="177480" imgH="177480" progId="Equation.DSMT4">
                    <p:embed/>
                  </p:oleObj>
                </mc:Choice>
                <mc:Fallback>
                  <p:oleObj name="Equation" r:id="rId45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2395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" name="Picture 89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286000"/>
            <a:ext cx="271338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sz="2400" dirty="0" smtClean="0">
                <a:solidFill>
                  <a:srgbClr val="0066FF"/>
                </a:solidFill>
              </a:rPr>
              <a:t>NGHỊCH LƯU CĂN BẢN</a:t>
            </a:r>
            <a:endParaRPr lang="en-US" altLang="en-US" sz="2400" dirty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762000"/>
            <a:ext cx="4267200" cy="381000"/>
          </a:xfrm>
        </p:spPr>
        <p:txBody>
          <a:bodyPr rtlCol="0">
            <a:normAutofit lnSpcReduction="10000"/>
          </a:bodyPr>
          <a:lstStyle/>
          <a:p>
            <a:pPr marL="4572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US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bậc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3 </a:t>
            </a:r>
            <a:r>
              <a:rPr lang="en-US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hoặc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en-US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pha</a:t>
            </a: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631950"/>
            <a:ext cx="43434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1800" baseline="-25000" dirty="0" err="1" smtClean="0">
                <a:solidFill>
                  <a:prstClr val="black"/>
                </a:solidFill>
                <a:latin typeface="Arial" charset="0"/>
              </a:rPr>
              <a:t>St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1800" baseline="-25000" dirty="0" err="1" smtClean="0">
                <a:solidFill>
                  <a:prstClr val="black"/>
                </a:solidFill>
                <a:latin typeface="Arial" charset="0"/>
              </a:rPr>
              <a:t>Sp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là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trạng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thái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của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khóa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công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suất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bên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trái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và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bên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phải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.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1800" baseline="-25000" dirty="0" err="1" smtClean="0">
                <a:solidFill>
                  <a:prstClr val="black"/>
                </a:solidFill>
                <a:latin typeface="Arial" charset="0"/>
              </a:rPr>
              <a:t>Sx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= 0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tức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khóa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mở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ngược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lại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1800" baseline="-25000" dirty="0" err="1" smtClean="0">
                <a:solidFill>
                  <a:prstClr val="black"/>
                </a:solidFill>
                <a:latin typeface="Arial" charset="0"/>
              </a:rPr>
              <a:t>Sx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= 1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là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khóa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đóng</a:t>
            </a: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Đồng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thời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: 	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3200" baseline="-25000" dirty="0" err="1" smtClean="0">
                <a:solidFill>
                  <a:prstClr val="black"/>
                </a:solidFill>
                <a:latin typeface="Arial" charset="0"/>
              </a:rPr>
              <a:t>St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+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3200" baseline="-25000" dirty="0" err="1" smtClean="0">
                <a:solidFill>
                  <a:prstClr val="black"/>
                </a:solidFill>
                <a:latin typeface="Arial" charset="0"/>
              </a:rPr>
              <a:t>St</a:t>
            </a:r>
            <a:r>
              <a:rPr lang="en-US" altLang="en-US" sz="3200" baseline="-25000" dirty="0" smtClean="0">
                <a:solidFill>
                  <a:prstClr val="black"/>
                </a:solidFill>
                <a:latin typeface="Arial" charset="0"/>
              </a:rPr>
              <a:t>’</a:t>
            </a:r>
            <a:r>
              <a:rPr lang="en-US" altLang="en-US" sz="3200" baseline="300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3200" baseline="-250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2000" dirty="0" smtClean="0">
                <a:solidFill>
                  <a:prstClr val="black"/>
                </a:solidFill>
                <a:latin typeface="Arial" charset="0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Arial" charset="0"/>
              </a:rPr>
              <a:t>		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3200" baseline="-25000" dirty="0" err="1" smtClean="0">
                <a:solidFill>
                  <a:prstClr val="black"/>
                </a:solidFill>
                <a:latin typeface="Arial" charset="0"/>
              </a:rPr>
              <a:t>Sp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+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3200" baseline="-25000" dirty="0" err="1" smtClean="0">
                <a:solidFill>
                  <a:prstClr val="black"/>
                </a:solidFill>
                <a:latin typeface="Arial" charset="0"/>
              </a:rPr>
              <a:t>Sp</a:t>
            </a:r>
            <a:r>
              <a:rPr lang="en-US" altLang="en-US" sz="3200" baseline="-25000" dirty="0" smtClean="0">
                <a:solidFill>
                  <a:prstClr val="black"/>
                </a:solidFill>
                <a:latin typeface="Arial" charset="0"/>
              </a:rPr>
              <a:t>’</a:t>
            </a:r>
            <a:r>
              <a:rPr lang="en-US" altLang="en-US" sz="3200" baseline="300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prstClr val="black"/>
              </a:solidFill>
              <a:latin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U</a:t>
            </a:r>
            <a:r>
              <a:rPr lang="en-US" altLang="en-US" sz="2800" baseline="-250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= (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2800" baseline="-25000" dirty="0" err="1" smtClean="0">
                <a:solidFill>
                  <a:prstClr val="black"/>
                </a:solidFill>
                <a:latin typeface="Arial" charset="0"/>
              </a:rPr>
              <a:t>St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 – </a:t>
            </a:r>
            <a:r>
              <a:rPr lang="en-US" altLang="en-US" sz="1800" dirty="0" err="1" smtClean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altLang="en-US" sz="2800" baseline="-25000" dirty="0" err="1" smtClean="0">
                <a:solidFill>
                  <a:prstClr val="black"/>
                </a:solidFill>
                <a:latin typeface="Arial" charset="0"/>
              </a:rPr>
              <a:t>Sp</a:t>
            </a:r>
            <a:r>
              <a:rPr lang="en-US" altLang="en-US" sz="1800" dirty="0" smtClean="0">
                <a:solidFill>
                  <a:prstClr val="black"/>
                </a:solidFill>
                <a:latin typeface="Arial" charset="0"/>
              </a:rPr>
              <a:t>).U = [T]U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503613"/>
          <a:ext cx="3124200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655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800" baseline="-25000" dirty="0" err="1" smtClean="0">
                          <a:solidFill>
                            <a:srgbClr val="FF0000"/>
                          </a:solidFill>
                        </a:rPr>
                        <a:t>St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800" baseline="-25000" dirty="0" err="1" smtClean="0">
                          <a:solidFill>
                            <a:srgbClr val="FF0000"/>
                          </a:solidFill>
                        </a:rPr>
                        <a:t>Sp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sz="1800" baseline="-25000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</a:t>
                      </a:r>
                      <a:endParaRPr lang="en-US" sz="1800" dirty="0"/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-U</a:t>
                      </a:r>
                      <a:endParaRPr lang="en-US" sz="1800" dirty="0"/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9" marB="45689"/>
                </a:tc>
              </a:tr>
            </a:tbl>
          </a:graphicData>
        </a:graphic>
      </p:graphicFrame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31950"/>
            <a:ext cx="31432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38800" y="5162550"/>
            <a:ext cx="31432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V</a:t>
            </a:r>
            <a:r>
              <a:rPr lang="en-US" altLang="en-US" sz="1800" baseline="-25000" smtClean="0">
                <a:solidFill>
                  <a:prstClr val="black"/>
                </a:solidFill>
                <a:latin typeface="Arial" charset="0"/>
              </a:rPr>
              <a:t>A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 = T</a:t>
            </a:r>
            <a:r>
              <a:rPr lang="en-US" altLang="en-US" sz="2800" baseline="-25000" smtClean="0">
                <a:solidFill>
                  <a:prstClr val="black"/>
                </a:solidFill>
                <a:latin typeface="Arial" charset="0"/>
              </a:rPr>
              <a:t>St</a:t>
            </a: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U</a:t>
            </a:r>
          </a:p>
        </p:txBody>
      </p:sp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1950"/>
            <a:ext cx="43434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sz="2400" dirty="0" smtClean="0">
                <a:solidFill>
                  <a:srgbClr val="0066FF"/>
                </a:solidFill>
              </a:rPr>
              <a:t>NGHỊCH LƯU CĂN BẢN</a:t>
            </a:r>
            <a:endParaRPr lang="en-US" altLang="en-US" sz="2400" dirty="0" smtClean="0"/>
          </a:p>
        </p:txBody>
      </p:sp>
      <p:pic>
        <p:nvPicPr>
          <p:cNvPr id="7171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1910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00600" y="908093"/>
            <a:ext cx="3962400" cy="2284343"/>
          </a:xfrm>
          <a:prstGeom prst="rect">
            <a:avLst/>
          </a:prstGeom>
          <a:blipFill rotWithShape="1">
            <a:blip r:embed="rId3"/>
            <a:stretch>
              <a:fillRect l="-1385" t="-800" b="-53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62400" y="3192436"/>
            <a:ext cx="4953000" cy="761875"/>
          </a:xfrm>
          <a:prstGeom prst="rect">
            <a:avLst/>
          </a:prstGeom>
          <a:blipFill rotWithShape="1">
            <a:blip r:embed="rId4"/>
            <a:stretch>
              <a:fillRect l="-98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71600" y="3872226"/>
            <a:ext cx="6096000" cy="110010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71600" y="4876800"/>
            <a:ext cx="6096000" cy="110748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07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sz="2400" dirty="0" smtClean="0">
                <a:solidFill>
                  <a:srgbClr val="0066FF"/>
                </a:solidFill>
              </a:rPr>
              <a:t>NGHỊCH LƯU CĂN BẢN</a:t>
            </a:r>
            <a:endParaRPr lang="en-US" altLang="en-US" sz="2400" dirty="0" smtClean="0"/>
          </a:p>
        </p:txBody>
      </p:sp>
      <p:pic>
        <p:nvPicPr>
          <p:cNvPr id="8195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1910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065713" y="1600200"/>
            <a:ext cx="650875" cy="3962400"/>
            <a:chOff x="5073480" y="1600200"/>
            <a:chExt cx="649756" cy="3962400"/>
          </a:xfrm>
        </p:grpSpPr>
        <p:grpSp>
          <p:nvGrpSpPr>
            <p:cNvPr id="8283" name="Group 48"/>
            <p:cNvGrpSpPr>
              <a:grpSpLocks/>
            </p:cNvGrpSpPr>
            <p:nvPr/>
          </p:nvGrpSpPr>
          <p:grpSpPr bwMode="auto">
            <a:xfrm>
              <a:off x="5073480" y="1600200"/>
              <a:ext cx="649756" cy="1219200"/>
              <a:chOff x="5073480" y="1600200"/>
              <a:chExt cx="649756" cy="1219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105175" y="2516188"/>
                <a:ext cx="61806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073480" y="2819400"/>
                <a:ext cx="641832" cy="0"/>
              </a:xfrm>
              <a:prstGeom prst="line">
                <a:avLst/>
              </a:prstGeom>
              <a:ln w="19050">
                <a:solidFill>
                  <a:srgbClr val="0066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81403" y="1600200"/>
                <a:ext cx="64183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5723236" y="1600200"/>
              <a:ext cx="0" cy="3962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44" name="Group 6143"/>
          <p:cNvGrpSpPr>
            <a:grpSpLocks/>
          </p:cNvGrpSpPr>
          <p:nvPr/>
        </p:nvGrpSpPr>
        <p:grpSpPr bwMode="auto">
          <a:xfrm>
            <a:off x="5630863" y="1600200"/>
            <a:ext cx="617537" cy="3962400"/>
            <a:chOff x="5630564" y="1600200"/>
            <a:chExt cx="617836" cy="396240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714742" y="2819400"/>
              <a:ext cx="0" cy="304800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78" name="Group 93"/>
            <p:cNvGrpSpPr>
              <a:grpSpLocks/>
            </p:cNvGrpSpPr>
            <p:nvPr/>
          </p:nvGrpSpPr>
          <p:grpSpPr bwMode="auto">
            <a:xfrm>
              <a:off x="5630564" y="1600200"/>
              <a:ext cx="617836" cy="3962400"/>
              <a:chOff x="5630564" y="1600200"/>
              <a:chExt cx="617836" cy="3962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714742" y="3124200"/>
                <a:ext cx="533658" cy="0"/>
              </a:xfrm>
              <a:prstGeom prst="line">
                <a:avLst/>
              </a:prstGeom>
              <a:ln w="19050">
                <a:solidFill>
                  <a:srgbClr val="0066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630564" y="2516188"/>
                <a:ext cx="61783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17918" y="1606550"/>
                <a:ext cx="5304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248400" y="1600200"/>
                <a:ext cx="0" cy="396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Connector 61"/>
          <p:cNvCxnSpPr/>
          <p:nvPr/>
        </p:nvCxnSpPr>
        <p:spPr>
          <a:xfrm>
            <a:off x="5137150" y="3962400"/>
            <a:ext cx="5857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45" name="Group 6144"/>
          <p:cNvGrpSpPr>
            <a:grpSpLocks/>
          </p:cNvGrpSpPr>
          <p:nvPr/>
        </p:nvGrpSpPr>
        <p:grpSpPr bwMode="auto">
          <a:xfrm>
            <a:off x="5715000" y="3579813"/>
            <a:ext cx="533400" cy="382587"/>
            <a:chOff x="5715000" y="3579342"/>
            <a:chExt cx="533400" cy="38305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722938" y="3580931"/>
              <a:ext cx="5254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715000" y="3579342"/>
              <a:ext cx="0" cy="3830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5203825" y="1306513"/>
            <a:ext cx="427038" cy="1601787"/>
            <a:chOff x="5203740" y="1307068"/>
            <a:chExt cx="426824" cy="1601707"/>
          </a:xfrm>
        </p:grpSpPr>
        <p:sp>
          <p:nvSpPr>
            <p:cNvPr id="8272" name="TextBox 82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73" name="TextBox 83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74" name="TextBox 84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4495800" y="1676400"/>
            <a:ext cx="763588" cy="2865438"/>
            <a:chOff x="4493741" y="1676400"/>
            <a:chExt cx="764059" cy="2866079"/>
          </a:xfrm>
        </p:grpSpPr>
        <p:sp>
          <p:nvSpPr>
            <p:cNvPr id="8268" name="TextBox 85"/>
            <p:cNvSpPr txBox="1">
              <a:spLocks noChangeArrowheads="1"/>
            </p:cNvSpPr>
            <p:nvPr/>
          </p:nvSpPr>
          <p:spPr bwMode="auto">
            <a:xfrm>
              <a:off x="4495800" y="4173147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Van</a:t>
              </a:r>
            </a:p>
          </p:txBody>
        </p:sp>
        <p:sp>
          <p:nvSpPr>
            <p:cNvPr id="8269" name="TextBox 86"/>
            <p:cNvSpPr txBox="1">
              <a:spLocks noChangeArrowheads="1"/>
            </p:cNvSpPr>
            <p:nvPr/>
          </p:nvSpPr>
          <p:spPr bwMode="auto">
            <a:xfrm>
              <a:off x="4493741" y="1676400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Tsa</a:t>
              </a:r>
            </a:p>
          </p:txBody>
        </p:sp>
        <p:sp>
          <p:nvSpPr>
            <p:cNvPr id="8270" name="TextBox 87"/>
            <p:cNvSpPr txBox="1">
              <a:spLocks noChangeArrowheads="1"/>
            </p:cNvSpPr>
            <p:nvPr/>
          </p:nvSpPr>
          <p:spPr bwMode="auto">
            <a:xfrm>
              <a:off x="4495800" y="2315647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Tsb</a:t>
              </a:r>
            </a:p>
          </p:txBody>
        </p:sp>
        <p:sp>
          <p:nvSpPr>
            <p:cNvPr id="8271" name="TextBox 88"/>
            <p:cNvSpPr txBox="1">
              <a:spLocks noChangeArrowheads="1"/>
            </p:cNvSpPr>
            <p:nvPr/>
          </p:nvSpPr>
          <p:spPr bwMode="auto">
            <a:xfrm>
              <a:off x="4495800" y="2914821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Tsc</a:t>
              </a:r>
            </a:p>
          </p:txBody>
        </p:sp>
      </p:grp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3770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U/3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419600" y="34036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prstClr val="black"/>
                </a:solidFill>
                <a:latin typeface="Arial" charset="0"/>
              </a:rPr>
              <a:t>2U/3</a:t>
            </a:r>
          </a:p>
        </p:txBody>
      </p:sp>
      <p:grpSp>
        <p:nvGrpSpPr>
          <p:cNvPr id="8204" name="Group 47"/>
          <p:cNvGrpSpPr>
            <a:grpSpLocks/>
          </p:cNvGrpSpPr>
          <p:nvPr/>
        </p:nvGrpSpPr>
        <p:grpSpPr bwMode="auto">
          <a:xfrm>
            <a:off x="5087938" y="1447800"/>
            <a:ext cx="3598862" cy="4191000"/>
            <a:chOff x="5081716" y="1447800"/>
            <a:chExt cx="3598905" cy="4191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081716" y="1905000"/>
              <a:ext cx="35814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81716" y="2514600"/>
              <a:ext cx="35814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099178" y="3124200"/>
              <a:ext cx="35814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99178" y="4343400"/>
              <a:ext cx="35814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105528" y="1447800"/>
              <a:ext cx="31750" cy="419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0" name="Group 6149"/>
          <p:cNvGrpSpPr>
            <a:grpSpLocks/>
          </p:cNvGrpSpPr>
          <p:nvPr/>
        </p:nvGrpSpPr>
        <p:grpSpPr bwMode="auto">
          <a:xfrm>
            <a:off x="6111875" y="1598613"/>
            <a:ext cx="2454275" cy="3971925"/>
            <a:chOff x="6111448" y="1598141"/>
            <a:chExt cx="2454872" cy="397269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781536" y="1903000"/>
              <a:ext cx="16768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752954" y="1598141"/>
              <a:ext cx="0" cy="3048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924814" y="2212622"/>
              <a:ext cx="0" cy="30327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391284" y="2795348"/>
              <a:ext cx="0" cy="304859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458344" y="1599728"/>
              <a:ext cx="0" cy="3048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380170" y="4724535"/>
              <a:ext cx="0" cy="3826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44" name="Group 6147"/>
            <p:cNvGrpSpPr>
              <a:grpSpLocks/>
            </p:cNvGrpSpPr>
            <p:nvPr/>
          </p:nvGrpSpPr>
          <p:grpSpPr bwMode="auto">
            <a:xfrm>
              <a:off x="6111448" y="1600200"/>
              <a:ext cx="2454872" cy="3970637"/>
              <a:chOff x="6111448" y="1598141"/>
              <a:chExt cx="2454872" cy="397063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248006" y="2208976"/>
                <a:ext cx="167680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391284" y="2818694"/>
                <a:ext cx="1143278" cy="0"/>
              </a:xfrm>
              <a:prstGeom prst="line">
                <a:avLst/>
              </a:prstGeom>
              <a:ln w="19050">
                <a:solidFill>
                  <a:srgbClr val="0066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924814" y="2507484"/>
                <a:ext cx="64150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6248006" y="2212151"/>
                <a:ext cx="0" cy="304859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11448" y="1599257"/>
                <a:ext cx="64150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757718" y="1605608"/>
                <a:ext cx="0" cy="39631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7391284" y="1599257"/>
                <a:ext cx="0" cy="39631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923227" y="1599257"/>
                <a:ext cx="0" cy="39631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58344" y="1597669"/>
                <a:ext cx="0" cy="39631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232127" y="3976206"/>
                <a:ext cx="52559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391284" y="5105138"/>
                <a:ext cx="52559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81536" y="4711362"/>
                <a:ext cx="5859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924814" y="4724064"/>
                <a:ext cx="52559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6248006" y="3579254"/>
                <a:ext cx="0" cy="3826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6752954" y="3976206"/>
                <a:ext cx="0" cy="3842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6757718" y="4341402"/>
                <a:ext cx="0" cy="3826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7924814" y="4709773"/>
                <a:ext cx="0" cy="3826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270237" y="3123553"/>
                <a:ext cx="1109933" cy="0"/>
              </a:xfrm>
              <a:prstGeom prst="line">
                <a:avLst/>
              </a:prstGeom>
              <a:ln w="19050">
                <a:solidFill>
                  <a:srgbClr val="0066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5791200" y="1295400"/>
            <a:ext cx="427038" cy="1601788"/>
            <a:chOff x="5203740" y="1307068"/>
            <a:chExt cx="426824" cy="1601707"/>
          </a:xfrm>
        </p:grpSpPr>
        <p:sp>
          <p:nvSpPr>
            <p:cNvPr id="8235" name="TextBox 98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36" name="TextBox 99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37" name="TextBox 100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</p:grpSp>
      <p:grpSp>
        <p:nvGrpSpPr>
          <p:cNvPr id="108" name="Group 107"/>
          <p:cNvGrpSpPr>
            <a:grpSpLocks/>
          </p:cNvGrpSpPr>
          <p:nvPr/>
        </p:nvGrpSpPr>
        <p:grpSpPr bwMode="auto">
          <a:xfrm>
            <a:off x="6324600" y="1295400"/>
            <a:ext cx="427038" cy="1601788"/>
            <a:chOff x="5203740" y="1307068"/>
            <a:chExt cx="426824" cy="1601707"/>
          </a:xfrm>
        </p:grpSpPr>
        <p:sp>
          <p:nvSpPr>
            <p:cNvPr id="8232" name="TextBox 108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33" name="TextBox 109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34" name="TextBox 110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6878638" y="1295400"/>
            <a:ext cx="427037" cy="1601788"/>
            <a:chOff x="5203740" y="1307068"/>
            <a:chExt cx="426824" cy="1601707"/>
          </a:xfrm>
        </p:grpSpPr>
        <p:sp>
          <p:nvSpPr>
            <p:cNvPr id="8229" name="TextBox 112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30" name="TextBox 113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31" name="TextBox 114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7421563" y="1295400"/>
            <a:ext cx="427037" cy="1601788"/>
            <a:chOff x="5203740" y="1307068"/>
            <a:chExt cx="426824" cy="1601707"/>
          </a:xfrm>
        </p:grpSpPr>
        <p:sp>
          <p:nvSpPr>
            <p:cNvPr id="8226" name="TextBox 116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27" name="TextBox 117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228" name="TextBox 118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8001000" y="1295400"/>
            <a:ext cx="427038" cy="1601788"/>
            <a:chOff x="5203740" y="1307068"/>
            <a:chExt cx="426824" cy="1601707"/>
          </a:xfrm>
        </p:grpSpPr>
        <p:sp>
          <p:nvSpPr>
            <p:cNvPr id="8223" name="TextBox 120"/>
            <p:cNvSpPr txBox="1">
              <a:spLocks noChangeArrowheads="1"/>
            </p:cNvSpPr>
            <p:nvPr/>
          </p:nvSpPr>
          <p:spPr bwMode="auto">
            <a:xfrm>
              <a:off x="5257800" y="1307068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24" name="TextBox 121"/>
            <p:cNvSpPr txBox="1">
              <a:spLocks noChangeArrowheads="1"/>
            </p:cNvSpPr>
            <p:nvPr/>
          </p:nvSpPr>
          <p:spPr bwMode="auto">
            <a:xfrm>
              <a:off x="5203740" y="2130981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8225" name="TextBox 122"/>
            <p:cNvSpPr txBox="1">
              <a:spLocks noChangeArrowheads="1"/>
            </p:cNvSpPr>
            <p:nvPr/>
          </p:nvSpPr>
          <p:spPr bwMode="auto">
            <a:xfrm>
              <a:off x="5203740" y="2539443"/>
              <a:ext cx="372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6164" name="Group 6163"/>
          <p:cNvGrpSpPr>
            <a:grpSpLocks/>
          </p:cNvGrpSpPr>
          <p:nvPr/>
        </p:nvGrpSpPr>
        <p:grpSpPr bwMode="auto">
          <a:xfrm>
            <a:off x="258763" y="3938588"/>
            <a:ext cx="3544887" cy="2466975"/>
            <a:chOff x="259492" y="3937816"/>
            <a:chExt cx="3544330" cy="2467786"/>
          </a:xfrm>
        </p:grpSpPr>
        <p:sp>
          <p:nvSpPr>
            <p:cNvPr id="8212" name="TextBox 69"/>
            <p:cNvSpPr txBox="1">
              <a:spLocks noChangeArrowheads="1"/>
            </p:cNvSpPr>
            <p:nvPr/>
          </p:nvSpPr>
          <p:spPr bwMode="auto">
            <a:xfrm>
              <a:off x="2667000" y="5837193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[1,0,1]</a:t>
              </a:r>
            </a:p>
          </p:txBody>
        </p:sp>
        <p:sp>
          <p:nvSpPr>
            <p:cNvPr id="6151" name="Hexagon 6150"/>
            <p:cNvSpPr/>
            <p:nvPr/>
          </p:nvSpPr>
          <p:spPr>
            <a:xfrm>
              <a:off x="991214" y="4193487"/>
              <a:ext cx="1980889" cy="182781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153" name="Straight Arrow Connector 6152"/>
            <p:cNvCxnSpPr/>
            <p:nvPr/>
          </p:nvCxnSpPr>
          <p:spPr>
            <a:xfrm>
              <a:off x="534086" y="5095483"/>
              <a:ext cx="3123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1219778" y="3955284"/>
              <a:ext cx="1447573" cy="24503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10252" y="3937816"/>
              <a:ext cx="1417414" cy="24677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TextBox 140"/>
            <p:cNvSpPr txBox="1">
              <a:spLocks noChangeArrowheads="1"/>
            </p:cNvSpPr>
            <p:nvPr/>
          </p:nvSpPr>
          <p:spPr bwMode="auto">
            <a:xfrm>
              <a:off x="2819400" y="5116382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[1,0,0]</a:t>
              </a:r>
            </a:p>
          </p:txBody>
        </p:sp>
        <p:sp>
          <p:nvSpPr>
            <p:cNvPr id="8218" name="TextBox 141"/>
            <p:cNvSpPr txBox="1">
              <a:spLocks noChangeArrowheads="1"/>
            </p:cNvSpPr>
            <p:nvPr/>
          </p:nvSpPr>
          <p:spPr bwMode="auto">
            <a:xfrm>
              <a:off x="2479589" y="4008393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[1,1,0]</a:t>
              </a:r>
            </a:p>
          </p:txBody>
        </p:sp>
        <p:sp>
          <p:nvSpPr>
            <p:cNvPr id="8219" name="TextBox 142"/>
            <p:cNvSpPr txBox="1">
              <a:spLocks noChangeArrowheads="1"/>
            </p:cNvSpPr>
            <p:nvPr/>
          </p:nvSpPr>
          <p:spPr bwMode="auto">
            <a:xfrm>
              <a:off x="609600" y="3974068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[0,1,0]</a:t>
              </a:r>
            </a:p>
          </p:txBody>
        </p:sp>
        <p:sp>
          <p:nvSpPr>
            <p:cNvPr id="8220" name="TextBox 143"/>
            <p:cNvSpPr txBox="1">
              <a:spLocks noChangeArrowheads="1"/>
            </p:cNvSpPr>
            <p:nvPr/>
          </p:nvSpPr>
          <p:spPr bwMode="auto">
            <a:xfrm>
              <a:off x="259492" y="4771075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[0,1,1]</a:t>
              </a:r>
            </a:p>
          </p:txBody>
        </p:sp>
        <p:sp>
          <p:nvSpPr>
            <p:cNvPr id="8221" name="TextBox 144"/>
            <p:cNvSpPr txBox="1">
              <a:spLocks noChangeArrowheads="1"/>
            </p:cNvSpPr>
            <p:nvPr/>
          </p:nvSpPr>
          <p:spPr bwMode="auto">
            <a:xfrm>
              <a:off x="545757" y="5837193"/>
              <a:ext cx="984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prstClr val="black"/>
                  </a:solidFill>
                  <a:latin typeface="Arial" charset="0"/>
                </a:rPr>
                <a:t>[0,0,1]</a:t>
              </a:r>
            </a:p>
          </p:txBody>
        </p:sp>
        <p:sp>
          <p:nvSpPr>
            <p:cNvPr id="8222" name="TextBox 145"/>
            <p:cNvSpPr txBox="1">
              <a:spLocks noChangeArrowheads="1"/>
            </p:cNvSpPr>
            <p:nvPr/>
          </p:nvSpPr>
          <p:spPr bwMode="auto">
            <a:xfrm>
              <a:off x="1600200" y="4726459"/>
              <a:ext cx="9844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FF0000"/>
                  </a:solidFill>
                  <a:latin typeface="Arial" charset="0"/>
                </a:rPr>
                <a:t>[0,0,0]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FF0000"/>
                  </a:solidFill>
                  <a:latin typeface="Arial" charset="0"/>
                </a:rPr>
                <a:t>[1,1,1]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5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61925"/>
            <a:ext cx="41910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5008563" y="266700"/>
            <a:ext cx="3543300" cy="2622550"/>
            <a:chOff x="4625288" y="1219200"/>
            <a:chExt cx="3544330" cy="2621414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5584417" y="1219200"/>
              <a:ext cx="1418049" cy="24674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9" name="Group 1"/>
            <p:cNvGrpSpPr>
              <a:grpSpLocks/>
            </p:cNvGrpSpPr>
            <p:nvPr/>
          </p:nvGrpSpPr>
          <p:grpSpPr bwMode="auto">
            <a:xfrm>
              <a:off x="4625288" y="1390549"/>
              <a:ext cx="3544330" cy="2450065"/>
              <a:chOff x="259492" y="3955537"/>
              <a:chExt cx="3544330" cy="2450065"/>
            </a:xfrm>
          </p:grpSpPr>
          <p:sp>
            <p:nvSpPr>
              <p:cNvPr id="9280" name="TextBox 69"/>
              <p:cNvSpPr txBox="1">
                <a:spLocks noChangeArrowheads="1"/>
              </p:cNvSpPr>
              <p:nvPr/>
            </p:nvSpPr>
            <p:spPr bwMode="auto">
              <a:xfrm>
                <a:off x="2667000" y="5837193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[1,0,1]</a:t>
                </a:r>
              </a:p>
            </p:txBody>
          </p:sp>
          <p:sp>
            <p:nvSpPr>
              <p:cNvPr id="6151" name="Hexagon 6150"/>
              <p:cNvSpPr/>
              <p:nvPr/>
            </p:nvSpPr>
            <p:spPr>
              <a:xfrm>
                <a:off x="989954" y="4193586"/>
                <a:ext cx="1981776" cy="182800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53" name="Straight Arrow Connector 6152"/>
              <p:cNvCxnSpPr/>
              <p:nvPr/>
            </p:nvCxnSpPr>
            <p:spPr>
              <a:xfrm>
                <a:off x="532621" y="5094895"/>
                <a:ext cx="31251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218621" y="3955564"/>
                <a:ext cx="1448221" cy="2450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4" name="TextBox 140"/>
              <p:cNvSpPr txBox="1">
                <a:spLocks noChangeArrowheads="1"/>
              </p:cNvSpPr>
              <p:nvPr/>
            </p:nvSpPr>
            <p:spPr bwMode="auto">
              <a:xfrm>
                <a:off x="2819400" y="5116382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[1,0,0]</a:t>
                </a:r>
              </a:p>
            </p:txBody>
          </p:sp>
          <p:sp>
            <p:nvSpPr>
              <p:cNvPr id="9285" name="TextBox 141"/>
              <p:cNvSpPr txBox="1">
                <a:spLocks noChangeArrowheads="1"/>
              </p:cNvSpPr>
              <p:nvPr/>
            </p:nvSpPr>
            <p:spPr bwMode="auto">
              <a:xfrm>
                <a:off x="2479589" y="4008393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[1,1,0]</a:t>
                </a:r>
              </a:p>
            </p:txBody>
          </p:sp>
          <p:sp>
            <p:nvSpPr>
              <p:cNvPr id="9286" name="TextBox 142"/>
              <p:cNvSpPr txBox="1">
                <a:spLocks noChangeArrowheads="1"/>
              </p:cNvSpPr>
              <p:nvPr/>
            </p:nvSpPr>
            <p:spPr bwMode="auto">
              <a:xfrm>
                <a:off x="609600" y="3974068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[0,1,0]</a:t>
                </a:r>
              </a:p>
            </p:txBody>
          </p:sp>
          <p:sp>
            <p:nvSpPr>
              <p:cNvPr id="9287" name="TextBox 143"/>
              <p:cNvSpPr txBox="1">
                <a:spLocks noChangeArrowheads="1"/>
              </p:cNvSpPr>
              <p:nvPr/>
            </p:nvSpPr>
            <p:spPr bwMode="auto">
              <a:xfrm>
                <a:off x="259492" y="4771075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[0,1,1]</a:t>
                </a:r>
              </a:p>
            </p:txBody>
          </p:sp>
          <p:sp>
            <p:nvSpPr>
              <p:cNvPr id="9288" name="TextBox 144"/>
              <p:cNvSpPr txBox="1">
                <a:spLocks noChangeArrowheads="1"/>
              </p:cNvSpPr>
              <p:nvPr/>
            </p:nvSpPr>
            <p:spPr bwMode="auto">
              <a:xfrm>
                <a:off x="545757" y="5837193"/>
                <a:ext cx="9844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[0,0,1]</a:t>
                </a:r>
              </a:p>
            </p:txBody>
          </p:sp>
          <p:sp>
            <p:nvSpPr>
              <p:cNvPr id="9289" name="TextBox 145"/>
              <p:cNvSpPr txBox="1">
                <a:spLocks noChangeArrowheads="1"/>
              </p:cNvSpPr>
              <p:nvPr/>
            </p:nvSpPr>
            <p:spPr bwMode="auto">
              <a:xfrm>
                <a:off x="1600200" y="4726459"/>
                <a:ext cx="98442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srgbClr val="FF0000"/>
                    </a:solidFill>
                    <a:latin typeface="Arial" charset="0"/>
                  </a:rPr>
                  <a:t>[0,0,0]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srgbClr val="FF0000"/>
                    </a:solidFill>
                    <a:latin typeface="Arial" charset="0"/>
                  </a:rPr>
                  <a:t>[1,1,1]</a:t>
                </a:r>
              </a:p>
            </p:txBody>
          </p:sp>
        </p:grpSp>
      </p:grp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484563"/>
            <a:ext cx="3305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3140075"/>
            <a:ext cx="50228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6203950" y="1616075"/>
            <a:ext cx="1057275" cy="889000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794125" y="3052763"/>
            <a:ext cx="5121275" cy="2814637"/>
            <a:chOff x="3793440" y="2976563"/>
            <a:chExt cx="5121960" cy="2814638"/>
          </a:xfrm>
        </p:grpSpPr>
        <p:pic>
          <p:nvPicPr>
            <p:cNvPr id="922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40" y="2976563"/>
              <a:ext cx="500062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885527" y="4267200"/>
              <a:ext cx="4909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895054" y="4876801"/>
              <a:ext cx="4907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95054" y="5486401"/>
              <a:ext cx="4907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885527" y="3714750"/>
              <a:ext cx="0" cy="19240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037948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028680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171833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400464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543617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8458139" y="3048000"/>
              <a:ext cx="0" cy="27432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028680" y="3983038"/>
              <a:ext cx="0" cy="2841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025505" y="3962400"/>
              <a:ext cx="253557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7543617" y="3983038"/>
              <a:ext cx="0" cy="2841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3885527" y="4257675"/>
              <a:ext cx="114315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7543617" y="4264025"/>
              <a:ext cx="114315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882352" y="4876801"/>
              <a:ext cx="2286306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400464" y="4876801"/>
              <a:ext cx="2286306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6181359" y="4572001"/>
              <a:ext cx="225455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6168658" y="4572001"/>
              <a:ext cx="0" cy="282575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6409990" y="4583114"/>
              <a:ext cx="0" cy="282575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034772" y="5202239"/>
              <a:ext cx="0" cy="284162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8454963" y="5213351"/>
              <a:ext cx="0" cy="284163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034772" y="5195889"/>
              <a:ext cx="4423367" cy="17462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3885527" y="5486401"/>
              <a:ext cx="149245" cy="0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453376" y="5486401"/>
              <a:ext cx="149245" cy="0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50" name="Group 21"/>
            <p:cNvGrpSpPr>
              <a:grpSpLocks/>
            </p:cNvGrpSpPr>
            <p:nvPr/>
          </p:nvGrpSpPr>
          <p:grpSpPr bwMode="auto">
            <a:xfrm>
              <a:off x="3809809" y="3957639"/>
              <a:ext cx="457391" cy="1571663"/>
              <a:chOff x="4495609" y="1688050"/>
              <a:chExt cx="381191" cy="1045874"/>
            </a:xfrm>
          </p:grpSpPr>
          <p:sp>
            <p:nvSpPr>
              <p:cNvPr id="9275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76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77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9251" name="Group 68"/>
            <p:cNvGrpSpPr>
              <a:grpSpLocks/>
            </p:cNvGrpSpPr>
            <p:nvPr/>
          </p:nvGrpSpPr>
          <p:grpSpPr bwMode="auto">
            <a:xfrm>
              <a:off x="4343209" y="3962400"/>
              <a:ext cx="457391" cy="1757362"/>
              <a:chOff x="4495609" y="1688050"/>
              <a:chExt cx="381191" cy="1169449"/>
            </a:xfrm>
          </p:grpSpPr>
          <p:sp>
            <p:nvSpPr>
              <p:cNvPr id="9272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73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74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52" name="Group 72"/>
            <p:cNvGrpSpPr>
              <a:grpSpLocks/>
            </p:cNvGrpSpPr>
            <p:nvPr/>
          </p:nvGrpSpPr>
          <p:grpSpPr bwMode="auto">
            <a:xfrm>
              <a:off x="5358569" y="3962400"/>
              <a:ext cx="457391" cy="1757362"/>
              <a:chOff x="4495609" y="1688050"/>
              <a:chExt cx="381191" cy="1169449"/>
            </a:xfrm>
          </p:grpSpPr>
          <p:sp>
            <p:nvSpPr>
              <p:cNvPr id="9269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9270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71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53" name="Group 76"/>
            <p:cNvGrpSpPr>
              <a:grpSpLocks/>
            </p:cNvGrpSpPr>
            <p:nvPr/>
          </p:nvGrpSpPr>
          <p:grpSpPr bwMode="auto">
            <a:xfrm>
              <a:off x="6127750" y="3957638"/>
              <a:ext cx="457391" cy="1757362"/>
              <a:chOff x="4495609" y="1688050"/>
              <a:chExt cx="381191" cy="1169449"/>
            </a:xfrm>
          </p:grpSpPr>
          <p:sp>
            <p:nvSpPr>
              <p:cNvPr id="9266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9267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9268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54" name="Group 80"/>
            <p:cNvGrpSpPr>
              <a:grpSpLocks/>
            </p:cNvGrpSpPr>
            <p:nvPr/>
          </p:nvGrpSpPr>
          <p:grpSpPr bwMode="auto">
            <a:xfrm>
              <a:off x="6705409" y="3962400"/>
              <a:ext cx="457391" cy="1757362"/>
              <a:chOff x="4495609" y="1688050"/>
              <a:chExt cx="381191" cy="1169449"/>
            </a:xfrm>
          </p:grpSpPr>
          <p:sp>
            <p:nvSpPr>
              <p:cNvPr id="9263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9264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65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55" name="Group 84"/>
            <p:cNvGrpSpPr>
              <a:grpSpLocks/>
            </p:cNvGrpSpPr>
            <p:nvPr/>
          </p:nvGrpSpPr>
          <p:grpSpPr bwMode="auto">
            <a:xfrm>
              <a:off x="7848409" y="3957638"/>
              <a:ext cx="457391" cy="1757362"/>
              <a:chOff x="4495609" y="1688050"/>
              <a:chExt cx="381191" cy="1169449"/>
            </a:xfrm>
          </p:grpSpPr>
          <p:sp>
            <p:nvSpPr>
              <p:cNvPr id="9260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61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62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56" name="Group 88"/>
            <p:cNvGrpSpPr>
              <a:grpSpLocks/>
            </p:cNvGrpSpPr>
            <p:nvPr/>
          </p:nvGrpSpPr>
          <p:grpSpPr bwMode="auto">
            <a:xfrm>
              <a:off x="8458009" y="3957638"/>
              <a:ext cx="457391" cy="1757362"/>
              <a:chOff x="4495609" y="1688050"/>
              <a:chExt cx="381191" cy="1169449"/>
            </a:xfrm>
          </p:grpSpPr>
          <p:sp>
            <p:nvSpPr>
              <p:cNvPr id="9257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58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9259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7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61925"/>
            <a:ext cx="3494087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810000" y="161925"/>
            <a:ext cx="5121275" cy="2814638"/>
            <a:chOff x="3793440" y="2976563"/>
            <a:chExt cx="5121960" cy="2814638"/>
          </a:xfrm>
        </p:grpSpPr>
        <p:pic>
          <p:nvPicPr>
            <p:cNvPr id="10259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40" y="2976563"/>
              <a:ext cx="500062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3885527" y="4267201"/>
              <a:ext cx="4909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95054" y="4876801"/>
              <a:ext cx="4907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895054" y="5486401"/>
              <a:ext cx="4907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885527" y="3714751"/>
              <a:ext cx="0" cy="1924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037948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8680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171833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400464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543617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458139" y="3048001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028680" y="3983038"/>
              <a:ext cx="0" cy="28416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025505" y="3962401"/>
              <a:ext cx="253557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543617" y="3983038"/>
              <a:ext cx="0" cy="28416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885527" y="4257676"/>
              <a:ext cx="114315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7543617" y="4264026"/>
              <a:ext cx="114315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882352" y="4876801"/>
              <a:ext cx="2286306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400464" y="4876801"/>
              <a:ext cx="2286306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181359" y="4572001"/>
              <a:ext cx="225455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68658" y="4572001"/>
              <a:ext cx="0" cy="282575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09990" y="4583113"/>
              <a:ext cx="0" cy="282575"/>
            </a:xfrm>
            <a:prstGeom prst="straightConnector1">
              <a:avLst/>
            </a:prstGeom>
            <a:ln w="28575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034772" y="5202238"/>
              <a:ext cx="0" cy="284163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454963" y="5213351"/>
              <a:ext cx="0" cy="284162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034772" y="5195888"/>
              <a:ext cx="4423367" cy="17463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885527" y="5486401"/>
              <a:ext cx="149245" cy="0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8453376" y="5486401"/>
              <a:ext cx="149245" cy="0"/>
            </a:xfrm>
            <a:prstGeom prst="straightConnector1">
              <a:avLst/>
            </a:prstGeom>
            <a:ln w="28575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85" name="Group 47"/>
            <p:cNvGrpSpPr>
              <a:grpSpLocks/>
            </p:cNvGrpSpPr>
            <p:nvPr/>
          </p:nvGrpSpPr>
          <p:grpSpPr bwMode="auto">
            <a:xfrm>
              <a:off x="3809809" y="3957639"/>
              <a:ext cx="457391" cy="1571663"/>
              <a:chOff x="4495609" y="1688050"/>
              <a:chExt cx="381191" cy="1045874"/>
            </a:xfrm>
          </p:grpSpPr>
          <p:sp>
            <p:nvSpPr>
              <p:cNvPr id="10310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11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12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10286" name="Group 48"/>
            <p:cNvGrpSpPr>
              <a:grpSpLocks/>
            </p:cNvGrpSpPr>
            <p:nvPr/>
          </p:nvGrpSpPr>
          <p:grpSpPr bwMode="auto">
            <a:xfrm>
              <a:off x="4343209" y="3962400"/>
              <a:ext cx="457391" cy="1757362"/>
              <a:chOff x="4495609" y="1688050"/>
              <a:chExt cx="381191" cy="1169449"/>
            </a:xfrm>
          </p:grpSpPr>
          <p:sp>
            <p:nvSpPr>
              <p:cNvPr id="10307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08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09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287" name="Group 49"/>
            <p:cNvGrpSpPr>
              <a:grpSpLocks/>
            </p:cNvGrpSpPr>
            <p:nvPr/>
          </p:nvGrpSpPr>
          <p:grpSpPr bwMode="auto">
            <a:xfrm>
              <a:off x="5358569" y="3962400"/>
              <a:ext cx="457391" cy="1757362"/>
              <a:chOff x="4495609" y="1688050"/>
              <a:chExt cx="381191" cy="1169449"/>
            </a:xfrm>
          </p:grpSpPr>
          <p:sp>
            <p:nvSpPr>
              <p:cNvPr id="10304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0305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06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288" name="Group 50"/>
            <p:cNvGrpSpPr>
              <a:grpSpLocks/>
            </p:cNvGrpSpPr>
            <p:nvPr/>
          </p:nvGrpSpPr>
          <p:grpSpPr bwMode="auto">
            <a:xfrm>
              <a:off x="6127750" y="3957638"/>
              <a:ext cx="457391" cy="1757362"/>
              <a:chOff x="4495609" y="1688050"/>
              <a:chExt cx="381191" cy="1169449"/>
            </a:xfrm>
          </p:grpSpPr>
          <p:sp>
            <p:nvSpPr>
              <p:cNvPr id="10301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0302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0303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289" name="Group 51"/>
            <p:cNvGrpSpPr>
              <a:grpSpLocks/>
            </p:cNvGrpSpPr>
            <p:nvPr/>
          </p:nvGrpSpPr>
          <p:grpSpPr bwMode="auto">
            <a:xfrm>
              <a:off x="6705409" y="3962400"/>
              <a:ext cx="457391" cy="1757362"/>
              <a:chOff x="4495609" y="1688050"/>
              <a:chExt cx="381191" cy="1169449"/>
            </a:xfrm>
          </p:grpSpPr>
          <p:sp>
            <p:nvSpPr>
              <p:cNvPr id="10298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0299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300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290" name="Group 52"/>
            <p:cNvGrpSpPr>
              <a:grpSpLocks/>
            </p:cNvGrpSpPr>
            <p:nvPr/>
          </p:nvGrpSpPr>
          <p:grpSpPr bwMode="auto">
            <a:xfrm>
              <a:off x="7848409" y="3957638"/>
              <a:ext cx="457391" cy="1757362"/>
              <a:chOff x="4495609" y="1688050"/>
              <a:chExt cx="381191" cy="1169449"/>
            </a:xfrm>
          </p:grpSpPr>
          <p:sp>
            <p:nvSpPr>
              <p:cNvPr id="10295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296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297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10291" name="Group 53"/>
            <p:cNvGrpSpPr>
              <a:grpSpLocks/>
            </p:cNvGrpSpPr>
            <p:nvPr/>
          </p:nvGrpSpPr>
          <p:grpSpPr bwMode="auto">
            <a:xfrm>
              <a:off x="8458009" y="3957638"/>
              <a:ext cx="457391" cy="1757362"/>
              <a:chOff x="4495609" y="1688050"/>
              <a:chExt cx="381191" cy="1169449"/>
            </a:xfrm>
          </p:grpSpPr>
          <p:sp>
            <p:nvSpPr>
              <p:cNvPr id="10292" name="TextBox 82"/>
              <p:cNvSpPr txBox="1">
                <a:spLocks noChangeArrowheads="1"/>
              </p:cNvSpPr>
              <p:nvPr/>
            </p:nvSpPr>
            <p:spPr bwMode="auto">
              <a:xfrm>
                <a:off x="4503849" y="1688050"/>
                <a:ext cx="372951" cy="24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293" name="TextBox 83"/>
              <p:cNvSpPr txBox="1">
                <a:spLocks noChangeArrowheads="1"/>
              </p:cNvSpPr>
              <p:nvPr/>
            </p:nvSpPr>
            <p:spPr bwMode="auto">
              <a:xfrm>
                <a:off x="4495609" y="2079666"/>
                <a:ext cx="38119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10294" name="TextBox 84"/>
              <p:cNvSpPr txBox="1">
                <a:spLocks noChangeArrowheads="1"/>
              </p:cNvSpPr>
              <p:nvPr/>
            </p:nvSpPr>
            <p:spPr bwMode="auto">
              <a:xfrm>
                <a:off x="4503849" y="2488149"/>
                <a:ext cx="372951" cy="36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prstClr val="black"/>
                    </a:solidFill>
                    <a:latin typeface="Arial" charset="0"/>
                  </a:rPr>
                  <a:t>1</a:t>
                </a:r>
              </a:p>
            </p:txBody>
          </p:sp>
        </p:grpSp>
      </p:grpSp>
      <p:cxnSp>
        <p:nvCxnSpPr>
          <p:cNvPr id="3" name="Straight Arrow Connector 2"/>
          <p:cNvCxnSpPr/>
          <p:nvPr/>
        </p:nvCxnSpPr>
        <p:spPr>
          <a:xfrm>
            <a:off x="2662238" y="1600200"/>
            <a:ext cx="690562" cy="0"/>
          </a:xfrm>
          <a:prstGeom prst="straightConnector1">
            <a:avLst/>
          </a:prstGeom>
          <a:ln w="28575">
            <a:solidFill>
              <a:srgbClr val="0066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1000" y="161925"/>
            <a:ext cx="2286000" cy="1443038"/>
            <a:chOff x="533400" y="161925"/>
            <a:chExt cx="2286000" cy="1443037"/>
          </a:xfrm>
        </p:grpSpPr>
        <p:grpSp>
          <p:nvGrpSpPr>
            <p:cNvPr id="10255" name="Group 8"/>
            <p:cNvGrpSpPr>
              <a:grpSpLocks/>
            </p:cNvGrpSpPr>
            <p:nvPr/>
          </p:nvGrpSpPr>
          <p:grpSpPr bwMode="auto">
            <a:xfrm>
              <a:off x="533400" y="161925"/>
              <a:ext cx="691356" cy="1443037"/>
              <a:chOff x="533400" y="161925"/>
              <a:chExt cx="691356" cy="1443037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533400" y="161925"/>
                <a:ext cx="690563" cy="0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1223963" y="161925"/>
                <a:ext cx="0" cy="1443037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/>
            <p:cNvCxnSpPr/>
            <p:nvPr/>
          </p:nvCxnSpPr>
          <p:spPr>
            <a:xfrm>
              <a:off x="1223963" y="1600199"/>
              <a:ext cx="1595437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34963" y="161925"/>
            <a:ext cx="2286000" cy="1765300"/>
            <a:chOff x="578153" y="3429000"/>
            <a:chExt cx="2286000" cy="1443037"/>
          </a:xfrm>
        </p:grpSpPr>
        <p:grpSp>
          <p:nvGrpSpPr>
            <p:cNvPr id="10251" name="Group 87"/>
            <p:cNvGrpSpPr>
              <a:grpSpLocks/>
            </p:cNvGrpSpPr>
            <p:nvPr/>
          </p:nvGrpSpPr>
          <p:grpSpPr bwMode="auto">
            <a:xfrm>
              <a:off x="578153" y="3429000"/>
              <a:ext cx="691356" cy="1443037"/>
              <a:chOff x="533400" y="161925"/>
              <a:chExt cx="691356" cy="1443037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533400" y="161925"/>
                <a:ext cx="69056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223962" y="161925"/>
                <a:ext cx="0" cy="14430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Arrow Connector 88"/>
            <p:cNvCxnSpPr/>
            <p:nvPr/>
          </p:nvCxnSpPr>
          <p:spPr>
            <a:xfrm>
              <a:off x="1268715" y="4866846"/>
              <a:ext cx="159543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>
            <a:off x="2590800" y="1905000"/>
            <a:ext cx="69056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413125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13125"/>
            <a:ext cx="308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1"/>
          <p:cNvSpPr txBox="1">
            <a:spLocks noChangeArrowheads="1"/>
          </p:cNvSpPr>
          <p:nvPr/>
        </p:nvSpPr>
        <p:spPr bwMode="auto">
          <a:xfrm>
            <a:off x="1371600" y="6248400"/>
            <a:ext cx="163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hlinkClick r:id="rId6" action="ppaction://hlinkfile"/>
              </a:rPr>
              <a:t>Link chỉnh lưu</a:t>
            </a:r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5943600" cy="60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394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Executive</vt:lpstr>
      <vt:lpstr>Equation</vt:lpstr>
      <vt:lpstr>Microsoft Equation 3.0</vt:lpstr>
      <vt:lpstr>PowerPoint Presentation</vt:lpstr>
      <vt:lpstr>PowerPoint Presentation</vt:lpstr>
      <vt:lpstr>PowerPoint Presentation</vt:lpstr>
      <vt:lpstr>NGHỊCH LƯU CĂN BẢN</vt:lpstr>
      <vt:lpstr>NGHỊCH LƯU CĂN BẢN</vt:lpstr>
      <vt:lpstr>NGHỊCH LƯU CĂN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80</cp:revision>
  <dcterms:created xsi:type="dcterms:W3CDTF">2016-10-07T08:52:30Z</dcterms:created>
  <dcterms:modified xsi:type="dcterms:W3CDTF">2017-11-29T10:08:20Z</dcterms:modified>
</cp:coreProperties>
</file>