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450" r:id="rId2"/>
    <p:sldId id="694" r:id="rId3"/>
    <p:sldId id="707" r:id="rId4"/>
    <p:sldId id="703" r:id="rId5"/>
    <p:sldId id="704" r:id="rId6"/>
    <p:sldId id="705" r:id="rId7"/>
    <p:sldId id="706" r:id="rId8"/>
    <p:sldId id="698" r:id="rId9"/>
    <p:sldId id="699" r:id="rId10"/>
    <p:sldId id="701" r:id="rId11"/>
    <p:sldId id="702" r:id="rId12"/>
    <p:sldId id="691" r:id="rId13"/>
    <p:sldId id="695" r:id="rId14"/>
    <p:sldId id="696" r:id="rId15"/>
    <p:sldId id="697" r:id="rId16"/>
    <p:sldId id="692" r:id="rId17"/>
    <p:sldId id="619" r:id="rId18"/>
  </p:sldIdLst>
  <p:sldSz cx="12192000" cy="6858000"/>
  <p:notesSz cx="7100888" cy="10233025"/>
  <p:custDataLst>
    <p:tags r:id="rId2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7">
          <p15:clr>
            <a:srgbClr val="A4A3A4"/>
          </p15:clr>
        </p15:guide>
        <p15:guide id="2" pos="3839">
          <p15:clr>
            <a:srgbClr val="A4A3A4"/>
          </p15:clr>
        </p15:guide>
      </p15:sldGuideLst>
    </p:ext>
    <p:ext uri="{2D200454-40CA-4A62-9FC3-DE9A4176ACB9}">
      <p15:notesGuideLst xmlns:p15="http://schemas.microsoft.com/office/powerpoint/2012/main">
        <p15:guide id="1" orient="horz" pos="329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3558"/>
    <a:srgbClr val="000000"/>
    <a:srgbClr val="4D4D4D"/>
    <a:srgbClr val="1106EC"/>
    <a:srgbClr val="001D4B"/>
    <a:srgbClr val="D60093"/>
    <a:srgbClr val="5F5F5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09" autoAdjust="0"/>
    <p:restoredTop sz="78995" autoAdjust="0"/>
  </p:normalViewPr>
  <p:slideViewPr>
    <p:cSldViewPr snapToGrid="0">
      <p:cViewPr varScale="1">
        <p:scale>
          <a:sx n="61" d="100"/>
          <a:sy n="61" d="100"/>
        </p:scale>
        <p:origin x="96" y="228"/>
      </p:cViewPr>
      <p:guideLst>
        <p:guide orient="horz" pos="2207"/>
        <p:guide pos="3839"/>
      </p:guideLst>
    </p:cSldViewPr>
  </p:slid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71" d="100"/>
          <a:sy n="71" d="100"/>
        </p:scale>
        <p:origin x="-2256" y="-114"/>
      </p:cViewPr>
      <p:guideLst>
        <p:guide orient="horz" pos="329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6661" tIns="48331" rIns="96661" bIns="48331" rtlCol="0"/>
          <a:lstStyle>
            <a:lvl1pPr algn="l" eaLnBrk="1" hangingPunct="1">
              <a:defRPr sz="1300">
                <a:latin typeface="Arial" panose="020B0604020202020204" pitchFamily="34" charset="0"/>
                <a:cs typeface="+mn-cs"/>
              </a:defRPr>
            </a:lvl1pPr>
          </a:lstStyle>
          <a:p>
            <a:pPr>
              <a:defRPr/>
            </a:pPr>
            <a:endParaRPr lang="en-US"/>
          </a:p>
        </p:txBody>
      </p:sp>
      <p:sp>
        <p:nvSpPr>
          <p:cNvPr id="3" name="Date Placeholder 2"/>
          <p:cNvSpPr>
            <a:spLocks noGrp="1"/>
          </p:cNvSpPr>
          <p:nvPr>
            <p:ph type="dt" sz="quarter" idx="1"/>
          </p:nvPr>
        </p:nvSpPr>
        <p:spPr>
          <a:xfrm>
            <a:off x="4022725" y="0"/>
            <a:ext cx="3076575" cy="511175"/>
          </a:xfrm>
          <a:prstGeom prst="rect">
            <a:avLst/>
          </a:prstGeom>
        </p:spPr>
        <p:txBody>
          <a:bodyPr vert="horz" lIns="96661" tIns="48331" rIns="96661" bIns="48331" rtlCol="0"/>
          <a:lstStyle>
            <a:lvl1pPr algn="r" eaLnBrk="1" hangingPunct="1">
              <a:defRPr sz="1300">
                <a:latin typeface="Arial" panose="020B0604020202020204" pitchFamily="34" charset="0"/>
                <a:cs typeface="+mn-cs"/>
              </a:defRPr>
            </a:lvl1pPr>
          </a:lstStyle>
          <a:p>
            <a:pPr>
              <a:defRPr/>
            </a:pPr>
            <a:fld id="{3053D1AE-44C0-4454-B6A5-E57AF8CB6821}" type="datetimeFigureOut">
              <a:rPr lang="en-US"/>
              <a:t>3/7/2021</a:t>
            </a:fld>
            <a:endParaRPr lang="en-US"/>
          </a:p>
        </p:txBody>
      </p:sp>
      <p:sp>
        <p:nvSpPr>
          <p:cNvPr id="4" name="Footer Placeholder 3"/>
          <p:cNvSpPr>
            <a:spLocks noGrp="1"/>
          </p:cNvSpPr>
          <p:nvPr>
            <p:ph type="ftr" sz="quarter" idx="2"/>
          </p:nvPr>
        </p:nvSpPr>
        <p:spPr>
          <a:xfrm>
            <a:off x="0" y="9720263"/>
            <a:ext cx="3076575" cy="511175"/>
          </a:xfrm>
          <a:prstGeom prst="rect">
            <a:avLst/>
          </a:prstGeom>
        </p:spPr>
        <p:txBody>
          <a:bodyPr vert="horz" lIns="96661" tIns="48331" rIns="96661" bIns="48331" rtlCol="0" anchor="b"/>
          <a:lstStyle>
            <a:lvl1pPr algn="l" eaLnBrk="1" hangingPunct="1">
              <a:defRPr sz="1300">
                <a:latin typeface="Arial" panose="020B0604020202020204" pitchFamily="34" charset="0"/>
                <a:cs typeface="+mn-cs"/>
              </a:defRPr>
            </a:lvl1pPr>
          </a:lstStyle>
          <a:p>
            <a:pPr>
              <a:defRPr/>
            </a:pPr>
            <a:endParaRPr lang="en-US"/>
          </a:p>
        </p:txBody>
      </p:sp>
      <p:sp>
        <p:nvSpPr>
          <p:cNvPr id="5" name="Slide Number Placeholder 4"/>
          <p:cNvSpPr>
            <a:spLocks noGrp="1"/>
          </p:cNvSpPr>
          <p:nvPr>
            <p:ph type="sldNum" sz="quarter" idx="3"/>
          </p:nvPr>
        </p:nvSpPr>
        <p:spPr>
          <a:xfrm>
            <a:off x="4022725" y="9720263"/>
            <a:ext cx="3076575" cy="511175"/>
          </a:xfrm>
          <a:prstGeom prst="rect">
            <a:avLst/>
          </a:prstGeom>
        </p:spPr>
        <p:txBody>
          <a:bodyPr vert="horz" wrap="square" lIns="96661" tIns="48331" rIns="96661" bIns="48331" numCol="1" anchor="b" anchorCtr="0" compatLnSpc="1"/>
          <a:lstStyle>
            <a:lvl1pPr algn="r" eaLnBrk="1" hangingPunct="1">
              <a:defRPr sz="1300" smtClean="0"/>
            </a:lvl1pPr>
          </a:lstStyle>
          <a:p>
            <a:pPr>
              <a:defRPr/>
            </a:pPr>
            <a:fld id="{D55576C9-C717-4FD8-8304-8E16D18E70BE}" type="slidenum">
              <a:rPr lang="en-US" altLang="en-US"/>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eaLnBrk="1" hangingPunct="1">
              <a:defRPr sz="1200">
                <a:latin typeface="Arial" panose="020B0604020202020204" pitchFamily="34" charset="0"/>
                <a:cs typeface="+mn-cs"/>
              </a:defRPr>
            </a:lvl1pPr>
          </a:lstStyle>
          <a:p>
            <a:pPr>
              <a:defRPr/>
            </a:pPr>
            <a:endParaRPr lang="de-DE"/>
          </a:p>
        </p:txBody>
      </p:sp>
      <p:sp>
        <p:nvSpPr>
          <p:cNvPr id="3" name="Datumsplatzhalter 2"/>
          <p:cNvSpPr>
            <a:spLocks noGrp="1"/>
          </p:cNvSpPr>
          <p:nvPr>
            <p:ph type="dt" idx="1"/>
          </p:nvPr>
        </p:nvSpPr>
        <p:spPr>
          <a:xfrm>
            <a:off x="4022725" y="0"/>
            <a:ext cx="3076575" cy="511175"/>
          </a:xfrm>
          <a:prstGeom prst="rect">
            <a:avLst/>
          </a:prstGeom>
        </p:spPr>
        <p:txBody>
          <a:bodyPr vert="horz" lIns="91440" tIns="45720" rIns="91440" bIns="45720" rtlCol="0"/>
          <a:lstStyle>
            <a:lvl1pPr algn="r" eaLnBrk="1" hangingPunct="1">
              <a:defRPr sz="1200">
                <a:latin typeface="Arial" panose="020B0604020202020204" pitchFamily="34" charset="0"/>
                <a:cs typeface="+mn-cs"/>
              </a:defRPr>
            </a:lvl1pPr>
          </a:lstStyle>
          <a:p>
            <a:pPr>
              <a:defRPr/>
            </a:pPr>
            <a:fld id="{B1355053-13C7-481F-B35D-E4B4E45DF32A}" type="datetimeFigureOut">
              <a:rPr lang="de-DE"/>
              <a:t>03.07.2021</a:t>
            </a:fld>
            <a:endParaRPr lang="de-DE"/>
          </a:p>
        </p:txBody>
      </p:sp>
      <p:sp>
        <p:nvSpPr>
          <p:cNvPr id="4" name="Folienbildplatzhalter 3"/>
          <p:cNvSpPr>
            <a:spLocks noGrp="1" noRot="1" noChangeAspect="1"/>
          </p:cNvSpPr>
          <p:nvPr>
            <p:ph type="sldImg" idx="2"/>
          </p:nvPr>
        </p:nvSpPr>
        <p:spPr>
          <a:xfrm>
            <a:off x="139700" y="766763"/>
            <a:ext cx="6823075" cy="3838575"/>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860925"/>
            <a:ext cx="5681662" cy="4605338"/>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720263"/>
            <a:ext cx="3076575" cy="511175"/>
          </a:xfrm>
          <a:prstGeom prst="rect">
            <a:avLst/>
          </a:prstGeom>
        </p:spPr>
        <p:txBody>
          <a:bodyPr vert="horz" lIns="91440" tIns="45720" rIns="91440" bIns="45720" rtlCol="0" anchor="b"/>
          <a:lstStyle>
            <a:lvl1pPr algn="l" eaLnBrk="1" hangingPunct="1">
              <a:defRPr sz="1200">
                <a:latin typeface="Arial" panose="020B0604020202020204" pitchFamily="34" charset="0"/>
                <a:cs typeface="+mn-cs"/>
              </a:defRPr>
            </a:lvl1pPr>
          </a:lstStyle>
          <a:p>
            <a:pPr>
              <a:defRPr/>
            </a:pPr>
            <a:endParaRPr lang="de-DE"/>
          </a:p>
        </p:txBody>
      </p:sp>
      <p:sp>
        <p:nvSpPr>
          <p:cNvPr id="7" name="Foliennummernplatzhalter 6"/>
          <p:cNvSpPr>
            <a:spLocks noGrp="1"/>
          </p:cNvSpPr>
          <p:nvPr>
            <p:ph type="sldNum" sz="quarter" idx="5"/>
          </p:nvPr>
        </p:nvSpPr>
        <p:spPr>
          <a:xfrm>
            <a:off x="4022725" y="9720263"/>
            <a:ext cx="3076575" cy="511175"/>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F8E40A46-034A-41C0-9227-416192A5B823}" type="slidenum">
              <a:rPr lang="de-DE" altLang="en-US"/>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a:p>
        </p:txBody>
      </p:sp>
      <p:sp>
        <p:nvSpPr>
          <p:cNvPr id="409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ED7FB89-0BF9-4305-8CC9-2B54708B9FB2}" type="slidenum">
              <a:rPr lang="de-DE" altLang="en-US">
                <a:latin typeface="Arial" panose="020B0604020202020204" pitchFamily="34" charset="0"/>
              </a:rPr>
              <a:t>17</a:t>
            </a:fld>
            <a:endParaRPr lang="de-DE"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5"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6"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7" name="Straight Connector 6"/>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9"/>
          <p:cNvPicPr>
            <a:picLocks noChangeAspect="1"/>
          </p:cNvPicPr>
          <p:nvPr userDrawn="1"/>
        </p:nvPicPr>
        <p:blipFill>
          <a:blip r:embed="rId3">
            <a:extLst>
              <a:ext uri="{28A0092B-C50C-407E-A947-70E740481C1C}">
                <a14:useLocalDpi xmlns:a14="http://schemas.microsoft.com/office/drawing/2010/main" val="0"/>
              </a:ext>
            </a:extLst>
          </a:blip>
          <a:srcRect r="79710"/>
          <a:stretch>
            <a:fillRect/>
          </a:stretch>
        </p:blipFill>
        <p:spPr bwMode="auto">
          <a:xfrm>
            <a:off x="147638" y="33338"/>
            <a:ext cx="1160462"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508000" y="2286000"/>
            <a:ext cx="7518400" cy="381000"/>
          </a:xfrm>
        </p:spPr>
        <p:txBody>
          <a:bodyPr/>
          <a:lstStyle>
            <a:lvl1pPr marL="0" indent="0" algn="r">
              <a:buFont typeface="Wingdings" panose="05000000000000000000" pitchFamily="2" charset="2"/>
              <a:buNone/>
              <a:defRPr sz="1800">
                <a:solidFill>
                  <a:schemeClr val="bg1"/>
                </a:solidFill>
              </a:defRPr>
            </a:lvl1pPr>
          </a:lstStyle>
          <a:p>
            <a:r>
              <a:rPr lang="en-US"/>
              <a:t>Formatvorlage des Untertitelmasters durch Klicken bearbeiten</a:t>
            </a:r>
          </a:p>
        </p:txBody>
      </p:sp>
      <p:sp>
        <p:nvSpPr>
          <p:cNvPr id="3074" name="Rectangle 2"/>
          <p:cNvSpPr>
            <a:spLocks noGrp="1" noChangeArrowheads="1"/>
          </p:cNvSpPr>
          <p:nvPr>
            <p:ph type="ctrTitle"/>
          </p:nvPr>
        </p:nvSpPr>
        <p:spPr>
          <a:xfrm>
            <a:off x="508000" y="1600201"/>
            <a:ext cx="7518400" cy="682625"/>
          </a:xfrm>
        </p:spPr>
        <p:txBody>
          <a:bodyPr/>
          <a:lstStyle>
            <a:lvl1pPr algn="r">
              <a:defRPr sz="3600" b="1">
                <a:solidFill>
                  <a:schemeClr val="bg1"/>
                </a:solidFill>
              </a:defRPr>
            </a:lvl1pPr>
          </a:lstStyle>
          <a:p>
            <a:r>
              <a:rPr lang="en-US"/>
              <a:t>Titelmasterformat durch Klicken bearbeiten</a:t>
            </a:r>
          </a:p>
        </p:txBody>
      </p:sp>
      <p:sp>
        <p:nvSpPr>
          <p:cNvPr id="10" name="Date Placeholder 6"/>
          <p:cNvSpPr>
            <a:spLocks noGrp="1"/>
          </p:cNvSpPr>
          <p:nvPr>
            <p:ph type="dt" sz="half" idx="10"/>
          </p:nvPr>
        </p:nvSpPr>
        <p:spPr/>
        <p:txBody>
          <a:bodyPr/>
          <a:lstStyle>
            <a:lvl1pPr algn="l">
              <a:defRPr sz="1600" b="1">
                <a:solidFill>
                  <a:schemeClr val="tx2"/>
                </a:solidFill>
              </a:defRPr>
            </a:lvl1pPr>
          </a:lstStyle>
          <a:p>
            <a:pPr>
              <a:defRPr/>
            </a:pPr>
            <a:fld id="{DB5AF941-981D-424E-A54B-E0DEBD13B1CF}" type="datetime1">
              <a:rPr lang="en-US"/>
              <a:t>3/7/2021</a:t>
            </a:fld>
            <a:endParaRPr lang="en-US"/>
          </a:p>
        </p:txBody>
      </p:sp>
      <p:sp>
        <p:nvSpPr>
          <p:cNvPr id="11" name="Slide Number Placeholder 7"/>
          <p:cNvSpPr>
            <a:spLocks noGrp="1"/>
          </p:cNvSpPr>
          <p:nvPr>
            <p:ph type="sldNum" sz="quarter" idx="11"/>
          </p:nvPr>
        </p:nvSpPr>
        <p:spPr/>
        <p:txBody>
          <a:bodyPr/>
          <a:lstStyle>
            <a:lvl1pPr>
              <a:defRPr smtClean="0"/>
            </a:lvl1pPr>
          </a:lstStyle>
          <a:p>
            <a:pPr>
              <a:defRPr/>
            </a:pPr>
            <a:fld id="{C56B035E-2312-451F-BD7E-7E07BA49D948}" type="slidenum">
              <a:rPr lang="en-US" altLang="en-US"/>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vertTx" preserve="1">
  <p:cSld name="Title and Vertical Text">
    <p:spTree>
      <p:nvGrpSpPr>
        <p:cNvPr id="1" name=""/>
        <p:cNvGrpSpPr/>
        <p:nvPr/>
      </p:nvGrpSpPr>
      <p:grpSpPr>
        <a:xfrm>
          <a:off x="0" y="0"/>
          <a:ext cx="0" cy="0"/>
          <a:chOff x="0" y="0"/>
          <a:chExt cx="0" cy="0"/>
        </a:xfrm>
      </p:grpSpPr>
      <p:sp>
        <p:nvSpPr>
          <p:cNvPr id="4"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5"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6" name="Rectangle 73"/>
          <p:cNvSpPr>
            <a:spLocks noChangeArrowheads="1"/>
          </p:cNvSpPr>
          <p:nvPr/>
        </p:nvSpPr>
        <p:spPr bwMode="auto">
          <a:xfrm>
            <a:off x="2049463" y="1084263"/>
            <a:ext cx="10142537" cy="198437"/>
          </a:xfrm>
          <a:prstGeom prst="rect">
            <a:avLst/>
          </a:prstGeom>
          <a:noFill/>
          <a:ln>
            <a:noFill/>
          </a:ln>
        </p:spPr>
        <p:txBody>
          <a:bodyPr lIns="0"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000">
                <a:solidFill>
                  <a:srgbClr val="001D4B"/>
                </a:solidFill>
              </a:rPr>
              <a:t>UNIVERSITY OF TECHNICAL EDUCATION  HCMC – Academic Affair Office </a:t>
            </a:r>
          </a:p>
        </p:txBody>
      </p:sp>
      <p:sp>
        <p:nvSpPr>
          <p:cNvPr id="7"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9" name="Straight Connector 8"/>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6"/>
          <p:cNvSpPr>
            <a:spLocks noGrp="1"/>
          </p:cNvSpPr>
          <p:nvPr>
            <p:ph type="dt" sz="half" idx="10"/>
          </p:nvPr>
        </p:nvSpPr>
        <p:spPr/>
        <p:txBody>
          <a:bodyPr/>
          <a:lstStyle>
            <a:lvl1pPr algn="l">
              <a:defRPr sz="1600" b="1">
                <a:solidFill>
                  <a:schemeClr val="tx2"/>
                </a:solidFill>
              </a:defRPr>
            </a:lvl1pPr>
          </a:lstStyle>
          <a:p>
            <a:pPr>
              <a:defRPr/>
            </a:pPr>
            <a:fld id="{33B93703-34F4-4DDE-8204-AC6201E47648}" type="datetime1">
              <a:rPr lang="en-US"/>
              <a:t>3/7/2021</a:t>
            </a:fld>
            <a:endParaRPr lang="en-US"/>
          </a:p>
        </p:txBody>
      </p:sp>
      <p:sp>
        <p:nvSpPr>
          <p:cNvPr id="12" name="Slide Number Placeholder 7"/>
          <p:cNvSpPr>
            <a:spLocks noGrp="1"/>
          </p:cNvSpPr>
          <p:nvPr>
            <p:ph type="sldNum" sz="quarter" idx="11"/>
          </p:nvPr>
        </p:nvSpPr>
        <p:spPr/>
        <p:txBody>
          <a:bodyPr/>
          <a:lstStyle>
            <a:lvl1pPr>
              <a:defRPr smtClean="0"/>
            </a:lvl1pPr>
          </a:lstStyle>
          <a:p>
            <a:pPr>
              <a:defRPr/>
            </a:pPr>
            <a:fld id="{19B2EBF1-238B-4B41-AAE3-ED6392ED8823}"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p:cSld name="Vertical Title and Text">
    <p:spTree>
      <p:nvGrpSpPr>
        <p:cNvPr id="1" name=""/>
        <p:cNvGrpSpPr/>
        <p:nvPr/>
      </p:nvGrpSpPr>
      <p:grpSpPr>
        <a:xfrm>
          <a:off x="0" y="0"/>
          <a:ext cx="0" cy="0"/>
          <a:chOff x="0" y="0"/>
          <a:chExt cx="0" cy="0"/>
        </a:xfrm>
      </p:grpSpPr>
      <p:sp>
        <p:nvSpPr>
          <p:cNvPr id="4"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5"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6" name="Rectangle 73"/>
          <p:cNvSpPr>
            <a:spLocks noChangeArrowheads="1"/>
          </p:cNvSpPr>
          <p:nvPr/>
        </p:nvSpPr>
        <p:spPr bwMode="auto">
          <a:xfrm>
            <a:off x="2049463" y="1084263"/>
            <a:ext cx="10142537" cy="198437"/>
          </a:xfrm>
          <a:prstGeom prst="rect">
            <a:avLst/>
          </a:prstGeom>
          <a:noFill/>
          <a:ln>
            <a:noFill/>
          </a:ln>
        </p:spPr>
        <p:txBody>
          <a:bodyPr lIns="0"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000">
                <a:solidFill>
                  <a:srgbClr val="001D4B"/>
                </a:solidFill>
              </a:rPr>
              <a:t>UNIVERSITY OF TECHNICAL EDUCATION  HCMC – Academic Affair Office </a:t>
            </a:r>
          </a:p>
        </p:txBody>
      </p:sp>
      <p:sp>
        <p:nvSpPr>
          <p:cNvPr id="7"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9" name="Straight Connector 8"/>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9220200" y="381000"/>
            <a:ext cx="29718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81000"/>
            <a:ext cx="87122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6"/>
          <p:cNvSpPr>
            <a:spLocks noGrp="1"/>
          </p:cNvSpPr>
          <p:nvPr>
            <p:ph type="dt" sz="half" idx="10"/>
          </p:nvPr>
        </p:nvSpPr>
        <p:spPr/>
        <p:txBody>
          <a:bodyPr/>
          <a:lstStyle>
            <a:lvl1pPr algn="l">
              <a:defRPr sz="1600" b="1">
                <a:solidFill>
                  <a:schemeClr val="tx2"/>
                </a:solidFill>
              </a:defRPr>
            </a:lvl1pPr>
          </a:lstStyle>
          <a:p>
            <a:pPr>
              <a:defRPr/>
            </a:pPr>
            <a:fld id="{8654A220-C78A-4D42-9E54-DD65997D8105}" type="datetime1">
              <a:rPr lang="en-US"/>
              <a:t>3/7/2021</a:t>
            </a:fld>
            <a:endParaRPr lang="en-US"/>
          </a:p>
        </p:txBody>
      </p:sp>
      <p:sp>
        <p:nvSpPr>
          <p:cNvPr id="12" name="Slide Number Placeholder 7"/>
          <p:cNvSpPr>
            <a:spLocks noGrp="1"/>
          </p:cNvSpPr>
          <p:nvPr>
            <p:ph type="sldNum" sz="quarter" idx="11"/>
          </p:nvPr>
        </p:nvSpPr>
        <p:spPr/>
        <p:txBody>
          <a:bodyPr/>
          <a:lstStyle>
            <a:lvl1pPr>
              <a:defRPr smtClean="0"/>
            </a:lvl1pPr>
          </a:lstStyle>
          <a:p>
            <a:pPr>
              <a:defRPr/>
            </a:pPr>
            <a:fld id="{755B016D-43F2-4E92-8529-9E3C7CE0FDFB}"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5"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6"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7" name="Straight Connector 6"/>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3"/>
          <p:cNvSpPr>
            <a:spLocks noChangeArrowheads="1"/>
          </p:cNvSpPr>
          <p:nvPr userDrawn="1"/>
        </p:nvSpPr>
        <p:spPr bwMode="auto">
          <a:xfrm>
            <a:off x="2049463" y="1084263"/>
            <a:ext cx="10142537" cy="198437"/>
          </a:xfrm>
          <a:prstGeom prst="rect">
            <a:avLst/>
          </a:prstGeom>
          <a:noFill/>
          <a:ln>
            <a:noFill/>
          </a:ln>
        </p:spPr>
        <p:txBody>
          <a:bodyPr lIns="0" tIns="0"/>
          <a:lstStyle/>
          <a:p>
            <a:pPr algn="r" eaLnBrk="1" hangingPunct="1">
              <a:spcBef>
                <a:spcPct val="50000"/>
              </a:spcBef>
              <a:defRPr/>
            </a:pPr>
            <a:r>
              <a:rPr lang="en-US" sz="1050" b="1" dirty="0">
                <a:solidFill>
                  <a:srgbClr val="001D4B"/>
                </a:solidFill>
                <a:latin typeface="Arial" panose="020B0604020202020204" pitchFamily="34" charset="0"/>
                <a:cs typeface="Arial" panose="020B0604020202020204" pitchFamily="34" charset="0"/>
              </a:rPr>
              <a:t>HCMC UNIVERSITY OF TECHNOLOGY AND  EDUCATION</a:t>
            </a:r>
          </a:p>
        </p:txBody>
      </p:sp>
      <p:pic>
        <p:nvPicPr>
          <p:cNvPr id="10" name="Picture 20"/>
          <p:cNvPicPr>
            <a:picLocks noChangeAspect="1"/>
          </p:cNvPicPr>
          <p:nvPr userDrawn="1"/>
        </p:nvPicPr>
        <p:blipFill>
          <a:blip r:embed="rId3">
            <a:extLst>
              <a:ext uri="{28A0092B-C50C-407E-A947-70E740481C1C}">
                <a14:useLocalDpi xmlns:a14="http://schemas.microsoft.com/office/drawing/2010/main" val="0"/>
              </a:ext>
            </a:extLst>
          </a:blip>
          <a:srcRect r="79710"/>
          <a:stretch>
            <a:fillRect/>
          </a:stretch>
        </p:blipFill>
        <p:spPr bwMode="auto">
          <a:xfrm>
            <a:off x="147638" y="33338"/>
            <a:ext cx="1160462"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30400" y="323849"/>
            <a:ext cx="9956800" cy="487363"/>
          </a:xfrm>
        </p:spPr>
        <p:txBody>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6"/>
          <p:cNvSpPr>
            <a:spLocks noGrp="1"/>
          </p:cNvSpPr>
          <p:nvPr>
            <p:ph type="dt" sz="half" idx="10"/>
          </p:nvPr>
        </p:nvSpPr>
        <p:spPr/>
        <p:txBody>
          <a:bodyPr/>
          <a:lstStyle>
            <a:lvl1pPr algn="l">
              <a:defRPr sz="1600" b="1">
                <a:solidFill>
                  <a:schemeClr val="tx2"/>
                </a:solidFill>
              </a:defRPr>
            </a:lvl1pPr>
          </a:lstStyle>
          <a:p>
            <a:pPr>
              <a:defRPr/>
            </a:pPr>
            <a:fld id="{2F65792C-4651-4BE7-87BE-597BB3E5890E}" type="datetime1">
              <a:rPr lang="en-US"/>
              <a:t>3/7/2021</a:t>
            </a:fld>
            <a:endParaRPr lang="en-US"/>
          </a:p>
        </p:txBody>
      </p:sp>
      <p:sp>
        <p:nvSpPr>
          <p:cNvPr id="12" name="Slide Number Placeholder 7"/>
          <p:cNvSpPr>
            <a:spLocks noGrp="1"/>
          </p:cNvSpPr>
          <p:nvPr>
            <p:ph type="sldNum" sz="quarter" idx="11"/>
          </p:nvPr>
        </p:nvSpPr>
        <p:spPr/>
        <p:txBody>
          <a:bodyPr/>
          <a:lstStyle>
            <a:lvl1pPr>
              <a:defRPr smtClean="0"/>
            </a:lvl1pPr>
          </a:lstStyle>
          <a:p>
            <a:pPr>
              <a:defRPr/>
            </a:pPr>
            <a:fld id="{D25A8246-1486-4862-8916-0B74357CF18E}"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p:cSld name="Section Header">
    <p:spTree>
      <p:nvGrpSpPr>
        <p:cNvPr id="1" name=""/>
        <p:cNvGrpSpPr/>
        <p:nvPr/>
      </p:nvGrpSpPr>
      <p:grpSpPr>
        <a:xfrm>
          <a:off x="0" y="0"/>
          <a:ext cx="0" cy="0"/>
          <a:chOff x="0" y="0"/>
          <a:chExt cx="0" cy="0"/>
        </a:xfrm>
      </p:grpSpPr>
      <p:sp>
        <p:nvSpPr>
          <p:cNvPr id="4"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5"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6"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8" name="Straight Connector 7"/>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p:nvPr userDrawn="1"/>
        </p:nvGrpSpPr>
        <p:grpSpPr bwMode="auto">
          <a:xfrm>
            <a:off x="141288" y="1319213"/>
            <a:ext cx="1854200" cy="4878387"/>
            <a:chOff x="106363" y="0"/>
            <a:chExt cx="1620837" cy="6858000"/>
          </a:xfrm>
        </p:grpSpPr>
        <p:sp>
          <p:nvSpPr>
            <p:cNvPr id="11" name="Rectangle 10"/>
            <p:cNvSpPr/>
            <p:nvPr/>
          </p:nvSpPr>
          <p:spPr bwMode="auto">
            <a:xfrm>
              <a:off x="379740" y="0"/>
              <a:ext cx="610589"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p:cNvSpPr/>
            <p:nvPr/>
          </p:nvSpPr>
          <p:spPr bwMode="auto">
            <a:xfrm>
              <a:off x="277050" y="0"/>
              <a:ext cx="10269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p:nvPr/>
          </p:nvSpPr>
          <p:spPr bwMode="auto">
            <a:xfrm>
              <a:off x="990329" y="0"/>
              <a:ext cx="18317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bwMode="auto">
            <a:xfrm>
              <a:off x="1140201" y="0"/>
              <a:ext cx="23174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Straight Connector 14"/>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hangingPunct="1">
                <a:defRPr/>
              </a:pPr>
              <a:endParaRPr lang="en-US">
                <a:latin typeface="Arial" panose="020B0604020202020204" pitchFamily="34" charset="0"/>
                <a:cs typeface="+mn-cs"/>
              </a:endParaRPr>
            </a:p>
          </p:txBody>
        </p:sp>
        <p:sp>
          <p:nvSpPr>
            <p:cNvPr id="16" name="Straight Connector 15"/>
            <p:cNvSpPr>
              <a:spLocks noChangeShapeType="1"/>
            </p:cNvSpPr>
            <p:nvPr/>
          </p:nvSpPr>
          <p:spPr bwMode="auto">
            <a:xfrm>
              <a:off x="915393"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hangingPunct="1">
                <a:defRPr/>
              </a:pPr>
              <a:endParaRPr lang="en-US">
                <a:latin typeface="Arial" panose="020B0604020202020204" pitchFamily="34" charset="0"/>
                <a:cs typeface="+mn-cs"/>
              </a:endParaRPr>
            </a:p>
          </p:txBody>
        </p:sp>
        <p:sp>
          <p:nvSpPr>
            <p:cNvPr id="17" name="Straight Connector 16"/>
            <p:cNvSpPr>
              <a:spLocks noChangeShapeType="1"/>
            </p:cNvSpPr>
            <p:nvPr/>
          </p:nvSpPr>
          <p:spPr bwMode="auto">
            <a:xfrm>
              <a:off x="854334"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panose="020B0604020202020204" pitchFamily="34" charset="0"/>
                <a:cs typeface="+mn-cs"/>
              </a:endParaRPr>
            </a:p>
          </p:txBody>
        </p:sp>
        <p:sp>
          <p:nvSpPr>
            <p:cNvPr id="18" name="Straight Connector 17"/>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hangingPunct="1">
                <a:defRPr/>
              </a:pPr>
              <a:endParaRPr lang="en-US">
                <a:latin typeface="Arial" panose="020B0604020202020204" pitchFamily="34" charset="0"/>
                <a:cs typeface="+mn-cs"/>
              </a:endParaRPr>
            </a:p>
          </p:txBody>
        </p:sp>
        <p:sp>
          <p:nvSpPr>
            <p:cNvPr id="19" name="Straight Connector 18"/>
            <p:cNvSpPr>
              <a:spLocks noChangeShapeType="1"/>
            </p:cNvSpPr>
            <p:nvPr/>
          </p:nvSpPr>
          <p:spPr bwMode="auto">
            <a:xfrm>
              <a:off x="1066653"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hangingPunct="1">
                <a:defRPr/>
              </a:pPr>
              <a:endParaRPr lang="en-US">
                <a:latin typeface="Arial" panose="020B0604020202020204" pitchFamily="34" charset="0"/>
                <a:cs typeface="+mn-cs"/>
              </a:endParaRPr>
            </a:p>
          </p:txBody>
        </p:sp>
        <p:sp>
          <p:nvSpPr>
            <p:cNvPr id="20" name="Rectangle 19"/>
            <p:cNvSpPr/>
            <p:nvPr/>
          </p:nvSpPr>
          <p:spPr bwMode="auto">
            <a:xfrm>
              <a:off x="1217913" y="0"/>
              <a:ext cx="77711"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grpSp>
      <p:sp>
        <p:nvSpPr>
          <p:cNvPr id="21" name="Rectangle 73"/>
          <p:cNvSpPr>
            <a:spLocks noChangeArrowheads="1"/>
          </p:cNvSpPr>
          <p:nvPr userDrawn="1"/>
        </p:nvSpPr>
        <p:spPr bwMode="auto">
          <a:xfrm>
            <a:off x="2049463" y="1084263"/>
            <a:ext cx="10142537" cy="198437"/>
          </a:xfrm>
          <a:prstGeom prst="rect">
            <a:avLst/>
          </a:prstGeom>
          <a:noFill/>
          <a:ln>
            <a:noFill/>
          </a:ln>
        </p:spPr>
        <p:txBody>
          <a:bodyPr lIns="0" tIns="0"/>
          <a:lstStyle/>
          <a:p>
            <a:pPr algn="r" eaLnBrk="1" hangingPunct="1">
              <a:spcBef>
                <a:spcPct val="50000"/>
              </a:spcBef>
              <a:defRPr/>
            </a:pPr>
            <a:r>
              <a:rPr lang="en-US" sz="1050" b="1" dirty="0">
                <a:solidFill>
                  <a:srgbClr val="001D4B"/>
                </a:solidFill>
                <a:latin typeface="Arial" panose="020B0604020202020204" pitchFamily="34" charset="0"/>
                <a:cs typeface="Arial" panose="020B0604020202020204" pitchFamily="34" charset="0"/>
              </a:rPr>
              <a:t>HCMC UNIVERSITY OF TECHNOLOGY AND EDUCATION</a:t>
            </a:r>
          </a:p>
        </p:txBody>
      </p:sp>
      <p:sp>
        <p:nvSpPr>
          <p:cNvPr id="22" name="Rectangle 3"/>
          <p:cNvSpPr>
            <a:spLocks noChangeArrowheads="1"/>
          </p:cNvSpPr>
          <p:nvPr userDrawn="1"/>
        </p:nvSpPr>
        <p:spPr bwMode="auto">
          <a:xfrm>
            <a:off x="6438900" y="365125"/>
            <a:ext cx="5567363" cy="498475"/>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defRPr/>
            </a:pPr>
            <a:r>
              <a:rPr lang="en-US" altLang="en-US" sz="1200" b="1">
                <a:solidFill>
                  <a:srgbClr val="1764A8"/>
                </a:solidFill>
              </a:rPr>
              <a:t>No.1 Vo Van Ngan Street, Thu Duc Dist., HCMC, VN</a:t>
            </a:r>
          </a:p>
          <a:p>
            <a:pPr algn="r" eaLnBrk="1" hangingPunct="1">
              <a:spcBef>
                <a:spcPct val="20000"/>
              </a:spcBef>
              <a:defRPr/>
            </a:pPr>
            <a:r>
              <a:rPr lang="en-US" altLang="en-US" sz="1200" b="1">
                <a:solidFill>
                  <a:srgbClr val="1764A8"/>
                </a:solidFill>
              </a:rPr>
              <a:t>Tel: +84 8 37221223,  Fax: +84 8 38960640</a:t>
            </a:r>
            <a:r>
              <a:rPr lang="en-GB" altLang="en-US" sz="1200" b="1">
                <a:solidFill>
                  <a:srgbClr val="1764A8"/>
                </a:solidFill>
              </a:rPr>
              <a:t> </a:t>
            </a:r>
            <a:endParaRPr lang="de-DE" altLang="en-US" sz="1200" b="1">
              <a:solidFill>
                <a:srgbClr val="1764A8"/>
              </a:solidFill>
            </a:endParaRPr>
          </a:p>
        </p:txBody>
      </p:sp>
      <p:pic>
        <p:nvPicPr>
          <p:cNvPr id="23" name="Picture 3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7638" y="33338"/>
            <a:ext cx="57181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26266" y="4406901"/>
            <a:ext cx="8600017"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726266" y="2906713"/>
            <a:ext cx="860001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24" name="Date Placeholder 6"/>
          <p:cNvSpPr>
            <a:spLocks noGrp="1"/>
          </p:cNvSpPr>
          <p:nvPr>
            <p:ph type="dt" sz="half" idx="10"/>
          </p:nvPr>
        </p:nvSpPr>
        <p:spPr/>
        <p:txBody>
          <a:bodyPr/>
          <a:lstStyle>
            <a:lvl1pPr algn="l">
              <a:defRPr sz="1600" b="1">
                <a:solidFill>
                  <a:schemeClr val="tx2"/>
                </a:solidFill>
              </a:defRPr>
            </a:lvl1pPr>
          </a:lstStyle>
          <a:p>
            <a:pPr>
              <a:defRPr/>
            </a:pPr>
            <a:fld id="{D6FFAFA7-9813-4558-804F-B3B2B203F390}" type="datetime1">
              <a:rPr lang="en-US"/>
              <a:t>3/7/2021</a:t>
            </a:fld>
            <a:endParaRPr lang="en-US"/>
          </a:p>
        </p:txBody>
      </p:sp>
      <p:sp>
        <p:nvSpPr>
          <p:cNvPr id="25" name="Slide Number Placeholder 7"/>
          <p:cNvSpPr>
            <a:spLocks noGrp="1"/>
          </p:cNvSpPr>
          <p:nvPr>
            <p:ph type="sldNum" sz="quarter" idx="11"/>
          </p:nvPr>
        </p:nvSpPr>
        <p:spPr/>
        <p:txBody>
          <a:bodyPr/>
          <a:lstStyle>
            <a:lvl1pPr>
              <a:defRPr smtClean="0"/>
            </a:lvl1pPr>
          </a:lstStyle>
          <a:p>
            <a:pPr>
              <a:defRPr/>
            </a:pPr>
            <a:fld id="{C7F4E8F9-5136-4FC4-90A3-4CE6B2D8588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reserve="1">
  <p:cSld name="Two Content">
    <p:spTree>
      <p:nvGrpSpPr>
        <p:cNvPr id="1" name=""/>
        <p:cNvGrpSpPr/>
        <p:nvPr/>
      </p:nvGrpSpPr>
      <p:grpSpPr>
        <a:xfrm>
          <a:off x="0" y="0"/>
          <a:ext cx="0" cy="0"/>
          <a:chOff x="0" y="0"/>
          <a:chExt cx="0" cy="0"/>
        </a:xfrm>
      </p:grpSpPr>
      <p:sp>
        <p:nvSpPr>
          <p:cNvPr id="5"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6"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7" name="Rectangle 73"/>
          <p:cNvSpPr>
            <a:spLocks noChangeArrowheads="1"/>
          </p:cNvSpPr>
          <p:nvPr/>
        </p:nvSpPr>
        <p:spPr bwMode="auto">
          <a:xfrm>
            <a:off x="2049463" y="1084263"/>
            <a:ext cx="10142537" cy="198437"/>
          </a:xfrm>
          <a:prstGeom prst="rect">
            <a:avLst/>
          </a:prstGeom>
          <a:noFill/>
          <a:ln>
            <a:noFill/>
          </a:ln>
        </p:spPr>
        <p:txBody>
          <a:bodyPr lIns="0"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000">
                <a:solidFill>
                  <a:srgbClr val="001D4B"/>
                </a:solidFill>
              </a:rPr>
              <a:t>UNIVERSITY OF TECHNICAL EDUCATION  HCMC – Academic Affair Office </a:t>
            </a:r>
          </a:p>
        </p:txBody>
      </p:sp>
      <p:sp>
        <p:nvSpPr>
          <p:cNvPr id="8"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10" name="Straight Connector 9"/>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447800"/>
            <a:ext cx="5842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0000" y="1447800"/>
            <a:ext cx="5842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6"/>
          <p:cNvSpPr>
            <a:spLocks noGrp="1"/>
          </p:cNvSpPr>
          <p:nvPr>
            <p:ph type="dt" sz="half" idx="10"/>
          </p:nvPr>
        </p:nvSpPr>
        <p:spPr/>
        <p:txBody>
          <a:bodyPr/>
          <a:lstStyle>
            <a:lvl1pPr algn="l">
              <a:defRPr sz="1600" b="1">
                <a:solidFill>
                  <a:schemeClr val="tx2"/>
                </a:solidFill>
              </a:defRPr>
            </a:lvl1pPr>
          </a:lstStyle>
          <a:p>
            <a:pPr>
              <a:defRPr/>
            </a:pPr>
            <a:fld id="{B2171DFE-1C9F-435C-8CD3-2AC20AF14C22}" type="datetime1">
              <a:rPr lang="en-US"/>
              <a:t>3/7/2021</a:t>
            </a:fld>
            <a:endParaRPr lang="en-US"/>
          </a:p>
        </p:txBody>
      </p:sp>
      <p:sp>
        <p:nvSpPr>
          <p:cNvPr id="13" name="Slide Number Placeholder 7"/>
          <p:cNvSpPr>
            <a:spLocks noGrp="1"/>
          </p:cNvSpPr>
          <p:nvPr>
            <p:ph type="sldNum" sz="quarter" idx="11"/>
          </p:nvPr>
        </p:nvSpPr>
        <p:spPr/>
        <p:txBody>
          <a:bodyPr/>
          <a:lstStyle>
            <a:lvl1pPr>
              <a:defRPr smtClean="0"/>
            </a:lvl1pPr>
          </a:lstStyle>
          <a:p>
            <a:pPr>
              <a:defRPr/>
            </a:pPr>
            <a:fld id="{B1403A58-9AD5-4214-9FA7-C2F8903EE6B2}" type="slidenum">
              <a:rPr lang="en-US" altLang="en-US"/>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Comparison">
    <p:spTree>
      <p:nvGrpSpPr>
        <p:cNvPr id="1" name=""/>
        <p:cNvGrpSpPr/>
        <p:nvPr/>
      </p:nvGrpSpPr>
      <p:grpSpPr>
        <a:xfrm>
          <a:off x="0" y="0"/>
          <a:ext cx="0" cy="0"/>
          <a:chOff x="0" y="0"/>
          <a:chExt cx="0" cy="0"/>
        </a:xfrm>
      </p:grpSpPr>
      <p:sp>
        <p:nvSpPr>
          <p:cNvPr id="7"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8"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9" name="Rectangle 73"/>
          <p:cNvSpPr>
            <a:spLocks noChangeArrowheads="1"/>
          </p:cNvSpPr>
          <p:nvPr/>
        </p:nvSpPr>
        <p:spPr bwMode="auto">
          <a:xfrm>
            <a:off x="2049463" y="1084263"/>
            <a:ext cx="10142537" cy="198437"/>
          </a:xfrm>
          <a:prstGeom prst="rect">
            <a:avLst/>
          </a:prstGeom>
          <a:noFill/>
          <a:ln>
            <a:noFill/>
          </a:ln>
        </p:spPr>
        <p:txBody>
          <a:bodyPr lIns="0"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000">
                <a:solidFill>
                  <a:srgbClr val="001D4B"/>
                </a:solidFill>
              </a:rPr>
              <a:t>UNIVERSITY OF TECHNICAL EDUCATION  HCMC – Academic Affair Office </a:t>
            </a:r>
          </a:p>
        </p:txBody>
      </p:sp>
      <p:sp>
        <p:nvSpPr>
          <p:cNvPr id="10"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12" name="Straight Connector 11"/>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13"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6"/>
          <p:cNvSpPr>
            <a:spLocks noGrp="1"/>
          </p:cNvSpPr>
          <p:nvPr>
            <p:ph type="dt" sz="half" idx="10"/>
          </p:nvPr>
        </p:nvSpPr>
        <p:spPr/>
        <p:txBody>
          <a:bodyPr/>
          <a:lstStyle>
            <a:lvl1pPr algn="l">
              <a:defRPr sz="1600" b="1">
                <a:solidFill>
                  <a:schemeClr val="tx2"/>
                </a:solidFill>
              </a:defRPr>
            </a:lvl1pPr>
          </a:lstStyle>
          <a:p>
            <a:pPr>
              <a:defRPr/>
            </a:pPr>
            <a:fld id="{A987C630-8E8E-4DC0-A1D2-9A241F90D101}" type="datetime1">
              <a:rPr lang="en-US"/>
              <a:t>3/7/2021</a:t>
            </a:fld>
            <a:endParaRPr lang="en-US"/>
          </a:p>
        </p:txBody>
      </p:sp>
      <p:sp>
        <p:nvSpPr>
          <p:cNvPr id="15" name="Slide Number Placeholder 7"/>
          <p:cNvSpPr>
            <a:spLocks noGrp="1"/>
          </p:cNvSpPr>
          <p:nvPr>
            <p:ph type="sldNum" sz="quarter" idx="11"/>
          </p:nvPr>
        </p:nvSpPr>
        <p:spPr/>
        <p:txBody>
          <a:bodyPr/>
          <a:lstStyle>
            <a:lvl1pPr>
              <a:defRPr smtClean="0"/>
            </a:lvl1pPr>
          </a:lstStyle>
          <a:p>
            <a:pPr>
              <a:defRPr/>
            </a:pPr>
            <a:fld id="{020E9F3C-5255-4547-90C5-AA2D5F50D062}"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Title Only">
    <p:spTree>
      <p:nvGrpSpPr>
        <p:cNvPr id="1" name=""/>
        <p:cNvGrpSpPr/>
        <p:nvPr/>
      </p:nvGrpSpPr>
      <p:grpSpPr>
        <a:xfrm>
          <a:off x="0" y="0"/>
          <a:ext cx="0" cy="0"/>
          <a:chOff x="0" y="0"/>
          <a:chExt cx="0" cy="0"/>
        </a:xfrm>
      </p:grpSpPr>
      <p:sp>
        <p:nvSpPr>
          <p:cNvPr id="3"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4"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5" name="Rectangle 73"/>
          <p:cNvSpPr>
            <a:spLocks noChangeArrowheads="1"/>
          </p:cNvSpPr>
          <p:nvPr/>
        </p:nvSpPr>
        <p:spPr bwMode="auto">
          <a:xfrm>
            <a:off x="2049463" y="1084263"/>
            <a:ext cx="10142537" cy="198437"/>
          </a:xfrm>
          <a:prstGeom prst="rect">
            <a:avLst/>
          </a:prstGeom>
          <a:noFill/>
          <a:ln>
            <a:noFill/>
          </a:ln>
        </p:spPr>
        <p:txBody>
          <a:bodyPr lIns="0"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000">
                <a:solidFill>
                  <a:srgbClr val="001D4B"/>
                </a:solidFill>
              </a:rPr>
              <a:t>UNIVERSITY OF TECHNICAL EDUCATION  HCMC – Academic Affair Office </a:t>
            </a:r>
          </a:p>
        </p:txBody>
      </p:sp>
      <p:sp>
        <p:nvSpPr>
          <p:cNvPr id="6"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8" name="Straight Connector 7"/>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10" name="Date Placeholder 6"/>
          <p:cNvSpPr>
            <a:spLocks noGrp="1"/>
          </p:cNvSpPr>
          <p:nvPr>
            <p:ph type="dt" sz="half" idx="10"/>
          </p:nvPr>
        </p:nvSpPr>
        <p:spPr/>
        <p:txBody>
          <a:bodyPr/>
          <a:lstStyle>
            <a:lvl1pPr algn="l">
              <a:defRPr sz="1600" b="1">
                <a:solidFill>
                  <a:schemeClr val="tx2"/>
                </a:solidFill>
              </a:defRPr>
            </a:lvl1pPr>
          </a:lstStyle>
          <a:p>
            <a:pPr>
              <a:defRPr/>
            </a:pPr>
            <a:fld id="{F41A1E98-EA11-4E85-86EC-01A912848680}" type="datetime1">
              <a:rPr lang="en-US"/>
              <a:t>3/7/2021</a:t>
            </a:fld>
            <a:endParaRPr lang="en-US"/>
          </a:p>
        </p:txBody>
      </p:sp>
      <p:sp>
        <p:nvSpPr>
          <p:cNvPr id="11" name="Slide Number Placeholder 7"/>
          <p:cNvSpPr>
            <a:spLocks noGrp="1"/>
          </p:cNvSpPr>
          <p:nvPr>
            <p:ph type="sldNum" sz="quarter" idx="11"/>
          </p:nvPr>
        </p:nvSpPr>
        <p:spPr/>
        <p:txBody>
          <a:bodyPr/>
          <a:lstStyle>
            <a:lvl1pPr>
              <a:defRPr smtClean="0"/>
            </a:lvl1pPr>
          </a:lstStyle>
          <a:p>
            <a:pPr>
              <a:defRPr/>
            </a:pPr>
            <a:fld id="{88456242-30D7-4AE8-84B5-2BBC5DA1265D}" type="slidenum">
              <a:rPr lang="en-US" altLang="en-US"/>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p:cSld name="Blank">
    <p:spTree>
      <p:nvGrpSpPr>
        <p:cNvPr id="1" name=""/>
        <p:cNvGrpSpPr/>
        <p:nvPr/>
      </p:nvGrpSpPr>
      <p:grpSpPr>
        <a:xfrm>
          <a:off x="0" y="0"/>
          <a:ext cx="0" cy="0"/>
          <a:chOff x="0" y="0"/>
          <a:chExt cx="0" cy="0"/>
        </a:xfrm>
      </p:grpSpPr>
      <p:sp>
        <p:nvSpPr>
          <p:cNvPr id="2"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3"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4" name="Rectangle 73"/>
          <p:cNvSpPr>
            <a:spLocks noChangeArrowheads="1"/>
          </p:cNvSpPr>
          <p:nvPr/>
        </p:nvSpPr>
        <p:spPr bwMode="auto">
          <a:xfrm>
            <a:off x="2049463" y="1084263"/>
            <a:ext cx="10142537" cy="198437"/>
          </a:xfrm>
          <a:prstGeom prst="rect">
            <a:avLst/>
          </a:prstGeom>
          <a:noFill/>
          <a:ln>
            <a:noFill/>
          </a:ln>
        </p:spPr>
        <p:txBody>
          <a:bodyPr lIns="0"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000">
                <a:solidFill>
                  <a:srgbClr val="001D4B"/>
                </a:solidFill>
              </a:rPr>
              <a:t>UNIVERSITY OF TECHNICAL EDUCATION  HCMC – Academic Affair Office </a:t>
            </a:r>
          </a:p>
        </p:txBody>
      </p:sp>
      <p:sp>
        <p:nvSpPr>
          <p:cNvPr id="5"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7" name="Straight Connector 6"/>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6"/>
          <p:cNvSpPr>
            <a:spLocks noGrp="1"/>
          </p:cNvSpPr>
          <p:nvPr>
            <p:ph type="dt" sz="half" idx="10"/>
          </p:nvPr>
        </p:nvSpPr>
        <p:spPr/>
        <p:txBody>
          <a:bodyPr/>
          <a:lstStyle>
            <a:lvl1pPr algn="l">
              <a:defRPr sz="1600" b="1">
                <a:solidFill>
                  <a:schemeClr val="tx2"/>
                </a:solidFill>
              </a:defRPr>
            </a:lvl1pPr>
          </a:lstStyle>
          <a:p>
            <a:pPr>
              <a:defRPr/>
            </a:pPr>
            <a:fld id="{74474E6A-BBB9-4C9C-B40F-579F706EF3DB}" type="datetime1">
              <a:rPr lang="en-US"/>
              <a:t>3/7/2021</a:t>
            </a:fld>
            <a:endParaRPr lang="en-US"/>
          </a:p>
        </p:txBody>
      </p:sp>
      <p:sp>
        <p:nvSpPr>
          <p:cNvPr id="10" name="Slide Number Placeholder 7"/>
          <p:cNvSpPr>
            <a:spLocks noGrp="1"/>
          </p:cNvSpPr>
          <p:nvPr>
            <p:ph type="sldNum" sz="quarter" idx="11"/>
          </p:nvPr>
        </p:nvSpPr>
        <p:spPr/>
        <p:txBody>
          <a:bodyPr/>
          <a:lstStyle>
            <a:lvl1pPr>
              <a:defRPr smtClean="0"/>
            </a:lvl1pPr>
          </a:lstStyle>
          <a:p>
            <a:pPr>
              <a:defRPr/>
            </a:pPr>
            <a:fld id="{BE9855D0-D433-4B4D-AFB0-1F2385DE50DB}" type="slidenum">
              <a:rPr lang="en-US" altLang="en-US"/>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p:cSld name="Content with Caption">
    <p:spTree>
      <p:nvGrpSpPr>
        <p:cNvPr id="1" name=""/>
        <p:cNvGrpSpPr/>
        <p:nvPr/>
      </p:nvGrpSpPr>
      <p:grpSpPr>
        <a:xfrm>
          <a:off x="0" y="0"/>
          <a:ext cx="0" cy="0"/>
          <a:chOff x="0" y="0"/>
          <a:chExt cx="0" cy="0"/>
        </a:xfrm>
      </p:grpSpPr>
      <p:sp>
        <p:nvSpPr>
          <p:cNvPr id="5"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6"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7" name="Rectangle 73"/>
          <p:cNvSpPr>
            <a:spLocks noChangeArrowheads="1"/>
          </p:cNvSpPr>
          <p:nvPr/>
        </p:nvSpPr>
        <p:spPr bwMode="auto">
          <a:xfrm>
            <a:off x="2049463" y="1084263"/>
            <a:ext cx="10142537" cy="198437"/>
          </a:xfrm>
          <a:prstGeom prst="rect">
            <a:avLst/>
          </a:prstGeom>
          <a:noFill/>
          <a:ln>
            <a:noFill/>
          </a:ln>
        </p:spPr>
        <p:txBody>
          <a:bodyPr lIns="0"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000">
                <a:solidFill>
                  <a:srgbClr val="001D4B"/>
                </a:solidFill>
              </a:rPr>
              <a:t>UNIVERSITY OF TECHNICAL EDUCATION  HCMC – Academic Affair Office </a:t>
            </a:r>
          </a:p>
        </p:txBody>
      </p:sp>
      <p:sp>
        <p:nvSpPr>
          <p:cNvPr id="8"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10" name="Straight Connector 9"/>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6"/>
          <p:cNvSpPr>
            <a:spLocks noGrp="1"/>
          </p:cNvSpPr>
          <p:nvPr>
            <p:ph type="dt" sz="half" idx="10"/>
          </p:nvPr>
        </p:nvSpPr>
        <p:spPr/>
        <p:txBody>
          <a:bodyPr/>
          <a:lstStyle>
            <a:lvl1pPr algn="l">
              <a:defRPr sz="1600" b="1">
                <a:solidFill>
                  <a:schemeClr val="tx2"/>
                </a:solidFill>
              </a:defRPr>
            </a:lvl1pPr>
          </a:lstStyle>
          <a:p>
            <a:pPr>
              <a:defRPr/>
            </a:pPr>
            <a:fld id="{EEE6978E-18F4-446F-BDA3-04909F9FEC1D}" type="datetime1">
              <a:rPr lang="en-US"/>
              <a:t>3/7/2021</a:t>
            </a:fld>
            <a:endParaRPr lang="en-US"/>
          </a:p>
        </p:txBody>
      </p:sp>
      <p:sp>
        <p:nvSpPr>
          <p:cNvPr id="13" name="Slide Number Placeholder 7"/>
          <p:cNvSpPr>
            <a:spLocks noGrp="1"/>
          </p:cNvSpPr>
          <p:nvPr>
            <p:ph type="sldNum" sz="quarter" idx="11"/>
          </p:nvPr>
        </p:nvSpPr>
        <p:spPr/>
        <p:txBody>
          <a:bodyPr/>
          <a:lstStyle>
            <a:lvl1pPr>
              <a:defRPr smtClean="0"/>
            </a:lvl1pPr>
          </a:lstStyle>
          <a:p>
            <a:pPr>
              <a:defRPr/>
            </a:pPr>
            <a:fld id="{E401F796-BF90-43DA-886E-5C8ECD9321F0}" type="slidenum">
              <a:rPr lang="en-US" altLang="en-US"/>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p:cSld name="Picture with Caption">
    <p:spTree>
      <p:nvGrpSpPr>
        <p:cNvPr id="1" name=""/>
        <p:cNvGrpSpPr/>
        <p:nvPr/>
      </p:nvGrpSpPr>
      <p:grpSpPr>
        <a:xfrm>
          <a:off x="0" y="0"/>
          <a:ext cx="0" cy="0"/>
          <a:chOff x="0" y="0"/>
          <a:chExt cx="0" cy="0"/>
        </a:xfrm>
      </p:grpSpPr>
      <p:sp>
        <p:nvSpPr>
          <p:cNvPr id="5"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6"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7" name="Rectangle 73"/>
          <p:cNvSpPr>
            <a:spLocks noChangeArrowheads="1"/>
          </p:cNvSpPr>
          <p:nvPr/>
        </p:nvSpPr>
        <p:spPr bwMode="auto">
          <a:xfrm>
            <a:off x="2049463" y="1084263"/>
            <a:ext cx="10142537" cy="198437"/>
          </a:xfrm>
          <a:prstGeom prst="rect">
            <a:avLst/>
          </a:prstGeom>
          <a:noFill/>
          <a:ln>
            <a:noFill/>
          </a:ln>
        </p:spPr>
        <p:txBody>
          <a:bodyPr lIns="0"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000">
                <a:solidFill>
                  <a:srgbClr val="001D4B"/>
                </a:solidFill>
              </a:rPr>
              <a:t>UNIVERSITY OF TECHNICAL EDUCATION  HCMC – Academic Affair Office </a:t>
            </a:r>
          </a:p>
        </p:txBody>
      </p:sp>
      <p:sp>
        <p:nvSpPr>
          <p:cNvPr id="8"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10" name="Straight Connector 9"/>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4" descr="TOA NHA TRUNG TAM DHSPK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6"/>
          <p:cNvSpPr>
            <a:spLocks noGrp="1"/>
          </p:cNvSpPr>
          <p:nvPr>
            <p:ph type="dt" sz="half" idx="10"/>
          </p:nvPr>
        </p:nvSpPr>
        <p:spPr/>
        <p:txBody>
          <a:bodyPr/>
          <a:lstStyle>
            <a:lvl1pPr algn="l">
              <a:defRPr sz="1600" b="1">
                <a:solidFill>
                  <a:schemeClr val="tx2"/>
                </a:solidFill>
              </a:defRPr>
            </a:lvl1pPr>
          </a:lstStyle>
          <a:p>
            <a:pPr>
              <a:defRPr/>
            </a:pPr>
            <a:fld id="{2B76A373-9E11-4C2C-89D4-B51050833861}" type="datetime1">
              <a:rPr lang="en-US"/>
              <a:t>3/7/2021</a:t>
            </a:fld>
            <a:endParaRPr lang="en-US"/>
          </a:p>
        </p:txBody>
      </p:sp>
      <p:sp>
        <p:nvSpPr>
          <p:cNvPr id="13" name="Slide Number Placeholder 7"/>
          <p:cNvSpPr>
            <a:spLocks noGrp="1"/>
          </p:cNvSpPr>
          <p:nvPr>
            <p:ph type="sldNum" sz="quarter" idx="11"/>
          </p:nvPr>
        </p:nvSpPr>
        <p:spPr/>
        <p:txBody>
          <a:bodyPr/>
          <a:lstStyle>
            <a:lvl1pPr>
              <a:defRPr smtClean="0"/>
            </a:lvl1pPr>
          </a:lstStyle>
          <a:p>
            <a:pPr>
              <a:defRPr/>
            </a:pPr>
            <a:fld id="{C6BEF3BD-CDA6-4835-A537-6FF27F408581}"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04800" y="1447800"/>
            <a:ext cx="1171575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Textmasterformate durch Klicken bearbeiten</a:t>
            </a:r>
          </a:p>
          <a:p>
            <a:pPr lvl="1"/>
            <a:r>
              <a:rPr lang="en-US" altLang="en-US"/>
              <a:t>Zweite Ebene</a:t>
            </a:r>
          </a:p>
          <a:p>
            <a:pPr lvl="2"/>
            <a:r>
              <a:rPr lang="en-US" altLang="en-US"/>
              <a:t>Dritte Ebene</a:t>
            </a:r>
          </a:p>
          <a:p>
            <a:pPr lvl="3"/>
            <a:r>
              <a:rPr lang="en-US" altLang="en-US"/>
              <a:t>Vierte Ebene</a:t>
            </a:r>
          </a:p>
          <a:p>
            <a:pPr lvl="4"/>
            <a:r>
              <a:rPr lang="en-US" altLang="en-US"/>
              <a:t>Fünfte Ebene</a:t>
            </a:r>
          </a:p>
        </p:txBody>
      </p:sp>
      <p:sp>
        <p:nvSpPr>
          <p:cNvPr id="1027" name="Rectangle 2"/>
          <p:cNvSpPr>
            <a:spLocks noGrp="1" noChangeArrowheads="1"/>
          </p:cNvSpPr>
          <p:nvPr>
            <p:ph type="title"/>
          </p:nvPr>
        </p:nvSpPr>
        <p:spPr bwMode="gray">
          <a:xfrm>
            <a:off x="1930400" y="381000"/>
            <a:ext cx="9956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Titelmasterformat durch Klicken bearbeiten</a:t>
            </a:r>
          </a:p>
        </p:txBody>
      </p:sp>
      <p:sp>
        <p:nvSpPr>
          <p:cNvPr id="1028" name="Line 63"/>
          <p:cNvSpPr>
            <a:spLocks noChangeShapeType="1"/>
          </p:cNvSpPr>
          <p:nvPr userDrawn="1"/>
        </p:nvSpPr>
        <p:spPr bwMode="auto">
          <a:xfrm>
            <a:off x="-17463" y="1052513"/>
            <a:ext cx="12192001"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1029" name="Line 64"/>
          <p:cNvSpPr>
            <a:spLocks noChangeShapeType="1"/>
          </p:cNvSpPr>
          <p:nvPr userDrawn="1"/>
        </p:nvSpPr>
        <p:spPr bwMode="auto">
          <a:xfrm>
            <a:off x="0" y="1243013"/>
            <a:ext cx="12192000" cy="0"/>
          </a:xfrm>
          <a:prstGeom prst="line">
            <a:avLst/>
          </a:prstGeom>
        </p:spPr>
        <p:style>
          <a:lnRef idx="2">
            <a:schemeClr val="accent1"/>
          </a:lnRef>
          <a:fillRef idx="0">
            <a:schemeClr val="accent1"/>
          </a:fillRef>
          <a:effectRef idx="1">
            <a:schemeClr val="accent1"/>
          </a:effectRef>
          <a:fontRef idx="minor">
            <a:schemeClr val="tx1"/>
          </a:fontRef>
        </p:style>
        <p:txBody>
          <a:bodyPr/>
          <a:lstStyle/>
          <a:p>
            <a:pPr eaLnBrk="1" hangingPunct="1">
              <a:defRPr/>
            </a:pPr>
            <a:endParaRPr lang="en-US"/>
          </a:p>
        </p:txBody>
      </p:sp>
      <p:sp>
        <p:nvSpPr>
          <p:cNvPr id="2" name="Rectangle 12"/>
          <p:cNvSpPr>
            <a:spLocks noChangeArrowheads="1"/>
          </p:cNvSpPr>
          <p:nvPr userDrawn="1"/>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latin typeface="Arial" panose="020B0604020202020204" pitchFamily="34" charset="0"/>
              <a:cs typeface="Arial" panose="020B0604020202020204" pitchFamily="34" charset="0"/>
            </a:endParaRPr>
          </a:p>
        </p:txBody>
      </p:sp>
      <p:cxnSp>
        <p:nvCxnSpPr>
          <p:cNvPr id="5" name="Straight Connector 4"/>
          <p:cNvCxnSpPr/>
          <p:nvPr userDrawn="1"/>
        </p:nvCxnSpPr>
        <p:spPr>
          <a:xfrm>
            <a:off x="304800" y="6240463"/>
            <a:ext cx="11701463"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Date Placeholder 6"/>
          <p:cNvSpPr>
            <a:spLocks noGrp="1"/>
          </p:cNvSpPr>
          <p:nvPr>
            <p:ph type="dt" sz="half" idx="2"/>
          </p:nvPr>
        </p:nvSpPr>
        <p:spPr>
          <a:xfrm>
            <a:off x="2049463" y="6357938"/>
            <a:ext cx="2844800" cy="365125"/>
          </a:xfrm>
          <a:prstGeom prst="rect">
            <a:avLst/>
          </a:prstGeom>
        </p:spPr>
        <p:txBody>
          <a:bodyPr vert="horz" lIns="91440" tIns="45720" rIns="91440" bIns="45720" rtlCol="0" anchor="ctr"/>
          <a:lstStyle>
            <a:lvl1pPr algn="l" eaLnBrk="1" hangingPunct="1">
              <a:defRPr sz="1600" b="1">
                <a:solidFill>
                  <a:schemeClr val="tx2"/>
                </a:solidFill>
                <a:latin typeface="Arial" panose="020B0604020202020204" pitchFamily="34" charset="0"/>
                <a:cs typeface="Arial" panose="020B0604020202020204" pitchFamily="34" charset="0"/>
              </a:defRPr>
            </a:lvl1pPr>
          </a:lstStyle>
          <a:p>
            <a:pPr>
              <a:defRPr/>
            </a:pPr>
            <a:fld id="{5F8319DA-E2AB-455D-B634-7F22E7110C0C}" type="datetime1">
              <a:rPr lang="en-US"/>
              <a:t>3/7/2021</a:t>
            </a:fld>
            <a:endParaRPr lang="en-US"/>
          </a:p>
        </p:txBody>
      </p:sp>
      <p:sp>
        <p:nvSpPr>
          <p:cNvPr id="8" name="Slide Number Placeholder 7"/>
          <p:cNvSpPr>
            <a:spLocks noGrp="1"/>
          </p:cNvSpPr>
          <p:nvPr>
            <p:ph type="sldNum" sz="quarter" idx="4"/>
          </p:nvPr>
        </p:nvSpPr>
        <p:spPr>
          <a:xfrm>
            <a:off x="9161463" y="6357938"/>
            <a:ext cx="2844800" cy="365125"/>
          </a:xfrm>
          <a:prstGeom prst="rect">
            <a:avLst/>
          </a:prstGeom>
        </p:spPr>
        <p:txBody>
          <a:bodyPr vert="horz" wrap="square" lIns="91440" tIns="45720" rIns="91440" bIns="45720" numCol="1" anchor="ctr" anchorCtr="0" compatLnSpc="1"/>
          <a:lstStyle>
            <a:lvl1pPr algn="r" eaLnBrk="1" hangingPunct="1">
              <a:defRPr b="1" smtClean="0">
                <a:solidFill>
                  <a:schemeClr val="tx2"/>
                </a:solidFill>
              </a:defRPr>
            </a:lvl1pPr>
          </a:lstStyle>
          <a:p>
            <a:pPr>
              <a:defRPr/>
            </a:pPr>
            <a:fld id="{28DA2B7D-C2B2-439F-B957-1CD0853AC2E1}" type="slidenum">
              <a:rPr lang="en-US" altLang="en-US"/>
              <a:t>‹#›</a:t>
            </a:fld>
            <a:endParaRPr lang="en-US" altLang="en-US"/>
          </a:p>
        </p:txBody>
      </p:sp>
      <p:pic>
        <p:nvPicPr>
          <p:cNvPr id="1034" name="Picture 4" descr="TOA NHA TRUNG TAM DHSPK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63" y="6223000"/>
            <a:ext cx="186372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3"/>
          <p:cNvSpPr>
            <a:spLocks noChangeArrowheads="1"/>
          </p:cNvSpPr>
          <p:nvPr userDrawn="1"/>
        </p:nvSpPr>
        <p:spPr bwMode="auto">
          <a:xfrm>
            <a:off x="2049463" y="1084263"/>
            <a:ext cx="10142537" cy="198437"/>
          </a:xfrm>
          <a:prstGeom prst="rect">
            <a:avLst/>
          </a:prstGeom>
          <a:noFill/>
          <a:ln>
            <a:noFill/>
          </a:ln>
        </p:spPr>
        <p:txBody>
          <a:bodyPr lIns="0" tIns="0"/>
          <a:lstStyle/>
          <a:p>
            <a:pPr algn="r" eaLnBrk="1" hangingPunct="1">
              <a:spcBef>
                <a:spcPct val="50000"/>
              </a:spcBef>
              <a:defRPr/>
            </a:pPr>
            <a:r>
              <a:rPr lang="en-US" sz="1050" b="1" dirty="0">
                <a:solidFill>
                  <a:srgbClr val="001D4B"/>
                </a:solidFill>
                <a:latin typeface="Arial" panose="020B0604020202020204" pitchFamily="34" charset="0"/>
                <a:cs typeface="Arial" panose="020B0604020202020204" pitchFamily="34" charset="0"/>
              </a:rPr>
              <a:t>HCMC UNIVERSITY OF TECHNOLOGY AND  EDUCATION </a:t>
            </a:r>
          </a:p>
        </p:txBody>
      </p:sp>
      <p:pic>
        <p:nvPicPr>
          <p:cNvPr id="1036" name="Picture 15"/>
          <p:cNvPicPr>
            <a:picLocks noChangeAspect="1"/>
          </p:cNvPicPr>
          <p:nvPr userDrawn="1"/>
        </p:nvPicPr>
        <p:blipFill>
          <a:blip r:embed="rId14">
            <a:extLst>
              <a:ext uri="{28A0092B-C50C-407E-A947-70E740481C1C}">
                <a14:useLocalDpi xmlns:a14="http://schemas.microsoft.com/office/drawing/2010/main" val="0"/>
              </a:ext>
            </a:extLst>
          </a:blip>
          <a:srcRect r="79710"/>
          <a:stretch>
            <a:fillRect/>
          </a:stretch>
        </p:blipFill>
        <p:spPr bwMode="auto">
          <a:xfrm>
            <a:off x="147638" y="33338"/>
            <a:ext cx="1160462"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fade">
                                      <p:cBhvr>
                                        <p:cTn id="7" dur="500"/>
                                        <p:tgtEl>
                                          <p:spTgt spid="102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6">
                                            <p:txEl>
                                              <p:pRg st="1" end="1"/>
                                            </p:txEl>
                                          </p:spTgt>
                                        </p:tgtEl>
                                        <p:attrNameLst>
                                          <p:attrName>style.visibility</p:attrName>
                                        </p:attrNameLst>
                                      </p:cBhvr>
                                      <p:to>
                                        <p:strVal val="visible"/>
                                      </p:to>
                                    </p:set>
                                    <p:animEffect transition="in" filter="fade">
                                      <p:cBhvr>
                                        <p:cTn id="10" dur="500"/>
                                        <p:tgtEl>
                                          <p:spTgt spid="102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6">
                                            <p:txEl>
                                              <p:pRg st="2" end="2"/>
                                            </p:txEl>
                                          </p:spTgt>
                                        </p:tgtEl>
                                        <p:attrNameLst>
                                          <p:attrName>style.visibility</p:attrName>
                                        </p:attrNameLst>
                                      </p:cBhvr>
                                      <p:to>
                                        <p:strVal val="visible"/>
                                      </p:to>
                                    </p:set>
                                    <p:animEffect transition="in" filter="fade">
                                      <p:cBhvr>
                                        <p:cTn id="13" dur="500"/>
                                        <p:tgtEl>
                                          <p:spTgt spid="102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6">
                                            <p:txEl>
                                              <p:pRg st="3" end="3"/>
                                            </p:txEl>
                                          </p:spTgt>
                                        </p:tgtEl>
                                        <p:attrNameLst>
                                          <p:attrName>style.visibility</p:attrName>
                                        </p:attrNameLst>
                                      </p:cBhvr>
                                      <p:to>
                                        <p:strVal val="visible"/>
                                      </p:to>
                                    </p:set>
                                    <p:animEffect transition="in" filter="fade">
                                      <p:cBhvr>
                                        <p:cTn id="16" dur="500"/>
                                        <p:tgtEl>
                                          <p:spTgt spid="102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6">
                                            <p:txEl>
                                              <p:pRg st="4" end="4"/>
                                            </p:txEl>
                                          </p:spTgt>
                                        </p:tgtEl>
                                        <p:attrNameLst>
                                          <p:attrName>style.visibility</p:attrName>
                                        </p:attrNameLst>
                                      </p:cBhvr>
                                      <p:to>
                                        <p:strVal val="visible"/>
                                      </p:to>
                                    </p:set>
                                    <p:animEffect transition="in" filter="fade">
                                      <p:cBhvr>
                                        <p:cTn id="19" dur="500"/>
                                        <p:tgtEl>
                                          <p:spTgt spid="1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p:tmplLst>
          <p:tmpl lvl="1">
            <p:tnLst>
              <p:par>
                <p:cTn presetID="10" presetClass="entr" presetSubtype="0" fill="hold" nodeType="click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6"/>
                        </p:tgtEl>
                        <p:attrNameLst>
                          <p:attrName>style.visibility</p:attrName>
                        </p:attrNameLst>
                      </p:cBhvr>
                      <p:to>
                        <p:strVal val="visible"/>
                      </p:to>
                    </p:set>
                    <p:animEffect transition="in" filter="fade">
                      <p:cBhvr>
                        <p:cTn dur="500"/>
                        <p:tgtEl>
                          <p:spTgt spid="1026"/>
                        </p:tgtEl>
                      </p:cBhvr>
                    </p:animEffect>
                  </p:childTnLst>
                </p:cTn>
              </p:par>
            </p:tnLst>
          </p:tmpl>
        </p:tmplLst>
      </p:bldP>
    </p:bldLst>
  </p:timing>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anose="020B0604020202020204" pitchFamily="34" charset="0"/>
        </a:defRPr>
      </a:lvl2pPr>
      <a:lvl3pPr algn="l" rtl="0" eaLnBrk="0" fontAlgn="base" hangingPunct="0">
        <a:spcBef>
          <a:spcPct val="0"/>
        </a:spcBef>
        <a:spcAft>
          <a:spcPct val="0"/>
        </a:spcAft>
        <a:defRPr sz="3200">
          <a:solidFill>
            <a:schemeClr val="tx1"/>
          </a:solidFill>
          <a:latin typeface="Arial" panose="020B0604020202020204" pitchFamily="34" charset="0"/>
        </a:defRPr>
      </a:lvl3pPr>
      <a:lvl4pPr algn="l" rtl="0" eaLnBrk="0" fontAlgn="base" hangingPunct="0">
        <a:spcBef>
          <a:spcPct val="0"/>
        </a:spcBef>
        <a:spcAft>
          <a:spcPct val="0"/>
        </a:spcAft>
        <a:defRPr sz="3200">
          <a:solidFill>
            <a:schemeClr val="tx1"/>
          </a:solidFill>
          <a:latin typeface="Arial" panose="020B0604020202020204" pitchFamily="34" charset="0"/>
        </a:defRPr>
      </a:lvl4pPr>
      <a:lvl5pPr algn="l" rtl="0" eaLnBrk="0" fontAlgn="base" hangingPunct="0">
        <a:spcBef>
          <a:spcPct val="0"/>
        </a:spcBef>
        <a:spcAft>
          <a:spcPct val="0"/>
        </a:spcAft>
        <a:defRPr sz="3200">
          <a:solidFill>
            <a:schemeClr val="tx1"/>
          </a:solidFill>
          <a:latin typeface="Arial" panose="020B0604020202020204" pitchFamily="34" charset="0"/>
        </a:defRPr>
      </a:lvl5pPr>
      <a:lvl6pPr marL="457200" algn="ctr" rtl="0" fontAlgn="base">
        <a:spcBef>
          <a:spcPct val="0"/>
        </a:spcBef>
        <a:spcAft>
          <a:spcPct val="0"/>
        </a:spcAft>
        <a:defRPr sz="2800">
          <a:solidFill>
            <a:schemeClr val="tx1"/>
          </a:solidFill>
          <a:latin typeface="Arial" panose="020B0604020202020204" pitchFamily="34" charset="0"/>
        </a:defRPr>
      </a:lvl6pPr>
      <a:lvl7pPr marL="914400" algn="ctr" rtl="0" fontAlgn="base">
        <a:spcBef>
          <a:spcPct val="0"/>
        </a:spcBef>
        <a:spcAft>
          <a:spcPct val="0"/>
        </a:spcAft>
        <a:defRPr sz="2800">
          <a:solidFill>
            <a:schemeClr val="tx1"/>
          </a:solidFill>
          <a:latin typeface="Arial" panose="020B0604020202020204" pitchFamily="34" charset="0"/>
        </a:defRPr>
      </a:lvl7pPr>
      <a:lvl8pPr marL="1371600" algn="ctr" rtl="0" fontAlgn="base">
        <a:spcBef>
          <a:spcPct val="0"/>
        </a:spcBef>
        <a:spcAft>
          <a:spcPct val="0"/>
        </a:spcAft>
        <a:defRPr sz="2800">
          <a:solidFill>
            <a:schemeClr val="tx1"/>
          </a:solidFill>
          <a:latin typeface="Arial" panose="020B0604020202020204" pitchFamily="34" charset="0"/>
        </a:defRPr>
      </a:lvl8pPr>
      <a:lvl9pPr marL="1828800" algn="ctr" rtl="0" fontAlgn="base">
        <a:spcBef>
          <a:spcPct val="0"/>
        </a:spcBef>
        <a:spcAft>
          <a:spcPct val="0"/>
        </a:spcAft>
        <a:defRPr sz="28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ü"/>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noChangeArrowheads="1"/>
          </p:cNvSpPr>
          <p:nvPr/>
        </p:nvSpPr>
        <p:spPr bwMode="auto">
          <a:xfrm>
            <a:off x="3060700" y="2471738"/>
            <a:ext cx="6450013" cy="530225"/>
          </a:xfrm>
          <a:prstGeom prst="rect">
            <a:avLst/>
          </a:prstGeom>
          <a:noFill/>
          <a:ln>
            <a:noFill/>
          </a:ln>
        </p:spPr>
        <p:txBody>
          <a:bodyPr anchor="b"/>
          <a:lstStyle>
            <a:lvl1pPr marL="0" indent="0" algn="l" rtl="0" eaLnBrk="0" fontAlgn="base" hangingPunct="0">
              <a:spcBef>
                <a:spcPct val="20000"/>
              </a:spcBef>
              <a:spcAft>
                <a:spcPct val="0"/>
              </a:spcAft>
              <a:buClr>
                <a:schemeClr val="tx2"/>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defRPr>
            </a:lvl2pPr>
            <a:lvl3pPr marL="914400" indent="0" algn="l" rtl="0" eaLnBrk="0" fontAlgn="base" hangingPunct="0">
              <a:spcBef>
                <a:spcPct val="20000"/>
              </a:spcBef>
              <a:spcAft>
                <a:spcPct val="0"/>
              </a:spcAft>
              <a:buClr>
                <a:schemeClr val="tx1"/>
              </a:buClr>
              <a:buNone/>
              <a:defRPr sz="1600">
                <a:solidFill>
                  <a:schemeClr val="tx1"/>
                </a:solidFill>
                <a:latin typeface="+mn-lt"/>
              </a:defRPr>
            </a:lvl3pPr>
            <a:lvl4pPr marL="1371600" indent="0" algn="l" rtl="0" eaLnBrk="0" fontAlgn="base" hangingPunct="0">
              <a:spcBef>
                <a:spcPct val="20000"/>
              </a:spcBef>
              <a:spcAft>
                <a:spcPct val="0"/>
              </a:spcAft>
              <a:buNone/>
              <a:defRPr sz="1400">
                <a:solidFill>
                  <a:schemeClr val="tx1"/>
                </a:solidFill>
                <a:latin typeface="+mn-lt"/>
              </a:defRPr>
            </a:lvl4pPr>
            <a:lvl5pPr marL="1828800" indent="0" algn="l" rtl="0" eaLnBrk="0" fontAlgn="base" hangingPunct="0">
              <a:spcBef>
                <a:spcPct val="20000"/>
              </a:spcBef>
              <a:spcAft>
                <a:spcPct val="0"/>
              </a:spcAft>
              <a:buNone/>
              <a:defRPr sz="1400">
                <a:solidFill>
                  <a:schemeClr val="tx1"/>
                </a:solidFill>
                <a:latin typeface="+mn-lt"/>
              </a:defRPr>
            </a:lvl5pPr>
            <a:lvl6pPr marL="2286000" indent="0" algn="l" rtl="0" fontAlgn="base">
              <a:spcBef>
                <a:spcPct val="20000"/>
              </a:spcBef>
              <a:spcAft>
                <a:spcPct val="0"/>
              </a:spcAft>
              <a:buNone/>
              <a:defRPr sz="1400">
                <a:solidFill>
                  <a:schemeClr val="tx1"/>
                </a:solidFill>
                <a:latin typeface="+mn-lt"/>
              </a:defRPr>
            </a:lvl6pPr>
            <a:lvl7pPr marL="2743200" indent="0" algn="l" rtl="0" fontAlgn="base">
              <a:spcBef>
                <a:spcPct val="20000"/>
              </a:spcBef>
              <a:spcAft>
                <a:spcPct val="0"/>
              </a:spcAft>
              <a:buNone/>
              <a:defRPr sz="1400">
                <a:solidFill>
                  <a:schemeClr val="tx1"/>
                </a:solidFill>
                <a:latin typeface="+mn-lt"/>
              </a:defRPr>
            </a:lvl7pPr>
            <a:lvl8pPr marL="3200400" indent="0" algn="l" rtl="0" fontAlgn="base">
              <a:spcBef>
                <a:spcPct val="20000"/>
              </a:spcBef>
              <a:spcAft>
                <a:spcPct val="0"/>
              </a:spcAft>
              <a:buNone/>
              <a:defRPr sz="1400">
                <a:solidFill>
                  <a:schemeClr val="tx1"/>
                </a:solidFill>
                <a:latin typeface="+mn-lt"/>
              </a:defRPr>
            </a:lvl8pPr>
            <a:lvl9pPr marL="3657600" indent="0" algn="l" rtl="0" fontAlgn="base">
              <a:spcBef>
                <a:spcPct val="20000"/>
              </a:spcBef>
              <a:spcAft>
                <a:spcPct val="0"/>
              </a:spcAft>
              <a:buNone/>
              <a:defRPr sz="1400">
                <a:solidFill>
                  <a:schemeClr val="tx1"/>
                </a:solidFill>
                <a:latin typeface="+mn-lt"/>
              </a:defRPr>
            </a:lvl9pPr>
          </a:lstStyle>
          <a:p>
            <a:pPr>
              <a:defRPr/>
            </a:pPr>
            <a:r>
              <a:rPr lang="en-US" altLang="en-US" sz="2800" kern="0" dirty="0">
                <a:solidFill>
                  <a:srgbClr val="1106EC"/>
                </a:solidFill>
                <a:latin typeface="Times New Roman" panose="02020603050405020304" charset="0"/>
                <a:cs typeface="Times New Roman" panose="02020603050405020304" charset="0"/>
              </a:rPr>
              <a:t>ĐỀ TÀI:</a:t>
            </a:r>
          </a:p>
        </p:txBody>
      </p:sp>
      <p:sp>
        <p:nvSpPr>
          <p:cNvPr id="3" name="Text Placeholder 2"/>
          <p:cNvSpPr txBox="1">
            <a:spLocks noChangeArrowheads="1"/>
          </p:cNvSpPr>
          <p:nvPr/>
        </p:nvSpPr>
        <p:spPr bwMode="auto">
          <a:xfrm>
            <a:off x="5063173" y="1290638"/>
            <a:ext cx="2921000" cy="528637"/>
          </a:xfrm>
          <a:prstGeom prst="rect">
            <a:avLst/>
          </a:prstGeom>
          <a:noFill/>
          <a:ln>
            <a:noFill/>
          </a:ln>
        </p:spPr>
        <p:txBody>
          <a:bodyPr anchor="b"/>
          <a:lstStyle>
            <a:lvl1pPr marL="0" indent="0" algn="l" rtl="0" eaLnBrk="0" fontAlgn="base" hangingPunct="0">
              <a:spcBef>
                <a:spcPct val="20000"/>
              </a:spcBef>
              <a:spcAft>
                <a:spcPct val="0"/>
              </a:spcAft>
              <a:buClr>
                <a:schemeClr val="tx2"/>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defRPr>
            </a:lvl2pPr>
            <a:lvl3pPr marL="914400" indent="0" algn="l" rtl="0" eaLnBrk="0" fontAlgn="base" hangingPunct="0">
              <a:spcBef>
                <a:spcPct val="20000"/>
              </a:spcBef>
              <a:spcAft>
                <a:spcPct val="0"/>
              </a:spcAft>
              <a:buClr>
                <a:schemeClr val="tx1"/>
              </a:buClr>
              <a:buNone/>
              <a:defRPr sz="1600">
                <a:solidFill>
                  <a:schemeClr val="tx1"/>
                </a:solidFill>
                <a:latin typeface="+mn-lt"/>
              </a:defRPr>
            </a:lvl3pPr>
            <a:lvl4pPr marL="1371600" indent="0" algn="l" rtl="0" eaLnBrk="0" fontAlgn="base" hangingPunct="0">
              <a:spcBef>
                <a:spcPct val="20000"/>
              </a:spcBef>
              <a:spcAft>
                <a:spcPct val="0"/>
              </a:spcAft>
              <a:buNone/>
              <a:defRPr sz="1400">
                <a:solidFill>
                  <a:schemeClr val="tx1"/>
                </a:solidFill>
                <a:latin typeface="+mn-lt"/>
              </a:defRPr>
            </a:lvl4pPr>
            <a:lvl5pPr marL="1828800" indent="0" algn="l" rtl="0" eaLnBrk="0" fontAlgn="base" hangingPunct="0">
              <a:spcBef>
                <a:spcPct val="20000"/>
              </a:spcBef>
              <a:spcAft>
                <a:spcPct val="0"/>
              </a:spcAft>
              <a:buNone/>
              <a:defRPr sz="1400">
                <a:solidFill>
                  <a:schemeClr val="tx1"/>
                </a:solidFill>
                <a:latin typeface="+mn-lt"/>
              </a:defRPr>
            </a:lvl5pPr>
            <a:lvl6pPr marL="2286000" indent="0" algn="l" rtl="0" fontAlgn="base">
              <a:spcBef>
                <a:spcPct val="20000"/>
              </a:spcBef>
              <a:spcAft>
                <a:spcPct val="0"/>
              </a:spcAft>
              <a:buNone/>
              <a:defRPr sz="1400">
                <a:solidFill>
                  <a:schemeClr val="tx1"/>
                </a:solidFill>
                <a:latin typeface="+mn-lt"/>
              </a:defRPr>
            </a:lvl6pPr>
            <a:lvl7pPr marL="2743200" indent="0" algn="l" rtl="0" fontAlgn="base">
              <a:spcBef>
                <a:spcPct val="20000"/>
              </a:spcBef>
              <a:spcAft>
                <a:spcPct val="0"/>
              </a:spcAft>
              <a:buNone/>
              <a:defRPr sz="1400">
                <a:solidFill>
                  <a:schemeClr val="tx1"/>
                </a:solidFill>
                <a:latin typeface="+mn-lt"/>
              </a:defRPr>
            </a:lvl7pPr>
            <a:lvl8pPr marL="3200400" indent="0" algn="l" rtl="0" fontAlgn="base">
              <a:spcBef>
                <a:spcPct val="20000"/>
              </a:spcBef>
              <a:spcAft>
                <a:spcPct val="0"/>
              </a:spcAft>
              <a:buNone/>
              <a:defRPr sz="1400">
                <a:solidFill>
                  <a:schemeClr val="tx1"/>
                </a:solidFill>
                <a:latin typeface="+mn-lt"/>
              </a:defRPr>
            </a:lvl8pPr>
            <a:lvl9pPr marL="3657600" indent="0" algn="l" rtl="0" fontAlgn="base">
              <a:spcBef>
                <a:spcPct val="20000"/>
              </a:spcBef>
              <a:spcAft>
                <a:spcPct val="0"/>
              </a:spcAft>
              <a:buNone/>
              <a:defRPr sz="1400">
                <a:solidFill>
                  <a:schemeClr val="tx1"/>
                </a:solidFill>
                <a:latin typeface="+mn-lt"/>
              </a:defRPr>
            </a:lvl9pPr>
          </a:lstStyle>
          <a:p>
            <a:pPr algn="ctr">
              <a:defRPr/>
            </a:pPr>
            <a:r>
              <a:rPr lang="en-US" altLang="en-US" kern="0" dirty="0">
                <a:latin typeface="Times New Roman" panose="02020603050405020304" charset="0"/>
                <a:cs typeface="Times New Roman" panose="02020603050405020304" charset="0"/>
              </a:rPr>
              <a:t>BÁO CÁO  </a:t>
            </a:r>
          </a:p>
        </p:txBody>
      </p:sp>
      <p:sp>
        <p:nvSpPr>
          <p:cNvPr id="4" name="Text Placeholder 2"/>
          <p:cNvSpPr txBox="1">
            <a:spLocks noChangeArrowheads="1"/>
          </p:cNvSpPr>
          <p:nvPr/>
        </p:nvSpPr>
        <p:spPr bwMode="auto">
          <a:xfrm>
            <a:off x="3420111" y="1818958"/>
            <a:ext cx="6208712" cy="415925"/>
          </a:xfrm>
          <a:prstGeom prst="rect">
            <a:avLst/>
          </a:prstGeom>
          <a:noFill/>
          <a:ln>
            <a:noFill/>
          </a:ln>
        </p:spPr>
        <p:txBody>
          <a:bodyPr anchor="b"/>
          <a:lstStyle>
            <a:lvl1pPr marL="0" indent="0" algn="l" rtl="0" eaLnBrk="0" fontAlgn="base" hangingPunct="0">
              <a:spcBef>
                <a:spcPct val="20000"/>
              </a:spcBef>
              <a:spcAft>
                <a:spcPct val="0"/>
              </a:spcAft>
              <a:buClr>
                <a:schemeClr val="tx2"/>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defRPr>
            </a:lvl2pPr>
            <a:lvl3pPr marL="914400" indent="0" algn="l" rtl="0" eaLnBrk="0" fontAlgn="base" hangingPunct="0">
              <a:spcBef>
                <a:spcPct val="20000"/>
              </a:spcBef>
              <a:spcAft>
                <a:spcPct val="0"/>
              </a:spcAft>
              <a:buClr>
                <a:schemeClr val="tx1"/>
              </a:buClr>
              <a:buNone/>
              <a:defRPr sz="1600">
                <a:solidFill>
                  <a:schemeClr val="tx1"/>
                </a:solidFill>
                <a:latin typeface="+mn-lt"/>
              </a:defRPr>
            </a:lvl3pPr>
            <a:lvl4pPr marL="1371600" indent="0" algn="l" rtl="0" eaLnBrk="0" fontAlgn="base" hangingPunct="0">
              <a:spcBef>
                <a:spcPct val="20000"/>
              </a:spcBef>
              <a:spcAft>
                <a:spcPct val="0"/>
              </a:spcAft>
              <a:buNone/>
              <a:defRPr sz="1400">
                <a:solidFill>
                  <a:schemeClr val="tx1"/>
                </a:solidFill>
                <a:latin typeface="+mn-lt"/>
              </a:defRPr>
            </a:lvl4pPr>
            <a:lvl5pPr marL="1828800" indent="0" algn="l" rtl="0" eaLnBrk="0" fontAlgn="base" hangingPunct="0">
              <a:spcBef>
                <a:spcPct val="20000"/>
              </a:spcBef>
              <a:spcAft>
                <a:spcPct val="0"/>
              </a:spcAft>
              <a:buNone/>
              <a:defRPr sz="1400">
                <a:solidFill>
                  <a:schemeClr val="tx1"/>
                </a:solidFill>
                <a:latin typeface="+mn-lt"/>
              </a:defRPr>
            </a:lvl5pPr>
            <a:lvl6pPr marL="2286000" indent="0" algn="l" rtl="0" fontAlgn="base">
              <a:spcBef>
                <a:spcPct val="20000"/>
              </a:spcBef>
              <a:spcAft>
                <a:spcPct val="0"/>
              </a:spcAft>
              <a:buNone/>
              <a:defRPr sz="1400">
                <a:solidFill>
                  <a:schemeClr val="tx1"/>
                </a:solidFill>
                <a:latin typeface="+mn-lt"/>
              </a:defRPr>
            </a:lvl6pPr>
            <a:lvl7pPr marL="2743200" indent="0" algn="l" rtl="0" fontAlgn="base">
              <a:spcBef>
                <a:spcPct val="20000"/>
              </a:spcBef>
              <a:spcAft>
                <a:spcPct val="0"/>
              </a:spcAft>
              <a:buNone/>
              <a:defRPr sz="1400">
                <a:solidFill>
                  <a:schemeClr val="tx1"/>
                </a:solidFill>
                <a:latin typeface="+mn-lt"/>
              </a:defRPr>
            </a:lvl7pPr>
            <a:lvl8pPr marL="3200400" indent="0" algn="l" rtl="0" fontAlgn="base">
              <a:spcBef>
                <a:spcPct val="20000"/>
              </a:spcBef>
              <a:spcAft>
                <a:spcPct val="0"/>
              </a:spcAft>
              <a:buNone/>
              <a:defRPr sz="1400">
                <a:solidFill>
                  <a:schemeClr val="tx1"/>
                </a:solidFill>
                <a:latin typeface="+mn-lt"/>
              </a:defRPr>
            </a:lvl8pPr>
            <a:lvl9pPr marL="3657600" indent="0" algn="l" rtl="0" fontAlgn="base">
              <a:spcBef>
                <a:spcPct val="20000"/>
              </a:spcBef>
              <a:spcAft>
                <a:spcPct val="0"/>
              </a:spcAft>
              <a:buNone/>
              <a:defRPr sz="1400">
                <a:solidFill>
                  <a:schemeClr val="tx1"/>
                </a:solidFill>
                <a:latin typeface="+mn-lt"/>
              </a:defRPr>
            </a:lvl9pPr>
          </a:lstStyle>
          <a:p>
            <a:pPr algn="ctr">
              <a:defRPr/>
            </a:pPr>
            <a:endParaRPr lang="en-US" altLang="en-US" kern="0" dirty="0">
              <a:latin typeface="Times New Roman" panose="02020603050405020304" charset="0"/>
              <a:cs typeface="Times New Roman" panose="02020603050405020304" charset="0"/>
            </a:endParaRPr>
          </a:p>
        </p:txBody>
      </p:sp>
      <p:sp>
        <p:nvSpPr>
          <p:cNvPr id="11" name="Title 1"/>
          <p:cNvSpPr>
            <a:spLocks noGrp="1" noChangeArrowheads="1"/>
          </p:cNvSpPr>
          <p:nvPr>
            <p:ph type="title"/>
          </p:nvPr>
        </p:nvSpPr>
        <p:spPr>
          <a:xfrm>
            <a:off x="3060700" y="3238818"/>
            <a:ext cx="8683625" cy="2816224"/>
          </a:xfrm>
        </p:spPr>
        <p:txBody>
          <a:bodyPr/>
          <a:lstStyle/>
          <a:p>
            <a:pPr algn="ctr">
              <a:defRPr/>
            </a:pPr>
            <a:r>
              <a:rPr lang="vi-VN" b="0" smtClean="0"/>
              <a:t>Hiệu </a:t>
            </a:r>
            <a:r>
              <a:rPr lang="vi-VN" b="0"/>
              <a:t>suất ngừng hoạt động của các hệ thống đa truy nhập không trực giao </a:t>
            </a:r>
            <a:r>
              <a:rPr lang="en-US" b="0" smtClean="0"/>
              <a:t>VỚI</a:t>
            </a:r>
            <a:r>
              <a:rPr lang="vi-VN" b="0" smtClean="0"/>
              <a:t> </a:t>
            </a:r>
            <a:r>
              <a:rPr lang="vi-VN" b="0"/>
              <a:t>rơle hai chiều </a:t>
            </a:r>
            <a:endParaRPr lang="en-US" altLang="en-US" sz="3500" dirty="0">
              <a:solidFill>
                <a:srgbClr val="1106EC"/>
              </a:solidFill>
              <a:latin typeface="Times New Roman" panose="02020603050405020304" charset="0"/>
              <a:cs typeface="Times New Roman" panose="02020603050405020304" charset="0"/>
            </a:endParaRPr>
          </a:p>
        </p:txBody>
      </p:sp>
      <p:sp>
        <p:nvSpPr>
          <p:cNvPr id="1536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fld id="{56AE0976-7EFC-4AA1-88DB-28030EDB83C1}" type="datetime1">
              <a:rPr lang="en-US" altLang="en-US" sz="1600" smtClean="0">
                <a:solidFill>
                  <a:schemeClr val="tx2"/>
                </a:solidFill>
                <a:latin typeface="Times New Roman" panose="02020603050405020304" charset="0"/>
                <a:cs typeface="Times New Roman" panose="02020603050405020304" charset="0"/>
              </a:rPr>
              <a:t>3/7/2021</a:t>
            </a:fld>
            <a:endParaRPr lang="en-US" altLang="en-US" sz="1600" smtClean="0">
              <a:solidFill>
                <a:schemeClr val="tx2"/>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3163415" y="261863"/>
            <a:ext cx="65625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XÁC SUẤT NGỪNG HOẠT ĐỘNG</a:t>
            </a:r>
            <a:endParaRPr lang="en-US" altLang="en-US" sz="3200" b="1">
              <a:solidFill>
                <a:srgbClr val="FF0000"/>
              </a:solidFill>
              <a:latin typeface="Times New Roman" panose="02020603050405020304" charset="0"/>
              <a:cs typeface="Times New Roman" panose="02020603050405020304" charset="0"/>
            </a:endParaRPr>
          </a:p>
        </p:txBody>
      </p:sp>
      <p:sp>
        <p:nvSpPr>
          <p:cNvPr id="100" name="Text Box 99"/>
          <p:cNvSpPr txBox="1"/>
          <p:nvPr/>
        </p:nvSpPr>
        <p:spPr>
          <a:xfrm>
            <a:off x="575310" y="1312545"/>
            <a:ext cx="7820025" cy="600293"/>
          </a:xfrm>
          <a:prstGeom prst="rect">
            <a:avLst/>
          </a:prstGeom>
          <a:noFill/>
          <a:ln w="9525">
            <a:noFill/>
          </a:ln>
        </p:spPr>
        <p:txBody>
          <a:bodyPr wrap="square">
            <a:spAutoFit/>
          </a:bodyPr>
          <a:lstStyle/>
          <a:p>
            <a:pPr latinLnBrk="0">
              <a:lnSpc>
                <a:spcPct val="150000"/>
              </a:lnSpc>
            </a:pPr>
            <a:r>
              <a:rPr lang="en-US" sz="2500" smtClean="0">
                <a:latin typeface="Times New Roman" panose="02020603050405020304" charset="0"/>
                <a:cs typeface="Times New Roman" panose="02020603050405020304" charset="0"/>
              </a:rPr>
              <a:t>3. Phân tích thứ tự đa dạng:</a:t>
            </a:r>
            <a:endParaRPr lang="en-US" sz="2500">
              <a:latin typeface="Times New Roman" panose="02020603050405020304" charset="0"/>
              <a:cs typeface="Times New Roman" panose="02020603050405020304" charset="0"/>
            </a:endParaRPr>
          </a:p>
        </p:txBody>
      </p:sp>
      <p:sp>
        <p:nvSpPr>
          <p:cNvPr id="4" name="Text Box 99"/>
          <p:cNvSpPr txBox="1"/>
          <p:nvPr/>
        </p:nvSpPr>
        <p:spPr>
          <a:xfrm>
            <a:off x="575310" y="1912838"/>
            <a:ext cx="11121390" cy="2977738"/>
          </a:xfrm>
          <a:prstGeom prst="rect">
            <a:avLst/>
          </a:prstGeom>
          <a:noFill/>
          <a:ln w="9525">
            <a:noFill/>
          </a:ln>
        </p:spPr>
        <p:txBody>
          <a:bodyPr wrap="square">
            <a:spAutoFit/>
          </a:bodyPr>
          <a:lstStyle/>
          <a:p>
            <a:pPr marL="685800" lvl="1" indent="-457200">
              <a:lnSpc>
                <a:spcPct val="150000"/>
              </a:lnSpc>
              <a:buFont typeface="+mj-lt"/>
              <a:buAutoNum type="arabicPeriod"/>
            </a:pPr>
            <a:r>
              <a:rPr lang="en-US" sz="2500" smtClean="0">
                <a:latin typeface="Times New Roman" panose="02020603050405020304" charset="0"/>
                <a:cs typeface="Times New Roman" panose="02020603050405020304" charset="0"/>
              </a:rPr>
              <a:t>Do tác động của nhiễu dư, bậc phân tập của xl với việc sử dụng ipSIC là 0. Ngoài ra quá trình truyền thông tin qua khe thứ nhất tương tự như NOMA đường lên, thứ tự phân tập của xl với việc sử dụng pSIC cũng là 0. Như vậy có thể thấy được sẽ có lỗi cho xl với cả ipSIC/pSIC</a:t>
            </a:r>
          </a:p>
          <a:p>
            <a:pPr marL="685800" lvl="1" indent="-457200">
              <a:lnSpc>
                <a:spcPct val="150000"/>
              </a:lnSpc>
              <a:buFont typeface="+mj-lt"/>
              <a:buAutoNum type="arabicPeriod"/>
            </a:pPr>
            <a:r>
              <a:rPr lang="en-US" sz="2500" smtClean="0">
                <a:latin typeface="Times New Roman" panose="02020603050405020304" charset="0"/>
                <a:cs typeface="Times New Roman" panose="02020603050405020304" charset="0"/>
              </a:rPr>
              <a:t>Bậc phân tập của xt cho cả ipSIC/pSIC là 0.</a:t>
            </a:r>
            <a:endParaRPr lang="en-US" sz="250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71550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3163415" y="261863"/>
            <a:ext cx="65625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XÁC SUẤT NGỪNG HOẠT ĐỘNG</a:t>
            </a:r>
            <a:endParaRPr lang="en-US" altLang="en-US" sz="3200" b="1">
              <a:solidFill>
                <a:srgbClr val="FF0000"/>
              </a:solidFill>
              <a:latin typeface="Times New Roman" panose="02020603050405020304" charset="0"/>
              <a:cs typeface="Times New Roman" panose="02020603050405020304" charset="0"/>
            </a:endParaRPr>
          </a:p>
        </p:txBody>
      </p:sp>
      <p:sp>
        <p:nvSpPr>
          <p:cNvPr id="100" name="Text Box 99"/>
          <p:cNvSpPr txBox="1"/>
          <p:nvPr/>
        </p:nvSpPr>
        <p:spPr>
          <a:xfrm>
            <a:off x="575310" y="1312545"/>
            <a:ext cx="7820025" cy="600293"/>
          </a:xfrm>
          <a:prstGeom prst="rect">
            <a:avLst/>
          </a:prstGeom>
          <a:noFill/>
          <a:ln w="9525">
            <a:noFill/>
          </a:ln>
        </p:spPr>
        <p:txBody>
          <a:bodyPr wrap="square">
            <a:spAutoFit/>
          </a:bodyPr>
          <a:lstStyle/>
          <a:p>
            <a:pPr latinLnBrk="0">
              <a:lnSpc>
                <a:spcPct val="150000"/>
              </a:lnSpc>
            </a:pPr>
            <a:r>
              <a:rPr lang="en-US" sz="2500" smtClean="0">
                <a:latin typeface="Times New Roman" panose="02020603050405020304" charset="0"/>
                <a:cs typeface="Times New Roman" panose="02020603050405020304" charset="0"/>
              </a:rPr>
              <a:t>4. Phân tích thông lượng:</a:t>
            </a:r>
            <a:endParaRPr lang="en-US" sz="2500">
              <a:latin typeface="Times New Roman" panose="02020603050405020304" charset="0"/>
              <a:cs typeface="Times New Roman" panose="02020603050405020304" charset="0"/>
            </a:endParaRPr>
          </a:p>
        </p:txBody>
      </p:sp>
      <p:sp>
        <p:nvSpPr>
          <p:cNvPr id="4" name="Text Box 99"/>
          <p:cNvSpPr txBox="1"/>
          <p:nvPr/>
        </p:nvSpPr>
        <p:spPr>
          <a:xfrm>
            <a:off x="575310" y="1912838"/>
            <a:ext cx="11121390" cy="1823576"/>
          </a:xfrm>
          <a:prstGeom prst="rect">
            <a:avLst/>
          </a:prstGeom>
          <a:noFill/>
          <a:ln w="9525">
            <a:noFill/>
          </a:ln>
        </p:spPr>
        <p:txBody>
          <a:bodyPr wrap="square">
            <a:spAutoFit/>
          </a:bodyPr>
          <a:lstStyle/>
          <a:p>
            <a:pPr marL="228600" lvl="1">
              <a:lnSpc>
                <a:spcPct val="150000"/>
              </a:lnSpc>
            </a:pPr>
            <a:r>
              <a:rPr lang="en-US" sz="2500" smtClean="0">
                <a:latin typeface="Times New Roman" panose="02020603050405020304" charset="0"/>
                <a:cs typeface="Times New Roman" panose="02020603050405020304" charset="0"/>
              </a:rPr>
              <a:t>Trong kịch bản truyền giới hạn độ trễ. BS truyền tin nhắn đến người dùng với tốc độ cố định. Trong đó thông lượng phụ thuộc vào các kênh mờ không dây. Công  thức tính thông lượng tương ứng của TWR-NOMA với ipSIC/pSIC.</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051" y="3690505"/>
            <a:ext cx="8287907" cy="1733792"/>
          </a:xfrm>
          <a:prstGeom prst="rect">
            <a:avLst/>
          </a:prstGeom>
        </p:spPr>
      </p:pic>
    </p:spTree>
    <p:extLst>
      <p:ext uri="{BB962C8B-B14F-4D97-AF65-F5344CB8AC3E}">
        <p14:creationId xmlns:p14="http://schemas.microsoft.com/office/powerpoint/2010/main" val="651987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4799723" y="155242"/>
            <a:ext cx="20591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KẾT QUẢ</a:t>
            </a:r>
            <a:endParaRPr lang="en-US" altLang="en-US" sz="3200" b="1">
              <a:solidFill>
                <a:srgbClr val="FF0000"/>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6" y="1432455"/>
            <a:ext cx="6005851" cy="4295245"/>
          </a:xfrm>
          <a:prstGeom prst="rect">
            <a:avLst/>
          </a:prstGeom>
        </p:spPr>
      </p:pic>
      <p:sp>
        <p:nvSpPr>
          <p:cNvPr id="6" name="Text Box 1"/>
          <p:cNvSpPr txBox="1"/>
          <p:nvPr/>
        </p:nvSpPr>
        <p:spPr>
          <a:xfrm>
            <a:off x="5829300" y="2232557"/>
            <a:ext cx="6223000" cy="2585323"/>
          </a:xfrm>
          <a:prstGeom prst="rect">
            <a:avLst/>
          </a:prstGeom>
          <a:noFill/>
        </p:spPr>
        <p:txBody>
          <a:bodyPr wrap="square" rtlCol="0" anchor="t">
            <a:spAutoFit/>
          </a:bodyPr>
          <a:lstStyle/>
          <a:p>
            <a:pPr marL="285750" indent="-285750">
              <a:buFont typeface="Arial" panose="020B0604020202020204" pitchFamily="34" charset="0"/>
              <a:buChar char="•"/>
            </a:pPr>
            <a:r>
              <a:rPr lang="en-US" smtClean="0"/>
              <a:t>Hành vi ngừng hoạt động của x1 và x2 đối với TWR-NOMA vượt trội hơn so với TWR-OMA trong chế độ SNR thấp.</a:t>
            </a:r>
          </a:p>
          <a:p>
            <a:endParaRPr lang="en-US" smtClean="0"/>
          </a:p>
          <a:p>
            <a:pPr marL="285750" indent="-285750">
              <a:buFont typeface="Arial" panose="020B0604020202020204" pitchFamily="34" charset="0"/>
              <a:buChar char="•"/>
            </a:pPr>
            <a:r>
              <a:rPr lang="en-US" smtClean="0"/>
              <a:t>pSIC có khả năng nâng cao hiệu suất của NOMA so với ipSIC.</a:t>
            </a:r>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r>
              <a:rPr lang="en-US" smtClean="0"/>
              <a:t>Hành vi ngừng hoạt động của x1 và x2 hội tụ với các lỗi trong chế độ SNR cao.</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4799723" y="155242"/>
            <a:ext cx="20591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KẾT QUẢ</a:t>
            </a:r>
            <a:endParaRPr lang="en-US" altLang="en-US" sz="3200" b="1">
              <a:solidFill>
                <a:srgbClr val="FF0000"/>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6" name="Text Box 1"/>
              <p:cNvSpPr txBox="1"/>
              <p:nvPr/>
            </p:nvSpPr>
            <p:spPr>
              <a:xfrm>
                <a:off x="5829300" y="2232557"/>
                <a:ext cx="6223000" cy="3139321"/>
              </a:xfrm>
              <a:prstGeom prst="rect">
                <a:avLst/>
              </a:prstGeom>
              <a:noFill/>
            </p:spPr>
            <p:txBody>
              <a:bodyPr wrap="square" rtlCol="0" anchor="t">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𝐾h𝑖</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1=0, </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2=0</m:t>
                    </m:r>
                    <m:r>
                      <a:rPr lang="en-US" b="0" i="0" smtClean="0">
                        <a:latin typeface="Cambria Math" panose="02040503050406030204" pitchFamily="18" charset="0"/>
                        <a:ea typeface="Cambria Math" panose="02040503050406030204" pitchFamily="18" charset="0"/>
                      </a:rPr>
                      <m:t> </m:t>
                    </m:r>
                  </m:oMath>
                </a14:m>
                <a:r>
                  <a:rPr lang="en-US" smtClean="0"/>
                  <a:t>không có nhiễu giữa A1 và A2 tại relay, có thể xem như một điểm chuẩn.</a:t>
                </a:r>
              </a:p>
              <a:p>
                <a:endParaRPr lang="en-US" smtClean="0"/>
              </a:p>
              <a:p>
                <a:endParaRPr lang="en-US"/>
              </a:p>
              <a:p>
                <a:pPr marL="285750" indent="-285750">
                  <a:buFont typeface="Arial" panose="020B0604020202020204" pitchFamily="34" charset="0"/>
                  <a:buChar char="•"/>
                </a:pPr>
                <a:r>
                  <a:rPr lang="en-US" smtClean="0"/>
                  <a:t>Mức độ ảnh hưởng của nhiễu ngày càng tăng, hiệu suất ngừng hoạt động của hệ thống TWR-NOMA sẽ suy giảm đáng kể.</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smtClean="0"/>
                  <a:t>Cần phải tìm kiếm cách ngăn chặn ảnh hường của nhiễu giữa các ăng-ten.</a:t>
                </a:r>
              </a:p>
              <a:p>
                <a:pPr marL="285750" indent="-285750">
                  <a:buFont typeface="Arial" panose="020B0604020202020204" pitchFamily="34" charset="0"/>
                  <a:buChar char="•"/>
                </a:pPr>
                <a:endParaRPr lang="en-US" smtClean="0"/>
              </a:p>
            </p:txBody>
          </p:sp>
        </mc:Choice>
        <mc:Fallback xmlns="">
          <p:sp>
            <p:nvSpPr>
              <p:cNvPr id="6" name="Text Box 1"/>
              <p:cNvSpPr txBox="1">
                <a:spLocks noRot="1" noChangeAspect="1" noMove="1" noResize="1" noEditPoints="1" noAdjustHandles="1" noChangeArrowheads="1" noChangeShapeType="1" noTextEdit="1"/>
              </p:cNvSpPr>
              <p:nvPr/>
            </p:nvSpPr>
            <p:spPr>
              <a:xfrm>
                <a:off x="5829300" y="2232557"/>
                <a:ext cx="6223000" cy="3139321"/>
              </a:xfrm>
              <a:prstGeom prst="rect">
                <a:avLst/>
              </a:prstGeom>
              <a:blipFill>
                <a:blip r:embed="rId2"/>
                <a:stretch>
                  <a:fillRect l="-588" t="-971" r="-1567"/>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84" y="1562850"/>
            <a:ext cx="5211044" cy="3924736"/>
          </a:xfrm>
          <a:prstGeom prst="rect">
            <a:avLst/>
          </a:prstGeom>
        </p:spPr>
      </p:pic>
    </p:spTree>
    <p:extLst>
      <p:ext uri="{BB962C8B-B14F-4D97-AF65-F5344CB8AC3E}">
        <p14:creationId xmlns:p14="http://schemas.microsoft.com/office/powerpoint/2010/main" val="72863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4799723" y="155242"/>
            <a:ext cx="20591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KẾT QUẢ</a:t>
            </a:r>
            <a:endParaRPr lang="en-US" altLang="en-US" sz="3200" b="1">
              <a:solidFill>
                <a:srgbClr val="FF0000"/>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6" name="Text Box 1"/>
              <p:cNvSpPr txBox="1"/>
              <p:nvPr/>
            </p:nvSpPr>
            <p:spPr>
              <a:xfrm>
                <a:off x="5829300" y="2232557"/>
                <a:ext cx="6223000" cy="2308324"/>
              </a:xfrm>
              <a:prstGeom prst="rect">
                <a:avLst/>
              </a:prstGeom>
              <a:noFill/>
            </p:spPr>
            <p:txBody>
              <a:bodyPr wrap="square" rtlCol="0" anchor="t">
                <a:spAutoFit/>
              </a:bodyPr>
              <a:lstStyle/>
              <a:p>
                <a:pPr marL="285750" indent="-285750">
                  <a:buFont typeface="Arial" panose="020B0604020202020204" pitchFamily="34" charset="0"/>
                  <a:buChar char="•"/>
                </a:pPr>
                <a:r>
                  <a:rPr lang="en-US" smtClean="0">
                    <a:latin typeface="Times New Roman" panose="02020603050405020304" pitchFamily="18" charset="0"/>
                    <a:ea typeface="Tahoma" panose="020B0604030504040204" pitchFamily="34" charset="0"/>
                    <a:cs typeface="Times New Roman" panose="02020603050405020304" pitchFamily="18" charset="0"/>
                  </a:rPr>
                  <a:t>Các giá trị khác nhau của nhiễu ảnh hưởng nghiêm trọng đến hiệu suất của ipSIC.</a:t>
                </a:r>
              </a:p>
              <a:p>
                <a:pPr marL="285750" indent="-285750">
                  <a:buFont typeface="Arial" panose="020B0604020202020204" pitchFamily="34" charset="0"/>
                  <a:buChar char="•"/>
                </a:pPr>
                <a:endParaRPr lang="en-US" smtClean="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mtClean="0">
                    <a:latin typeface="Times New Roman" panose="02020603050405020304" pitchFamily="18" charset="0"/>
                    <a:ea typeface="Tahoma" panose="020B0604030504040204" pitchFamily="34" charset="0"/>
                    <a:cs typeface="Times New Roman" panose="02020603050405020304" pitchFamily="18" charset="0"/>
                  </a:rPr>
                  <a:t>Khi nhiễu tăng lên, ưu thế của ipSIC không còn tồn tại.</a:t>
                </a:r>
              </a:p>
              <a:p>
                <a:pPr marL="285750" indent="-285750">
                  <a:buFont typeface="Arial" panose="020B0604020202020204" pitchFamily="34" charset="0"/>
                  <a:buChar char="•"/>
                </a:pPr>
                <a:endParaRPr lang="en-US">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mtClean="0">
                    <a:latin typeface="Times New Roman" panose="02020603050405020304" pitchFamily="18" charset="0"/>
                    <a:ea typeface="Tahoma" panose="020B0604030504040204" pitchFamily="34" charset="0"/>
                    <a:cs typeface="Times New Roman" panose="02020603050405020304" pitchFamily="18" charset="0"/>
                  </a:rPr>
                  <a:t>Khi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𝜔</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𝑙</m:t>
                    </m:r>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𝑑𝐵</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b="0" i="1" smtClean="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á</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𝑠𝑢</m:t>
                      </m:r>
                      <m:r>
                        <a:rPr lang="en-US" b="0" i="1" smtClean="0">
                          <a:latin typeface="Cambria Math" panose="02040503050406030204" pitchFamily="18" charset="0"/>
                          <a:ea typeface="Cambria Math" panose="02040503050406030204" pitchFamily="18" charset="0"/>
                          <a:cs typeface="Times New Roman" panose="02020603050405020304" pitchFamily="18" charset="0"/>
                        </a:rPr>
                        <m:t>ấ</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𝑛𝑔</m:t>
                      </m:r>
                      <m:r>
                        <a:rPr lang="en-US" b="0" i="1" smtClean="0">
                          <a:latin typeface="Cambria Math" panose="02040503050406030204" pitchFamily="18" charset="0"/>
                          <a:ea typeface="Cambria Math" panose="02040503050406030204" pitchFamily="18" charset="0"/>
                          <a:cs typeface="Times New Roman" panose="02020603050405020304" pitchFamily="18" charset="0"/>
                        </a:rPr>
                        <m:t>ừ</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𝑛𝑔</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h𝑜</m:t>
                      </m:r>
                      <m:r>
                        <a:rPr lang="en-US" b="0" i="1" smtClean="0">
                          <a:latin typeface="Cambria Math" panose="02040503050406030204" pitchFamily="18" charset="0"/>
                          <a:ea typeface="Cambria Math" panose="02040503050406030204" pitchFamily="18" charset="0"/>
                          <a:cs typeface="Times New Roman" panose="02020603050405020304" pitchFamily="18" charset="0"/>
                        </a:rPr>
                        <m:t>ạ</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 độ</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𝑛𝑔</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b="0" i="1" smtClean="0">
                          <a:latin typeface="Cambria Math" panose="02040503050406030204" pitchFamily="18" charset="0"/>
                          <a:ea typeface="Cambria Math" panose="02040503050406030204" pitchFamily="18" charset="0"/>
                          <a:cs typeface="Times New Roman" panose="02020603050405020304" pitchFamily="18" charset="0"/>
                        </a:rPr>
                        <m:t>ủ</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1 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𝑣</m:t>
                      </m:r>
                      <m:r>
                        <a:rPr lang="en-US" b="0" i="1" smtClean="0">
                          <a:latin typeface="Cambria Math" panose="02040503050406030204" pitchFamily="18" charset="0"/>
                          <a:ea typeface="Cambria Math" panose="02040503050406030204" pitchFamily="18" charset="0"/>
                          <a:cs typeface="Times New Roman" panose="02020603050405020304" pitchFamily="18" charset="0"/>
                        </a:rPr>
                        <m:t>à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2 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b="0" i="1" smtClean="0">
                          <a:latin typeface="Cambria Math" panose="02040503050406030204" pitchFamily="18" charset="0"/>
                          <a:ea typeface="Cambria Math" panose="02040503050406030204" pitchFamily="18" charset="0"/>
                          <a:cs typeface="Times New Roman" panose="02020603050405020304" pitchFamily="18" charset="0"/>
                        </a:rPr>
                        <m:t>ẽ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𝑔</m:t>
                      </m:r>
                      <m:r>
                        <a:rPr lang="en-US" b="0" i="1" smtClean="0">
                          <a:latin typeface="Cambria Math" panose="02040503050406030204" pitchFamily="18" charset="0"/>
                          <a:ea typeface="Cambria Math" panose="02040503050406030204" pitchFamily="18" charset="0"/>
                          <a:cs typeface="Times New Roman" panose="02020603050405020304" pitchFamily="18" charset="0"/>
                        </a:rPr>
                        <m:t>ầ</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b="0" i="1" smtClean="0">
                          <a:latin typeface="Cambria Math" panose="02040503050406030204" pitchFamily="18" charset="0"/>
                          <a:ea typeface="Cambria Math" panose="02040503050406030204" pitchFamily="18" charset="0"/>
                          <a:cs typeface="Times New Roman" panose="02020603050405020304" pitchFamily="18" charset="0"/>
                        </a:rPr>
                        <m:t>ằ</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𝑛𝑔</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𝑛h𝑎𝑢</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mtClean="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endParaRPr lang="en-US" smtClean="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6" name="Text Box 1"/>
              <p:cNvSpPr txBox="1">
                <a:spLocks noRot="1" noChangeAspect="1" noMove="1" noResize="1" noEditPoints="1" noAdjustHandles="1" noChangeArrowheads="1" noChangeShapeType="1" noTextEdit="1"/>
              </p:cNvSpPr>
              <p:nvPr/>
            </p:nvSpPr>
            <p:spPr>
              <a:xfrm>
                <a:off x="5829300" y="2232557"/>
                <a:ext cx="6223000" cy="2308324"/>
              </a:xfrm>
              <a:prstGeom prst="rect">
                <a:avLst/>
              </a:prstGeom>
              <a:blipFill>
                <a:blip r:embed="rId2"/>
                <a:stretch>
                  <a:fillRect l="-588" t="-1319"/>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07" y="1331607"/>
            <a:ext cx="5496692" cy="4372585"/>
          </a:xfrm>
          <a:prstGeom prst="rect">
            <a:avLst/>
          </a:prstGeom>
        </p:spPr>
      </p:pic>
    </p:spTree>
    <p:extLst>
      <p:ext uri="{BB962C8B-B14F-4D97-AF65-F5344CB8AC3E}">
        <p14:creationId xmlns:p14="http://schemas.microsoft.com/office/powerpoint/2010/main" val="133966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4799723" y="155242"/>
            <a:ext cx="20591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KẾT QUẢ</a:t>
            </a:r>
            <a:endParaRPr lang="en-US" altLang="en-US" sz="3200" b="1">
              <a:solidFill>
                <a:srgbClr val="FF0000"/>
              </a:solidFill>
              <a:latin typeface="Times New Roman" panose="02020603050405020304" charset="0"/>
              <a:cs typeface="Times New Roman" panose="02020603050405020304" charset="0"/>
            </a:endParaRPr>
          </a:p>
        </p:txBody>
      </p:sp>
      <p:sp>
        <p:nvSpPr>
          <p:cNvPr id="6" name="Text Box 1"/>
          <p:cNvSpPr txBox="1"/>
          <p:nvPr/>
        </p:nvSpPr>
        <p:spPr>
          <a:xfrm>
            <a:off x="5829299" y="2702457"/>
            <a:ext cx="6223000" cy="2031325"/>
          </a:xfrm>
          <a:prstGeom prst="rect">
            <a:avLst/>
          </a:prstGeom>
          <a:noFill/>
        </p:spPr>
        <p:txBody>
          <a:bodyPr wrap="square" rtlCol="0" anchor="t">
            <a:spAutoFit/>
          </a:bodyPr>
          <a:lstStyle/>
          <a:p>
            <a:pPr marL="285750" indent="-285750">
              <a:buFont typeface="Arial" panose="020B0604020202020204" pitchFamily="34" charset="0"/>
              <a:buChar char="•"/>
            </a:pPr>
            <a:r>
              <a:rPr lang="en-US" smtClean="0">
                <a:latin typeface="Times New Roman" panose="02020603050405020304" pitchFamily="18" charset="0"/>
                <a:ea typeface="Tahoma" panose="020B0604030504040204" pitchFamily="34" charset="0"/>
                <a:cs typeface="Times New Roman" panose="02020603050405020304" pitchFamily="18" charset="0"/>
              </a:rPr>
              <a:t>TWR-NOMA có khả năng đạt được thông lượng cao hơn so với TWR-OMA ở chế độ SNR thấp.</a:t>
            </a:r>
          </a:p>
          <a:p>
            <a:pPr marL="285750" indent="-285750">
              <a:buFont typeface="Arial" panose="020B0604020202020204" pitchFamily="34" charset="0"/>
              <a:buChar char="•"/>
            </a:pPr>
            <a:endParaRPr lang="en-US" smtClean="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mtClean="0">
                <a:latin typeface="Times New Roman" panose="02020603050405020304" pitchFamily="18" charset="0"/>
                <a:ea typeface="Tahoma" panose="020B0604030504040204" pitchFamily="34" charset="0"/>
                <a:cs typeface="Times New Roman" panose="02020603050405020304" pitchFamily="18" charset="0"/>
              </a:rPr>
              <a:t>TWR-NOMA hội tụ đến mức trần thông lượng trong chế độ SNR cao.</a:t>
            </a:r>
          </a:p>
          <a:p>
            <a:pPr marL="285750" indent="-285750">
              <a:buFont typeface="Arial" panose="020B0604020202020204" pitchFamily="34" charset="0"/>
              <a:buChar char="•"/>
            </a:pPr>
            <a:endParaRPr lang="en-US">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endParaRPr lang="en-US" smtClean="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85" y="1651000"/>
            <a:ext cx="5317015" cy="4361230"/>
          </a:xfrm>
          <a:prstGeom prst="rect">
            <a:avLst/>
          </a:prstGeom>
        </p:spPr>
      </p:pic>
    </p:spTree>
    <p:extLst>
      <p:ext uri="{BB962C8B-B14F-4D97-AF65-F5344CB8AC3E}">
        <p14:creationId xmlns:p14="http://schemas.microsoft.com/office/powerpoint/2010/main" val="392460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4901534" y="244718"/>
            <a:ext cx="23108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l">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KẾT LUẬN</a:t>
            </a:r>
            <a:endParaRPr lang="en-US" altLang="en-US" sz="3200" b="1">
              <a:solidFill>
                <a:srgbClr val="FF0000"/>
              </a:solidFill>
              <a:latin typeface="Times New Roman" panose="02020603050405020304" charset="0"/>
              <a:cs typeface="Times New Roman" panose="02020603050405020304" charset="0"/>
            </a:endParaRPr>
          </a:p>
        </p:txBody>
      </p:sp>
      <p:sp>
        <p:nvSpPr>
          <p:cNvPr id="2" name="Text Box 1"/>
          <p:cNvSpPr txBox="1"/>
          <p:nvPr/>
        </p:nvSpPr>
        <p:spPr>
          <a:xfrm>
            <a:off x="2112643" y="1629179"/>
            <a:ext cx="7888605" cy="3139321"/>
          </a:xfrm>
          <a:prstGeom prst="rect">
            <a:avLst/>
          </a:prstGeom>
          <a:noFill/>
        </p:spPr>
        <p:txBody>
          <a:bodyPr wrap="square" rtlCol="0" anchor="t">
            <a:spAutoFit/>
          </a:bodyPr>
          <a:lstStyle/>
          <a:p>
            <a:pPr marL="285750" indent="-285750">
              <a:buFont typeface="Arial" panose="020B0604020202020204" pitchFamily="34" charset="0"/>
              <a:buChar char="•"/>
            </a:pPr>
            <a:r>
              <a:rPr lang="en-US" smtClean="0"/>
              <a:t>Hiệu suất của TWR-NOMA đã được đánh giá về khả năng ngừng hoạt động cho cả ipSIC và pSIC.</a:t>
            </a:r>
          </a:p>
          <a:p>
            <a:endParaRPr lang="en-US" smtClean="0"/>
          </a:p>
          <a:p>
            <a:pPr marL="285750" indent="-285750">
              <a:buFont typeface="Arial" panose="020B0604020202020204" pitchFamily="34" charset="0"/>
              <a:buChar char="•"/>
            </a:pPr>
            <a:r>
              <a:rPr lang="en-US" smtClean="0"/>
              <a:t>Các biểu thức của sác xuất ngừng hoạt động cho các ín hiệu của người dùng đã được suy ra.</a:t>
            </a:r>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r>
              <a:rPr lang="en-US" smtClean="0"/>
              <a:t>Do tác động của nhiễu tại relay, có lỗi cho TWR-NOMA với ipSIC/pSIC ở chế độ SNR cao.</a:t>
            </a:r>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r>
              <a:rPr lang="en-US" smtClean="0"/>
              <a:t>Hiệu suất TWR-NOMA với ipSIC/pSIC tốt hơn TWR-OMA ở chế độ SNR thấp.</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fld id="{53EC4995-7E14-4ACF-A952-C9E2ED7C8AE4}" type="datetime1">
              <a:rPr lang="en-US" altLang="en-US" sz="1600" smtClean="0">
                <a:solidFill>
                  <a:schemeClr val="tx2"/>
                </a:solidFill>
                <a:cs typeface="Arial" panose="020B0604020202020204" pitchFamily="34" charset="0"/>
              </a:rPr>
              <a:t>3/7/2021</a:t>
            </a:fld>
            <a:endParaRPr lang="en-US" altLang="en-US" sz="1600">
              <a:solidFill>
                <a:schemeClr val="tx2"/>
              </a:solidFill>
              <a:cs typeface="Arial" panose="020B0604020202020204" pitchFamily="34" charset="0"/>
            </a:endParaRPr>
          </a:p>
        </p:txBody>
      </p:sp>
      <p:sp>
        <p:nvSpPr>
          <p:cNvPr id="3" name="Rectangle 2"/>
          <p:cNvSpPr/>
          <p:nvPr/>
        </p:nvSpPr>
        <p:spPr>
          <a:xfrm>
            <a:off x="4043104" y="2967335"/>
            <a:ext cx="4288675" cy="923330"/>
          </a:xfrm>
          <a:prstGeom prst="rect">
            <a:avLst/>
          </a:prstGeom>
          <a:noFill/>
        </p:spPr>
        <p:txBody>
          <a:bodyPr wrap="none">
            <a:spAutoFit/>
          </a:bodyPr>
          <a:lstStyle/>
          <a:p>
            <a:pPr algn="ctr">
              <a:defRPr/>
            </a:pP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5163665" y="223763"/>
            <a:ext cx="22717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NỘI DUNG</a:t>
            </a:r>
            <a:endParaRPr lang="en-US" altLang="en-US" sz="3200" b="1">
              <a:solidFill>
                <a:srgbClr val="FF0000"/>
              </a:solidFill>
              <a:latin typeface="Times New Roman" panose="02020603050405020304" charset="0"/>
              <a:cs typeface="Times New Roman" panose="02020603050405020304" charset="0"/>
            </a:endParaRPr>
          </a:p>
        </p:txBody>
      </p:sp>
      <p:sp>
        <p:nvSpPr>
          <p:cNvPr id="100" name="Text Box 99"/>
          <p:cNvSpPr txBox="1"/>
          <p:nvPr/>
        </p:nvSpPr>
        <p:spPr>
          <a:xfrm>
            <a:off x="575310" y="1312545"/>
            <a:ext cx="7820025" cy="2977738"/>
          </a:xfrm>
          <a:prstGeom prst="rect">
            <a:avLst/>
          </a:prstGeom>
          <a:noFill/>
          <a:ln w="9525">
            <a:noFill/>
          </a:ln>
        </p:spPr>
        <p:txBody>
          <a:bodyPr wrap="square">
            <a:spAutoFit/>
          </a:bodyPr>
          <a:lstStyle/>
          <a:p>
            <a:pPr marL="228600" indent="-457200" latinLnBrk="0">
              <a:lnSpc>
                <a:spcPct val="150000"/>
              </a:lnSpc>
              <a:buFont typeface="+mj-lt"/>
              <a:buAutoNum type="arabicPeriod"/>
            </a:pPr>
            <a:r>
              <a:rPr lang="en-US" sz="2500" smtClean="0">
                <a:latin typeface="Times New Roman" panose="02020603050405020304" charset="0"/>
                <a:cs typeface="Times New Roman" panose="02020603050405020304" charset="0"/>
              </a:rPr>
              <a:t>Giới thiệu.</a:t>
            </a:r>
            <a:endParaRPr lang="en-US" sz="2500">
              <a:latin typeface="Times New Roman" panose="02020603050405020304" charset="0"/>
              <a:cs typeface="Times New Roman" panose="02020603050405020304" charset="0"/>
            </a:endParaRPr>
          </a:p>
          <a:p>
            <a:pPr marL="228600" indent="-457200" latinLnBrk="0">
              <a:lnSpc>
                <a:spcPct val="150000"/>
              </a:lnSpc>
              <a:buFont typeface="+mj-lt"/>
              <a:buAutoNum type="arabicPeriod"/>
            </a:pPr>
            <a:r>
              <a:rPr lang="en-US" sz="2500" smtClean="0">
                <a:latin typeface="Times New Roman" panose="02020603050405020304" charset="0"/>
                <a:cs typeface="Times New Roman" panose="02020603050405020304" charset="0"/>
              </a:rPr>
              <a:t>Mô hình hệ thống.</a:t>
            </a:r>
            <a:endParaRPr lang="en-US" sz="2500">
              <a:latin typeface="Times New Roman" panose="02020603050405020304" charset="0"/>
              <a:cs typeface="Times New Roman" panose="02020603050405020304" charset="0"/>
            </a:endParaRPr>
          </a:p>
          <a:p>
            <a:pPr marL="228600" indent="-457200" latinLnBrk="0">
              <a:lnSpc>
                <a:spcPct val="150000"/>
              </a:lnSpc>
              <a:buFont typeface="+mj-lt"/>
              <a:buAutoNum type="arabicPeriod"/>
            </a:pPr>
            <a:r>
              <a:rPr lang="en-US" sz="2500" smtClean="0">
                <a:latin typeface="Times New Roman" panose="02020603050405020304" charset="0"/>
                <a:cs typeface="Times New Roman" panose="02020603050405020304" charset="0"/>
              </a:rPr>
              <a:t>Khả Năng </a:t>
            </a:r>
            <a:r>
              <a:rPr lang="en-US" sz="2500">
                <a:latin typeface="Times New Roman" panose="02020603050405020304" charset="0"/>
                <a:cs typeface="Times New Roman" panose="02020603050405020304" charset="0"/>
              </a:rPr>
              <a:t>N</a:t>
            </a:r>
            <a:r>
              <a:rPr lang="en-US" sz="2500" smtClean="0">
                <a:latin typeface="Times New Roman" panose="02020603050405020304" charset="0"/>
                <a:cs typeface="Times New Roman" panose="02020603050405020304" charset="0"/>
              </a:rPr>
              <a:t>gừng </a:t>
            </a:r>
            <a:r>
              <a:rPr lang="en-US" sz="2500">
                <a:latin typeface="Times New Roman" panose="02020603050405020304" charset="0"/>
                <a:cs typeface="Times New Roman" panose="02020603050405020304" charset="0"/>
              </a:rPr>
              <a:t>H</a:t>
            </a:r>
            <a:r>
              <a:rPr lang="en-US" sz="2500" smtClean="0">
                <a:latin typeface="Times New Roman" panose="02020603050405020304" charset="0"/>
                <a:cs typeface="Times New Roman" panose="02020603050405020304" charset="0"/>
              </a:rPr>
              <a:t>oạt Động.</a:t>
            </a:r>
            <a:endParaRPr lang="en-US" sz="2500">
              <a:latin typeface="Times New Roman" panose="02020603050405020304" charset="0"/>
              <a:cs typeface="Times New Roman" panose="02020603050405020304" charset="0"/>
            </a:endParaRPr>
          </a:p>
          <a:p>
            <a:pPr marL="228600" indent="-457200" latinLnBrk="0">
              <a:lnSpc>
                <a:spcPct val="150000"/>
              </a:lnSpc>
              <a:buFont typeface="+mj-lt"/>
              <a:buAutoNum type="arabicPeriod"/>
            </a:pPr>
            <a:r>
              <a:rPr lang="en-US" sz="2500" smtClean="0">
                <a:latin typeface="Times New Roman" panose="02020603050405020304" charset="0"/>
                <a:cs typeface="Times New Roman" panose="02020603050405020304" charset="0"/>
              </a:rPr>
              <a:t>Kết Quả.</a:t>
            </a:r>
            <a:endParaRPr lang="en-US" sz="2500">
              <a:latin typeface="Times New Roman" panose="02020603050405020304" charset="0"/>
              <a:cs typeface="Times New Roman" panose="02020603050405020304" charset="0"/>
            </a:endParaRPr>
          </a:p>
          <a:p>
            <a:pPr marL="228600" indent="-457200" latinLnBrk="0">
              <a:lnSpc>
                <a:spcPct val="150000"/>
              </a:lnSpc>
              <a:buFont typeface="+mj-lt"/>
              <a:buAutoNum type="arabicPeriod"/>
            </a:pPr>
            <a:r>
              <a:rPr lang="en-US" sz="2500" smtClean="0">
                <a:latin typeface="Times New Roman" panose="02020603050405020304" charset="0"/>
                <a:cs typeface="Times New Roman" panose="02020603050405020304" charset="0"/>
              </a:rPr>
              <a:t>Kết luận.</a:t>
            </a:r>
            <a:endParaRPr lang="en-US" sz="25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5096007" y="236836"/>
            <a:ext cx="20799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Giới Thiệu</a:t>
            </a:r>
            <a:endParaRPr lang="en-US" altLang="en-US" sz="3200" b="1">
              <a:solidFill>
                <a:srgbClr val="FF0000"/>
              </a:solidFill>
              <a:latin typeface="Times New Roman" panose="02020603050405020304" charset="0"/>
              <a:cs typeface="Times New Roman" panose="02020603050405020304" charset="0"/>
            </a:endParaRPr>
          </a:p>
        </p:txBody>
      </p:sp>
      <p:sp>
        <p:nvSpPr>
          <p:cNvPr id="4" name="Text Box 99"/>
          <p:cNvSpPr txBox="1"/>
          <p:nvPr/>
        </p:nvSpPr>
        <p:spPr>
          <a:xfrm>
            <a:off x="575309" y="1455638"/>
            <a:ext cx="11121390" cy="4131900"/>
          </a:xfrm>
          <a:prstGeom prst="rect">
            <a:avLst/>
          </a:prstGeom>
          <a:noFill/>
          <a:ln w="9525">
            <a:noFill/>
          </a:ln>
        </p:spPr>
        <p:txBody>
          <a:bodyPr wrap="square">
            <a:spAutoFit/>
          </a:bodyPr>
          <a:lstStyle/>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Bài báo tập trung vào các sự kiện gây ra hiện tượng ngừng hoạt động của hệ thống TWR-NOMA, hai nhóm người dùng NOMA trao đổi thông tin với sự hỗ trợ của  nút chuyển tiếp sử dụng giao thức bán song công.</a:t>
            </a:r>
          </a:p>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Xem xét cả pSIC và ipSIC. Từ đó suy ra được các biểu thức của xác suất ngừng hoạt động của người dùng.</a:t>
            </a:r>
          </a:p>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Ngoài ra bài báo còn chứng minh được xác suất ngừng hoạt động đối với TWR-NOMA hội tụ thành các dấu hiệu lỗi do nhiễu gây ra tại relay.</a:t>
            </a:r>
            <a:endParaRPr lang="en-US" sz="250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72233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3932228" y="135236"/>
            <a:ext cx="4407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MÔ HÌNH HỆ THỐNG</a:t>
            </a:r>
            <a:endParaRPr lang="en-US" altLang="en-US" sz="3200" b="1">
              <a:solidFill>
                <a:srgbClr val="FF0000"/>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4" name="Text Box 99"/>
              <p:cNvSpPr txBox="1"/>
              <p:nvPr/>
            </p:nvSpPr>
            <p:spPr>
              <a:xfrm>
                <a:off x="575309" y="1455638"/>
                <a:ext cx="11121390" cy="4708981"/>
              </a:xfrm>
              <a:prstGeom prst="rect">
                <a:avLst/>
              </a:prstGeom>
              <a:noFill/>
              <a:ln w="9525">
                <a:noFill/>
              </a:ln>
            </p:spPr>
            <p:txBody>
              <a:bodyPr wrap="square">
                <a:spAutoFit/>
              </a:bodyPr>
              <a:lstStyle/>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Giao tiếp NOMA relay 2 chiều bao gồm một relay R, 2 cặp người dùng G1 = </a:t>
                </a:r>
                <a14:m>
                  <m:oMath xmlns:m="http://schemas.openxmlformats.org/officeDocument/2006/math">
                    <m:d>
                      <m:dPr>
                        <m:begChr m:val="{"/>
                        <m:endChr m:val="}"/>
                        <m:ctrlPr>
                          <a:rPr lang="en-US" sz="2500" i="1" smtClean="0">
                            <a:latin typeface="Cambria Math" panose="02040503050406030204" pitchFamily="18" charset="0"/>
                            <a:cs typeface="Times New Roman" panose="02020603050405020304" charset="0"/>
                          </a:rPr>
                        </m:ctrlPr>
                      </m:dPr>
                      <m:e>
                        <m:r>
                          <a:rPr lang="en-US" sz="2500" b="0" i="1" smtClean="0">
                            <a:latin typeface="Cambria Math" panose="02040503050406030204" pitchFamily="18" charset="0"/>
                            <a:cs typeface="Times New Roman" panose="02020603050405020304" charset="0"/>
                          </a:rPr>
                          <m:t>𝐷</m:t>
                        </m:r>
                        <m:r>
                          <a:rPr lang="en-US" sz="2500" b="0" i="1" smtClean="0">
                            <a:latin typeface="Cambria Math" panose="02040503050406030204" pitchFamily="18" charset="0"/>
                            <a:cs typeface="Times New Roman" panose="02020603050405020304" charset="0"/>
                          </a:rPr>
                          <m:t>1, </m:t>
                        </m:r>
                        <m:r>
                          <a:rPr lang="en-US" sz="2500" b="0" i="1" smtClean="0">
                            <a:latin typeface="Cambria Math" panose="02040503050406030204" pitchFamily="18" charset="0"/>
                            <a:cs typeface="Times New Roman" panose="02020603050405020304" charset="0"/>
                          </a:rPr>
                          <m:t>𝐷</m:t>
                        </m:r>
                        <m:r>
                          <a:rPr lang="en-US" sz="2500" b="0" i="1" smtClean="0">
                            <a:latin typeface="Cambria Math" panose="02040503050406030204" pitchFamily="18" charset="0"/>
                            <a:cs typeface="Times New Roman" panose="02020603050405020304" charset="0"/>
                          </a:rPr>
                          <m:t>2</m:t>
                        </m:r>
                      </m:e>
                    </m:d>
                    <m:r>
                      <a:rPr lang="en-US" sz="2500" b="0" i="1" smtClean="0">
                        <a:latin typeface="Cambria Math" panose="02040503050406030204" pitchFamily="18" charset="0"/>
                        <a:cs typeface="Times New Roman" panose="02020603050405020304" charset="0"/>
                      </a:rPr>
                      <m:t> </m:t>
                    </m:r>
                  </m:oMath>
                </a14:m>
                <a:r>
                  <a:rPr lang="en-US" sz="2500" smtClean="0">
                    <a:latin typeface="Times New Roman" panose="02020603050405020304" charset="0"/>
                    <a:cs typeface="Times New Roman" panose="02020603050405020304" charset="0"/>
                  </a:rPr>
                  <a:t> và  G2 =</a:t>
                </a:r>
                <a14:m>
                  <m:oMath xmlns:m="http://schemas.openxmlformats.org/officeDocument/2006/math">
                    <m:r>
                      <a:rPr lang="en-US" sz="2500" b="0" i="1" smtClean="0">
                        <a:latin typeface="Cambria Math" panose="02040503050406030204" pitchFamily="18" charset="0"/>
                        <a:cs typeface="Times New Roman" panose="02020603050405020304" charset="0"/>
                      </a:rPr>
                      <m:t>  </m:t>
                    </m:r>
                    <m:d>
                      <m:dPr>
                        <m:begChr m:val="{"/>
                        <m:endChr m:val="}"/>
                        <m:ctrlPr>
                          <a:rPr lang="en-US" sz="2500" b="0" i="1" smtClean="0">
                            <a:latin typeface="Cambria Math" panose="02040503050406030204" pitchFamily="18" charset="0"/>
                            <a:cs typeface="Times New Roman" panose="02020603050405020304" charset="0"/>
                          </a:rPr>
                        </m:ctrlPr>
                      </m:dPr>
                      <m:e>
                        <m:r>
                          <a:rPr lang="en-US" sz="2500" b="0" i="1" smtClean="0">
                            <a:latin typeface="Cambria Math" panose="02040503050406030204" pitchFamily="18" charset="0"/>
                            <a:cs typeface="Times New Roman" panose="02020603050405020304" charset="0"/>
                          </a:rPr>
                          <m:t>𝐷</m:t>
                        </m:r>
                        <m:r>
                          <a:rPr lang="en-US" sz="2500" b="0" i="1" smtClean="0">
                            <a:latin typeface="Cambria Math" panose="02040503050406030204" pitchFamily="18" charset="0"/>
                            <a:cs typeface="Times New Roman" panose="02020603050405020304" charset="0"/>
                          </a:rPr>
                          <m:t>3,</m:t>
                        </m:r>
                        <m:r>
                          <a:rPr lang="en-US" sz="2500" b="0" i="1" smtClean="0">
                            <a:latin typeface="Cambria Math" panose="02040503050406030204" pitchFamily="18" charset="0"/>
                            <a:cs typeface="Times New Roman" panose="02020603050405020304" charset="0"/>
                          </a:rPr>
                          <m:t>𝐷</m:t>
                        </m:r>
                        <m:r>
                          <a:rPr lang="en-US" sz="2500" b="0" i="1" smtClean="0">
                            <a:latin typeface="Cambria Math" panose="02040503050406030204" pitchFamily="18" charset="0"/>
                            <a:cs typeface="Times New Roman" panose="02020603050405020304" charset="0"/>
                          </a:rPr>
                          <m:t>4</m:t>
                        </m:r>
                      </m:e>
                    </m:d>
                  </m:oMath>
                </a14:m>
                <a:r>
                  <a:rPr lang="en-US" sz="2500">
                    <a:latin typeface="Times New Roman" panose="02020603050405020304" charset="0"/>
                    <a:cs typeface="Times New Roman" panose="02020603050405020304" charset="0"/>
                  </a:rPr>
                  <a:t>. Giả sử D1, D3 lần lượt là cặp người dùng lân cận trong nhóm G1 và G2. </a:t>
                </a:r>
                <a:r>
                  <a:rPr lang="en-US" sz="2500" smtClean="0">
                    <a:latin typeface="Times New Roman" panose="02020603050405020304" charset="0"/>
                    <a:cs typeface="Times New Roman" panose="02020603050405020304" charset="0"/>
                  </a:rPr>
                  <a:t>D2, D4 </a:t>
                </a:r>
                <a:r>
                  <a:rPr lang="en-US" sz="2500">
                    <a:latin typeface="Times New Roman" panose="02020603050405020304" charset="0"/>
                    <a:cs typeface="Times New Roman" panose="02020603050405020304" charset="0"/>
                  </a:rPr>
                  <a:t>lần lượt là cặp người dùng </a:t>
                </a:r>
                <a:r>
                  <a:rPr lang="en-US" sz="2500" smtClean="0">
                    <a:latin typeface="Times New Roman" panose="02020603050405020304" charset="0"/>
                    <a:cs typeface="Times New Roman" panose="02020603050405020304" charset="0"/>
                  </a:rPr>
                  <a:t>ở xa </a:t>
                </a:r>
                <a:r>
                  <a:rPr lang="en-US" sz="2500">
                    <a:latin typeface="Times New Roman" panose="02020603050405020304" charset="0"/>
                    <a:cs typeface="Times New Roman" panose="02020603050405020304" charset="0"/>
                  </a:rPr>
                  <a:t>trong nhóm G1 và </a:t>
                </a:r>
                <a:r>
                  <a:rPr lang="en-US" sz="2500" smtClean="0">
                    <a:latin typeface="Times New Roman" panose="02020603050405020304" charset="0"/>
                    <a:cs typeface="Times New Roman" panose="02020603050405020304" charset="0"/>
                  </a:rPr>
                  <a:t>G2 thông qua một relay chuyển tiếp và giải mã (DF) với 2 ang-ten A1 và A2. Các nút người dùng được trang bị ang-ten đơn và có thể truyền các thông tin chồng chất.</a:t>
                </a:r>
              </a:p>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Tất cả các kênh được mô hình hóa thành các kênh mờ Rayleigh.</a:t>
                </a:r>
              </a:p>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Các CSI hoàn hảo của người dùng NOMA có sẵn ở R để phát tín hiệu.</a:t>
                </a:r>
                <a:endParaRPr lang="en-US" sz="2500">
                  <a:latin typeface="Times New Roman" panose="02020603050405020304" charset="0"/>
                  <a:cs typeface="Times New Roman" panose="02020603050405020304" charset="0"/>
                </a:endParaRPr>
              </a:p>
            </p:txBody>
          </p:sp>
        </mc:Choice>
        <mc:Fallback xmlns="">
          <p:sp>
            <p:nvSpPr>
              <p:cNvPr id="4" name="Text Box 99"/>
              <p:cNvSpPr txBox="1">
                <a:spLocks noRot="1" noChangeAspect="1" noMove="1" noResize="1" noEditPoints="1" noAdjustHandles="1" noChangeArrowheads="1" noChangeShapeType="1" noTextEdit="1"/>
              </p:cNvSpPr>
              <p:nvPr/>
            </p:nvSpPr>
            <p:spPr>
              <a:xfrm>
                <a:off x="575309" y="1455638"/>
                <a:ext cx="11121390" cy="4708981"/>
              </a:xfrm>
              <a:prstGeom prst="rect">
                <a:avLst/>
              </a:prstGeom>
              <a:blipFill>
                <a:blip r:embed="rId2"/>
                <a:stretch>
                  <a:fillRect l="-767" b="-777"/>
                </a:stretch>
              </a:blipFill>
              <a:ln w="9525">
                <a:noFill/>
              </a:ln>
            </p:spPr>
            <p:txBody>
              <a:bodyPr/>
              <a:lstStyle/>
              <a:p>
                <a:r>
                  <a:rPr lang="en-US">
                    <a:noFill/>
                  </a:rPr>
                  <a:t> </a:t>
                </a:r>
              </a:p>
            </p:txBody>
          </p:sp>
        </mc:Fallback>
      </mc:AlternateContent>
    </p:spTree>
    <p:extLst>
      <p:ext uri="{BB962C8B-B14F-4D97-AF65-F5344CB8AC3E}">
        <p14:creationId xmlns:p14="http://schemas.microsoft.com/office/powerpoint/2010/main" val="345570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3932228" y="135236"/>
            <a:ext cx="4407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MÔ HÌNH HỆ THỐNG</a:t>
            </a:r>
            <a:endParaRPr lang="en-US" altLang="en-US" sz="3200" b="1">
              <a:solidFill>
                <a:srgbClr val="FF0000"/>
              </a:solidFill>
              <a:latin typeface="Times New Roman" panose="02020603050405020304" charset="0"/>
              <a:cs typeface="Times New Roman" panose="02020603050405020304" charset="0"/>
            </a:endParaRPr>
          </a:p>
        </p:txBody>
      </p:sp>
      <p:sp>
        <p:nvSpPr>
          <p:cNvPr id="4" name="Text Box 99"/>
          <p:cNvSpPr txBox="1"/>
          <p:nvPr/>
        </p:nvSpPr>
        <p:spPr>
          <a:xfrm>
            <a:off x="575309" y="1455638"/>
            <a:ext cx="11121390" cy="1823576"/>
          </a:xfrm>
          <a:prstGeom prst="rect">
            <a:avLst/>
          </a:prstGeom>
          <a:noFill/>
          <a:ln w="9525">
            <a:noFill/>
          </a:ln>
        </p:spPr>
        <p:txBody>
          <a:bodyPr wrap="square">
            <a:spAutoFit/>
          </a:bodyPr>
          <a:lstStyle/>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Trong khe đầu tiên, cặp người dùng trong G1 truyền tín hiệu tới R giống như NOMA đường lên. Bởi vì R được trang bị 2 ang-ten, vì vậy sẽ có tín hiệu nhiễu từ G2.</a:t>
            </a:r>
            <a:endParaRPr lang="en-US" sz="250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838" y="3171789"/>
            <a:ext cx="4820323" cy="514422"/>
          </a:xfrm>
          <a:prstGeom prst="rect">
            <a:avLst/>
          </a:prstGeom>
        </p:spPr>
      </p:pic>
      <mc:AlternateContent xmlns:mc="http://schemas.openxmlformats.org/markup-compatibility/2006" xmlns:a14="http://schemas.microsoft.com/office/drawing/2010/main">
        <mc:Choice Requires="a14">
          <p:sp>
            <p:nvSpPr>
              <p:cNvPr id="5" name="Text Box 99"/>
              <p:cNvSpPr txBox="1"/>
              <p:nvPr/>
            </p:nvSpPr>
            <p:spPr>
              <a:xfrm>
                <a:off x="575309" y="3686211"/>
                <a:ext cx="11121390" cy="723788"/>
              </a:xfrm>
              <a:prstGeom prst="rect">
                <a:avLst/>
              </a:prstGeom>
              <a:noFill/>
              <a:ln w="9525">
                <a:noFill/>
              </a:ln>
            </p:spPr>
            <p:txBody>
              <a:bodyPr wrap="square">
                <a:spAutoFit/>
              </a:bodyPr>
              <a:lstStyle/>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Với Ira2 là nhiễu từ A2 và Ira2 = (h3</a:t>
                </a:r>
                <a14:m>
                  <m:oMath xmlns:m="http://schemas.openxmlformats.org/officeDocument/2006/math">
                    <m:rad>
                      <m:radPr>
                        <m:degHide m:val="on"/>
                        <m:ctrlPr>
                          <a:rPr lang="en-US" sz="2500" i="1" smtClean="0">
                            <a:latin typeface="Cambria Math" panose="02040503050406030204" pitchFamily="18" charset="0"/>
                            <a:cs typeface="Times New Roman" panose="02020603050405020304" charset="0"/>
                          </a:rPr>
                        </m:ctrlPr>
                      </m:radPr>
                      <m:deg/>
                      <m:e>
                        <m:r>
                          <a:rPr lang="en-US" sz="2500" b="0" i="1" smtClean="0">
                            <a:latin typeface="Cambria Math" panose="02040503050406030204" pitchFamily="18" charset="0"/>
                            <a:cs typeface="Times New Roman" panose="02020603050405020304" charset="0"/>
                          </a:rPr>
                          <m:t>𝑎</m:t>
                        </m:r>
                        <m:r>
                          <a:rPr lang="en-US" sz="2500" b="0" i="1" smtClean="0">
                            <a:latin typeface="Cambria Math" panose="02040503050406030204" pitchFamily="18" charset="0"/>
                            <a:cs typeface="Times New Roman" panose="02020603050405020304" charset="0"/>
                          </a:rPr>
                          <m:t>3.</m:t>
                        </m:r>
                        <m:r>
                          <a:rPr lang="en-US" sz="2500" b="0" i="1" smtClean="0">
                            <a:latin typeface="Cambria Math" panose="02040503050406030204" pitchFamily="18" charset="0"/>
                            <a:cs typeface="Times New Roman" panose="02020603050405020304" charset="0"/>
                          </a:rPr>
                          <m:t>𝑃𝑢</m:t>
                        </m:r>
                      </m:e>
                    </m:rad>
                    <m:r>
                      <a:rPr lang="en-US" sz="2500" b="0" i="1" smtClean="0">
                        <a:latin typeface="Cambria Math" panose="02040503050406030204" pitchFamily="18" charset="0"/>
                        <a:cs typeface="Times New Roman" panose="02020603050405020304" charset="0"/>
                      </a:rPr>
                      <m:t>𝑥</m:t>
                    </m:r>
                    <m:r>
                      <a:rPr lang="en-US" sz="2500" b="0" i="1" smtClean="0">
                        <a:latin typeface="Cambria Math" panose="02040503050406030204" pitchFamily="18" charset="0"/>
                        <a:cs typeface="Times New Roman" panose="02020603050405020304" charset="0"/>
                      </a:rPr>
                      <m:t>3+</m:t>
                    </m:r>
                    <m:r>
                      <a:rPr lang="en-US" sz="2500" b="0" i="1" smtClean="0">
                        <a:latin typeface="Cambria Math" panose="02040503050406030204" pitchFamily="18" charset="0"/>
                        <a:cs typeface="Times New Roman" panose="02020603050405020304" charset="0"/>
                      </a:rPr>
                      <m:t>h</m:t>
                    </m:r>
                    <m:r>
                      <a:rPr lang="en-US" sz="2500" b="0" i="1" smtClean="0">
                        <a:latin typeface="Cambria Math" panose="02040503050406030204" pitchFamily="18" charset="0"/>
                        <a:cs typeface="Times New Roman" panose="02020603050405020304" charset="0"/>
                      </a:rPr>
                      <m:t>4</m:t>
                    </m:r>
                    <m:rad>
                      <m:radPr>
                        <m:degHide m:val="on"/>
                        <m:ctrlPr>
                          <a:rPr lang="en-US" sz="2500" i="1" smtClean="0">
                            <a:latin typeface="Cambria Math" panose="02040503050406030204" pitchFamily="18" charset="0"/>
                            <a:cs typeface="Times New Roman" panose="02020603050405020304" charset="0"/>
                          </a:rPr>
                        </m:ctrlPr>
                      </m:radPr>
                      <m:deg/>
                      <m:e>
                        <m:r>
                          <a:rPr lang="en-US" sz="2500" b="0" i="1" smtClean="0">
                            <a:latin typeface="Cambria Math" panose="02040503050406030204" pitchFamily="18" charset="0"/>
                            <a:cs typeface="Times New Roman" panose="02020603050405020304" charset="0"/>
                          </a:rPr>
                          <m:t>𝑎</m:t>
                        </m:r>
                        <m:r>
                          <a:rPr lang="en-US" sz="2500" b="0" i="1" smtClean="0">
                            <a:latin typeface="Cambria Math" panose="02040503050406030204" pitchFamily="18" charset="0"/>
                            <a:cs typeface="Times New Roman" panose="02020603050405020304" charset="0"/>
                          </a:rPr>
                          <m:t>4</m:t>
                        </m:r>
                        <m:r>
                          <a:rPr lang="en-US" sz="2500" b="0" i="1" smtClean="0">
                            <a:latin typeface="Cambria Math" panose="02040503050406030204" pitchFamily="18" charset="0"/>
                            <a:cs typeface="Times New Roman" panose="02020603050405020304" charset="0"/>
                          </a:rPr>
                          <m:t>𝑃𝑢</m:t>
                        </m:r>
                      </m:e>
                    </m:rad>
                    <m:r>
                      <a:rPr lang="en-US" sz="2500" b="0" i="1" smtClean="0">
                        <a:latin typeface="Cambria Math" panose="02040503050406030204" pitchFamily="18" charset="0"/>
                        <a:cs typeface="Times New Roman" panose="02020603050405020304" charset="0"/>
                      </a:rPr>
                      <m:t>𝑥</m:t>
                    </m:r>
                    <m:r>
                      <a:rPr lang="en-US" sz="2500" b="0" i="1" smtClean="0">
                        <a:latin typeface="Cambria Math" panose="02040503050406030204" pitchFamily="18" charset="0"/>
                        <a:cs typeface="Times New Roman" panose="02020603050405020304" charset="0"/>
                      </a:rPr>
                      <m:t>4)</m:t>
                    </m:r>
                  </m:oMath>
                </a14:m>
                <a:endParaRPr lang="en-US" sz="2500">
                  <a:latin typeface="Times New Roman" panose="02020603050405020304" charset="0"/>
                  <a:cs typeface="Times New Roman" panose="02020603050405020304" charset="0"/>
                </a:endParaRPr>
              </a:p>
            </p:txBody>
          </p:sp>
        </mc:Choice>
        <mc:Fallback xmlns="">
          <p:sp>
            <p:nvSpPr>
              <p:cNvPr id="5" name="Text Box 99"/>
              <p:cNvSpPr txBox="1">
                <a:spLocks noRot="1" noChangeAspect="1" noMove="1" noResize="1" noEditPoints="1" noAdjustHandles="1" noChangeArrowheads="1" noChangeShapeType="1" noTextEdit="1"/>
              </p:cNvSpPr>
              <p:nvPr/>
            </p:nvSpPr>
            <p:spPr>
              <a:xfrm>
                <a:off x="575309" y="3686211"/>
                <a:ext cx="11121390" cy="723788"/>
              </a:xfrm>
              <a:prstGeom prst="rect">
                <a:avLst/>
              </a:prstGeom>
              <a:blipFill>
                <a:blip r:embed="rId3"/>
                <a:stretch>
                  <a:fillRect l="-767" b="-8475"/>
                </a:stretch>
              </a:blipFill>
              <a:ln w="9525">
                <a:noFill/>
              </a:ln>
            </p:spPr>
            <p:txBody>
              <a:bodyPr/>
              <a:lstStyle/>
              <a:p>
                <a:r>
                  <a:rPr lang="en-US">
                    <a:noFill/>
                  </a:rPr>
                  <a:t> </a:t>
                </a:r>
              </a:p>
            </p:txBody>
          </p:sp>
        </mc:Fallback>
      </mc:AlternateContent>
    </p:spTree>
    <p:extLst>
      <p:ext uri="{BB962C8B-B14F-4D97-AF65-F5344CB8AC3E}">
        <p14:creationId xmlns:p14="http://schemas.microsoft.com/office/powerpoint/2010/main" val="196423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3932228" y="135236"/>
            <a:ext cx="4407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MÔ HÌNH HỆ THỐNG</a:t>
            </a:r>
            <a:endParaRPr lang="en-US" altLang="en-US" sz="3200" b="1">
              <a:solidFill>
                <a:srgbClr val="FF0000"/>
              </a:solidFill>
              <a:latin typeface="Times New Roman" panose="02020603050405020304" charset="0"/>
              <a:cs typeface="Times New Roman" panose="02020603050405020304" charset="0"/>
            </a:endParaRPr>
          </a:p>
        </p:txBody>
      </p:sp>
      <p:sp>
        <p:nvSpPr>
          <p:cNvPr id="4" name="Text Box 99"/>
          <p:cNvSpPr txBox="1"/>
          <p:nvPr/>
        </p:nvSpPr>
        <p:spPr>
          <a:xfrm>
            <a:off x="575309" y="1455638"/>
            <a:ext cx="11121390" cy="1246495"/>
          </a:xfrm>
          <a:prstGeom prst="rect">
            <a:avLst/>
          </a:prstGeom>
          <a:noFill/>
          <a:ln w="9525">
            <a:noFill/>
          </a:ln>
        </p:spPr>
        <p:txBody>
          <a:bodyPr wrap="square">
            <a:spAutoFit/>
          </a:bodyPr>
          <a:lstStyle/>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Tương tự khi R nhận tín hiệu trong cặp người dùng G2, nó cũng sẽ bị nhiễu từ cặp người dùng ở G1.</a:t>
            </a:r>
            <a:endParaRPr lang="en-US" sz="2500">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5" name="Text Box 99"/>
              <p:cNvSpPr txBox="1"/>
              <p:nvPr/>
            </p:nvSpPr>
            <p:spPr>
              <a:xfrm>
                <a:off x="575309" y="3686211"/>
                <a:ext cx="11121390" cy="640368"/>
              </a:xfrm>
              <a:prstGeom prst="rect">
                <a:avLst/>
              </a:prstGeom>
              <a:noFill/>
              <a:ln w="9525">
                <a:noFill/>
              </a:ln>
            </p:spPr>
            <p:txBody>
              <a:bodyPr wrap="square">
                <a:spAutoFit/>
              </a:bodyPr>
              <a:lstStyle/>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Với Ira1 là nhiễu từ A1 và Ira2 = (h1</a:t>
                </a:r>
                <a14:m>
                  <m:oMath xmlns:m="http://schemas.openxmlformats.org/officeDocument/2006/math">
                    <m:rad>
                      <m:radPr>
                        <m:degHide m:val="on"/>
                        <m:ctrlPr>
                          <a:rPr lang="en-US" sz="2500" i="1" smtClean="0">
                            <a:latin typeface="Cambria Math" panose="02040503050406030204" pitchFamily="18" charset="0"/>
                            <a:cs typeface="Times New Roman" panose="02020603050405020304" charset="0"/>
                          </a:rPr>
                        </m:ctrlPr>
                      </m:radPr>
                      <m:deg/>
                      <m:e>
                        <m:r>
                          <a:rPr lang="en-US" sz="2500" b="0" i="1" smtClean="0">
                            <a:latin typeface="Cambria Math" panose="02040503050406030204" pitchFamily="18" charset="0"/>
                            <a:cs typeface="Times New Roman" panose="02020603050405020304" charset="0"/>
                          </a:rPr>
                          <m:t>𝑎</m:t>
                        </m:r>
                        <m:r>
                          <a:rPr lang="en-US" sz="2500" b="0" i="1" smtClean="0">
                            <a:latin typeface="Cambria Math" panose="02040503050406030204" pitchFamily="18" charset="0"/>
                            <a:cs typeface="Times New Roman" panose="02020603050405020304" charset="0"/>
                          </a:rPr>
                          <m:t>1.</m:t>
                        </m:r>
                        <m:r>
                          <a:rPr lang="en-US" sz="2500" b="0" i="1" smtClean="0">
                            <a:latin typeface="Cambria Math" panose="02040503050406030204" pitchFamily="18" charset="0"/>
                            <a:cs typeface="Times New Roman" panose="02020603050405020304" charset="0"/>
                          </a:rPr>
                          <m:t>𝑃𝑢</m:t>
                        </m:r>
                      </m:e>
                    </m:rad>
                    <m:r>
                      <a:rPr lang="en-US" sz="2500" b="0" i="1" smtClean="0">
                        <a:latin typeface="Cambria Math" panose="02040503050406030204" pitchFamily="18" charset="0"/>
                        <a:cs typeface="Times New Roman" panose="02020603050405020304" charset="0"/>
                      </a:rPr>
                      <m:t>𝑥</m:t>
                    </m:r>
                    <m:r>
                      <a:rPr lang="en-US" sz="2500" b="0" i="1" smtClean="0">
                        <a:latin typeface="Cambria Math" panose="02040503050406030204" pitchFamily="18" charset="0"/>
                        <a:cs typeface="Times New Roman" panose="02020603050405020304" charset="0"/>
                      </a:rPr>
                      <m:t>1+</m:t>
                    </m:r>
                    <m:r>
                      <a:rPr lang="en-US" sz="2500" b="0" i="1" smtClean="0">
                        <a:latin typeface="Cambria Math" panose="02040503050406030204" pitchFamily="18" charset="0"/>
                        <a:cs typeface="Times New Roman" panose="02020603050405020304" charset="0"/>
                      </a:rPr>
                      <m:t>h</m:t>
                    </m:r>
                    <m:r>
                      <a:rPr lang="en-US" sz="2500" b="0" i="1" smtClean="0">
                        <a:latin typeface="Cambria Math" panose="02040503050406030204" pitchFamily="18" charset="0"/>
                        <a:cs typeface="Times New Roman" panose="02020603050405020304" charset="0"/>
                      </a:rPr>
                      <m:t>2</m:t>
                    </m:r>
                    <m:rad>
                      <m:radPr>
                        <m:degHide m:val="on"/>
                        <m:ctrlPr>
                          <a:rPr lang="en-US" sz="2500" i="1" smtClean="0">
                            <a:latin typeface="Cambria Math" panose="02040503050406030204" pitchFamily="18" charset="0"/>
                            <a:cs typeface="Times New Roman" panose="02020603050405020304" charset="0"/>
                          </a:rPr>
                        </m:ctrlPr>
                      </m:radPr>
                      <m:deg/>
                      <m:e>
                        <m:r>
                          <a:rPr lang="en-US" sz="2500" b="0" i="1" smtClean="0">
                            <a:latin typeface="Cambria Math" panose="02040503050406030204" pitchFamily="18" charset="0"/>
                            <a:cs typeface="Times New Roman" panose="02020603050405020304" charset="0"/>
                          </a:rPr>
                          <m:t>𝑎</m:t>
                        </m:r>
                        <m:r>
                          <a:rPr lang="en-US" sz="2500" b="0" i="1" smtClean="0">
                            <a:latin typeface="Cambria Math" panose="02040503050406030204" pitchFamily="18" charset="0"/>
                            <a:cs typeface="Times New Roman" panose="02020603050405020304" charset="0"/>
                          </a:rPr>
                          <m:t>2</m:t>
                        </m:r>
                        <m:r>
                          <a:rPr lang="en-US" sz="2500" b="0" i="1" smtClean="0">
                            <a:latin typeface="Cambria Math" panose="02040503050406030204" pitchFamily="18" charset="0"/>
                            <a:cs typeface="Times New Roman" panose="02020603050405020304" charset="0"/>
                          </a:rPr>
                          <m:t>𝑃𝑢</m:t>
                        </m:r>
                      </m:e>
                    </m:rad>
                    <m:r>
                      <a:rPr lang="en-US" sz="2500" b="0" i="1" smtClean="0">
                        <a:latin typeface="Cambria Math" panose="02040503050406030204" pitchFamily="18" charset="0"/>
                        <a:cs typeface="Times New Roman" panose="02020603050405020304" charset="0"/>
                      </a:rPr>
                      <m:t>𝑥</m:t>
                    </m:r>
                    <m:r>
                      <a:rPr lang="en-US" sz="2500" b="0" i="1" smtClean="0">
                        <a:latin typeface="Cambria Math" panose="02040503050406030204" pitchFamily="18" charset="0"/>
                        <a:cs typeface="Times New Roman" panose="02020603050405020304" charset="0"/>
                      </a:rPr>
                      <m:t>2)</m:t>
                    </m:r>
                  </m:oMath>
                </a14:m>
                <a:endParaRPr lang="en-US" sz="2500">
                  <a:latin typeface="Times New Roman" panose="02020603050405020304" charset="0"/>
                  <a:cs typeface="Times New Roman" panose="02020603050405020304" charset="0"/>
                </a:endParaRPr>
              </a:p>
            </p:txBody>
          </p:sp>
        </mc:Choice>
        <mc:Fallback xmlns="">
          <p:sp>
            <p:nvSpPr>
              <p:cNvPr id="5" name="Text Box 99"/>
              <p:cNvSpPr txBox="1">
                <a:spLocks noRot="1" noChangeAspect="1" noMove="1" noResize="1" noEditPoints="1" noAdjustHandles="1" noChangeArrowheads="1" noChangeShapeType="1" noTextEdit="1"/>
              </p:cNvSpPr>
              <p:nvPr/>
            </p:nvSpPr>
            <p:spPr>
              <a:xfrm>
                <a:off x="575309" y="3686211"/>
                <a:ext cx="11121390" cy="640368"/>
              </a:xfrm>
              <a:prstGeom prst="rect">
                <a:avLst/>
              </a:prstGeom>
              <a:blipFill>
                <a:blip r:embed="rId2"/>
                <a:stretch>
                  <a:fillRect l="-767" b="-21905"/>
                </a:stretch>
              </a:blipFill>
              <a:ln w="9525">
                <a:noFill/>
              </a:ln>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575" y="3209894"/>
            <a:ext cx="5734850" cy="438211"/>
          </a:xfrm>
          <a:prstGeom prst="rect">
            <a:avLst/>
          </a:prstGeom>
        </p:spPr>
      </p:pic>
    </p:spTree>
    <p:extLst>
      <p:ext uri="{BB962C8B-B14F-4D97-AF65-F5344CB8AC3E}">
        <p14:creationId xmlns:p14="http://schemas.microsoft.com/office/powerpoint/2010/main" val="35710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3932228" y="135236"/>
            <a:ext cx="4407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MÔ HÌNH HỆ THỐNG</a:t>
            </a:r>
            <a:endParaRPr lang="en-US" altLang="en-US" sz="3200" b="1">
              <a:solidFill>
                <a:srgbClr val="FF0000"/>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4" name="Text Box 99"/>
              <p:cNvSpPr txBox="1"/>
              <p:nvPr/>
            </p:nvSpPr>
            <p:spPr>
              <a:xfrm>
                <a:off x="575309" y="1455638"/>
                <a:ext cx="11121390" cy="4183068"/>
              </a:xfrm>
              <a:prstGeom prst="rect">
                <a:avLst/>
              </a:prstGeom>
              <a:noFill/>
              <a:ln w="9525">
                <a:noFill/>
              </a:ln>
            </p:spPr>
            <p:txBody>
              <a:bodyPr wrap="square">
                <a:spAutoFit/>
              </a:bodyPr>
              <a:lstStyle/>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Trong khe thứ 2, thông tin trao đổi giữa G1 và G2 nhờ R. Do đó giống với đường xuống NOMA, R truyền các tín hiệu chồng chất (</a:t>
                </a:r>
                <a14:m>
                  <m:oMath xmlns:m="http://schemas.openxmlformats.org/officeDocument/2006/math">
                    <m:rad>
                      <m:radPr>
                        <m:degHide m:val="on"/>
                        <m:ctrlPr>
                          <a:rPr lang="en-US" sz="2500" i="1">
                            <a:latin typeface="Cambria Math" panose="02040503050406030204" pitchFamily="18" charset="0"/>
                            <a:cs typeface="Times New Roman" panose="02020603050405020304" charset="0"/>
                          </a:rPr>
                        </m:ctrlPr>
                      </m:radPr>
                      <m:deg/>
                      <m:e>
                        <m:r>
                          <a:rPr lang="en-US" sz="2500" b="0" i="1" smtClean="0">
                            <a:latin typeface="Cambria Math" panose="02040503050406030204" pitchFamily="18" charset="0"/>
                            <a:cs typeface="Times New Roman" panose="02020603050405020304" charset="0"/>
                          </a:rPr>
                          <m:t>𝑏</m:t>
                        </m:r>
                        <m:r>
                          <a:rPr lang="en-US" sz="2500" i="1">
                            <a:latin typeface="Cambria Math" panose="02040503050406030204" pitchFamily="18" charset="0"/>
                            <a:cs typeface="Times New Roman" panose="02020603050405020304" charset="0"/>
                          </a:rPr>
                          <m:t>1.</m:t>
                        </m:r>
                        <m:r>
                          <a:rPr lang="en-US" sz="2500" i="1">
                            <a:latin typeface="Cambria Math" panose="02040503050406030204" pitchFamily="18" charset="0"/>
                            <a:cs typeface="Times New Roman" panose="02020603050405020304" charset="0"/>
                          </a:rPr>
                          <m:t>𝑃𝑟</m:t>
                        </m:r>
                      </m:e>
                    </m:rad>
                    <m:r>
                      <a:rPr lang="en-US" sz="2500" i="1">
                        <a:latin typeface="Cambria Math" panose="02040503050406030204" pitchFamily="18" charset="0"/>
                        <a:cs typeface="Times New Roman" panose="02020603050405020304" charset="0"/>
                      </a:rPr>
                      <m:t>𝑥</m:t>
                    </m:r>
                    <m:r>
                      <a:rPr lang="en-US" sz="2500" i="1">
                        <a:latin typeface="Cambria Math" panose="02040503050406030204" pitchFamily="18" charset="0"/>
                        <a:cs typeface="Times New Roman" panose="02020603050405020304" charset="0"/>
                      </a:rPr>
                      <m:t>1+</m:t>
                    </m:r>
                    <m:rad>
                      <m:radPr>
                        <m:degHide m:val="on"/>
                        <m:ctrlPr>
                          <a:rPr lang="en-US" sz="2500" i="1">
                            <a:latin typeface="Cambria Math" panose="02040503050406030204" pitchFamily="18" charset="0"/>
                            <a:cs typeface="Times New Roman" panose="02020603050405020304" charset="0"/>
                          </a:rPr>
                        </m:ctrlPr>
                      </m:radPr>
                      <m:deg/>
                      <m:e>
                        <m:r>
                          <a:rPr lang="en-US" sz="2500" i="1">
                            <a:latin typeface="Cambria Math" panose="02040503050406030204" pitchFamily="18" charset="0"/>
                            <a:cs typeface="Times New Roman" panose="02020603050405020304" charset="0"/>
                          </a:rPr>
                          <m:t>𝑏</m:t>
                        </m:r>
                        <m:r>
                          <a:rPr lang="en-US" sz="2500" b="0" i="1" smtClean="0">
                            <a:latin typeface="Cambria Math" panose="02040503050406030204" pitchFamily="18" charset="0"/>
                            <a:cs typeface="Times New Roman" panose="02020603050405020304" charset="0"/>
                          </a:rPr>
                          <m:t>2</m:t>
                        </m:r>
                        <m:r>
                          <a:rPr lang="en-US" sz="2500" i="1">
                            <a:latin typeface="Cambria Math" panose="02040503050406030204" pitchFamily="18" charset="0"/>
                            <a:cs typeface="Times New Roman" panose="02020603050405020304" charset="0"/>
                          </a:rPr>
                          <m:t>.</m:t>
                        </m:r>
                        <m:r>
                          <a:rPr lang="en-US" sz="2500" i="1">
                            <a:latin typeface="Cambria Math" panose="02040503050406030204" pitchFamily="18" charset="0"/>
                            <a:cs typeface="Times New Roman" panose="02020603050405020304" charset="0"/>
                          </a:rPr>
                          <m:t>𝑃𝑟</m:t>
                        </m:r>
                      </m:e>
                    </m:rad>
                    <m:r>
                      <a:rPr lang="en-US" sz="2500" i="1">
                        <a:latin typeface="Cambria Math" panose="02040503050406030204" pitchFamily="18" charset="0"/>
                        <a:cs typeface="Times New Roman" panose="02020603050405020304" charset="0"/>
                      </a:rPr>
                      <m:t>𝑥</m:t>
                    </m:r>
                    <m:r>
                      <a:rPr lang="en-US" sz="2500" b="0" i="1" smtClean="0">
                        <a:latin typeface="Cambria Math" panose="02040503050406030204" pitchFamily="18" charset="0"/>
                        <a:cs typeface="Times New Roman" panose="02020603050405020304" charset="0"/>
                      </a:rPr>
                      <m:t>2</m:t>
                    </m:r>
                  </m:oMath>
                </a14:m>
                <a:r>
                  <a:rPr lang="en-US" sz="2500" smtClean="0">
                    <a:latin typeface="Times New Roman" panose="02020603050405020304" charset="0"/>
                    <a:cs typeface="Times New Roman" panose="02020603050405020304" charset="0"/>
                  </a:rPr>
                  <a:t>) và</a:t>
                </a:r>
                <a:r>
                  <a:rPr lang="en-US" sz="2500">
                    <a:latin typeface="Times New Roman" panose="02020603050405020304" charset="0"/>
                    <a:cs typeface="Times New Roman" panose="02020603050405020304" charset="0"/>
                  </a:rPr>
                  <a:t> (</a:t>
                </a:r>
                <a14:m>
                  <m:oMath xmlns:m="http://schemas.openxmlformats.org/officeDocument/2006/math">
                    <m:rad>
                      <m:radPr>
                        <m:degHide m:val="on"/>
                        <m:ctrlPr>
                          <a:rPr lang="en-US" sz="2500" i="1">
                            <a:latin typeface="Cambria Math" panose="02040503050406030204" pitchFamily="18" charset="0"/>
                            <a:cs typeface="Times New Roman" panose="02020603050405020304" charset="0"/>
                          </a:rPr>
                        </m:ctrlPr>
                      </m:radPr>
                      <m:deg/>
                      <m:e>
                        <m:r>
                          <a:rPr lang="en-US" sz="2500" i="1">
                            <a:latin typeface="Cambria Math" panose="02040503050406030204" pitchFamily="18" charset="0"/>
                            <a:cs typeface="Times New Roman" panose="02020603050405020304" charset="0"/>
                          </a:rPr>
                          <m:t>𝑏</m:t>
                        </m:r>
                        <m:r>
                          <a:rPr lang="en-US" sz="2500" b="0" i="1" smtClean="0">
                            <a:latin typeface="Cambria Math" panose="02040503050406030204" pitchFamily="18" charset="0"/>
                            <a:cs typeface="Times New Roman" panose="02020603050405020304" charset="0"/>
                          </a:rPr>
                          <m:t>3</m:t>
                        </m:r>
                        <m:r>
                          <a:rPr lang="en-US" sz="2500" i="1">
                            <a:latin typeface="Cambria Math" panose="02040503050406030204" pitchFamily="18" charset="0"/>
                            <a:cs typeface="Times New Roman" panose="02020603050405020304" charset="0"/>
                          </a:rPr>
                          <m:t>.</m:t>
                        </m:r>
                        <m:r>
                          <a:rPr lang="en-US" sz="2500" i="1">
                            <a:latin typeface="Cambria Math" panose="02040503050406030204" pitchFamily="18" charset="0"/>
                            <a:cs typeface="Times New Roman" panose="02020603050405020304" charset="0"/>
                          </a:rPr>
                          <m:t>𝑃𝑟</m:t>
                        </m:r>
                      </m:e>
                    </m:rad>
                    <m:r>
                      <a:rPr lang="en-US" sz="2500" i="1">
                        <a:latin typeface="Cambria Math" panose="02040503050406030204" pitchFamily="18" charset="0"/>
                        <a:cs typeface="Times New Roman" panose="02020603050405020304" charset="0"/>
                      </a:rPr>
                      <m:t>𝑥</m:t>
                    </m:r>
                    <m:r>
                      <a:rPr lang="en-US" sz="2500" b="0" i="1" smtClean="0">
                        <a:latin typeface="Cambria Math" panose="02040503050406030204" pitchFamily="18" charset="0"/>
                        <a:cs typeface="Times New Roman" panose="02020603050405020304" charset="0"/>
                      </a:rPr>
                      <m:t>3</m:t>
                    </m:r>
                    <m:r>
                      <a:rPr lang="en-US" sz="2500" i="1">
                        <a:latin typeface="Cambria Math" panose="02040503050406030204" pitchFamily="18" charset="0"/>
                        <a:cs typeface="Times New Roman" panose="02020603050405020304" charset="0"/>
                      </a:rPr>
                      <m:t>+</m:t>
                    </m:r>
                    <m:rad>
                      <m:radPr>
                        <m:degHide m:val="on"/>
                        <m:ctrlPr>
                          <a:rPr lang="en-US" sz="2500" i="1">
                            <a:latin typeface="Cambria Math" panose="02040503050406030204" pitchFamily="18" charset="0"/>
                            <a:cs typeface="Times New Roman" panose="02020603050405020304" charset="0"/>
                          </a:rPr>
                        </m:ctrlPr>
                      </m:radPr>
                      <m:deg/>
                      <m:e>
                        <m:r>
                          <a:rPr lang="en-US" sz="2500" i="1">
                            <a:latin typeface="Cambria Math" panose="02040503050406030204" pitchFamily="18" charset="0"/>
                            <a:cs typeface="Times New Roman" panose="02020603050405020304" charset="0"/>
                          </a:rPr>
                          <m:t>𝑏</m:t>
                        </m:r>
                        <m:r>
                          <a:rPr lang="en-US" sz="2500" b="0" i="1" smtClean="0">
                            <a:latin typeface="Cambria Math" panose="02040503050406030204" pitchFamily="18" charset="0"/>
                            <a:cs typeface="Times New Roman" panose="02020603050405020304" charset="0"/>
                          </a:rPr>
                          <m:t>4</m:t>
                        </m:r>
                        <m:r>
                          <a:rPr lang="en-US" sz="2500" i="1">
                            <a:latin typeface="Cambria Math" panose="02040503050406030204" pitchFamily="18" charset="0"/>
                            <a:cs typeface="Times New Roman" panose="02020603050405020304" charset="0"/>
                          </a:rPr>
                          <m:t>.</m:t>
                        </m:r>
                        <m:r>
                          <a:rPr lang="en-US" sz="2500" i="1">
                            <a:latin typeface="Cambria Math" panose="02040503050406030204" pitchFamily="18" charset="0"/>
                            <a:cs typeface="Times New Roman" panose="02020603050405020304" charset="0"/>
                          </a:rPr>
                          <m:t>𝑃𝑟</m:t>
                        </m:r>
                      </m:e>
                    </m:rad>
                    <m:r>
                      <a:rPr lang="en-US" sz="2500" i="1">
                        <a:latin typeface="Cambria Math" panose="02040503050406030204" pitchFamily="18" charset="0"/>
                        <a:cs typeface="Times New Roman" panose="02020603050405020304" charset="0"/>
                      </a:rPr>
                      <m:t>𝑥</m:t>
                    </m:r>
                    <m:r>
                      <a:rPr lang="en-US" sz="2500" b="0" i="1" smtClean="0">
                        <a:latin typeface="Cambria Math" panose="02040503050406030204" pitchFamily="18" charset="0"/>
                        <a:cs typeface="Times New Roman" panose="02020603050405020304" charset="0"/>
                      </a:rPr>
                      <m:t>4</m:t>
                    </m:r>
                  </m:oMath>
                </a14:m>
                <a:r>
                  <a:rPr lang="en-US" sz="2500">
                    <a:latin typeface="Times New Roman" panose="02020603050405020304" charset="0"/>
                    <a:cs typeface="Times New Roman" panose="02020603050405020304" charset="0"/>
                  </a:rPr>
                  <a:t>)</a:t>
                </a:r>
                <a:r>
                  <a:rPr lang="en-US" sz="2500" smtClean="0">
                    <a:latin typeface="Times New Roman" panose="02020603050405020304" charset="0"/>
                    <a:cs typeface="Times New Roman" panose="02020603050405020304" charset="0"/>
                  </a:rPr>
                  <a:t> tới G2 và G1 bởi A2 và  A1. với b1,b2 là phân bổ công suất của D1, D2 tương tự cho b3, b4 với D3, D4. Pr là công suất chuẩn hóa tại R.</a:t>
                </a:r>
              </a:p>
              <a:p>
                <a:pPr marL="342900" indent="-342900" latinLnBrk="0">
                  <a:lnSpc>
                    <a:spcPct val="150000"/>
                  </a:lnSpc>
                  <a:buFont typeface="Arial" panose="020B0604020202020204" pitchFamily="34" charset="0"/>
                  <a:buChar char="•"/>
                </a:pPr>
                <a:endParaRPr lang="en-US" sz="2500" smtClean="0">
                  <a:latin typeface="Times New Roman" panose="02020603050405020304" charset="0"/>
                  <a:cs typeface="Times New Roman" panose="02020603050405020304" charset="0"/>
                </a:endParaRPr>
              </a:p>
              <a:p>
                <a:pPr marL="342900" indent="-342900" latinLnBrk="0">
                  <a:lnSpc>
                    <a:spcPct val="150000"/>
                  </a:lnSpc>
                  <a:buFont typeface="Arial" panose="020B0604020202020204" pitchFamily="34" charset="0"/>
                  <a:buChar char="•"/>
                </a:pPr>
                <a:r>
                  <a:rPr lang="en-US" sz="2500" smtClean="0">
                    <a:latin typeface="Times New Roman" panose="02020603050405020304" charset="0"/>
                    <a:cs typeface="Times New Roman" panose="02020603050405020304" charset="0"/>
                  </a:rPr>
                  <a:t>Giả sử b2 &gt; b1 với b1 + b2 = 1, b4 &gt; b3 và b3 + b4 = 1, để đảm bảo sự công bằng giữa các người dùng G1, G2, công suất cao sẽ được phân bổ cho người dùng ở  xa. </a:t>
                </a:r>
                <a:endParaRPr lang="en-US" sz="2500">
                  <a:latin typeface="Times New Roman" panose="02020603050405020304" charset="0"/>
                  <a:cs typeface="Times New Roman" panose="02020603050405020304" charset="0"/>
                </a:endParaRPr>
              </a:p>
            </p:txBody>
          </p:sp>
        </mc:Choice>
        <mc:Fallback xmlns="">
          <p:sp>
            <p:nvSpPr>
              <p:cNvPr id="4" name="Text Box 99"/>
              <p:cNvSpPr txBox="1">
                <a:spLocks noRot="1" noChangeAspect="1" noMove="1" noResize="1" noEditPoints="1" noAdjustHandles="1" noChangeArrowheads="1" noChangeShapeType="1" noTextEdit="1"/>
              </p:cNvSpPr>
              <p:nvPr/>
            </p:nvSpPr>
            <p:spPr>
              <a:xfrm>
                <a:off x="575309" y="1455638"/>
                <a:ext cx="11121390" cy="4183068"/>
              </a:xfrm>
              <a:prstGeom prst="rect">
                <a:avLst/>
              </a:prstGeom>
              <a:blipFill>
                <a:blip r:embed="rId2"/>
                <a:stretch>
                  <a:fillRect l="-767" r="-986" b="-2478"/>
                </a:stretch>
              </a:blipFill>
              <a:ln w="9525">
                <a:noFill/>
              </a:ln>
            </p:spPr>
            <p:txBody>
              <a:bodyPr/>
              <a:lstStyle/>
              <a:p>
                <a:r>
                  <a:rPr lang="en-US">
                    <a:noFill/>
                  </a:rPr>
                  <a:t> </a:t>
                </a:r>
              </a:p>
            </p:txBody>
          </p:sp>
        </mc:Fallback>
      </mc:AlternateContent>
    </p:spTree>
    <p:extLst>
      <p:ext uri="{BB962C8B-B14F-4D97-AF65-F5344CB8AC3E}">
        <p14:creationId xmlns:p14="http://schemas.microsoft.com/office/powerpoint/2010/main" val="237286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3163415" y="261863"/>
            <a:ext cx="65625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XÁC SUẤT NGỪNG HOẠT ĐỘNG</a:t>
            </a:r>
            <a:endParaRPr lang="en-US" altLang="en-US" sz="3200" b="1">
              <a:solidFill>
                <a:srgbClr val="FF0000"/>
              </a:solidFill>
              <a:latin typeface="Times New Roman" panose="02020603050405020304" charset="0"/>
              <a:cs typeface="Times New Roman" panose="02020603050405020304" charset="0"/>
            </a:endParaRPr>
          </a:p>
        </p:txBody>
      </p:sp>
      <p:sp>
        <p:nvSpPr>
          <p:cNvPr id="100" name="Text Box 99"/>
          <p:cNvSpPr txBox="1"/>
          <p:nvPr/>
        </p:nvSpPr>
        <p:spPr>
          <a:xfrm>
            <a:off x="575310" y="1312545"/>
            <a:ext cx="7820025" cy="600293"/>
          </a:xfrm>
          <a:prstGeom prst="rect">
            <a:avLst/>
          </a:prstGeom>
          <a:noFill/>
          <a:ln w="9525">
            <a:noFill/>
          </a:ln>
        </p:spPr>
        <p:txBody>
          <a:bodyPr wrap="square">
            <a:spAutoFit/>
          </a:bodyPr>
          <a:lstStyle/>
          <a:p>
            <a:pPr marL="228600" indent="-457200" latinLnBrk="0">
              <a:lnSpc>
                <a:spcPct val="150000"/>
              </a:lnSpc>
              <a:buFont typeface="+mj-lt"/>
              <a:buAutoNum type="arabicPeriod"/>
            </a:pPr>
            <a:r>
              <a:rPr lang="en-US" sz="2500" smtClean="0">
                <a:latin typeface="Times New Roman" panose="02020603050405020304" charset="0"/>
                <a:cs typeface="Times New Roman" panose="02020603050405020304" charset="0"/>
              </a:rPr>
              <a:t>XÁC SUẤT NGỪNG HOẠT ĐỘNG CỦA XL</a:t>
            </a:r>
            <a:endParaRPr lang="en-US" sz="2500">
              <a:latin typeface="Times New Roman" panose="02020603050405020304" charset="0"/>
              <a:cs typeface="Times New Roman" panose="02020603050405020304" charset="0"/>
            </a:endParaRPr>
          </a:p>
        </p:txBody>
      </p:sp>
      <p:sp>
        <p:nvSpPr>
          <p:cNvPr id="4" name="Text Box 99"/>
          <p:cNvSpPr txBox="1"/>
          <p:nvPr/>
        </p:nvSpPr>
        <p:spPr>
          <a:xfrm>
            <a:off x="575310" y="1912838"/>
            <a:ext cx="11121390" cy="2977738"/>
          </a:xfrm>
          <a:prstGeom prst="rect">
            <a:avLst/>
          </a:prstGeom>
          <a:noFill/>
          <a:ln w="9525">
            <a:noFill/>
          </a:ln>
        </p:spPr>
        <p:txBody>
          <a:bodyPr wrap="square">
            <a:spAutoFit/>
          </a:bodyPr>
          <a:lstStyle/>
          <a:p>
            <a:pPr latinLnBrk="0">
              <a:lnSpc>
                <a:spcPct val="150000"/>
              </a:lnSpc>
            </a:pPr>
            <a:r>
              <a:rPr lang="en-US" sz="2500" smtClean="0">
                <a:latin typeface="Times New Roman" panose="02020603050405020304" charset="0"/>
                <a:cs typeface="Times New Roman" panose="02020603050405020304" charset="0"/>
              </a:rPr>
              <a:t>Trong TWR-NOMA, những sự kiện ngừng hoạt động của xl:</a:t>
            </a:r>
          </a:p>
          <a:p>
            <a:pPr marL="685800" lvl="1" indent="-457200">
              <a:lnSpc>
                <a:spcPct val="150000"/>
              </a:lnSpc>
              <a:buFont typeface="+mj-lt"/>
              <a:buAutoNum type="arabicPeriod"/>
            </a:pPr>
            <a:r>
              <a:rPr lang="en-US" sz="2500" smtClean="0">
                <a:latin typeface="Times New Roman" panose="02020603050405020304" charset="0"/>
                <a:cs typeface="Times New Roman" panose="02020603050405020304" charset="0"/>
              </a:rPr>
              <a:t>R không thể giải mã xl một cách chính xác.</a:t>
            </a:r>
          </a:p>
          <a:p>
            <a:pPr marL="685800" lvl="1" indent="-457200">
              <a:lnSpc>
                <a:spcPct val="150000"/>
              </a:lnSpc>
              <a:buFont typeface="+mj-lt"/>
              <a:buAutoNum type="arabicPeriod"/>
            </a:pPr>
            <a:r>
              <a:rPr lang="en-US" sz="2500" smtClean="0">
                <a:latin typeface="Times New Roman" panose="02020603050405020304" charset="0"/>
                <a:cs typeface="Times New Roman" panose="02020603050405020304" charset="0"/>
              </a:rPr>
              <a:t>Thông tin xt không thể phát hiện bởi Dk.</a:t>
            </a:r>
          </a:p>
          <a:p>
            <a:pPr marL="685800" lvl="1" indent="-457200">
              <a:lnSpc>
                <a:spcPct val="150000"/>
              </a:lnSpc>
              <a:buFont typeface="+mj-lt"/>
              <a:buAutoNum type="arabicPeriod"/>
            </a:pPr>
            <a:r>
              <a:rPr lang="en-US" sz="2500" smtClean="0">
                <a:latin typeface="Times New Roman" panose="02020603050405020304" charset="0"/>
                <a:cs typeface="Times New Roman" panose="02020603050405020304" charset="0"/>
              </a:rPr>
              <a:t>Dk không thể phát hiện xl, trong khi Dk có thể giải mã xt lần đầu tiên thành công.</a:t>
            </a:r>
            <a:endParaRPr lang="en-US" sz="250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13635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1" name="Rectangle 4"/>
          <p:cNvSpPr>
            <a:spLocks noChangeArrowheads="1"/>
          </p:cNvSpPr>
          <p:nvPr/>
        </p:nvSpPr>
        <p:spPr bwMode="auto">
          <a:xfrm>
            <a:off x="3163415" y="261863"/>
            <a:ext cx="65625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ü"/>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en-US" sz="3200" b="1" smtClean="0">
                <a:solidFill>
                  <a:srgbClr val="FF0000"/>
                </a:solidFill>
                <a:latin typeface="Times New Roman" panose="02020603050405020304" charset="0"/>
                <a:cs typeface="Times New Roman" panose="02020603050405020304" charset="0"/>
              </a:rPr>
              <a:t>XÁC SUẤT NGỪNG HOẠT ĐỘNG</a:t>
            </a:r>
            <a:endParaRPr lang="en-US" altLang="en-US" sz="3200" b="1">
              <a:solidFill>
                <a:srgbClr val="FF0000"/>
              </a:solidFill>
              <a:latin typeface="Times New Roman" panose="02020603050405020304" charset="0"/>
              <a:cs typeface="Times New Roman" panose="02020603050405020304" charset="0"/>
            </a:endParaRPr>
          </a:p>
        </p:txBody>
      </p:sp>
      <p:sp>
        <p:nvSpPr>
          <p:cNvPr id="100" name="Text Box 99"/>
          <p:cNvSpPr txBox="1"/>
          <p:nvPr/>
        </p:nvSpPr>
        <p:spPr>
          <a:xfrm>
            <a:off x="575310" y="1312545"/>
            <a:ext cx="7820025" cy="600293"/>
          </a:xfrm>
          <a:prstGeom prst="rect">
            <a:avLst/>
          </a:prstGeom>
          <a:noFill/>
          <a:ln w="9525">
            <a:noFill/>
          </a:ln>
        </p:spPr>
        <p:txBody>
          <a:bodyPr wrap="square">
            <a:spAutoFit/>
          </a:bodyPr>
          <a:lstStyle/>
          <a:p>
            <a:pPr latinLnBrk="0">
              <a:lnSpc>
                <a:spcPct val="150000"/>
              </a:lnSpc>
            </a:pPr>
            <a:r>
              <a:rPr lang="en-US" sz="2500" smtClean="0">
                <a:latin typeface="Times New Roman" panose="02020603050405020304" charset="0"/>
                <a:cs typeface="Times New Roman" panose="02020603050405020304" charset="0"/>
              </a:rPr>
              <a:t>2. XÁC SUẤT NGỪNG HOẠT ĐỘNG CỦA Xt</a:t>
            </a:r>
            <a:endParaRPr lang="en-US" sz="2500">
              <a:latin typeface="Times New Roman" panose="02020603050405020304" charset="0"/>
              <a:cs typeface="Times New Roman" panose="02020603050405020304" charset="0"/>
            </a:endParaRPr>
          </a:p>
        </p:txBody>
      </p:sp>
      <p:sp>
        <p:nvSpPr>
          <p:cNvPr id="4" name="Text Box 99"/>
          <p:cNvSpPr txBox="1"/>
          <p:nvPr/>
        </p:nvSpPr>
        <p:spPr>
          <a:xfrm>
            <a:off x="575310" y="1912838"/>
            <a:ext cx="11121390" cy="1823576"/>
          </a:xfrm>
          <a:prstGeom prst="rect">
            <a:avLst/>
          </a:prstGeom>
          <a:noFill/>
          <a:ln w="9525">
            <a:noFill/>
          </a:ln>
        </p:spPr>
        <p:txBody>
          <a:bodyPr wrap="square">
            <a:spAutoFit/>
          </a:bodyPr>
          <a:lstStyle/>
          <a:p>
            <a:pPr latinLnBrk="0">
              <a:lnSpc>
                <a:spcPct val="150000"/>
              </a:lnSpc>
            </a:pPr>
            <a:r>
              <a:rPr lang="en-US" sz="2500" smtClean="0">
                <a:latin typeface="Times New Roman" panose="02020603050405020304" charset="0"/>
                <a:cs typeface="Times New Roman" panose="02020603050405020304" charset="0"/>
              </a:rPr>
              <a:t>Dựa trên nguyên tắc NOMA, các trường hợp ngừng hoạt động của xt:</a:t>
            </a:r>
          </a:p>
          <a:p>
            <a:pPr marL="685800" lvl="1" indent="-457200">
              <a:lnSpc>
                <a:spcPct val="150000"/>
              </a:lnSpc>
              <a:buFont typeface="+mj-lt"/>
              <a:buAutoNum type="arabicPeriod"/>
            </a:pPr>
            <a:r>
              <a:rPr lang="en-US" sz="2500" smtClean="0">
                <a:latin typeface="Times New Roman" panose="02020603050405020304" charset="0"/>
                <a:cs typeface="Times New Roman" panose="02020603050405020304" charset="0"/>
              </a:rPr>
              <a:t>Đầu tiên R có thể giải mã thông tin xl và sau đó phát hiện xt.</a:t>
            </a:r>
          </a:p>
          <a:p>
            <a:pPr marL="685800" lvl="1" indent="-457200">
              <a:lnSpc>
                <a:spcPct val="150000"/>
              </a:lnSpc>
              <a:buFont typeface="+mj-lt"/>
              <a:buAutoNum type="arabicPeriod"/>
            </a:pPr>
            <a:r>
              <a:rPr lang="en-US" sz="2500" smtClean="0">
                <a:latin typeface="Times New Roman" panose="02020603050405020304" charset="0"/>
                <a:cs typeface="Times New Roman" panose="02020603050405020304" charset="0"/>
              </a:rPr>
              <a:t>Dk và Dr có thể phát hiện xt thành công.</a:t>
            </a:r>
            <a:endParaRPr lang="en-US" sz="250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4698105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IẾN LƯỢC PHÁT TRIỂN KHOA CƠ KHÍ CHẾ TẠO MÁY GIAI ĐOẠN 2010-2015 VÀ ĐỊNH HƯỚNG ĐẾN 2020&amp;quot;&quot;/&gt;&lt;property id=&quot;20307&quot; value=&quot;256&quot;/&gt;&lt;/object&gt;&lt;object type=&quot;3&quot; unique_id=&quot;10005&quot;&gt;&lt;property id=&quot;20148&quot; value=&quot;5&quot;/&gt;&lt;property id=&quot;20300&quot; value=&quot;Slide 3&quot;/&gt;&lt;property id=&quot;20307&quot; value=&quot;292&quot;/&gt;&lt;/object&gt;&lt;object type=&quot;3&quot; unique_id=&quot;10006&quot;&gt;&lt;property id=&quot;20148&quot; value=&quot;5&quot;/&gt;&lt;property id=&quot;20300&quot; value=&quot;Slide 4 - &amp;quot;CƠ SỞ XÂY DỰNG CHIẾN LƯỢC ĐẾN 2015&amp;quot;&quot;/&gt;&lt;property id=&quot;20307&quot; value=&quot;285&quot;/&gt;&lt;/object&gt;&lt;object type=&quot;3&quot; unique_id=&quot;10007&quot;&gt;&lt;property id=&quot;20148&quot; value=&quot;5&quot;/&gt;&lt;property id=&quot;20300&quot; value=&quot;Slide 6 - &amp;quot;HIỆN TRẠNG KHOA CKM ĐẾN 2009&amp;quot;&quot;/&gt;&lt;property id=&quot;20307&quot; value=&quot;393&quot;/&gt;&lt;/object&gt;&lt;object type=&quot;3&quot; unique_id=&quot;10008&quot;&gt;&lt;property id=&quot;20148&quot; value=&quot;5&quot;/&gt;&lt;property id=&quot;20300&quot; value=&quot;Slide 7 - &amp;quot;NGÀNH NGHỀ ĐÀO TẠO CỦA KHOA CKM&amp;quot;&quot;/&gt;&lt;property id=&quot;20307&quot; value=&quot;394&quot;/&gt;&lt;/object&gt;&lt;object type=&quot;3&quot; unique_id=&quot;10009&quot;&gt;&lt;property id=&quot;20148&quot; value=&quot;5&quot;/&gt;&lt;property id=&quot;20300&quot; value=&quot;Slide 8 - &amp;quot;NHỮNG MẶT MẠNH&amp;quot;&quot;/&gt;&lt;property id=&quot;20307&quot; value=&quot;395&quot;/&gt;&lt;/object&gt;&lt;object type=&quot;3&quot; unique_id=&quot;10032&quot;&gt;&lt;property id=&quot;20148&quot; value=&quot;5&quot;/&gt;&lt;property id=&quot;20300&quot; value=&quot;Slide 26 - &amp;quot;KẾT THÚC&amp;quot;&quot;/&gt;&lt;property id=&quot;20307&quot; value=&quot;416&quot;/&gt;&lt;/object&gt;&lt;object type=&quot;3&quot; unique_id=&quot;10250&quot;&gt;&lt;property id=&quot;20148&quot; value=&quot;5&quot;/&gt;&lt;property id=&quot;20300&quot; value=&quot;Slide 2 - &amp;quot;CHÀO MỪNG&amp;quot;&quot;/&gt;&lt;property id=&quot;20307&quot; value=&quot;418&quot;/&gt;&lt;/object&gt;&lt;object type=&quot;3&quot; unique_id=&quot;10347&quot;&gt;&lt;property id=&quot;20148&quot; value=&quot;5&quot;/&gt;&lt;property id=&quot;20300&quot; value=&quot;Slide 9 - &amp;quot;NHỮNG MẶT YẾU&amp;quot;&quot;/&gt;&lt;property id=&quot;20307&quot; value=&quot;419&quot;/&gt;&lt;/object&gt;&lt;object type=&quot;3&quot; unique_id=&quot;10612&quot;&gt;&lt;property id=&quot;20148&quot; value=&quot;5&quot;/&gt;&lt;property id=&quot;20300&quot; value=&quot;Slide 5&quot;/&gt;&lt;property id=&quot;20307&quot; value=&quot;421&quot;/&gt;&lt;/object&gt;&lt;object type=&quot;3&quot; unique_id=&quot;10613&quot;&gt;&lt;property id=&quot;20148&quot; value=&quot;5&quot;/&gt;&lt;property id=&quot;20300&quot; value=&quot;Slide 10 - &amp;quot;TỰ ĐÁNH GIÁ&amp;quot;&quot;/&gt;&lt;property id=&quot;20307&quot; value=&quot;420&quot;/&gt;&lt;/object&gt;&lt;object type=&quot;3&quot; unique_id=&quot;10614&quot;&gt;&lt;property id=&quot;20148&quot; value=&quot;5&quot;/&gt;&lt;property id=&quot;20300&quot; value=&quot;Slide 11&quot;/&gt;&lt;property id=&quot;20307&quot; value=&quot;422&quot;/&gt;&lt;/object&gt;&lt;object type=&quot;3&quot; unique_id=&quot;10615&quot;&gt;&lt;property id=&quot;20148&quot; value=&quot;5&quot;/&gt;&lt;property id=&quot;20300&quot; value=&quot;Slide 12 - &amp;quot;TẦM NHÌN&amp;quot;&quot;/&gt;&lt;property id=&quot;20307&quot; value=&quot;423&quot;/&gt;&lt;/object&gt;&lt;object type=&quot;3&quot; unique_id=&quot;10616&quot;&gt;&lt;property id=&quot;20148&quot; value=&quot;5&quot;/&gt;&lt;property id=&quot;20300&quot; value=&quot;Slide 13 - &amp;quot;SỨ MẠNG&amp;quot;&quot;/&gt;&lt;property id=&quot;20307&quot; value=&quot;424&quot;/&gt;&lt;/object&gt;&lt;object type=&quot;3&quot; unique_id=&quot;10719&quot;&gt;&lt;property id=&quot;20148&quot; value=&quot;5&quot;/&gt;&lt;property id=&quot;20300&quot; value=&quot;Slide 14&quot;/&gt;&lt;property id=&quot;20307&quot; value=&quot;425&quot;/&gt;&lt;/object&gt;&lt;object type=&quot;3&quot; unique_id=&quot;10720&quot;&gt;&lt;property id=&quot;20148&quot; value=&quot;5&quot;/&gt;&lt;property id=&quot;20300&quot; value=&quot;Slide 15 - &amp;quot;CÁC CHỈ TIÊU CHÍNH&amp;quot;&quot;/&gt;&lt;property id=&quot;20307&quot; value=&quot;426&quot;/&gt;&lt;/object&gt;&lt;object type=&quot;3&quot; unique_id=&quot;10901&quot;&gt;&lt;property id=&quot;20148&quot; value=&quot;5&quot;/&gt;&lt;property id=&quot;20300&quot; value=&quot;Slide 16 - &amp;quot;VỀ ĐÀO TẠO&amp;quot;&quot;/&gt;&lt;property id=&quot;20307&quot; value=&quot;427&quot;/&gt;&lt;/object&gt;&lt;object type=&quot;3&quot; unique_id=&quot;10902&quot;&gt;&lt;property id=&quot;20148&quot; value=&quot;5&quot;/&gt;&lt;property id=&quot;20300&quot; value=&quot;Slide 17 - &amp;quot;CÁC CHUYÊN NGÀNH SẼ MỞ ĐẾN NĂM 2015&amp;quot;&quot;/&gt;&lt;property id=&quot;20307&quot; value=&quot;428&quot;/&gt;&lt;/object&gt;&lt;object type=&quot;3&quot; unique_id=&quot;10903&quot;&gt;&lt;property id=&quot;20148&quot; value=&quot;5&quot;/&gt;&lt;property id=&quot;20300&quot; value=&quot;Slide 18 - &amp;quot;VỀ PHÁT TRIỂN CƠ CẤU &amp;amp; NGUỒN NHÂN LỰC&amp;quot;&quot;/&gt;&lt;property id=&quot;20307&quot; value=&quot;429&quot;/&gt;&lt;/object&gt;&lt;object type=&quot;3&quot; unique_id=&quot;10904&quot;&gt;&lt;property id=&quot;20148&quot; value=&quot;5&quot;/&gt;&lt;property id=&quot;20300&quot; value=&quot;Slide 19 - &amp;quot;DỰ KIẾN QUI HOẠCH ĐỘI NGŨ&amp;quot;&quot;/&gt;&lt;property id=&quot;20307&quot; value=&quot;430&quot;/&gt;&lt;/object&gt;&lt;object type=&quot;3&quot; unique_id=&quot;10905&quot;&gt;&lt;property id=&quot;20148&quot; value=&quot;5&quot;/&gt;&lt;property id=&quot;20300&quot; value=&quot;Slide 20 - &amp;quot;VỀ NCKH VÀ PHÁT TRIỂN CÔNG NGHỆ&amp;quot;&quot;/&gt;&lt;property id=&quot;20307&quot; value=&quot;431&quot;/&gt;&lt;/object&gt;&lt;object type=&quot;3&quot; unique_id=&quot;10906&quot;&gt;&lt;property id=&quot;20148&quot; value=&quot;5&quot;/&gt;&lt;property id=&quot;20300&quot; value=&quot;Slide 21 - &amp;quot;VỀ HỢP TÁC QUỐC TẾ &amp;amp; QUAN HỆ DOANH NGHIỆP&amp;quot;&quot;/&gt;&lt;property id=&quot;20307&quot; value=&quot;432&quot;/&gt;&lt;/object&gt;&lt;object type=&quot;3&quot; unique_id=&quot;11027&quot;&gt;&lt;property id=&quot;20148&quot; value=&quot;5&quot;/&gt;&lt;property id=&quot;20300&quot; value=&quot;Slide 23&quot;/&gt;&lt;property id=&quot;20307&quot; value=&quot;433&quot;/&gt;&lt;/object&gt;&lt;object type=&quot;3&quot; unique_id=&quot;11028&quot;&gt;&lt;property id=&quot;20148&quot; value=&quot;5&quot;/&gt;&lt;property id=&quot;20300&quot; value=&quot;Slide 24 - &amp;quot;KẾT LUẬN&amp;quot;&quot;/&gt;&lt;property id=&quot;20307&quot; value=&quot;434&quot;/&gt;&lt;/object&gt;&lt;object type=&quot;3&quot; unique_id=&quot;11029&quot;&gt;&lt;property id=&quot;20148&quot; value=&quot;5&quot;/&gt;&lt;property id=&quot;20300&quot; value=&quot;Slide 25 - &amp;quot;CHÚC MỪNG &amp;amp; TẠM BIỆT&amp;quot;&quot;/&gt;&lt;property id=&quot;20307&quot; value=&quot;435&quot;/&gt;&lt;/object&gt;&lt;object type=&quot;3&quot; unique_id=&quot;11057&quot;&gt;&lt;property id=&quot;20148&quot; value=&quot;5&quot;/&gt;&lt;property id=&quot;20300&quot; value=&quot;Slide 22 - &amp;quot;PHÒNG THÍ NGHIỆM &amp;amp; KINH PHÍ DỰ KIẾN&amp;quot;&quot;/&gt;&lt;property id=&quot;20307&quot; value=&quot;436&quot;/&gt;&lt;/object&gt;&lt;/object&gt;&lt;/object&gt;&lt;/database&gt;"/>
  <p:tag name="SECTOMILLISECCONVERTED" val="1"/>
</p:tagLst>
</file>

<file path=ppt/theme/theme1.xml><?xml version="1.0" encoding="utf-8"?>
<a:theme xmlns:a="http://schemas.openxmlformats.org/drawingml/2006/main" name="cdb2004193l">
  <a:themeElements>
    <a:clrScheme name="cdb2004193l 3">
      <a:dk1>
        <a:srgbClr val="0E3558"/>
      </a:dk1>
      <a:lt1>
        <a:srgbClr val="FFFFFF"/>
      </a:lt1>
      <a:dk2>
        <a:srgbClr val="006699"/>
      </a:dk2>
      <a:lt2>
        <a:srgbClr val="969696"/>
      </a:lt2>
      <a:accent1>
        <a:srgbClr val="3B86CB"/>
      </a:accent1>
      <a:accent2>
        <a:srgbClr val="5CB68D"/>
      </a:accent2>
      <a:accent3>
        <a:srgbClr val="FFFFFF"/>
      </a:accent3>
      <a:accent4>
        <a:srgbClr val="0A2C4A"/>
      </a:accent4>
      <a:accent5>
        <a:srgbClr val="AFC3E2"/>
      </a:accent5>
      <a:accent6>
        <a:srgbClr val="53A57F"/>
      </a:accent6>
      <a:hlink>
        <a:srgbClr val="CC3300"/>
      </a:hlink>
      <a:folHlink>
        <a:srgbClr val="333399"/>
      </a:folHlink>
    </a:clrScheme>
    <a:fontScheme name="cdb2004193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93l 1">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
      <a:clrScheme name="cdb2004193l 2">
        <a:dk1>
          <a:srgbClr val="37175B"/>
        </a:dk1>
        <a:lt1>
          <a:srgbClr val="FFFFFF"/>
        </a:lt1>
        <a:dk2>
          <a:srgbClr val="754ECC"/>
        </a:dk2>
        <a:lt2>
          <a:srgbClr val="C0C0C0"/>
        </a:lt2>
        <a:accent1>
          <a:srgbClr val="869EEC"/>
        </a:accent1>
        <a:accent2>
          <a:srgbClr val="EFA441"/>
        </a:accent2>
        <a:accent3>
          <a:srgbClr val="FFFFFF"/>
        </a:accent3>
        <a:accent4>
          <a:srgbClr val="2D124C"/>
        </a:accent4>
        <a:accent5>
          <a:srgbClr val="C3CCF4"/>
        </a:accent5>
        <a:accent6>
          <a:srgbClr val="D9943A"/>
        </a:accent6>
        <a:hlink>
          <a:srgbClr val="33835F"/>
        </a:hlink>
        <a:folHlink>
          <a:srgbClr val="AAC856"/>
        </a:folHlink>
      </a:clrScheme>
      <a:clrMap bg1="lt1" tx1="dk1" bg2="lt2" tx2="dk2" accent1="accent1" accent2="accent2" accent3="accent3" accent4="accent4" accent5="accent5" accent6="accent6" hlink="hlink" folHlink="folHlink"/>
    </a:extraClrScheme>
    <a:extraClrScheme>
      <a:clrScheme name="cdb2004193l 3">
        <a:dk1>
          <a:srgbClr val="0E3558"/>
        </a:dk1>
        <a:lt1>
          <a:srgbClr val="FFFFFF"/>
        </a:lt1>
        <a:dk2>
          <a:srgbClr val="006699"/>
        </a:dk2>
        <a:lt2>
          <a:srgbClr val="969696"/>
        </a:lt2>
        <a:accent1>
          <a:srgbClr val="3B86CB"/>
        </a:accent1>
        <a:accent2>
          <a:srgbClr val="5CB68D"/>
        </a:accent2>
        <a:accent3>
          <a:srgbClr val="FFFFFF"/>
        </a:accent3>
        <a:accent4>
          <a:srgbClr val="0A2C4A"/>
        </a:accent4>
        <a:accent5>
          <a:srgbClr val="AFC3E2"/>
        </a:accent5>
        <a:accent6>
          <a:srgbClr val="53A57F"/>
        </a:accent6>
        <a:hlink>
          <a:srgbClr val="CC3300"/>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cdb2004193l</Template>
  <TotalTime>210</TotalTime>
  <Words>896</Words>
  <Application>Microsoft Office PowerPoint</Application>
  <PresentationFormat>Widescreen</PresentationFormat>
  <Paragraphs>81</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Tahoma</vt:lpstr>
      <vt:lpstr>Times New Roman</vt:lpstr>
      <vt:lpstr>Wingdings</vt:lpstr>
      <vt:lpstr>cdb2004193l</vt:lpstr>
      <vt:lpstr>Hiệu suất ngừng hoạt động của các hệ thống đa truy nhập không trực giao VỚI rơle hai chiều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Phuong</dc:creator>
  <cp:lastModifiedBy>Bao-Quoc Pham</cp:lastModifiedBy>
  <cp:revision>1912</cp:revision>
  <cp:lastPrinted>2013-10-31T05:55:00Z</cp:lastPrinted>
  <dcterms:created xsi:type="dcterms:W3CDTF">2008-06-22T13:35:00Z</dcterms:created>
  <dcterms:modified xsi:type="dcterms:W3CDTF">2021-07-03T01:42:02Z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