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4" y="278"/>
      </p:cViewPr>
      <p:guideLst>
        <p:guide orient="horz" pos="5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5FDF-9A65-9129-983C-13E2E5210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7286C-F181-18FC-0D20-64CFDBEAB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023-251D-E61B-B067-482D7EFE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46D1-DDFB-4510-88AD-05C9F030E2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F2A2-AB83-7BF7-3E31-60ACAAC3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3799-0CB9-004C-ECEC-879D4A1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7050-795B-4A2D-8D85-FBBF3ADC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2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1CF0-254B-5CB9-97C7-21037825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247D4-076D-91A9-9FB0-E979B92E6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627A-BE3A-7900-E840-B1471BA4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46D1-DDFB-4510-88AD-05C9F030E2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760C-F735-8E89-39EC-E557C54C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C24B-88D8-F8EE-7824-CFF4BCD2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7050-795B-4A2D-8D85-FBBF3ADC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B3162-6E81-B35A-FEB2-A1EA94C8D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1EFD4-D238-E1E5-4DB3-AAE20BB9F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BF01-234F-FC4F-C89C-D4404B2C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46D1-DDFB-4510-88AD-05C9F030E2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8BA49-1E76-95AE-3E9C-D1CAFEBE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0F45-2509-15FE-78FC-52333E96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7050-795B-4A2D-8D85-FBBF3ADC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E611-0DBE-19BD-C3AE-BDF0DB68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4A3C-1052-87E4-B510-987995CBB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9990C-75E0-297D-20BC-E676C770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46D1-DDFB-4510-88AD-05C9F030E2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2023-C5EC-B19E-88AF-8F673B46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CBB0F-B8C0-59D5-139A-0A3328E1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7050-795B-4A2D-8D85-FBBF3ADC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27DD-A90B-487B-003C-89EDED01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92FE-9068-59AE-DB9C-E6833568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8FC6-502F-E72D-A6B2-75C3C10E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46D1-DDFB-4510-88AD-05C9F030E2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552F-0A73-0A64-4EEA-858B222E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9B46D-66AD-24D1-CB60-F69E46FD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7050-795B-4A2D-8D85-FBBF3ADC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3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2EEE-2E7A-D7DB-2DC2-8DCFF392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1AFF-ECAA-E829-09D5-72243FDCF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0957E-E520-ADEB-DA2D-0F55C11D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17FD8-5EEE-DCE6-D436-583E60F0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46D1-DDFB-4510-88AD-05C9F030E2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73DF-E4C1-D0C9-FCA3-DA81695C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B33C-542E-E93A-6E7C-6050F1F0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7050-795B-4A2D-8D85-FBBF3ADC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5C58-2803-62AC-0FEB-7F733096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1EE61-533E-F887-32DF-EDD7DBD86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567E2-B557-3ECB-ACB9-52BC610F1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493D9-48C3-2E63-DD6F-4A5D9042F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8EBF7-8A00-D1F5-6583-D8234EA08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F39E6-E9A7-78B1-6BED-6E197C70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46D1-DDFB-4510-88AD-05C9F030E2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65A19-9756-68F5-78CA-BECEF819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13E45-FDCA-7723-57FA-328E9A4C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7050-795B-4A2D-8D85-FBBF3ADC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7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023D-8A84-A229-5C51-D9DD3769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AD6D1-A20B-EE25-34A4-57DAD60C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46D1-DDFB-4510-88AD-05C9F030E2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E0335-11F1-22A9-54B4-C58045BD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750FF-91A9-9103-1982-797E0DA5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7050-795B-4A2D-8D85-FBBF3ADC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23F98-36DA-BC3B-417C-CDA6AE7F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46D1-DDFB-4510-88AD-05C9F030E2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28F0E-7AD0-51DE-808C-9C2A5185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4DD2-970B-B92B-6B74-1612685E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7050-795B-4A2D-8D85-FBBF3ADC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EC42-183D-5555-8EC5-46481EBA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5291-ADEF-B5ED-D419-99892F8B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77B41-3805-7E98-5088-B5ABA3D69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8A34F-ED02-ADDE-071E-0E4E0D06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46D1-DDFB-4510-88AD-05C9F030E2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4245A-35B0-A27F-2504-58639FBB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84A79-D5D8-AD0A-C60A-5C453BED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7050-795B-4A2D-8D85-FBBF3ADC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2A0-3FC6-11B1-8EFF-7324DBFA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6CBCC-D0AF-66A7-EC59-DD0F0C9BD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6482F-27CE-F572-664A-3930CB7E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B80AC-A4AB-6893-2E9F-E6E6683F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46D1-DDFB-4510-88AD-05C9F030E2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585C1-A39D-D0A5-2AD8-C7CF7916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CCD1A-A229-5B91-8F57-4CDF82A6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7050-795B-4A2D-8D85-FBBF3ADC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F1D4A-DB8E-FF38-1AAA-E98D3558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60BA-4338-DBE6-E75C-3AC85170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A77C-F661-B5CD-1B93-65AC56D48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346D1-DDFB-4510-88AD-05C9F030E2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186B7-5727-6B9B-31A2-5BDFC0A23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818F-A48E-8A2F-D767-21E9835F8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7050-795B-4A2D-8D85-FBBF3ADC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6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BDD474-D0D3-BFEF-D729-F733353F3C95}"/>
              </a:ext>
            </a:extLst>
          </p:cNvPr>
          <p:cNvSpPr/>
          <p:nvPr/>
        </p:nvSpPr>
        <p:spPr>
          <a:xfrm>
            <a:off x="331694" y="1268760"/>
            <a:ext cx="11528612" cy="142504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50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CC2F7A-3557-0126-C043-08D5D235536B}"/>
              </a:ext>
            </a:extLst>
          </p:cNvPr>
          <p:cNvCxnSpPr/>
          <p:nvPr/>
        </p:nvCxnSpPr>
        <p:spPr>
          <a:xfrm>
            <a:off x="331694" y="908050"/>
            <a:ext cx="1152861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C270ED-2D63-9AE0-11CA-15541F5C8831}"/>
              </a:ext>
            </a:extLst>
          </p:cNvPr>
          <p:cNvSpPr txBox="1"/>
          <p:nvPr/>
        </p:nvSpPr>
        <p:spPr>
          <a:xfrm>
            <a:off x="331694" y="188640"/>
            <a:ext cx="11528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anose="00000500000000000000" pitchFamily="50" charset="0"/>
              </a:rPr>
              <a:t>Overview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E086D-F0ED-25D6-8066-797C76EA7B8E}"/>
              </a:ext>
            </a:extLst>
          </p:cNvPr>
          <p:cNvSpPr txBox="1"/>
          <p:nvPr/>
        </p:nvSpPr>
        <p:spPr>
          <a:xfrm>
            <a:off x="331694" y="1469669"/>
            <a:ext cx="11528612" cy="102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</a:rPr>
              <a:t>Uncover the factors that lead to employee attrition and explore important questions relating to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attrition rate </a:t>
            </a:r>
            <a:r>
              <a:rPr lang="en-US" sz="1400" dirty="0">
                <a:latin typeface="Montserrat" panose="00000500000000000000" pitchFamily="50" charset="0"/>
              </a:rPr>
              <a:t>such as “</a:t>
            </a:r>
            <a:r>
              <a:rPr lang="en-US" sz="1400" i="1" dirty="0">
                <a:latin typeface="Montserrat" panose="00000500000000000000" pitchFamily="50" charset="0"/>
              </a:rPr>
              <a:t>show me a breakdown of distance from home by job role and attrition”</a:t>
            </a:r>
            <a:r>
              <a:rPr lang="en-US" sz="1400" dirty="0">
                <a:latin typeface="Montserrat" panose="00000500000000000000" pitchFamily="50" charset="0"/>
              </a:rPr>
              <a:t>. This is a fictional data set created by IBM data scientists (published on Kaggle.com).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47E05-655C-55FB-CE0E-AFBDA9269974}"/>
              </a:ext>
            </a:extLst>
          </p:cNvPr>
          <p:cNvSpPr/>
          <p:nvPr/>
        </p:nvSpPr>
        <p:spPr>
          <a:xfrm>
            <a:off x="475710" y="1124744"/>
            <a:ext cx="2739970" cy="288020"/>
          </a:xfrm>
          <a:prstGeom prst="rect">
            <a:avLst/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Montserrat" panose="00000500000000000000" pitchFamily="50" charset="0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6182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CC2F7A-3557-0126-C043-08D5D235536B}"/>
              </a:ext>
            </a:extLst>
          </p:cNvPr>
          <p:cNvCxnSpPr/>
          <p:nvPr/>
        </p:nvCxnSpPr>
        <p:spPr>
          <a:xfrm>
            <a:off x="331694" y="908050"/>
            <a:ext cx="1152861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C270ED-2D63-9AE0-11CA-15541F5C8831}"/>
              </a:ext>
            </a:extLst>
          </p:cNvPr>
          <p:cNvSpPr txBox="1"/>
          <p:nvPr/>
        </p:nvSpPr>
        <p:spPr>
          <a:xfrm>
            <a:off x="331694" y="188640"/>
            <a:ext cx="11528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anose="00000500000000000000" pitchFamily="50" charset="0"/>
              </a:rPr>
              <a:t>Attrition Rate | Education Status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E64226-5328-60A2-0858-EF2A1912C624}"/>
              </a:ext>
            </a:extLst>
          </p:cNvPr>
          <p:cNvGrpSpPr/>
          <p:nvPr/>
        </p:nvGrpSpPr>
        <p:grpSpPr>
          <a:xfrm>
            <a:off x="5231904" y="5661248"/>
            <a:ext cx="6484386" cy="864062"/>
            <a:chOff x="407368" y="4941169"/>
            <a:chExt cx="11528612" cy="13178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8DFDDE-7771-E40A-0256-E3E8A8E8B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368" y="4941169"/>
              <a:ext cx="11528612" cy="1317873"/>
            </a:xfrm>
            <a:prstGeom prst="rect">
              <a:avLst/>
            </a:prstGeom>
            <a:ln w="28575">
              <a:solidFill>
                <a:srgbClr val="860000"/>
              </a:solidFill>
              <a:prstDash val="dash"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C00197-85A6-4746-D867-13C6F43DCAB4}"/>
                </a:ext>
              </a:extLst>
            </p:cNvPr>
            <p:cNvSpPr/>
            <p:nvPr/>
          </p:nvSpPr>
          <p:spPr>
            <a:xfrm>
              <a:off x="8832304" y="5280533"/>
              <a:ext cx="1800200" cy="9785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021C71-4F1E-4F1B-2122-801F37D8F452}"/>
                </a:ext>
              </a:extLst>
            </p:cNvPr>
            <p:cNvSpPr/>
            <p:nvPr/>
          </p:nvSpPr>
          <p:spPr>
            <a:xfrm>
              <a:off x="2783632" y="5258804"/>
              <a:ext cx="1872208" cy="4024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1AF103-1065-1D11-709E-00324688275E}"/>
              </a:ext>
            </a:extLst>
          </p:cNvPr>
          <p:cNvGrpSpPr/>
          <p:nvPr/>
        </p:nvGrpSpPr>
        <p:grpSpPr>
          <a:xfrm>
            <a:off x="415814" y="4581162"/>
            <a:ext cx="6472274" cy="864062"/>
            <a:chOff x="331694" y="3443899"/>
            <a:chExt cx="7698106" cy="12726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0418A2C-F8FE-B131-4BD9-A1328ED52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694" y="3443899"/>
              <a:ext cx="7698106" cy="1272650"/>
            </a:xfrm>
            <a:prstGeom prst="rect">
              <a:avLst/>
            </a:prstGeom>
            <a:ln w="28575">
              <a:solidFill>
                <a:srgbClr val="860000"/>
              </a:solidFill>
              <a:prstDash val="dash"/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BADEC5-DF8F-452D-D603-3CDAEA97519F}"/>
                </a:ext>
              </a:extLst>
            </p:cNvPr>
            <p:cNvSpPr/>
            <p:nvPr/>
          </p:nvSpPr>
          <p:spPr>
            <a:xfrm>
              <a:off x="1415480" y="3641411"/>
              <a:ext cx="1440160" cy="10715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49BC5C7-E680-F08C-1A9D-2BF59ECDA4F2}"/>
              </a:ext>
            </a:extLst>
          </p:cNvPr>
          <p:cNvSpPr txBox="1"/>
          <p:nvPr/>
        </p:nvSpPr>
        <p:spPr>
          <a:xfrm>
            <a:off x="315562" y="1287587"/>
            <a:ext cx="5780438" cy="19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860000"/>
              </a:buClr>
              <a:buFont typeface="Montserrat" panose="00000500000000000000" pitchFamily="50" charset="0"/>
              <a:buChar char="▶"/>
            </a:pPr>
            <a:r>
              <a:rPr lang="en-US" sz="1400" dirty="0">
                <a:latin typeface="Montserrat" panose="00000500000000000000" pitchFamily="50" charset="0"/>
              </a:rPr>
              <a:t>Attritions rate of employees having majors are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Human Resources, Technical Degree and Marketing</a:t>
            </a:r>
            <a:r>
              <a:rPr lang="en-US" sz="1400" dirty="0">
                <a:solidFill>
                  <a:srgbClr val="C00000"/>
                </a:solidFill>
                <a:latin typeface="Montserrat" panose="00000500000000000000" pitchFamily="50" charset="0"/>
              </a:rPr>
              <a:t> </a:t>
            </a:r>
            <a:r>
              <a:rPr lang="en-US" sz="1400" dirty="0">
                <a:latin typeface="Montserrat" panose="00000500000000000000" pitchFamily="50" charset="0"/>
              </a:rPr>
              <a:t>is significantly higher (over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20%</a:t>
            </a:r>
            <a:r>
              <a:rPr lang="en-US" sz="1400" dirty="0">
                <a:latin typeface="Montserrat" panose="00000500000000000000" pitchFamily="50" charset="0"/>
              </a:rPr>
              <a:t>) than the remaining.  </a:t>
            </a:r>
          </a:p>
          <a:p>
            <a:pPr marL="285750" indent="-285750" algn="just">
              <a:lnSpc>
                <a:spcPct val="150000"/>
              </a:lnSpc>
              <a:buClr>
                <a:srgbClr val="860000"/>
              </a:buClr>
              <a:buFont typeface="Montserrat" panose="00000500000000000000" pitchFamily="50" charset="0"/>
              <a:buChar char="▶"/>
            </a:pPr>
            <a:r>
              <a:rPr lang="en-US" sz="1400" dirty="0">
                <a:latin typeface="Montserrat" panose="00000500000000000000" pitchFamily="50" charset="0"/>
              </a:rPr>
              <a:t>Specially, Attrition rate of employees whose majors are HR was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25.93% (higher than average attrition rate (“AAR”) of whole dataset).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BBB937-AFFF-345C-A4CB-DA33F6EB71C7}"/>
              </a:ext>
            </a:extLst>
          </p:cNvPr>
          <p:cNvGrpSpPr/>
          <p:nvPr/>
        </p:nvGrpSpPr>
        <p:grpSpPr>
          <a:xfrm>
            <a:off x="6456040" y="1287587"/>
            <a:ext cx="3456384" cy="2853924"/>
            <a:chOff x="8112224" y="1348791"/>
            <a:chExt cx="3392783" cy="280140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09C84E8-4C60-0C9B-18AB-B2A3F4C02B70}"/>
                </a:ext>
              </a:extLst>
            </p:cNvPr>
            <p:cNvGrpSpPr/>
            <p:nvPr/>
          </p:nvGrpSpPr>
          <p:grpSpPr>
            <a:xfrm>
              <a:off x="8112224" y="1348791"/>
              <a:ext cx="3392783" cy="2801409"/>
              <a:chOff x="8472264" y="1255384"/>
              <a:chExt cx="3388042" cy="3292154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927586D-5D58-A5B7-D15E-8198D5026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2264" y="1255384"/>
                <a:ext cx="3388042" cy="3292154"/>
              </a:xfrm>
              <a:prstGeom prst="rect">
                <a:avLst/>
              </a:prstGeom>
              <a:ln w="28575">
                <a:solidFill>
                  <a:srgbClr val="860000"/>
                </a:solidFill>
                <a:prstDash val="dash"/>
              </a:ln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AD6B813-04B3-466D-C854-9676883238CF}"/>
                  </a:ext>
                </a:extLst>
              </p:cNvPr>
              <p:cNvSpPr/>
              <p:nvPr/>
            </p:nvSpPr>
            <p:spPr>
              <a:xfrm>
                <a:off x="9696400" y="1484784"/>
                <a:ext cx="1878553" cy="57606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FAB07DB-22AA-E0BA-9037-EAB19D4C5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1724" y="2207304"/>
              <a:ext cx="1596742" cy="735716"/>
            </a:xfrm>
            <a:prstGeom prst="rect">
              <a:avLst/>
            </a:prstGeom>
            <a:ln w="28575">
              <a:solidFill>
                <a:srgbClr val="860000"/>
              </a:solidFill>
              <a:prstDash val="dash"/>
            </a:ln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CA0ACD-DFCF-2CB1-2727-A69724B0010A}"/>
              </a:ext>
            </a:extLst>
          </p:cNvPr>
          <p:cNvSpPr/>
          <p:nvPr/>
        </p:nvSpPr>
        <p:spPr>
          <a:xfrm>
            <a:off x="331694" y="1130555"/>
            <a:ext cx="9868762" cy="314505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801860-B64E-2DA4-FCFB-D6067104AA63}"/>
              </a:ext>
            </a:extLst>
          </p:cNvPr>
          <p:cNvSpPr txBox="1"/>
          <p:nvPr/>
        </p:nvSpPr>
        <p:spPr>
          <a:xfrm>
            <a:off x="6930262" y="4432638"/>
            <a:ext cx="4930044" cy="10232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  <a:buClr>
                <a:srgbClr val="860000"/>
              </a:buClr>
            </a:pPr>
            <a:r>
              <a:rPr lang="en-US" sz="1400" dirty="0">
                <a:latin typeface="Montserrat" panose="00000500000000000000" pitchFamily="50" charset="0"/>
              </a:rPr>
              <a:t>Attrition rates of employees whose majors are HR were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abnormally high (20-50%) </a:t>
            </a:r>
            <a:r>
              <a:rPr lang="en-US" sz="1400" dirty="0">
                <a:latin typeface="Montserrat" panose="00000500000000000000" pitchFamily="50" charset="0"/>
              </a:rPr>
              <a:t>and always in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top 2 </a:t>
            </a:r>
            <a:r>
              <a:rPr lang="en-US" sz="1400" dirty="0">
                <a:latin typeface="Montserrat" panose="00000500000000000000" pitchFamily="50" charset="0"/>
              </a:rPr>
              <a:t>with every education rank.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00257A-669E-98BE-434C-EEFE8378A5E2}"/>
              </a:ext>
            </a:extLst>
          </p:cNvPr>
          <p:cNvSpPr/>
          <p:nvPr/>
        </p:nvSpPr>
        <p:spPr>
          <a:xfrm>
            <a:off x="332166" y="4410715"/>
            <a:ext cx="11528140" cy="225864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D0997-BA4D-D344-C33E-381A30F17F21}"/>
              </a:ext>
            </a:extLst>
          </p:cNvPr>
          <p:cNvSpPr txBox="1"/>
          <p:nvPr/>
        </p:nvSpPr>
        <p:spPr>
          <a:xfrm>
            <a:off x="392106" y="5581664"/>
            <a:ext cx="4695782" cy="10232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  <a:buClr>
                <a:srgbClr val="860000"/>
              </a:buClr>
            </a:pPr>
            <a:r>
              <a:rPr lang="en-US" sz="1400" dirty="0">
                <a:latin typeface="Montserrat" panose="00000500000000000000" pitchFamily="50" charset="0"/>
              </a:rPr>
              <a:t>Attrition rates of employees whose majors are Technical Degree and worked in non-related department were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abnormally high (over AAR). </a:t>
            </a:r>
            <a:endParaRPr lang="en-US" sz="14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5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CC2F7A-3557-0126-C043-08D5D235536B}"/>
              </a:ext>
            </a:extLst>
          </p:cNvPr>
          <p:cNvCxnSpPr/>
          <p:nvPr/>
        </p:nvCxnSpPr>
        <p:spPr>
          <a:xfrm>
            <a:off x="331694" y="908050"/>
            <a:ext cx="1152861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C270ED-2D63-9AE0-11CA-15541F5C8831}"/>
              </a:ext>
            </a:extLst>
          </p:cNvPr>
          <p:cNvSpPr txBox="1"/>
          <p:nvPr/>
        </p:nvSpPr>
        <p:spPr>
          <a:xfrm>
            <a:off x="331694" y="188640"/>
            <a:ext cx="11528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anose="00000500000000000000" pitchFamily="50" charset="0"/>
              </a:rPr>
              <a:t>Attrition Rate | Income/Distance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BC5C7-E680-F08C-1A9D-2BF59ECDA4F2}"/>
              </a:ext>
            </a:extLst>
          </p:cNvPr>
          <p:cNvSpPr txBox="1"/>
          <p:nvPr/>
        </p:nvSpPr>
        <p:spPr>
          <a:xfrm>
            <a:off x="345834" y="1704198"/>
            <a:ext cx="5780438" cy="70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860000"/>
              </a:buClr>
            </a:pPr>
            <a:r>
              <a:rPr lang="en-US" sz="1400" dirty="0">
                <a:latin typeface="Montserrat" panose="00000500000000000000" pitchFamily="50" charset="0"/>
              </a:rPr>
              <a:t>Employees with income up to </a:t>
            </a:r>
            <a:r>
              <a:rPr lang="en-US" sz="1400" dirty="0">
                <a:solidFill>
                  <a:srgbClr val="C00000"/>
                </a:solidFill>
                <a:latin typeface="Montserrat" panose="00000500000000000000" pitchFamily="50" charset="0"/>
              </a:rPr>
              <a:t>$2000 </a:t>
            </a:r>
            <a:r>
              <a:rPr lang="en-US" sz="1400" dirty="0">
                <a:latin typeface="Montserrat" panose="00000500000000000000" pitchFamily="50" charset="0"/>
              </a:rPr>
              <a:t>have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extremely highest attrition rate (54.55%)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CA0ACD-DFCF-2CB1-2727-A69724B0010A}"/>
              </a:ext>
            </a:extLst>
          </p:cNvPr>
          <p:cNvSpPr/>
          <p:nvPr/>
        </p:nvSpPr>
        <p:spPr>
          <a:xfrm>
            <a:off x="331694" y="1130556"/>
            <a:ext cx="9868762" cy="201041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801860-B64E-2DA4-FCFB-D6067104AA63}"/>
              </a:ext>
            </a:extLst>
          </p:cNvPr>
          <p:cNvSpPr txBox="1"/>
          <p:nvPr/>
        </p:nvSpPr>
        <p:spPr>
          <a:xfrm>
            <a:off x="345834" y="5165948"/>
            <a:ext cx="5750166" cy="10232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  <a:buClr>
                <a:srgbClr val="860000"/>
              </a:buClr>
            </a:pPr>
            <a:r>
              <a:rPr lang="en-US" sz="1400" dirty="0">
                <a:latin typeface="Montserrat" panose="00000500000000000000" pitchFamily="50" charset="0"/>
              </a:rPr>
              <a:t>Employees with income </a:t>
            </a:r>
            <a:r>
              <a:rPr lang="en-US" sz="1400" dirty="0">
                <a:solidFill>
                  <a:srgbClr val="C00000"/>
                </a:solidFill>
                <a:latin typeface="Montserrat" panose="00000500000000000000" pitchFamily="50" charset="0"/>
              </a:rPr>
              <a:t>over $2000</a:t>
            </a:r>
            <a:r>
              <a:rPr lang="en-US" sz="1400" dirty="0">
                <a:latin typeface="Montserrat" panose="00000500000000000000" pitchFamily="50" charset="0"/>
              </a:rPr>
              <a:t>, The highest distribution of attrition were employees who live far from offices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15 – 25 km </a:t>
            </a:r>
            <a:r>
              <a:rPr lang="en-US" sz="1400" dirty="0">
                <a:latin typeface="Montserrat" panose="00000500000000000000" pitchFamily="50" charset="0"/>
              </a:rPr>
              <a:t>and earn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$5000 – $15000</a:t>
            </a:r>
            <a:r>
              <a:rPr lang="en-US" sz="1400" dirty="0">
                <a:solidFill>
                  <a:srgbClr val="C00000"/>
                </a:solidFill>
                <a:latin typeface="Montserrat" panose="00000500000000000000" pitchFamily="50" charset="0"/>
              </a:rPr>
              <a:t> </a:t>
            </a:r>
            <a:r>
              <a:rPr lang="en-US" sz="1400" dirty="0">
                <a:latin typeface="Montserrat" panose="00000500000000000000" pitchFamily="50" charset="0"/>
              </a:rPr>
              <a:t>per month.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D0997-BA4D-D344-C33E-381A30F17F21}"/>
              </a:ext>
            </a:extLst>
          </p:cNvPr>
          <p:cNvSpPr txBox="1"/>
          <p:nvPr/>
        </p:nvSpPr>
        <p:spPr>
          <a:xfrm>
            <a:off x="5288073" y="3462686"/>
            <a:ext cx="6322379" cy="10232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  <a:buClr>
                <a:srgbClr val="860000"/>
              </a:buClr>
            </a:pPr>
            <a:r>
              <a:rPr lang="en-US" sz="1400" dirty="0">
                <a:latin typeface="Montserrat" panose="00000500000000000000" pitchFamily="50" charset="0"/>
              </a:rPr>
              <a:t>Attrition rates tends to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increase</a:t>
            </a:r>
            <a:r>
              <a:rPr lang="en-US" sz="1400" dirty="0">
                <a:latin typeface="Montserrat" panose="00000500000000000000" pitchFamily="50" charset="0"/>
              </a:rPr>
              <a:t> with distance from home. However, employees whose distances were over 25 km have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significantly low </a:t>
            </a:r>
            <a:r>
              <a:rPr lang="en-US" sz="1400" dirty="0">
                <a:latin typeface="Montserrat" panose="00000500000000000000" pitchFamily="50" charset="0"/>
              </a:rPr>
              <a:t>attrition rates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(14.94%)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BD4FED-BCC6-9E15-37E2-84F809F3BADE}"/>
              </a:ext>
            </a:extLst>
          </p:cNvPr>
          <p:cNvGrpSpPr/>
          <p:nvPr/>
        </p:nvGrpSpPr>
        <p:grpSpPr>
          <a:xfrm>
            <a:off x="6543514" y="4869159"/>
            <a:ext cx="3811498" cy="1800201"/>
            <a:chOff x="5231904" y="1611453"/>
            <a:chExt cx="4903509" cy="25777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34ED3E-282A-28EE-C3E5-F3CC9B2E9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1904" y="1611453"/>
              <a:ext cx="4903509" cy="2577766"/>
            </a:xfrm>
            <a:prstGeom prst="rect">
              <a:avLst/>
            </a:prstGeom>
            <a:ln w="28575">
              <a:solidFill>
                <a:srgbClr val="860000"/>
              </a:solidFill>
              <a:prstDash val="dash"/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D6B813-04B3-466D-C854-9676883238CF}"/>
                </a:ext>
              </a:extLst>
            </p:cNvPr>
            <p:cNvSpPr/>
            <p:nvPr/>
          </p:nvSpPr>
          <p:spPr>
            <a:xfrm>
              <a:off x="6888088" y="2852936"/>
              <a:ext cx="2232249" cy="8640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0E2F472-809C-0340-7FC7-3BC65F700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397955"/>
            <a:ext cx="3294424" cy="1152693"/>
          </a:xfrm>
          <a:prstGeom prst="rect">
            <a:avLst/>
          </a:prstGeom>
          <a:ln w="28575">
            <a:solidFill>
              <a:srgbClr val="860000"/>
            </a:solidFill>
            <a:prstDash val="dash"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7DC3740-9F97-BAC1-797D-EB2FB27FEFFF}"/>
              </a:ext>
            </a:extLst>
          </p:cNvPr>
          <p:cNvSpPr/>
          <p:nvPr/>
        </p:nvSpPr>
        <p:spPr>
          <a:xfrm>
            <a:off x="1199456" y="3284984"/>
            <a:ext cx="10660850" cy="136419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FC7154-3D03-E9B0-B6DB-F53B60C0B5B5}"/>
              </a:ext>
            </a:extLst>
          </p:cNvPr>
          <p:cNvSpPr/>
          <p:nvPr/>
        </p:nvSpPr>
        <p:spPr>
          <a:xfrm>
            <a:off x="345834" y="4779497"/>
            <a:ext cx="10142654" cy="201041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50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6CE54E-A85A-9945-285C-1427A4F2B115}"/>
              </a:ext>
            </a:extLst>
          </p:cNvPr>
          <p:cNvGrpSpPr/>
          <p:nvPr/>
        </p:nvGrpSpPr>
        <p:grpSpPr>
          <a:xfrm>
            <a:off x="6543514" y="1196752"/>
            <a:ext cx="3535986" cy="1870052"/>
            <a:chOff x="6528601" y="723733"/>
            <a:chExt cx="3535986" cy="200423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DC8DFBF-E673-AA6B-7B63-04541A1EE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601" y="723733"/>
              <a:ext cx="3535986" cy="2004234"/>
            </a:xfrm>
            <a:prstGeom prst="rect">
              <a:avLst/>
            </a:prstGeom>
            <a:ln w="28575">
              <a:solidFill>
                <a:srgbClr val="860000"/>
              </a:solidFill>
              <a:prstDash val="dash"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FAB07DB-22AA-E0BA-9037-EAB19D4C5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5186" y="1523300"/>
              <a:ext cx="1626674" cy="749508"/>
            </a:xfrm>
            <a:prstGeom prst="rect">
              <a:avLst/>
            </a:prstGeom>
            <a:ln w="28575">
              <a:solidFill>
                <a:srgbClr val="860000"/>
              </a:solidFill>
              <a:prstDash val="dash"/>
            </a:ln>
          </p:spPr>
        </p:pic>
      </p:grpSp>
    </p:spTree>
    <p:extLst>
      <p:ext uri="{BB962C8B-B14F-4D97-AF65-F5344CB8AC3E}">
        <p14:creationId xmlns:p14="http://schemas.microsoft.com/office/powerpoint/2010/main" val="322577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CC2F7A-3557-0126-C043-08D5D235536B}"/>
              </a:ext>
            </a:extLst>
          </p:cNvPr>
          <p:cNvCxnSpPr/>
          <p:nvPr/>
        </p:nvCxnSpPr>
        <p:spPr>
          <a:xfrm>
            <a:off x="331694" y="908050"/>
            <a:ext cx="1152861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C270ED-2D63-9AE0-11CA-15541F5C8831}"/>
              </a:ext>
            </a:extLst>
          </p:cNvPr>
          <p:cNvSpPr txBox="1"/>
          <p:nvPr/>
        </p:nvSpPr>
        <p:spPr>
          <a:xfrm>
            <a:off x="331694" y="188640"/>
            <a:ext cx="11528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anose="00000500000000000000" pitchFamily="50" charset="0"/>
              </a:rPr>
              <a:t>Attrition Rate | Ages/Marital Status/Roles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CBBD3-AFDE-D273-713F-CBCA019DA7EB}"/>
              </a:ext>
            </a:extLst>
          </p:cNvPr>
          <p:cNvSpPr txBox="1"/>
          <p:nvPr/>
        </p:nvSpPr>
        <p:spPr>
          <a:xfrm>
            <a:off x="429360" y="1456270"/>
            <a:ext cx="5995644" cy="1346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860000"/>
              </a:buClr>
              <a:buFont typeface="Montserrat" panose="00000500000000000000" pitchFamily="50" charset="0"/>
              <a:buChar char="▶"/>
            </a:pPr>
            <a:r>
              <a:rPr lang="en-US" sz="1400" dirty="0">
                <a:latin typeface="Montserrat" panose="00000500000000000000" pitchFamily="50" charset="0"/>
              </a:rPr>
              <a:t>Employees who were </a:t>
            </a:r>
            <a:r>
              <a:rPr lang="en-US" sz="1400" dirty="0">
                <a:solidFill>
                  <a:srgbClr val="C00000"/>
                </a:solidFill>
                <a:latin typeface="Montserrat" panose="00000500000000000000" pitchFamily="50" charset="0"/>
              </a:rPr>
              <a:t>under 20 years old </a:t>
            </a:r>
            <a:r>
              <a:rPr lang="en-US" sz="1400" dirty="0">
                <a:latin typeface="Montserrat" panose="00000500000000000000" pitchFamily="50" charset="0"/>
              </a:rPr>
              <a:t>have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by far the highest attrition rate (57.14%)</a:t>
            </a:r>
          </a:p>
          <a:p>
            <a:pPr marL="285750" indent="-285750" algn="just">
              <a:lnSpc>
                <a:spcPct val="150000"/>
              </a:lnSpc>
              <a:buClr>
                <a:srgbClr val="860000"/>
              </a:buClr>
              <a:buFont typeface="Montserrat" panose="00000500000000000000" pitchFamily="50" charset="0"/>
              <a:buChar char="▶"/>
            </a:pPr>
            <a:r>
              <a:rPr lang="en-US" sz="1400" dirty="0">
                <a:latin typeface="Montserrat" panose="00000500000000000000" pitchFamily="50" charset="0"/>
              </a:rPr>
              <a:t>With employees were over 20, The one who was in </a:t>
            </a:r>
            <a:r>
              <a:rPr lang="en-US" sz="1400" dirty="0">
                <a:solidFill>
                  <a:srgbClr val="C00000"/>
                </a:solidFill>
                <a:latin typeface="Montserrat" panose="00000500000000000000" pitchFamily="50" charset="0"/>
              </a:rPr>
              <a:t>21 -30 years old </a:t>
            </a:r>
            <a:r>
              <a:rPr lang="en-US" sz="1400" dirty="0">
                <a:latin typeface="Montserrat" panose="00000500000000000000" pitchFamily="50" charset="0"/>
              </a:rPr>
              <a:t>had attrition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rate as double as </a:t>
            </a:r>
            <a:r>
              <a:rPr lang="en-US" sz="1400" dirty="0">
                <a:latin typeface="Montserrat" panose="00000500000000000000" pitchFamily="50" charset="0"/>
              </a:rPr>
              <a:t>the remaining.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2C884-86A4-3B29-3AA5-10729711A783}"/>
              </a:ext>
            </a:extLst>
          </p:cNvPr>
          <p:cNvSpPr/>
          <p:nvPr/>
        </p:nvSpPr>
        <p:spPr>
          <a:xfrm>
            <a:off x="331693" y="1130556"/>
            <a:ext cx="11528611" cy="201041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CA13B-1B1C-F399-770D-52800EDBA8B5}"/>
              </a:ext>
            </a:extLst>
          </p:cNvPr>
          <p:cNvSpPr txBox="1"/>
          <p:nvPr/>
        </p:nvSpPr>
        <p:spPr>
          <a:xfrm>
            <a:off x="479375" y="3248262"/>
            <a:ext cx="5472609" cy="10232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  <a:buClr>
                <a:srgbClr val="860000"/>
              </a:buClr>
            </a:pPr>
            <a:r>
              <a:rPr lang="en-US" sz="1400" dirty="0">
                <a:latin typeface="Montserrat" panose="00000500000000000000" pitchFamily="50" charset="0"/>
              </a:rPr>
              <a:t>Employees as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Sales Representative</a:t>
            </a:r>
            <a:r>
              <a:rPr lang="en-US" sz="1400" dirty="0">
                <a:latin typeface="Montserrat" panose="00000500000000000000" pitchFamily="50" charset="0"/>
              </a:rPr>
              <a:t> (Lowest level In Sales) have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by far the highest attrition rate (40%)</a:t>
            </a:r>
            <a:r>
              <a:rPr lang="en-US" sz="1400" dirty="0">
                <a:latin typeface="Montserrat" panose="00000500000000000000" pitchFamily="50" charset="0"/>
              </a:rPr>
              <a:t>. Attrition rates tends to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increase</a:t>
            </a:r>
            <a:r>
              <a:rPr lang="en-US" sz="1400" dirty="0">
                <a:latin typeface="Montserrat" panose="00000500000000000000" pitchFamily="50" charset="0"/>
              </a:rPr>
              <a:t> with tittle.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D6702-A22C-F78C-3489-074B988AF0D3}"/>
              </a:ext>
            </a:extLst>
          </p:cNvPr>
          <p:cNvSpPr txBox="1"/>
          <p:nvPr/>
        </p:nvSpPr>
        <p:spPr>
          <a:xfrm>
            <a:off x="6095998" y="3248262"/>
            <a:ext cx="5674307" cy="10232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  <a:buClr>
                <a:srgbClr val="860000"/>
              </a:buClr>
            </a:pPr>
            <a:r>
              <a:rPr lang="en-US" sz="1400" dirty="0">
                <a:latin typeface="Montserrat" panose="00000500000000000000" pitchFamily="50" charset="0"/>
              </a:rPr>
              <a:t>The single employees have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significantly high </a:t>
            </a:r>
            <a:r>
              <a:rPr lang="en-US" sz="1400" dirty="0">
                <a:latin typeface="Montserrat" panose="00000500000000000000" pitchFamily="50" charset="0"/>
              </a:rPr>
              <a:t>attrition rate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(25.53%) </a:t>
            </a:r>
            <a:r>
              <a:rPr lang="en-US" sz="1400" dirty="0">
                <a:latin typeface="Montserrat" panose="00000500000000000000" pitchFamily="50" charset="0"/>
              </a:rPr>
              <a:t>which was 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over AAR </a:t>
            </a:r>
            <a:r>
              <a:rPr lang="en-US" sz="1400" dirty="0">
                <a:latin typeface="Montserrat" panose="00000500000000000000" pitchFamily="50" charset="0"/>
              </a:rPr>
              <a:t>and</a:t>
            </a:r>
            <a:r>
              <a:rPr lang="en-US" sz="1400" b="1" dirty="0">
                <a:solidFill>
                  <a:srgbClr val="C00000"/>
                </a:solidFill>
                <a:latin typeface="Montserrat" panose="00000500000000000000" pitchFamily="50" charset="0"/>
              </a:rPr>
              <a:t> as double as </a:t>
            </a:r>
            <a:r>
              <a:rPr lang="en-US" sz="1400" dirty="0">
                <a:latin typeface="Montserrat" panose="00000500000000000000" pitchFamily="50" charset="0"/>
              </a:rPr>
              <a:t>the remaining.</a:t>
            </a:r>
            <a:endParaRPr lang="en-US" sz="1400" b="1" dirty="0">
              <a:solidFill>
                <a:srgbClr val="C00000"/>
              </a:solidFill>
              <a:latin typeface="Montserrat" panose="00000500000000000000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E76007-177C-496F-510C-3EDD8811E68C}"/>
              </a:ext>
            </a:extLst>
          </p:cNvPr>
          <p:cNvGrpSpPr/>
          <p:nvPr/>
        </p:nvGrpSpPr>
        <p:grpSpPr>
          <a:xfrm>
            <a:off x="6543514" y="1237850"/>
            <a:ext cx="3558848" cy="1783235"/>
            <a:chOff x="6568458" y="1188305"/>
            <a:chExt cx="3558848" cy="178323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9376771-296D-3B47-7DA1-21DDB3B39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8458" y="1188305"/>
              <a:ext cx="3558848" cy="1783235"/>
            </a:xfrm>
            <a:prstGeom prst="rect">
              <a:avLst/>
            </a:prstGeom>
            <a:ln w="28575">
              <a:solidFill>
                <a:srgbClr val="860000"/>
              </a:solidFill>
              <a:prstDash val="dash"/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C6A5AF-5F97-F686-BC10-ABDBBA0D8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0130" y="1473755"/>
              <a:ext cx="1626674" cy="749508"/>
            </a:xfrm>
            <a:prstGeom prst="rect">
              <a:avLst/>
            </a:prstGeom>
            <a:ln w="28575">
              <a:solidFill>
                <a:srgbClr val="860000"/>
              </a:solidFill>
              <a:prstDash val="dash"/>
            </a:ln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697B0D2-F4DF-0412-561D-037A72CD2D7E}"/>
              </a:ext>
            </a:extLst>
          </p:cNvPr>
          <p:cNvSpPr/>
          <p:nvPr/>
        </p:nvSpPr>
        <p:spPr>
          <a:xfrm>
            <a:off x="6110140" y="3212975"/>
            <a:ext cx="5750166" cy="302433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6B7154-F506-8AF3-FF9B-60EAB26F8F8A}"/>
              </a:ext>
            </a:extLst>
          </p:cNvPr>
          <p:cNvSpPr/>
          <p:nvPr/>
        </p:nvSpPr>
        <p:spPr>
          <a:xfrm>
            <a:off x="421695" y="3212976"/>
            <a:ext cx="5584300" cy="302433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50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A564F8-5FC6-F8C3-6B0D-B2FEFC722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4077072"/>
            <a:ext cx="3449219" cy="2074470"/>
          </a:xfrm>
          <a:prstGeom prst="rect">
            <a:avLst/>
          </a:prstGeom>
          <a:ln w="28575">
            <a:solidFill>
              <a:srgbClr val="860000"/>
            </a:solidFill>
            <a:prstDash val="dash"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12B9B67-429A-F80B-36DA-C1692113F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84" y="4268345"/>
            <a:ext cx="3528392" cy="1883197"/>
          </a:xfrm>
          <a:prstGeom prst="rect">
            <a:avLst/>
          </a:prstGeom>
          <a:ln w="28575">
            <a:solidFill>
              <a:srgbClr val="86000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76320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336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Gia Bảo</dc:creator>
  <cp:lastModifiedBy>Hồ Gia Bảo</cp:lastModifiedBy>
  <cp:revision>1</cp:revision>
  <dcterms:created xsi:type="dcterms:W3CDTF">2023-04-03T15:11:34Z</dcterms:created>
  <dcterms:modified xsi:type="dcterms:W3CDTF">2023-04-03T18:03:05Z</dcterms:modified>
</cp:coreProperties>
</file>