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 Medium"/>
      <p:regular r:id="rId18"/>
      <p:bold r:id="rId19"/>
      <p:italic r:id="rId20"/>
      <p:boldItalic r:id="rId21"/>
    </p:embeddedFont>
    <p:embeddedFont>
      <p:font typeface="Montserrat Light"/>
      <p:regular r:id="rId22"/>
      <p:bold r:id="rId23"/>
      <p:italic r:id="rId24"/>
      <p:boldItalic r:id="rId25"/>
    </p:embeddedFont>
    <p:embeddedFont>
      <p:font typeface="Average"/>
      <p:regular r:id="rId26"/>
    </p:embeddedFont>
    <p:embeddedFont>
      <p:font typeface="Oswald"/>
      <p:regular r:id="rId27"/>
      <p:bold r:id="rId28"/>
    </p:embeddedFon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italic.fntdata"/><Relationship Id="rId22" Type="http://schemas.openxmlformats.org/officeDocument/2006/relationships/font" Target="fonts/MontserratLight-regular.fntdata"/><Relationship Id="rId21" Type="http://schemas.openxmlformats.org/officeDocument/2006/relationships/font" Target="fonts/MontserratMedium-boldItalic.fntdata"/><Relationship Id="rId24" Type="http://schemas.openxmlformats.org/officeDocument/2006/relationships/font" Target="fonts/MontserratLight-italic.fntdata"/><Relationship Id="rId23" Type="http://schemas.openxmlformats.org/officeDocument/2006/relationships/font" Target="fonts/Montserrat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font" Target="fonts/MontserratLight-bold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Medium-bold.fntdata"/><Relationship Id="rId18" Type="http://schemas.openxmlformats.org/officeDocument/2006/relationships/font" Target="fonts/Montserrat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fc6fca12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fc6fca12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fb87eb0dc_1_1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fb87eb0dc_1_1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4c3a2ce252fa3c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4c3a2ce252fa3c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c6fca12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fc6fca12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fc6fca12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fc6fca12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c6fca1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c6fca1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fb87eb0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fb87eb0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fb87eb0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fb87eb0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fb87eb0d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fb87eb0d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c60533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fc60533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fb87eb0d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fb87eb0d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44475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Bao Ying, Andrea &amp; Ming Yu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287025"/>
            <a:ext cx="8520600" cy="46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-"/>
            </a:pPr>
            <a:r>
              <a:rPr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Browser(unittest.TestCase):</a:t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Courier New"/>
              <a:buChar char="-"/>
            </a:pPr>
            <a:r>
              <a:rPr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test_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status(self):</a:t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Courier New"/>
              <a:buChar char="-"/>
            </a:pPr>
            <a:r>
              <a:rPr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test_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user_agent(self):</a:t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Courier New"/>
              <a:buChar char="-"/>
            </a:pPr>
            <a:r>
              <a:rPr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test_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scrappy_jpg(self):</a:t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Courier New"/>
              <a:buChar char="-"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self.assert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Browser.r.status_code == 200</a:t>
            </a: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Courier New"/>
              <a:buChar char="-"/>
            </a:pP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self.assert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header_dict['headers']['User-Agent'] == 'Mobile'</a:t>
            </a: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E0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20">
            <a:off x="1333175" y="521301"/>
            <a:ext cx="446375" cy="57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1607450" y="718700"/>
            <a:ext cx="28038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4CC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“Class” name must start with “Test” to indicate that it is a test program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20">
            <a:off x="1161075" y="1996551"/>
            <a:ext cx="446375" cy="57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1429350" y="2155650"/>
            <a:ext cx="28038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4CC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“Def” name must start with “test_” to indicate that it is a test case.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1478425" y="3471800"/>
            <a:ext cx="28038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4CC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test case must use “self.assert()” to verify the right behavior of the program.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20">
            <a:off x="1161075" y="3274501"/>
            <a:ext cx="446375" cy="57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244000"/>
            <a:ext cx="8758200" cy="47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-"/>
            </a:pP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self.</a:t>
            </a: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assertTrue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(Browser.r.status_code == </a:t>
            </a: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Courier New"/>
              <a:buChar char="-"/>
            </a:pP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os.</a:t>
            </a: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('./</a:t>
            </a: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results.json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-"/>
            </a:pP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results_file = </a:t>
            </a: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results.json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', 'r')</a:t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1200"/>
              <a:buFont typeface="Courier New"/>
              <a:buChar char="-"/>
            </a:pP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self.</a:t>
            </a: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assertTrue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(str(entries[key]).endswith('</a:t>
            </a: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jpg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') or str(entries[key]).endswith('</a:t>
            </a:r>
            <a:r>
              <a:rPr lang="en" sz="12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jpeg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'))</a:t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20">
            <a:off x="1379100" y="475376"/>
            <a:ext cx="446375" cy="57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1664750" y="689375"/>
            <a:ext cx="31944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4CC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Make sure the server replies with an ‘OK’</a:t>
            </a:r>
            <a:endParaRPr sz="1100">
              <a:solidFill>
                <a:srgbClr val="F4CC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20">
            <a:off x="1218375" y="1419976"/>
            <a:ext cx="446375" cy="57519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1516873" y="1633965"/>
            <a:ext cx="35820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4CC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Remove any old/previous existing JSON file </a:t>
            </a:r>
            <a:endParaRPr sz="1100">
              <a:solidFill>
                <a:srgbClr val="F4CC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20">
            <a:off x="2212025" y="2467851"/>
            <a:ext cx="446375" cy="57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2505456" y="2687075"/>
            <a:ext cx="1673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4CC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Produce a JSON file</a:t>
            </a:r>
            <a:endParaRPr sz="1100">
              <a:solidFill>
                <a:srgbClr val="F4CC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23"/>
          <p:cNvSpPr/>
          <p:nvPr/>
        </p:nvSpPr>
        <p:spPr>
          <a:xfrm rot="7801055">
            <a:off x="4453759" y="608143"/>
            <a:ext cx="332181" cy="134363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20">
            <a:off x="1379100" y="3520441"/>
            <a:ext cx="446375" cy="57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1664750" y="3749050"/>
            <a:ext cx="44529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4CC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Make sure to abstract any file that ends with </a:t>
            </a:r>
            <a:r>
              <a:rPr lang="en" sz="1100">
                <a:solidFill>
                  <a:srgbClr val="F4CC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‘</a:t>
            </a:r>
            <a:r>
              <a:rPr lang="en" sz="1100">
                <a:solidFill>
                  <a:srgbClr val="F4CC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jpg’ or ‘jpeg’</a:t>
            </a:r>
            <a:endParaRPr sz="1100">
              <a:solidFill>
                <a:srgbClr val="F4CC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645900" y="11327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 :D</a:t>
            </a:r>
            <a:endParaRPr/>
          </a:p>
        </p:txBody>
      </p:sp>
      <p:pic>
        <p:nvPicPr>
          <p:cNvPr descr="Image result for ryan gif kakao png"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013" y="2073975"/>
            <a:ext cx="2492325" cy="21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Unittest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ontserrat Light"/>
              <a:buChar char="○"/>
            </a:pPr>
            <a:r>
              <a:rPr lang="en" sz="1300">
                <a:latin typeface="Montserrat Light"/>
                <a:ea typeface="Montserrat Light"/>
                <a:cs typeface="Montserrat Light"/>
                <a:sym typeface="Montserrat Light"/>
              </a:rPr>
              <a:t>A level of software testing where individual units/components are tested.</a:t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ontserrat Light"/>
              <a:buChar char="○"/>
            </a:pPr>
            <a:r>
              <a:rPr lang="en" sz="1300">
                <a:latin typeface="Montserrat Light"/>
                <a:ea typeface="Montserrat Light"/>
                <a:cs typeface="Montserrat Light"/>
                <a:sym typeface="Montserrat Light"/>
              </a:rPr>
              <a:t>Currently supports test automation, sharing of setup and shutdown code, collecting/forming tests into collections and the independence of tests from framework.</a:t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Montserrat Light"/>
              <a:buChar char="○"/>
            </a:pPr>
            <a:r>
              <a:rPr lang="en" sz="1300">
                <a:latin typeface="Montserrat Light"/>
                <a:ea typeface="Montserrat Light"/>
                <a:cs typeface="Montserrat Light"/>
                <a:sym typeface="Montserrat Light"/>
              </a:rPr>
              <a:t>Supports Test Fixture, Test Case, Test Suite and Test Runner.</a:t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HTTP Status Response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HTTP/1.1 200 OK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HTTP Status Response Codes etc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HTTP Methods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862400" y="3585550"/>
            <a:ext cx="3671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600" y="3679738"/>
            <a:ext cx="56102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Unittest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○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Demonstrate that each unit performs as designed.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○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Benefits: 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■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Detects change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s that 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may break contract,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■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Maintain and change code,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■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Verifies accuracy of each units.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HTTP Status Response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○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To state if HTTP request(s) used has successfully went through or completed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○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For example,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■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Successful responses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■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Redirects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■"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Client errors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428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Script &amp; E</a:t>
            </a:r>
            <a:r>
              <a:rPr lang="en"/>
              <a:t>xplanation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3150" y="3226725"/>
            <a:ext cx="960000" cy="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170500" y="367425"/>
            <a:ext cx="8520600" cy="48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perform scrappy and mapping on the website is known as web spidering</a:t>
            </a:r>
            <a:endParaRPr b="1" sz="1100">
              <a:solidFill>
                <a:schemeClr val="dk1"/>
              </a:solidFill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A powerful tool for working with web data</a:t>
            </a:r>
            <a:endParaRPr b="1" sz="1100">
              <a:solidFill>
                <a:schemeClr val="dk1"/>
              </a:solidFill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scrapy </a:t>
            </a:r>
            <a:r>
              <a:rPr b="1" lang="en" sz="1100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1" lang="en" sz="1100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libraries </a:t>
            </a:r>
            <a:endParaRPr b="1" sz="1100">
              <a:solidFill>
                <a:schemeClr val="dk1"/>
              </a:solidFill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NewSpider(scrapy.Spider): </a:t>
            </a:r>
            <a:r>
              <a:rPr lang="en" sz="900">
                <a:solidFill>
                  <a:srgbClr val="A9B7C6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1" lang="en" sz="900">
                <a:solidFill>
                  <a:srgbClr val="783F04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locate the any html reference link.</a:t>
            </a:r>
            <a:endParaRPr sz="900">
              <a:solidFill>
                <a:srgbClr val="A9B7C6"/>
              </a:solidFill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name = 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"new_spider"</a:t>
            </a:r>
            <a:endParaRPr sz="900">
              <a:solidFill>
                <a:srgbClr val="6A87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A87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start_urls = [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'http://172.18.58.238/photography/'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Prjt Part 6 - 7)</a:t>
            </a:r>
            <a:endParaRPr sz="9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Here means that parse the web page, then save the reference webpage code after generating output with yield command</a:t>
            </a:r>
            <a:endParaRPr sz="9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9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parse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4558D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response):			   </a:t>
            </a:r>
            <a:r>
              <a:rPr lang="en" sz="900">
                <a:solidFill>
                  <a:srgbClr val="A9B7C6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900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parse = go through the webpage</a:t>
            </a:r>
            <a:endParaRPr sz="900">
              <a:solidFill>
                <a:srgbClr val="000000"/>
              </a:solidFill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yield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Reference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 Webpage'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response.text} </a:t>
            </a:r>
            <a:r>
              <a:rPr lang="en" sz="900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#save out the reference webpage code and generating output using yield command</a:t>
            </a:r>
            <a:endParaRPr sz="900">
              <a:solidFill>
                <a:srgbClr val="000000"/>
              </a:solidFill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80808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# Image selector</a:t>
            </a:r>
            <a:endParaRPr sz="9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xpath_selector = 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'//img' </a:t>
            </a:r>
            <a:endParaRPr sz="900">
              <a:solidFill>
                <a:srgbClr val="6A8759"/>
              </a:solidFill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response.xpath(xpath_selector): </a:t>
            </a: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900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extract information using xpath</a:t>
            </a:r>
            <a:endParaRPr sz="900">
              <a:solidFill>
                <a:srgbClr val="000000"/>
              </a:solidFill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newsel = 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'@src'</a:t>
            </a:r>
            <a:endParaRPr sz="900">
              <a:solidFill>
                <a:srgbClr val="6A87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A87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img_link = x.xpath(newsel).extract_first()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The If command here means that parse the web page image, then save the relevant image that is in jpg/ jpeg format after generating output with yield command</a:t>
            </a:r>
            <a:endParaRPr sz="900">
              <a:solidFill>
                <a:srgbClr val="FF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img_link.endswith(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'.jpg'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img_link.endswith(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'.jpeg'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900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#this command is to find </a:t>
            </a:r>
            <a:r>
              <a:rPr lang="en" sz="900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image in</a:t>
            </a:r>
            <a:r>
              <a:rPr lang="en" sz="900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 jpg/jpeg format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yield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900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#if have, it will generate output with a imagelink </a:t>
            </a:r>
            <a:endParaRPr sz="900">
              <a:solidFill>
                <a:srgbClr val="000000"/>
              </a:solidFill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'Image Link'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img_link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endParaRPr sz="9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6130825" y="310025"/>
            <a:ext cx="24684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Lab 10c, Scrapy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244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Recursively search through all page links for images on those links</a:t>
            </a:r>
            <a:endParaRPr sz="9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page_selector = 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'.next a ::attr(href)'</a:t>
            </a:r>
            <a:endParaRPr sz="900">
              <a:solidFill>
                <a:srgbClr val="6A87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next_page = response.css(page_selector).extract_first()</a:t>
            </a:r>
            <a:endParaRPr sz="900">
              <a:solidFill>
                <a:srgbClr val="000000"/>
              </a:solidFill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next_page: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yield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scrapy.Request(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response.urljoin(next_page)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>
                <a:solidFill>
                  <a:srgbClr val="CC7832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 #construct an absolute url by combining the response’s url with a possible relative url</a:t>
            </a:r>
            <a:endParaRPr sz="900">
              <a:solidFill>
                <a:srgbClr val="CC7832"/>
              </a:solidFill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900">
                <a:solidFill>
                  <a:srgbClr val="AA4926"/>
                </a:solidFill>
                <a:latin typeface="Courier New"/>
                <a:ea typeface="Courier New"/>
                <a:cs typeface="Courier New"/>
                <a:sym typeface="Courier New"/>
              </a:rPr>
              <a:t>callback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94558D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.parse #callback that will be called with the response of this request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844975" y="227800"/>
            <a:ext cx="4102200" cy="12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10b - status code and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get request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242800" y="227800"/>
            <a:ext cx="8520600" cy="44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requests </a:t>
            </a:r>
            <a:endParaRPr sz="900">
              <a:solidFill>
                <a:srgbClr val="A9B7C6"/>
              </a:solidFill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url = "http://172.18.58.238/photography/"</a:t>
            </a:r>
            <a:endParaRPr sz="9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r = requests.get(url)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"Status code:"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 *"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r.status_code)</a:t>
            </a:r>
            <a:endParaRPr sz="900">
              <a:solidFill>
                <a:srgbClr val="FF0000"/>
              </a:solidFill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h = requests.head(url) </a:t>
            </a:r>
            <a:endParaRPr sz="800">
              <a:solidFill>
                <a:schemeClr val="dk1"/>
              </a:solidFill>
              <a:highlight>
                <a:srgbClr val="00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"Header:"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"**********"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h.headers: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":"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h.headers[x])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"**********"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headers =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sz="800">
              <a:solidFill>
                <a:srgbClr val="000000"/>
              </a:solidFill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'User-Agent'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"Mobile"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80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r = requests.get(url)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url2 = 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'http://httpbin.org/headers'</a:t>
            </a:r>
            <a:endParaRPr sz="900">
              <a:solidFill>
                <a:srgbClr val="6A87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rh = requests.get(url2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AA4926"/>
                </a:solidFill>
                <a:latin typeface="Courier New"/>
                <a:ea typeface="Courier New"/>
                <a:cs typeface="Courier New"/>
                <a:sym typeface="Courier New"/>
              </a:rPr>
              <a:t>headers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=headers)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(rh.text)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311700" y="308050"/>
            <a:ext cx="1089000" cy="198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242800" y="1293700"/>
            <a:ext cx="2041800" cy="198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443075" y="2571750"/>
            <a:ext cx="2500800" cy="198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520150" y="3377200"/>
            <a:ext cx="1605600" cy="198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of commands :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</a:t>
            </a:r>
            <a:r>
              <a:rPr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requests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chemeClr val="dk1"/>
                </a:solidFill>
              </a:rPr>
              <a:t>( is used to import request libraries 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 </a:t>
            </a:r>
            <a:r>
              <a:rPr lang="en" sz="1200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lang="en" sz="12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 *"</a:t>
            </a:r>
            <a:r>
              <a:rPr lang="en" sz="12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r.status_code)</a:t>
            </a:r>
            <a:r>
              <a:rPr lang="en" sz="14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chemeClr val="dk1"/>
                </a:solidFill>
              </a:rPr>
              <a:t>( meaning that a return code is given, 200 means it’s OK )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# 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h = requests.head(url)  </a:t>
            </a:r>
            <a:r>
              <a:rPr lang="en" sz="1200">
                <a:solidFill>
                  <a:schemeClr val="dk1"/>
                </a:solidFill>
              </a:rPr>
              <a:t>( command will ask server for a header response, then loop response with “ for loop” to print output line by line 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# </a:t>
            </a:r>
            <a:r>
              <a:rPr lang="en" sz="12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'User-Agent'</a:t>
            </a:r>
            <a:r>
              <a:rPr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"Mobile"  (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 ( to test it against an external test site that output the requester’s user-agent field. ) </a:t>
            </a:r>
            <a:endParaRPr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A87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A9B7C6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5101153" y="263125"/>
            <a:ext cx="5709300" cy="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8 - project test case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126975" y="128550"/>
            <a:ext cx="8727600" cy="48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unittest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Browser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subprocess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os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TestBrowser(unittest.TestCase):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9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test_status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4558D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94558D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.assertTrue(Browser.r.status_code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" sz="9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900">
              <a:solidFill>
                <a:srgbClr val="FF0000"/>
              </a:solidFill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9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test_user_agent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4558D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header_dict = </a:t>
            </a:r>
            <a:r>
              <a:rPr lang="en" sz="900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eval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(Browser.rh.text)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94558D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.assertTrue(header_dict[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'headers'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'User-Agent'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 == 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'Mobile'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9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test_scrappy_jpg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4558D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os.path.exists(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'./results.json'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os.remove(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'./results.json'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900">
              <a:solidFill>
                <a:srgbClr val="FF0000"/>
              </a:solidFill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subprocess.Popen([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'scrapy'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'runspider'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'Scrapy.py'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'-o'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'results.json'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'-t'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'json'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]).wait() </a:t>
            </a:r>
            <a:r>
              <a:rPr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#run scrapy</a:t>
            </a:r>
            <a:endParaRPr sz="9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results_file = </a:t>
            </a:r>
            <a:r>
              <a:rPr lang="en" sz="900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'results.json'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FF0000"/>
              </a:solidFill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scrappy_output = json.load(results_file)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results_file.close()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entries 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scrappy_output: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key 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entries.keys():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key == 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'Image Link'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00">
              <a:solidFill>
                <a:srgbClr val="FF0000"/>
              </a:solidFill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900">
                <a:solidFill>
                  <a:srgbClr val="94558D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.assertTrue(</a:t>
            </a:r>
            <a:r>
              <a:rPr lang="en" sz="900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(entries[key]).endswith(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'jpg'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r>
              <a:rPr lang="en" sz="900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(entries[key]).endswith(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'jpeg'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solidFill>
                <a:srgbClr val="FF0000"/>
              </a:solidFill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__name__ == </a:t>
            </a:r>
            <a:r>
              <a:rPr lang="en" sz="9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'__main__'</a:t>
            </a: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unittest.main()</a:t>
            </a:r>
            <a:endParaRPr sz="9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631450" y="1685775"/>
            <a:ext cx="3165600" cy="16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872550" y="2971550"/>
            <a:ext cx="1963200" cy="16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631450" y="3476825"/>
            <a:ext cx="2923800" cy="16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1392675" y="4257325"/>
            <a:ext cx="6196200" cy="16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