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59" r:id="rId8"/>
    <p:sldId id="262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860F1-53A6-4854-ACE7-93FA9143D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BERT</a:t>
            </a:r>
            <a:r>
              <a:rPr lang="zh-CN" altLang="en-US" dirty="0"/>
              <a:t>与</a:t>
            </a:r>
            <a:r>
              <a:rPr lang="en-US" altLang="zh-CN" dirty="0" err="1"/>
              <a:t>LightGBM</a:t>
            </a:r>
            <a:r>
              <a:rPr lang="zh-CN" altLang="en-US" dirty="0"/>
              <a:t>的两阶段对话情感预测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47B6A-B3BE-406B-8E39-8F7E3E27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9254" y="5333184"/>
            <a:ext cx="9144000" cy="1655762"/>
          </a:xfrm>
        </p:spPr>
        <p:txBody>
          <a:bodyPr/>
          <a:lstStyle/>
          <a:p>
            <a:r>
              <a:rPr lang="en-US" altLang="zh-CN" dirty="0"/>
              <a:t>----</a:t>
            </a:r>
            <a:r>
              <a:rPr lang="zh-CN" altLang="en-US" dirty="0"/>
              <a:t>刘宝印</a:t>
            </a:r>
          </a:p>
        </p:txBody>
      </p:sp>
    </p:spTree>
    <p:extLst>
      <p:ext uri="{BB962C8B-B14F-4D97-AF65-F5344CB8AC3E}">
        <p14:creationId xmlns:p14="http://schemas.microsoft.com/office/powerpoint/2010/main" val="26400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740584" cy="7418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r>
              <a:rPr lang="en-US" altLang="zh-CN" sz="3200" dirty="0"/>
              <a:t>---</a:t>
            </a:r>
            <a:r>
              <a:rPr lang="zh-CN" altLang="en-US" sz="3200" dirty="0"/>
              <a:t>为</a:t>
            </a:r>
            <a:r>
              <a:rPr lang="en-US" altLang="zh-CN" sz="3200" dirty="0" err="1"/>
              <a:t>LightGBM</a:t>
            </a:r>
            <a:r>
              <a:rPr lang="zh-CN" altLang="en-US" sz="3200" dirty="0"/>
              <a:t>构造特征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615476" y="1167321"/>
            <a:ext cx="1056160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我们需要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构造合理的纳入第一次</a:t>
            </a:r>
            <a:r>
              <a:rPr lang="en-US" altLang="zh-CN" sz="2400" dirty="0"/>
              <a:t>BERT</a:t>
            </a:r>
            <a:r>
              <a:rPr lang="zh-CN" altLang="en-US" sz="2400" dirty="0"/>
              <a:t>分类结果以及其它先验信息的一组特征。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由于每段话的长短不同，但都至少包含了（</a:t>
            </a:r>
            <a:r>
              <a:rPr lang="en-US" altLang="zh-CN" sz="2400" dirty="0"/>
              <a:t>m=4</a:t>
            </a:r>
            <a:r>
              <a:rPr lang="zh-CN" altLang="en-US" sz="2400" dirty="0"/>
              <a:t>）个句子，考虑到对话的特性，最后一句话往往与临近的几句话具有相关性，将</a:t>
            </a:r>
            <a:r>
              <a:rPr lang="en-US" altLang="zh-CN" sz="2400" dirty="0"/>
              <a:t>m-1</a:t>
            </a:r>
            <a:r>
              <a:rPr lang="zh-CN" altLang="en-US" sz="2400" dirty="0"/>
              <a:t>个距离最后一句话最近的情感类别作为</a:t>
            </a:r>
            <a:r>
              <a:rPr lang="en-US" altLang="zh-CN" sz="2400" dirty="0"/>
              <a:t>m-1</a:t>
            </a:r>
            <a:r>
              <a:rPr lang="zh-CN" altLang="en-US" sz="2400" dirty="0"/>
              <a:t>个特征。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除此之外，整段话的感情基调往往也会与最后一句话呈相关性，所以我们选择</a:t>
            </a:r>
            <a:r>
              <a:rPr lang="en-US" altLang="zh-CN" sz="2400" dirty="0"/>
              <a:t>6</a:t>
            </a:r>
            <a:r>
              <a:rPr lang="zh-CN" altLang="en-US" sz="2400" dirty="0"/>
              <a:t>类情感出现的比例作为</a:t>
            </a:r>
            <a:r>
              <a:rPr lang="en-US" altLang="zh-CN" sz="2400" dirty="0"/>
              <a:t>6</a:t>
            </a:r>
            <a:r>
              <a:rPr lang="zh-CN" altLang="en-US" sz="2400" dirty="0"/>
              <a:t>个特征。这里我有一个失误，应该用比例但是我用了出现的次数，这样对不同句子数量的对话不公平。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696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740584" cy="7418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r>
              <a:rPr lang="en-US" altLang="zh-CN" sz="3200" dirty="0"/>
              <a:t>---</a:t>
            </a:r>
            <a:r>
              <a:rPr lang="zh-CN" altLang="en-US" sz="3200" dirty="0"/>
              <a:t>为</a:t>
            </a:r>
            <a:r>
              <a:rPr lang="en-US" altLang="zh-CN" sz="3200" dirty="0" err="1"/>
              <a:t>LightGBM</a:t>
            </a:r>
            <a:r>
              <a:rPr lang="zh-CN" altLang="en-US" sz="3200" dirty="0"/>
              <a:t>构造特征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F20FC0-5F0D-4E6F-B90D-6849FB8D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2303650"/>
            <a:ext cx="5661498" cy="32789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84D8A-484B-4F1F-A83F-3C7C347B0AD9}"/>
              </a:ext>
            </a:extLst>
          </p:cNvPr>
          <p:cNvSpPr txBox="1"/>
          <p:nvPr/>
        </p:nvSpPr>
        <p:spPr>
          <a:xfrm>
            <a:off x="6496051" y="1291915"/>
            <a:ext cx="5261447" cy="5019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之所以要把</a:t>
            </a:r>
            <a:r>
              <a:rPr lang="en-US" altLang="zh-CN" sz="2400" dirty="0"/>
              <a:t>BERT</a:t>
            </a:r>
            <a:r>
              <a:rPr lang="zh-CN" altLang="en-US" sz="2400" dirty="0"/>
              <a:t>的输出结果作为特征加入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是因为，阴阳怪气的与较为模糊的信息，</a:t>
            </a:r>
            <a:r>
              <a:rPr lang="en-US" altLang="zh-CN" sz="2400" dirty="0"/>
              <a:t>BERT</a:t>
            </a:r>
            <a:r>
              <a:rPr lang="zh-CN" altLang="en-US" sz="2400" dirty="0"/>
              <a:t>可能表现的非常“纠结”，那么为了辅助</a:t>
            </a:r>
            <a:r>
              <a:rPr lang="en-US" altLang="zh-CN" sz="2400" dirty="0"/>
              <a:t>BERT</a:t>
            </a:r>
            <a:r>
              <a:rPr lang="zh-CN" altLang="en-US" sz="2400" dirty="0"/>
              <a:t>的决策，我们选取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</a:t>
            </a:r>
            <a:r>
              <a:rPr lang="zh-CN" altLang="en-US" sz="2400" dirty="0"/>
              <a:t>层输出的</a:t>
            </a:r>
            <a:r>
              <a:rPr lang="en-US" altLang="zh-CN" sz="2400" dirty="0"/>
              <a:t>6</a:t>
            </a:r>
            <a:r>
              <a:rPr lang="zh-CN" altLang="en-US" sz="2400" dirty="0"/>
              <a:t>个类别相应的概率，可以发现“纠结”的特性，把</a:t>
            </a:r>
            <a:r>
              <a:rPr lang="en-US" altLang="zh-CN" sz="2400" dirty="0"/>
              <a:t>6</a:t>
            </a:r>
            <a:r>
              <a:rPr lang="zh-CN" altLang="en-US" sz="2400" dirty="0"/>
              <a:t>个类别的概览作为特征送到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中做决策最终可以获得较大的提升。</a:t>
            </a:r>
          </a:p>
        </p:txBody>
      </p:sp>
    </p:spTree>
    <p:extLst>
      <p:ext uri="{BB962C8B-B14F-4D97-AF65-F5344CB8AC3E}">
        <p14:creationId xmlns:p14="http://schemas.microsoft.com/office/powerpoint/2010/main" val="378407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740584" cy="7418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r>
              <a:rPr lang="en-US" altLang="zh-CN" sz="3200" dirty="0"/>
              <a:t>---</a:t>
            </a:r>
            <a:r>
              <a:rPr lang="en-US" altLang="zh-CN" sz="3200" dirty="0" err="1"/>
              <a:t>LightGBM</a:t>
            </a:r>
            <a:r>
              <a:rPr lang="zh-CN" altLang="en-US" sz="3200" dirty="0"/>
              <a:t>的交叉验证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05303-FF4E-4911-AC6B-39129703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6" y="2687468"/>
            <a:ext cx="4602796" cy="28962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19EE0A-7856-464A-B82A-132433916D0E}"/>
              </a:ext>
            </a:extLst>
          </p:cNvPr>
          <p:cNvSpPr txBox="1"/>
          <p:nvPr/>
        </p:nvSpPr>
        <p:spPr>
          <a:xfrm>
            <a:off x="712550" y="1162673"/>
            <a:ext cx="6094378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下面直方图为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train.csv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中每个句子的情感类别分布，可以发现，训练集的数据分布是非常不平衡的，第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类即不包含情感信息的这一类数据太多，且比较混乱。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4F93AF-3BD7-49CC-9666-8D1AC66C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08" y="2211951"/>
            <a:ext cx="6279424" cy="1752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5C7EF6-C8F1-4029-9971-F32BF393CB25}"/>
              </a:ext>
            </a:extLst>
          </p:cNvPr>
          <p:cNvSpPr txBox="1"/>
          <p:nvPr/>
        </p:nvSpPr>
        <p:spPr>
          <a:xfrm>
            <a:off x="5774988" y="323482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举几个例子这几句话感觉标为没有情感比较不合适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A8E9CA-46D9-438F-A5E5-12667C8F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208" y="2472674"/>
            <a:ext cx="6271803" cy="175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EE3DEF-6E7D-4235-80E8-E73A1605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661" y="2679414"/>
            <a:ext cx="6271803" cy="2057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9C5F4E-71FA-4342-B3D1-A44079545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661" y="2939646"/>
            <a:ext cx="6332769" cy="1752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501576-4102-4E4B-A8B2-EC1699C6B9FE}"/>
              </a:ext>
            </a:extLst>
          </p:cNvPr>
          <p:cNvSpPr txBox="1"/>
          <p:nvPr/>
        </p:nvSpPr>
        <p:spPr>
          <a:xfrm>
            <a:off x="5227498" y="3757184"/>
            <a:ext cx="6651094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bert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训练的过程中我随机下采样了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20%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的类别为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的数据，但是并没有得到明显的结果区别。此时需要交叉验证的帮助，将数据整体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shuffle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后非随机的将数据分为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份后进行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折交叉验证，可以明显发现，在某些折数中，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recall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表现非常差，判断这些区域发生了较大的数据不平衡，于是在交叉验证平均了结果后，模型的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f1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分数得到了明显的提升。这里可以采用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bagging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的思想，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折投票产生结果。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3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740584" cy="7418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结果对比与思考和改进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AA4D3A0-1FBB-47FF-A3BF-7575E1D4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62123"/>
              </p:ext>
            </p:extLst>
          </p:nvPr>
        </p:nvGraphicFramePr>
        <p:xfrm>
          <a:off x="615476" y="1327609"/>
          <a:ext cx="64894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396">
                  <a:extLst>
                    <a:ext uri="{9D8B030D-6E8A-4147-A177-3AD203B41FA5}">
                      <a16:colId xmlns:a16="http://schemas.microsoft.com/office/drawing/2014/main" val="3477056333"/>
                    </a:ext>
                  </a:extLst>
                </a:gridCol>
                <a:gridCol w="3142034">
                  <a:extLst>
                    <a:ext uri="{9D8B030D-6E8A-4147-A177-3AD203B41FA5}">
                      <a16:colId xmlns:a16="http://schemas.microsoft.com/office/drawing/2014/main" val="238393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BERT+LightGBM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0.750+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0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BERT-only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4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LightGBM</a:t>
                      </a:r>
                      <a:r>
                        <a:rPr lang="zh-CN" altLang="en-US" dirty="0"/>
                        <a:t>（去掉</a:t>
                      </a:r>
                      <a:r>
                        <a:rPr lang="en-US" altLang="zh-CN" dirty="0"/>
                        <a:t>BERT</a:t>
                      </a:r>
                      <a:r>
                        <a:rPr lang="zh-CN" altLang="en-US" dirty="0"/>
                        <a:t>信息）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908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A6D6549-4BD8-4769-AA2C-727BC504270B}"/>
              </a:ext>
            </a:extLst>
          </p:cNvPr>
          <p:cNvSpPr txBox="1"/>
          <p:nvPr/>
        </p:nvSpPr>
        <p:spPr>
          <a:xfrm flipH="1">
            <a:off x="479287" y="3087990"/>
            <a:ext cx="1159273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、对话性质的特殊性有待考虑，我的处理是没有把问句和答句分开的，如果把这种问答的特性考虑进去也许会有提升。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、对交叉验证这一部分没有具体分析每一折的分布与对结果的影响，这里可以考虑进一步的集成算法。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BERT</a:t>
            </a:r>
            <a:r>
              <a:rPr lang="zh-CN" altLang="en-US" sz="2000" dirty="0"/>
              <a:t>有很多预训练模型，哈工大的</a:t>
            </a:r>
            <a:r>
              <a:rPr lang="en-US" altLang="zh-CN" sz="2000" dirty="0"/>
              <a:t>Robert-</a:t>
            </a:r>
            <a:r>
              <a:rPr lang="en-US" altLang="zh-CN" sz="2000" dirty="0" err="1"/>
              <a:t>wmm</a:t>
            </a:r>
            <a:r>
              <a:rPr lang="en-US" altLang="zh-CN" sz="2000" dirty="0"/>
              <a:t>-</a:t>
            </a:r>
            <a:r>
              <a:rPr lang="en-US" altLang="zh-CN" sz="2000" dirty="0" err="1"/>
              <a:t>ext</a:t>
            </a:r>
            <a:r>
              <a:rPr lang="zh-CN" altLang="en-US" sz="2000" dirty="0"/>
              <a:t>理论上效果应该是要优于</a:t>
            </a:r>
            <a:r>
              <a:rPr lang="en-US" altLang="zh-CN" sz="2000" dirty="0" err="1"/>
              <a:t>bert-wmm-ext</a:t>
            </a:r>
            <a:r>
              <a:rPr lang="en-US" altLang="zh-CN" sz="2000" dirty="0"/>
              <a:t>,</a:t>
            </a:r>
            <a:r>
              <a:rPr lang="zh-CN" altLang="en-US" sz="2000" dirty="0"/>
              <a:t>但是在我这里效果大打折扣，还没来得及分析原因。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、对数据集的小小建议，我觉着第</a:t>
            </a:r>
            <a:r>
              <a:rPr lang="en-US" altLang="zh-CN" sz="2000" dirty="0"/>
              <a:t>6</a:t>
            </a:r>
            <a:r>
              <a:rPr lang="zh-CN" altLang="en-US" sz="2000" dirty="0"/>
              <a:t>类中有很多句子可以划分到其它类别中去。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、对评测网站的小小建议，我觉着应该限制每日提交次数和划分</a:t>
            </a:r>
            <a:r>
              <a:rPr lang="en-US" altLang="zh-CN" sz="2000" dirty="0"/>
              <a:t>AB</a:t>
            </a:r>
            <a:r>
              <a:rPr lang="zh-CN" altLang="en-US" sz="2000" dirty="0"/>
              <a:t>榜，不然的话容易过拟合线上的数据（毕竟只有</a:t>
            </a:r>
            <a:r>
              <a:rPr lang="en-US" altLang="zh-CN" sz="2000" dirty="0"/>
              <a:t>1000</a:t>
            </a:r>
            <a:r>
              <a:rPr lang="zh-CN" altLang="en-US" sz="2000" dirty="0"/>
              <a:t>条）不利于检测泛化性能。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376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zh-CN" altLang="en-US" dirty="0"/>
              <a:t>数据集速览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D37750A-0250-435F-B8E7-0DE665CF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13" y="2125867"/>
            <a:ext cx="2979678" cy="1303133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A797EE-5326-447E-9E54-CB06FB02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99" y="1879722"/>
            <a:ext cx="6934801" cy="17222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C689A1-B060-466A-947F-8D084F8C822B}"/>
              </a:ext>
            </a:extLst>
          </p:cNvPr>
          <p:cNvSpPr txBox="1"/>
          <p:nvPr/>
        </p:nvSpPr>
        <p:spPr>
          <a:xfrm flipH="1">
            <a:off x="957704" y="1654112"/>
            <a:ext cx="174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Train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468FB-A331-4A12-B5DF-D37680EE3B00}"/>
              </a:ext>
            </a:extLst>
          </p:cNvPr>
          <p:cNvSpPr txBox="1"/>
          <p:nvPr/>
        </p:nvSpPr>
        <p:spPr>
          <a:xfrm flipH="1">
            <a:off x="1021713" y="3471724"/>
            <a:ext cx="174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Test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381436-583A-41E1-8677-54C9C1EE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04" y="4088072"/>
            <a:ext cx="2773920" cy="13336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623C55-FB49-4627-A435-663194AA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447" y="3827601"/>
            <a:ext cx="7033870" cy="18060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957704" y="5905684"/>
            <a:ext cx="413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两个数据集均没有空值</a:t>
            </a:r>
          </a:p>
        </p:txBody>
      </p:sp>
    </p:spTree>
    <p:extLst>
      <p:ext uri="{BB962C8B-B14F-4D97-AF65-F5344CB8AC3E}">
        <p14:creationId xmlns:p14="http://schemas.microsoft.com/office/powerpoint/2010/main" val="35767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基本思路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802689" y="1286992"/>
            <a:ext cx="1094778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        在本次数据集中情感分析问题不单单可以单纯作为</a:t>
            </a:r>
            <a:r>
              <a:rPr lang="en-US" altLang="zh-CN" sz="2400" dirty="0"/>
              <a:t>NLP</a:t>
            </a:r>
            <a:r>
              <a:rPr lang="zh-CN" altLang="en-US" sz="2400" dirty="0"/>
              <a:t>问题来考虑，在有上下文关系的一段对话中，前文的感情基调往往可以作为最后一句话情感的参考。使用</a:t>
            </a:r>
            <a:r>
              <a:rPr lang="en-US" altLang="zh-CN" sz="2400" dirty="0"/>
              <a:t>Bert</a:t>
            </a:r>
            <a:r>
              <a:rPr lang="zh-CN" altLang="en-US" sz="2400" dirty="0"/>
              <a:t>在情感分类问题上的</a:t>
            </a:r>
            <a:r>
              <a:rPr lang="en-US" altLang="zh-CN" sz="2400" dirty="0"/>
              <a:t>Fine-tuning</a:t>
            </a:r>
            <a:r>
              <a:rPr lang="zh-CN" altLang="en-US" sz="2400" dirty="0"/>
              <a:t>结果作为重要特征结合上文情感先验信息采用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（一种梯度增强的随机森林算法）作为最后的分类器，最终可以分两个阶段预测下文的情感类别。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AEDEC-341B-41EE-8325-FD90019DD005}"/>
              </a:ext>
            </a:extLst>
          </p:cNvPr>
          <p:cNvSpPr txBox="1"/>
          <p:nvPr/>
        </p:nvSpPr>
        <p:spPr>
          <a:xfrm flipH="1">
            <a:off x="905254" y="4654296"/>
            <a:ext cx="99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C9678-3006-4AD6-96F4-7C5756CED77A}"/>
              </a:ext>
            </a:extLst>
          </p:cNvPr>
          <p:cNvSpPr/>
          <p:nvPr/>
        </p:nvSpPr>
        <p:spPr>
          <a:xfrm>
            <a:off x="1988821" y="4871655"/>
            <a:ext cx="2020824" cy="60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  <a:r>
              <a:rPr lang="en-US" altLang="zh-CN" dirty="0"/>
              <a:t>I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*****</a:t>
            </a:r>
            <a:r>
              <a:rPr lang="zh-CN" altLang="en-US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26DD32-2E87-4B44-A86D-7D9941C9C769}"/>
              </a:ext>
            </a:extLst>
          </p:cNvPr>
          <p:cNvSpPr/>
          <p:nvPr/>
        </p:nvSpPr>
        <p:spPr>
          <a:xfrm>
            <a:off x="1988821" y="5773705"/>
            <a:ext cx="2020824" cy="60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>
                <a:solidFill>
                  <a:schemeClr val="accent4"/>
                </a:solidFill>
              </a:rPr>
              <a:t>2323</a:t>
            </a:r>
            <a:r>
              <a:rPr lang="en-US" altLang="zh-CN" dirty="0">
                <a:solidFill>
                  <a:schemeClr val="accent6"/>
                </a:solidFill>
              </a:rPr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3FF45B-3688-45FE-9A7A-AE9EB5092180}"/>
              </a:ext>
            </a:extLst>
          </p:cNvPr>
          <p:cNvSpPr/>
          <p:nvPr/>
        </p:nvSpPr>
        <p:spPr>
          <a:xfrm>
            <a:off x="5398010" y="4720736"/>
            <a:ext cx="1214847" cy="8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A6C0D5-DB2E-425E-9CA7-FF3B46FAC90B}"/>
              </a:ext>
            </a:extLst>
          </p:cNvPr>
          <p:cNvSpPr/>
          <p:nvPr/>
        </p:nvSpPr>
        <p:spPr>
          <a:xfrm>
            <a:off x="7206554" y="4104934"/>
            <a:ext cx="740664" cy="208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0.6</a:t>
            </a:r>
          </a:p>
          <a:p>
            <a:pPr algn="ctr"/>
            <a:r>
              <a:rPr lang="en-US" altLang="zh-CN" dirty="0"/>
              <a:t>0.001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47B7195-ED8E-4931-B40C-9F32C377E952}"/>
              </a:ext>
            </a:extLst>
          </p:cNvPr>
          <p:cNvSpPr/>
          <p:nvPr/>
        </p:nvSpPr>
        <p:spPr>
          <a:xfrm>
            <a:off x="8823088" y="5684455"/>
            <a:ext cx="1214847" cy="8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LightGBM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3E645B-3435-4218-ACD6-2A83D049BAEC}"/>
              </a:ext>
            </a:extLst>
          </p:cNvPr>
          <p:cNvCxnSpPr>
            <a:cxnSpLocks/>
          </p:cNvCxnSpPr>
          <p:nvPr/>
        </p:nvCxnSpPr>
        <p:spPr>
          <a:xfrm>
            <a:off x="2761488" y="5321808"/>
            <a:ext cx="9144" cy="731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3C05AF-415C-47AF-BBF9-12EEB6C6779E}"/>
              </a:ext>
            </a:extLst>
          </p:cNvPr>
          <p:cNvCxnSpPr>
            <a:cxnSpLocks/>
          </p:cNvCxnSpPr>
          <p:nvPr/>
        </p:nvCxnSpPr>
        <p:spPr>
          <a:xfrm>
            <a:off x="2884147" y="5321808"/>
            <a:ext cx="9144" cy="731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0972C5-8588-4E8D-BCC7-B10F80320592}"/>
              </a:ext>
            </a:extLst>
          </p:cNvPr>
          <p:cNvCxnSpPr>
            <a:cxnSpLocks/>
          </p:cNvCxnSpPr>
          <p:nvPr/>
        </p:nvCxnSpPr>
        <p:spPr>
          <a:xfrm>
            <a:off x="2991121" y="5321808"/>
            <a:ext cx="9144" cy="731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A6C627-0C33-46D0-B8CE-883B5892AE5D}"/>
              </a:ext>
            </a:extLst>
          </p:cNvPr>
          <p:cNvCxnSpPr>
            <a:cxnSpLocks/>
          </p:cNvCxnSpPr>
          <p:nvPr/>
        </p:nvCxnSpPr>
        <p:spPr>
          <a:xfrm>
            <a:off x="3119461" y="5321808"/>
            <a:ext cx="9144" cy="731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A4CFE5-569E-45C4-B2CA-873739326487}"/>
              </a:ext>
            </a:extLst>
          </p:cNvPr>
          <p:cNvCxnSpPr>
            <a:cxnSpLocks/>
          </p:cNvCxnSpPr>
          <p:nvPr/>
        </p:nvCxnSpPr>
        <p:spPr>
          <a:xfrm>
            <a:off x="3256950" y="5318695"/>
            <a:ext cx="9144" cy="731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0EB0C4C-2782-4044-8686-482747312628}"/>
              </a:ext>
            </a:extLst>
          </p:cNvPr>
          <p:cNvSpPr/>
          <p:nvPr/>
        </p:nvSpPr>
        <p:spPr>
          <a:xfrm>
            <a:off x="2664795" y="5152158"/>
            <a:ext cx="519003" cy="89805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8187313-0DF4-450F-9D56-01BD8FF4C358}"/>
              </a:ext>
            </a:extLst>
          </p:cNvPr>
          <p:cNvCxnSpPr>
            <a:stCxn id="14" idx="0"/>
            <a:endCxn id="7" idx="0"/>
          </p:cNvCxnSpPr>
          <p:nvPr/>
        </p:nvCxnSpPr>
        <p:spPr>
          <a:xfrm rot="5400000" flipH="1" flipV="1">
            <a:off x="4249154" y="3395879"/>
            <a:ext cx="431422" cy="3081137"/>
          </a:xfrm>
          <a:prstGeom prst="bentConnector3">
            <a:avLst>
              <a:gd name="adj1" fmla="val 15298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1660DF3-4717-475A-8B84-8831AA6598AD}"/>
              </a:ext>
            </a:extLst>
          </p:cNvPr>
          <p:cNvSpPr txBox="1"/>
          <p:nvPr/>
        </p:nvSpPr>
        <p:spPr>
          <a:xfrm>
            <a:off x="4077507" y="4117221"/>
            <a:ext cx="131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Train</a:t>
            </a:r>
            <a:endParaRPr lang="zh-CN" altLang="en-US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C8AD5A-216D-45B9-A764-2392F2D3BCB1}"/>
              </a:ext>
            </a:extLst>
          </p:cNvPr>
          <p:cNvSpPr/>
          <p:nvPr/>
        </p:nvSpPr>
        <p:spPr>
          <a:xfrm>
            <a:off x="3206589" y="5136084"/>
            <a:ext cx="181517" cy="8980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98F4FCD-95A2-4291-9E57-3F71FC7E48B3}"/>
              </a:ext>
            </a:extLst>
          </p:cNvPr>
          <p:cNvCxnSpPr>
            <a:cxnSpLocks/>
            <a:stCxn id="29" idx="3"/>
            <a:endCxn id="7" idx="2"/>
          </p:cNvCxnSpPr>
          <p:nvPr/>
        </p:nvCxnSpPr>
        <p:spPr>
          <a:xfrm flipV="1">
            <a:off x="3388106" y="5571008"/>
            <a:ext cx="2617328" cy="1410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EE682E-4B83-40C9-A74D-658BEEBE4162}"/>
              </a:ext>
            </a:extLst>
          </p:cNvPr>
          <p:cNvSpPr txBox="1"/>
          <p:nvPr/>
        </p:nvSpPr>
        <p:spPr>
          <a:xfrm>
            <a:off x="4083540" y="4116415"/>
            <a:ext cx="131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Train</a:t>
            </a:r>
            <a:endParaRPr lang="zh-CN" altLang="en-US" sz="20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BA9F42-7A8D-40E4-8719-2A81046BB772}"/>
              </a:ext>
            </a:extLst>
          </p:cNvPr>
          <p:cNvSpPr txBox="1"/>
          <p:nvPr/>
        </p:nvSpPr>
        <p:spPr>
          <a:xfrm>
            <a:off x="4447771" y="5601186"/>
            <a:ext cx="131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</a:t>
            </a:r>
            <a:endParaRPr lang="zh-CN" altLang="en-US" sz="20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F714353-847D-46A4-AD61-CA7A1B8E035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12857" y="5145872"/>
            <a:ext cx="5936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A2CCF68E-4C90-44D3-AC3A-2A5BFF4563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71" y="3240285"/>
            <a:ext cx="157604" cy="6431279"/>
          </a:xfrm>
          <a:prstGeom prst="bentConnector3">
            <a:avLst>
              <a:gd name="adj1" fmla="val 2450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BEFCF86-5640-4356-BFF1-2E84EB3D02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71" y="3239638"/>
            <a:ext cx="157604" cy="6431279"/>
          </a:xfrm>
          <a:prstGeom prst="bentConnector3">
            <a:avLst>
              <a:gd name="adj1" fmla="val 2450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67EC631-AEC8-44EB-8239-CD570054A50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7947218" y="5145872"/>
            <a:ext cx="1483294" cy="5385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46C0BEC-267F-4719-A7F7-BB6A19A978DB}"/>
              </a:ext>
            </a:extLst>
          </p:cNvPr>
          <p:cNvSpPr/>
          <p:nvPr/>
        </p:nvSpPr>
        <p:spPr>
          <a:xfrm>
            <a:off x="10390360" y="4564221"/>
            <a:ext cx="1214847" cy="8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D2D9CCA-7D75-4B7A-8ED8-7285F231F8FC}"/>
              </a:ext>
            </a:extLst>
          </p:cNvPr>
          <p:cNvCxnSpPr>
            <a:cxnSpLocks/>
            <a:stCxn id="11" idx="3"/>
            <a:endCxn id="50" idx="2"/>
          </p:cNvCxnSpPr>
          <p:nvPr/>
        </p:nvCxnSpPr>
        <p:spPr>
          <a:xfrm flipV="1">
            <a:off x="10037935" y="5414493"/>
            <a:ext cx="959849" cy="6950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基本思路</a:t>
            </a:r>
            <a:r>
              <a:rPr lang="en-US" altLang="zh-CN" sz="3600" dirty="0"/>
              <a:t>---BERT Fine-tuning</a:t>
            </a:r>
            <a:r>
              <a:rPr lang="zh-CN" altLang="en-US" sz="3600" dirty="0"/>
              <a:t>原理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615476" y="985434"/>
            <a:ext cx="10947787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BERT</a:t>
            </a:r>
            <a:r>
              <a:rPr lang="zh-CN" altLang="en-US" sz="2400" dirty="0"/>
              <a:t>是一种预训练语言模型 ，即首先使用大量无监督语料进行语言模型预训练，再使用少量标注语料进行微调来完成具体任务。</a:t>
            </a:r>
            <a:endParaRPr lang="en-US" altLang="zh-CN" sz="2400" dirty="0"/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BERT</a:t>
            </a:r>
            <a:r>
              <a:rPr lang="zh-CN" altLang="en-US" sz="2400" dirty="0"/>
              <a:t>的一个预训练任务为</a:t>
            </a:r>
            <a:r>
              <a:rPr lang="en-US" altLang="zh-CN" sz="2400" dirty="0"/>
              <a:t>Next Sentence Prediction(NSP) </a:t>
            </a:r>
            <a:r>
              <a:rPr lang="zh-CN" altLang="en-US" sz="2400" dirty="0"/>
              <a:t>，用于训练理解句子间关系的模型，即将下一句话的关联性视为正样本与负样本以此产生</a:t>
            </a:r>
            <a:r>
              <a:rPr lang="en-US" altLang="zh-CN" sz="2400" dirty="0"/>
              <a:t>loss</a:t>
            </a:r>
            <a:r>
              <a:rPr lang="zh-CN" altLang="en-US" sz="2400" dirty="0"/>
              <a:t>，所以</a:t>
            </a:r>
            <a:r>
              <a:rPr lang="en-US" altLang="zh-CN" sz="2400" dirty="0"/>
              <a:t>BERT</a:t>
            </a:r>
            <a:r>
              <a:rPr lang="zh-CN" altLang="en-US" sz="2400" dirty="0"/>
              <a:t>在训练过程中将每句话的开头加入</a:t>
            </a:r>
            <a:r>
              <a:rPr lang="en-US" altLang="zh-CN" sz="2400" dirty="0"/>
              <a:t>[CLS]</a:t>
            </a:r>
            <a:r>
              <a:rPr lang="zh-CN" altLang="en-US" sz="2400" dirty="0"/>
              <a:t>标志作为一个</a:t>
            </a:r>
            <a:r>
              <a:rPr lang="en-US" altLang="zh-CN" sz="2400" dirty="0"/>
              <a:t>token</a:t>
            </a:r>
            <a:r>
              <a:rPr lang="zh-CN" altLang="en-US" sz="2400" dirty="0"/>
              <a:t>，由于</a:t>
            </a:r>
            <a:r>
              <a:rPr lang="en-US" altLang="zh-CN" sz="2400" dirty="0"/>
              <a:t>[CLS]</a:t>
            </a:r>
            <a:r>
              <a:rPr lang="zh-CN" altLang="en-US" sz="2400" dirty="0"/>
              <a:t>本身不包含任何语义信息，认为最后一层的对应</a:t>
            </a:r>
            <a:r>
              <a:rPr lang="en-US" altLang="zh-CN" sz="2400" dirty="0"/>
              <a:t>[CLS]</a:t>
            </a:r>
            <a:r>
              <a:rPr lang="zh-CN" altLang="en-US" sz="2400" dirty="0"/>
              <a:t>向量可以作为整句话的语义表示。</a:t>
            </a:r>
            <a:r>
              <a:rPr lang="en-US" altLang="zh-CN" sz="2400" dirty="0"/>
              <a:t>BERT</a:t>
            </a:r>
            <a:r>
              <a:rPr lang="zh-CN" altLang="en-US" sz="2400" dirty="0"/>
              <a:t>的</a:t>
            </a:r>
            <a:r>
              <a:rPr lang="en-US" altLang="zh-CN" sz="2400" dirty="0"/>
              <a:t>NSP</a:t>
            </a:r>
            <a:r>
              <a:rPr lang="zh-CN" altLang="en-US" sz="2400" dirty="0"/>
              <a:t>任务使得</a:t>
            </a:r>
            <a:r>
              <a:rPr lang="en-US" altLang="zh-CN" sz="2400" dirty="0"/>
              <a:t>BERT</a:t>
            </a:r>
            <a:r>
              <a:rPr lang="zh-CN" altLang="en-US" sz="2400" dirty="0"/>
              <a:t>很容易扩展用于文本的分类任务，进而解决本次实验的情感分析问题。</a:t>
            </a:r>
          </a:p>
        </p:txBody>
      </p:sp>
    </p:spTree>
    <p:extLst>
      <p:ext uri="{BB962C8B-B14F-4D97-AF65-F5344CB8AC3E}">
        <p14:creationId xmlns:p14="http://schemas.microsoft.com/office/powerpoint/2010/main" val="2177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基本思路</a:t>
            </a:r>
            <a:r>
              <a:rPr lang="en-US" altLang="zh-CN" sz="3600" dirty="0"/>
              <a:t>---BERT Fine-tuning</a:t>
            </a:r>
            <a:r>
              <a:rPr lang="zh-CN" altLang="en-US" sz="3600" dirty="0"/>
              <a:t>原理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E1CCE65-8BCF-4940-A58E-5044433E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70698"/>
            <a:ext cx="8953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12E2819F-01A8-4F89-9AFF-9654931C05F7}"/>
              </a:ext>
            </a:extLst>
          </p:cNvPr>
          <p:cNvSpPr/>
          <p:nvPr/>
        </p:nvSpPr>
        <p:spPr>
          <a:xfrm>
            <a:off x="3307404" y="2684834"/>
            <a:ext cx="184826" cy="544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F0FEE8A-3C0A-465D-9315-CC4D0B53DE52}"/>
              </a:ext>
            </a:extLst>
          </p:cNvPr>
          <p:cNvSpPr/>
          <p:nvPr/>
        </p:nvSpPr>
        <p:spPr>
          <a:xfrm>
            <a:off x="2889115" y="2084961"/>
            <a:ext cx="1021404" cy="42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F8BFEC-CADA-4F4D-AC7B-2EF9477EA32B}"/>
              </a:ext>
            </a:extLst>
          </p:cNvPr>
          <p:cNvSpPr/>
          <p:nvPr/>
        </p:nvSpPr>
        <p:spPr>
          <a:xfrm>
            <a:off x="2344366" y="1634247"/>
            <a:ext cx="2169268" cy="278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SoftMax</a:t>
            </a:r>
            <a:endParaRPr lang="zh-CN" altLang="en-US" dirty="0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B55C6371-4608-4120-A94E-99DF59CC14D6}"/>
              </a:ext>
            </a:extLst>
          </p:cNvPr>
          <p:cNvSpPr/>
          <p:nvPr/>
        </p:nvSpPr>
        <p:spPr>
          <a:xfrm rot="5400000">
            <a:off x="5025957" y="1501301"/>
            <a:ext cx="184826" cy="544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D8D937-0934-4FC3-9F6E-A88F0A09EBEB}"/>
              </a:ext>
            </a:extLst>
          </p:cNvPr>
          <p:cNvSpPr/>
          <p:nvPr/>
        </p:nvSpPr>
        <p:spPr>
          <a:xfrm>
            <a:off x="5725668" y="905256"/>
            <a:ext cx="740664" cy="208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0.1</a:t>
            </a:r>
          </a:p>
          <a:p>
            <a:pPr algn="ctr"/>
            <a:r>
              <a:rPr lang="en-US" altLang="zh-CN" dirty="0"/>
              <a:t>0.6</a:t>
            </a:r>
          </a:p>
          <a:p>
            <a:pPr algn="ctr"/>
            <a:r>
              <a:rPr lang="en-US" altLang="zh-CN" dirty="0"/>
              <a:t>0.001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171F60-5ADE-41D9-B6E7-F4A5C4157D4A}"/>
              </a:ext>
            </a:extLst>
          </p:cNvPr>
          <p:cNvSpPr txBox="1"/>
          <p:nvPr/>
        </p:nvSpPr>
        <p:spPr>
          <a:xfrm flipH="1">
            <a:off x="6602779" y="1661807"/>
            <a:ext cx="28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类情感对应概率</a:t>
            </a:r>
          </a:p>
        </p:txBody>
      </p:sp>
    </p:spTree>
    <p:extLst>
      <p:ext uri="{BB962C8B-B14F-4D97-AF65-F5344CB8AC3E}">
        <p14:creationId xmlns:p14="http://schemas.microsoft.com/office/powerpoint/2010/main" val="391145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基本思路</a:t>
            </a:r>
            <a:r>
              <a:rPr lang="en-US" altLang="zh-CN" sz="3600" dirty="0"/>
              <a:t>---Why </a:t>
            </a:r>
            <a:r>
              <a:rPr lang="en-US" altLang="zh-CN" sz="3600" dirty="0" err="1"/>
              <a:t>LightGBM</a:t>
            </a:r>
            <a:r>
              <a:rPr lang="zh-CN" altLang="en-US" sz="3600" dirty="0"/>
              <a:t>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615476" y="985434"/>
            <a:ext cx="10947787" cy="55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LigthGBM</a:t>
            </a:r>
            <a:r>
              <a:rPr lang="zh-CN" altLang="en-US" sz="2400" dirty="0"/>
              <a:t>是微软提出的一种开源的基于</a:t>
            </a:r>
            <a:r>
              <a:rPr lang="en-US" altLang="zh-CN" sz="2400" dirty="0"/>
              <a:t>GBDT</a:t>
            </a:r>
            <a:r>
              <a:rPr lang="zh-CN" altLang="en-US" sz="2400" dirty="0"/>
              <a:t>的集成模型，它和</a:t>
            </a:r>
            <a:r>
              <a:rPr lang="en-US" altLang="zh-CN" sz="2400" dirty="0" err="1"/>
              <a:t>XGBoost</a:t>
            </a:r>
            <a:r>
              <a:rPr lang="zh-CN" altLang="en-US" sz="2400" dirty="0"/>
              <a:t>一样是对</a:t>
            </a:r>
            <a:r>
              <a:rPr lang="en-US" altLang="zh-CN" sz="2400" dirty="0"/>
              <a:t>GBDT</a:t>
            </a:r>
            <a:r>
              <a:rPr lang="zh-CN" altLang="en-US" sz="2400" dirty="0"/>
              <a:t>的高效实现，原理上它和</a:t>
            </a:r>
            <a:r>
              <a:rPr lang="en-US" altLang="zh-CN" sz="2400" dirty="0"/>
              <a:t>GBDT</a:t>
            </a:r>
            <a:r>
              <a:rPr lang="zh-CN" altLang="en-US" sz="2400" dirty="0"/>
              <a:t>及</a:t>
            </a:r>
            <a:r>
              <a:rPr lang="en-US" altLang="zh-CN" sz="2400" dirty="0" err="1"/>
              <a:t>XGBoost</a:t>
            </a:r>
            <a:r>
              <a:rPr lang="zh-CN" altLang="en-US" sz="2400" dirty="0"/>
              <a:t>类似，都采用损失函数的负梯度作为当前决策树的残差近似值，去拟合新的决策树。决策树生长方面，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采用</a:t>
            </a:r>
            <a:r>
              <a:rPr lang="en-US" altLang="zh-CN" sz="2400" dirty="0"/>
              <a:t>leaf-wise</a:t>
            </a:r>
            <a:r>
              <a:rPr lang="zh-CN" altLang="en-US" sz="2400" dirty="0"/>
              <a:t>生长策略，每次从当前所有叶子中找到分裂增益最大的一个叶子，然后分裂，如此循环。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拥有高效的训练效率以及准确的精度，支持直接使用</a:t>
            </a:r>
            <a:r>
              <a:rPr lang="en-US" altLang="zh-CN" sz="2400" dirty="0"/>
              <a:t>category</a:t>
            </a:r>
            <a:r>
              <a:rPr lang="zh-CN" altLang="en-US" sz="2400" dirty="0"/>
              <a:t>特征，所以本次实验选择</a:t>
            </a:r>
            <a:r>
              <a:rPr lang="en-US" altLang="zh-CN" sz="2400" dirty="0" err="1"/>
              <a:t>LightGBM</a:t>
            </a:r>
            <a:r>
              <a:rPr lang="zh-CN" altLang="en-US" sz="2400" dirty="0"/>
              <a:t>在保持轻量的同时达到不错的结果。</a:t>
            </a:r>
            <a:endParaRPr lang="en-US" altLang="zh-CN" sz="2400" dirty="0"/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由于本次实验数据量较小，不需要过度关注训练速度，陈天奇等人提出的</a:t>
            </a:r>
            <a:r>
              <a:rPr lang="en-US" altLang="zh-CN" sz="2400" dirty="0" err="1"/>
              <a:t>XGBoost</a:t>
            </a:r>
            <a:r>
              <a:rPr lang="zh-CN" altLang="en-US" sz="2400" dirty="0"/>
              <a:t>也可以作为我们的预测器来使用，尤其是在</a:t>
            </a:r>
            <a:r>
              <a:rPr lang="en-US" altLang="zh-CN" sz="2400" dirty="0" err="1"/>
              <a:t>XGBoost</a:t>
            </a:r>
            <a:r>
              <a:rPr lang="zh-CN" altLang="en-US" sz="2400" dirty="0"/>
              <a:t>中对损失函数的负梯度利用泰勒展开获得了二阶导，对</a:t>
            </a:r>
            <a:r>
              <a:rPr lang="en-US" altLang="zh-CN" sz="2400" dirty="0"/>
              <a:t>GBDT</a:t>
            </a:r>
            <a:r>
              <a:rPr lang="zh-CN" altLang="en-US" sz="2400" dirty="0"/>
              <a:t>模型的精度有一定提升。</a:t>
            </a:r>
          </a:p>
        </p:txBody>
      </p:sp>
    </p:spTree>
    <p:extLst>
      <p:ext uri="{BB962C8B-B14F-4D97-AF65-F5344CB8AC3E}">
        <p14:creationId xmlns:p14="http://schemas.microsoft.com/office/powerpoint/2010/main" val="23230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r>
              <a:rPr lang="en-US" altLang="zh-CN" sz="3200" dirty="0"/>
              <a:t>---</a:t>
            </a:r>
            <a:r>
              <a:rPr lang="zh-CN" altLang="en-US" sz="3200" dirty="0"/>
              <a:t>处理</a:t>
            </a:r>
            <a:r>
              <a:rPr lang="en-US" altLang="zh-CN" sz="3200" dirty="0"/>
              <a:t>Labels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838200" y="4003559"/>
            <a:ext cx="1094778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注意到</a:t>
            </a:r>
            <a:r>
              <a:rPr lang="en-US" altLang="zh-CN" sz="2400" dirty="0"/>
              <a:t>Labels</a:t>
            </a:r>
            <a:r>
              <a:rPr lang="zh-CN" altLang="en-US" sz="2400" dirty="0"/>
              <a:t>为</a:t>
            </a:r>
            <a:r>
              <a:rPr lang="en-US" altLang="zh-CN" sz="2400" dirty="0"/>
              <a:t>float</a:t>
            </a:r>
            <a:r>
              <a:rPr lang="zh-CN" altLang="en-US" sz="2400" dirty="0"/>
              <a:t>和</a:t>
            </a:r>
            <a:r>
              <a:rPr lang="en-US" altLang="zh-CN" sz="2400" dirty="0"/>
              <a:t>int</a:t>
            </a:r>
            <a:r>
              <a:rPr lang="zh-CN" altLang="en-US" sz="2400" dirty="0"/>
              <a:t>类型所以需要转换为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类型方便通过索引对应句子。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train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个条目有</a:t>
            </a:r>
            <a:r>
              <a:rPr lang="en-US" altLang="zh-CN" sz="2400" dirty="0">
                <a:solidFill>
                  <a:srgbClr val="FF0000"/>
                </a:solidFill>
              </a:rPr>
              <a:t>Ni</a:t>
            </a:r>
            <a:r>
              <a:rPr lang="zh-CN" altLang="en-US" sz="2400" dirty="0">
                <a:solidFill>
                  <a:srgbClr val="FF0000"/>
                </a:solidFill>
              </a:rPr>
              <a:t>个标签</a:t>
            </a:r>
            <a:r>
              <a:rPr lang="zh-CN" altLang="en-US" sz="2400" dirty="0"/>
              <a:t>（</a:t>
            </a:r>
            <a:r>
              <a:rPr lang="en-US" altLang="zh-CN" sz="2400" dirty="0"/>
              <a:t>string 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Ni</a:t>
            </a:r>
            <a:r>
              <a:rPr lang="zh-CN" altLang="en-US" sz="2400" dirty="0"/>
              <a:t>），则有</a:t>
            </a:r>
            <a:r>
              <a:rPr lang="en-US" altLang="zh-CN" sz="2400" dirty="0">
                <a:solidFill>
                  <a:srgbClr val="FF0000"/>
                </a:solidFill>
              </a:rPr>
              <a:t>Ni</a:t>
            </a:r>
            <a:r>
              <a:rPr lang="zh-CN" altLang="en-US" sz="2400" dirty="0">
                <a:solidFill>
                  <a:srgbClr val="FF0000"/>
                </a:solidFill>
              </a:rPr>
              <a:t>句话</a:t>
            </a:r>
            <a:r>
              <a:rPr lang="zh-CN" altLang="en-US" sz="2400" dirty="0"/>
              <a:t>与之对应。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test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个条目有</a:t>
            </a:r>
            <a:r>
              <a:rPr lang="en-US" altLang="zh-CN" sz="2400" dirty="0">
                <a:solidFill>
                  <a:srgbClr val="FF0000"/>
                </a:solidFill>
              </a:rPr>
              <a:t>Ni</a:t>
            </a:r>
            <a:r>
              <a:rPr lang="zh-CN" altLang="en-US" sz="2400" dirty="0">
                <a:solidFill>
                  <a:srgbClr val="FF0000"/>
                </a:solidFill>
              </a:rPr>
              <a:t>个标签</a:t>
            </a:r>
            <a:r>
              <a:rPr lang="zh-CN" altLang="en-US" sz="2400" dirty="0"/>
              <a:t>，则有</a:t>
            </a:r>
            <a:r>
              <a:rPr lang="en-US" altLang="zh-CN" sz="2400" dirty="0">
                <a:solidFill>
                  <a:srgbClr val="FF0000"/>
                </a:solidFill>
              </a:rPr>
              <a:t>Ni+1</a:t>
            </a:r>
            <a:r>
              <a:rPr lang="zh-CN" altLang="en-US" sz="2400" dirty="0">
                <a:solidFill>
                  <a:srgbClr val="FF0000"/>
                </a:solidFill>
              </a:rPr>
              <a:t>个句子</a:t>
            </a:r>
            <a:r>
              <a:rPr lang="zh-CN" altLang="en-US" sz="2400" dirty="0"/>
              <a:t>与之对应。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A5A7BA-8380-462E-B159-BBD911D2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93667"/>
            <a:ext cx="6260153" cy="24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998172" cy="723011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数据预处理</a:t>
            </a:r>
            <a:r>
              <a:rPr lang="en-US" altLang="zh-CN" sz="3600" dirty="0"/>
              <a:t>---</a:t>
            </a:r>
            <a:r>
              <a:rPr lang="zh-CN" altLang="en-US" sz="3600" dirty="0"/>
              <a:t>为</a:t>
            </a:r>
            <a:r>
              <a:rPr lang="en-US" altLang="zh-CN" sz="3600" dirty="0"/>
              <a:t>BERT</a:t>
            </a:r>
            <a:r>
              <a:rPr lang="zh-CN" altLang="en-US" sz="3600" dirty="0"/>
              <a:t>准备训练集与测试集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38C1BD-798A-4C86-97CC-4F87ED937E59}"/>
                  </a:ext>
                </a:extLst>
              </p:cNvPr>
              <p:cNvSpPr txBox="1"/>
              <p:nvPr/>
            </p:nvSpPr>
            <p:spPr>
              <a:xfrm flipH="1">
                <a:off x="420923" y="1070044"/>
                <a:ext cx="10947787" cy="508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Train.csv</a:t>
                </a:r>
                <a:r>
                  <a:rPr lang="zh-CN" altLang="en-US" sz="2400" dirty="0"/>
                  <a:t>共有</a:t>
                </a:r>
                <a:r>
                  <a:rPr lang="en-US" altLang="zh-CN" sz="2400" dirty="0"/>
                  <a:t>8414</a:t>
                </a:r>
                <a:r>
                  <a:rPr lang="zh-CN" altLang="en-US" sz="2400" dirty="0"/>
                  <a:t>个条目假设每个条目</a:t>
                </a:r>
                <a:r>
                  <a:rPr lang="en-US" altLang="zh-CN" sz="2400" dirty="0"/>
                  <a:t>Ni</a:t>
                </a:r>
                <a:r>
                  <a:rPr lang="zh-CN" altLang="en-US" sz="2400" dirty="0"/>
                  <a:t>句话那么共有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8413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𝑁𝑖</m:t>
                        </m:r>
                      </m:e>
                    </m:nary>
                  </m:oMath>
                </a14:m>
                <a:r>
                  <a:rPr lang="zh-CN" altLang="en-US" sz="2400" dirty="0"/>
                  <a:t>句话，我们期望</a:t>
                </a:r>
                <a:r>
                  <a:rPr lang="en-US" altLang="zh-CN" sz="2400" dirty="0"/>
                  <a:t>BERT</a:t>
                </a:r>
                <a:r>
                  <a:rPr lang="zh-CN" altLang="en-US" sz="2400" dirty="0"/>
                  <a:t>起到预测单句话的作用，所以需要将每个条目拆解为单句话，但是注意这里为</a:t>
                </a:r>
                <a:r>
                  <a:rPr lang="en-US" altLang="zh-CN" sz="2400" dirty="0"/>
                  <a:t>BERT</a:t>
                </a:r>
                <a:r>
                  <a:rPr lang="zh-CN" altLang="en-US" sz="2400" dirty="0"/>
                  <a:t>准备的训练集仅包含每个条目的前（</a:t>
                </a:r>
                <a:r>
                  <a:rPr lang="en-US" altLang="zh-CN" sz="2400" dirty="0"/>
                  <a:t>Ni-1</a:t>
                </a:r>
                <a:r>
                  <a:rPr lang="zh-CN" altLang="en-US" sz="2400" dirty="0"/>
                  <a:t>）句话，因为第</a:t>
                </a:r>
                <a:r>
                  <a:rPr lang="en-US" altLang="zh-CN" sz="2400" dirty="0"/>
                  <a:t>Ni</a:t>
                </a:r>
                <a:r>
                  <a:rPr lang="zh-CN" altLang="en-US" sz="2400" dirty="0"/>
                  <a:t>句话需要作为测试集使用，这里的测试集指用</a:t>
                </a:r>
                <a:r>
                  <a:rPr lang="en-US" altLang="zh-CN" sz="2400" dirty="0"/>
                  <a:t>BERT</a:t>
                </a:r>
                <a:r>
                  <a:rPr lang="zh-CN" altLang="en-US" sz="2400" dirty="0"/>
                  <a:t>输出每个条目的对应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类情感的概率作为下一阶段分类的重要特征。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Train_bert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Num</a:t>
                </a:r>
                <a:r>
                  <a:rPr lang="zh-CN" altLang="en-US" sz="2400" dirty="0"/>
                  <a:t>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8413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𝑁𝑖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Test_bert</a:t>
                </a:r>
                <a:r>
                  <a:rPr lang="en-US" altLang="zh-CN" sz="2400" dirty="0"/>
                  <a:t> (Num: 8414)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需要提交结果时</a:t>
                </a:r>
                <a:r>
                  <a:rPr lang="en-US" altLang="zh-CN" sz="2400" dirty="0" err="1"/>
                  <a:t>Test_bert</a:t>
                </a:r>
                <a:r>
                  <a:rPr lang="en-US" altLang="zh-CN" sz="2400" dirty="0"/>
                  <a:t>(Num:1000)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38C1BD-798A-4C86-97CC-4F87ED937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0923" y="1070044"/>
                <a:ext cx="10947787" cy="5087803"/>
              </a:xfrm>
              <a:prstGeom prst="rect">
                <a:avLst/>
              </a:prstGeom>
              <a:blipFill>
                <a:blip r:embed="rId2"/>
                <a:stretch>
                  <a:fillRect l="-724" r="-445" b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80D7950-7514-4F08-BE8B-6D524DED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02" y="4086591"/>
            <a:ext cx="6021844" cy="17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84B06A-00B8-4CE8-8171-1E0330E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6" y="182245"/>
            <a:ext cx="7740584" cy="7418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r>
              <a:rPr lang="en-US" altLang="zh-CN" sz="3200" dirty="0"/>
              <a:t>---</a:t>
            </a:r>
            <a:r>
              <a:rPr lang="zh-CN" altLang="en-US" sz="3200" dirty="0"/>
              <a:t>处理</a:t>
            </a:r>
            <a:r>
              <a:rPr lang="en-US" altLang="zh-CN" sz="3200" dirty="0"/>
              <a:t>BERT</a:t>
            </a:r>
            <a:r>
              <a:rPr lang="zh-CN" altLang="en-US" sz="3200" dirty="0"/>
              <a:t>输出的结果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38C1BD-798A-4C86-97CC-4F87ED937E59}"/>
              </a:ext>
            </a:extLst>
          </p:cNvPr>
          <p:cNvSpPr txBox="1"/>
          <p:nvPr/>
        </p:nvSpPr>
        <p:spPr>
          <a:xfrm flipH="1">
            <a:off x="615476" y="1167321"/>
            <a:ext cx="1056160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BERT</a:t>
            </a:r>
            <a:r>
              <a:rPr lang="zh-CN" altLang="en-US" sz="2400" dirty="0"/>
              <a:t>完成训练后，使用对应的</a:t>
            </a:r>
            <a:r>
              <a:rPr lang="en-US" altLang="zh-CN" sz="2400" dirty="0"/>
              <a:t>test</a:t>
            </a:r>
            <a:r>
              <a:rPr lang="zh-CN" altLang="en-US" sz="2400" dirty="0"/>
              <a:t>集输出</a:t>
            </a:r>
            <a:r>
              <a:rPr lang="en-US" altLang="zh-CN" sz="2400" dirty="0"/>
              <a:t>6</a:t>
            </a:r>
            <a:r>
              <a:rPr lang="zh-CN" altLang="en-US" sz="2400" dirty="0"/>
              <a:t>类情感的概率，我们需要把这</a:t>
            </a:r>
            <a:r>
              <a:rPr lang="en-US" altLang="zh-CN" sz="2400" dirty="0"/>
              <a:t>6</a:t>
            </a:r>
            <a:r>
              <a:rPr lang="zh-CN" altLang="en-US" sz="2400" dirty="0"/>
              <a:t>类概率作为下一阶段的</a:t>
            </a:r>
            <a:r>
              <a:rPr lang="en-US" altLang="zh-CN" sz="2400" dirty="0"/>
              <a:t>6</a:t>
            </a:r>
            <a:r>
              <a:rPr lang="zh-CN" altLang="en-US" sz="2400" dirty="0"/>
              <a:t>个特征。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2D3D6-A1A4-435D-8DC2-A43E71E2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67" y="2529190"/>
            <a:ext cx="3353140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1335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Arial</vt:lpstr>
      <vt:lpstr>Calibri</vt:lpstr>
      <vt:lpstr>Cambria Math</vt:lpstr>
      <vt:lpstr>Times New Roman</vt:lpstr>
      <vt:lpstr>Office 主题</vt:lpstr>
      <vt:lpstr>基于BERT与LightGBM的两阶段对话情感预测</vt:lpstr>
      <vt:lpstr>数据集速览</vt:lpstr>
      <vt:lpstr>基本思路</vt:lpstr>
      <vt:lpstr>基本思路---BERT Fine-tuning原理</vt:lpstr>
      <vt:lpstr>基本思路---BERT Fine-tuning原理</vt:lpstr>
      <vt:lpstr>基本思路---Why LightGBM？</vt:lpstr>
      <vt:lpstr>数据预处理---处理Labels</vt:lpstr>
      <vt:lpstr>数据预处理---为BERT准备训练集与测试集</vt:lpstr>
      <vt:lpstr>数据预处理---处理BERT输出的结果</vt:lpstr>
      <vt:lpstr>数据预处理---为LightGBM构造特征</vt:lpstr>
      <vt:lpstr>数据预处理---为LightGBM构造特征</vt:lpstr>
      <vt:lpstr>数据预处理---LightGBM的交叉验证</vt:lpstr>
      <vt:lpstr>结果对比与思考和改进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GaryLiu</dc:creator>
  <cp:lastModifiedBy>GaryLiu</cp:lastModifiedBy>
  <cp:revision>5</cp:revision>
  <dcterms:created xsi:type="dcterms:W3CDTF">2021-11-27T06:39:14Z</dcterms:created>
  <dcterms:modified xsi:type="dcterms:W3CDTF">2021-11-27T08:17:02Z</dcterms:modified>
</cp:coreProperties>
</file>