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18" r:id="rId5"/>
    <p:sldId id="319" r:id="rId6"/>
    <p:sldId id="320" r:id="rId7"/>
    <p:sldId id="317" r:id="rId8"/>
    <p:sldId id="323" r:id="rId9"/>
    <p:sldId id="259" r:id="rId10"/>
    <p:sldId id="260" r:id="rId11"/>
    <p:sldId id="261" r:id="rId12"/>
    <p:sldId id="262" r:id="rId13"/>
    <p:sldId id="263" r:id="rId14"/>
    <p:sldId id="305" r:id="rId15"/>
    <p:sldId id="299" r:id="rId16"/>
    <p:sldId id="300" r:id="rId17"/>
    <p:sldId id="301" r:id="rId18"/>
    <p:sldId id="304" r:id="rId19"/>
    <p:sldId id="302" r:id="rId20"/>
    <p:sldId id="303" r:id="rId21"/>
    <p:sldId id="264" r:id="rId22"/>
    <p:sldId id="265" r:id="rId23"/>
    <p:sldId id="306" r:id="rId24"/>
    <p:sldId id="307" r:id="rId25"/>
    <p:sldId id="308" r:id="rId26"/>
    <p:sldId id="275" r:id="rId27"/>
    <p:sldId id="276" r:id="rId28"/>
    <p:sldId id="277" r:id="rId29"/>
    <p:sldId id="278" r:id="rId30"/>
    <p:sldId id="279" r:id="rId31"/>
    <p:sldId id="280" r:id="rId32"/>
    <p:sldId id="315" r:id="rId33"/>
    <p:sldId id="282" r:id="rId34"/>
    <p:sldId id="283" r:id="rId35"/>
    <p:sldId id="284" r:id="rId36"/>
    <p:sldId id="285" r:id="rId37"/>
    <p:sldId id="287" r:id="rId38"/>
    <p:sldId id="286" r:id="rId39"/>
    <p:sldId id="288" r:id="rId40"/>
    <p:sldId id="289" r:id="rId41"/>
    <p:sldId id="290" r:id="rId42"/>
    <p:sldId id="311" r:id="rId43"/>
    <p:sldId id="312" r:id="rId44"/>
    <p:sldId id="316" r:id="rId45"/>
    <p:sldId id="313" r:id="rId46"/>
    <p:sldId id="310" r:id="rId47"/>
    <p:sldId id="291" r:id="rId48"/>
    <p:sldId id="292" r:id="rId49"/>
    <p:sldId id="293" r:id="rId50"/>
    <p:sldId id="294" r:id="rId51"/>
    <p:sldId id="295" r:id="rId52"/>
    <p:sldId id="296" r:id="rId53"/>
    <p:sldId id="298" r:id="rId54"/>
    <p:sldId id="297" r:id="rId55"/>
    <p:sldId id="321" r:id="rId56"/>
    <p:sldId id="322" r:id="rId57"/>
    <p:sldId id="325" r:id="rId58"/>
    <p:sldId id="324" r:id="rId59"/>
    <p:sldId id="326" r:id="rId60"/>
    <p:sldId id="327" r:id="rId61"/>
    <p:sldId id="328" r:id="rId62"/>
    <p:sldId id="281" r:id="rId63"/>
    <p:sldId id="314" r:id="rId64"/>
    <p:sldId id="329" r:id="rId65"/>
    <p:sldId id="330" r:id="rId66"/>
    <p:sldId id="331" r:id="rId67"/>
    <p:sldId id="332" r:id="rId68"/>
    <p:sldId id="266" r:id="rId69"/>
    <p:sldId id="333" r:id="rId70"/>
    <p:sldId id="267" r:id="rId71"/>
    <p:sldId id="268" r:id="rId72"/>
    <p:sldId id="269" r:id="rId73"/>
    <p:sldId id="270" r:id="rId74"/>
    <p:sldId id="271" r:id="rId75"/>
    <p:sldId id="272" r:id="rId76"/>
    <p:sldId id="273" r:id="rId77"/>
    <p:sldId id="274" r:id="rId78"/>
    <p:sldId id="334" r:id="rId79"/>
    <p:sldId id="335" r:id="rId80"/>
    <p:sldId id="336" r:id="rId81"/>
    <p:sldId id="338" r:id="rId82"/>
    <p:sldId id="337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464" autoAdjust="0"/>
  </p:normalViewPr>
  <p:slideViewPr>
    <p:cSldViewPr snapToGrid="0">
      <p:cViewPr varScale="1">
        <p:scale>
          <a:sx n="63" d="100"/>
          <a:sy n="63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AD6B-D47D-40E4-80D9-DB22B04C5215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8E87-4495-4A3C-8D57-728EF797A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provider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configuration-0-11/interpolation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AmazonECS/latest/developerguide/ecs-optimized_AMI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1.awsstatic.com/whitepapers/compliance/AWS_CIS_Foundations_Benchmark.pdf" TargetMode="External"/><Relationship Id="rId2" Type="http://schemas.openxmlformats.org/officeDocument/2006/relationships/hyperlink" Target="https://www.terraform.io/docs/provid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terraform.io/docs/provisioner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modules/terraform-aws-modules/ec2-instance/aws/2.15.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backends/types/index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Installing 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https://www.terraform.io/downloads.html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https://releases.hashicorp.com/terraform/0.12.9/terraform_0.12.9_linux_amd64.zip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yum update -y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yum install </a:t>
            </a:r>
            <a:r>
              <a:rPr lang="en-US" dirty="0" err="1"/>
              <a:t>wget</a:t>
            </a:r>
            <a:r>
              <a:rPr lang="en-US" dirty="0"/>
              <a:t> -y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wget</a:t>
            </a:r>
            <a:r>
              <a:rPr lang="en-US" dirty="0"/>
              <a:t> -q https://releases.hashicorp.com/terraform/0.12.9/terraform_0.12.9_linux_amd64.zip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yum install unzip -y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unzip -o terraform_0.12.9_linux_amd64.zip -d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rm terraform_0.12.9_linux_amd64.zip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81525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Spin AWS Instance using 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https://www.terraform.io/downloads.html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https://releases.hashicorp.com/terraform/0.12.9/terraform_0.12.9_linux_amd64.zip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yum update -y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yum install </a:t>
            </a:r>
            <a:r>
              <a:rPr lang="en-US" dirty="0" err="1"/>
              <a:t>wget</a:t>
            </a:r>
            <a:r>
              <a:rPr lang="en-US" dirty="0"/>
              <a:t> -y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wget</a:t>
            </a:r>
            <a:r>
              <a:rPr lang="en-US" dirty="0"/>
              <a:t> -q https://releases.hashicorp.com/terraform/0.12.9/terraform_0.12.9_linux_amd64.zip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yum install unzip -y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unzip -o terraform_0.12.9_linux_amd64.zip -d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rm terraform_0.12.9_linux_amd64.zip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3474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Spin AWS Instance using 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AWS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IAM admin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Terraform file to spin up t2.micro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terraform apply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38125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HCL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HCL – </a:t>
            </a:r>
            <a:r>
              <a:rPr lang="en-US" dirty="0" err="1"/>
              <a:t>Hashocorp</a:t>
            </a:r>
            <a:r>
              <a:rPr lang="en-US" dirty="0"/>
              <a:t> Configuration Language</a:t>
            </a:r>
          </a:p>
          <a:p>
            <a:pPr marL="0" indent="0">
              <a:buNone/>
            </a:pPr>
            <a:r>
              <a:rPr lang="en-US" dirty="0"/>
              <a:t>“${</a:t>
            </a:r>
            <a:r>
              <a:rPr lang="en-US" dirty="0" err="1"/>
              <a:t>var.mymap</a:t>
            </a:r>
            <a:r>
              <a:rPr lang="en-US" dirty="0"/>
              <a:t>[“</a:t>
            </a:r>
            <a:r>
              <a:rPr lang="en-US" dirty="0" err="1"/>
              <a:t>mykey</a:t>
            </a:r>
            <a:r>
              <a:rPr lang="en-US" dirty="0"/>
              <a:t>”]}” , </a:t>
            </a:r>
          </a:p>
          <a:p>
            <a:pPr marL="0" indent="0">
              <a:buNone/>
            </a:pPr>
            <a:r>
              <a:rPr lang="en-US" dirty="0"/>
              <a:t>element(</a:t>
            </a:r>
            <a:r>
              <a:rPr lang="en-US" dirty="0" err="1"/>
              <a:t>var.mylist</a:t>
            </a:r>
            <a:r>
              <a:rPr lang="en-US" dirty="0"/>
              <a:t>, 1)</a:t>
            </a:r>
          </a:p>
          <a:p>
            <a:pPr marL="0" indent="0">
              <a:buNone/>
            </a:pPr>
            <a:r>
              <a:rPr lang="en-US" dirty="0"/>
              <a:t>Slice(</a:t>
            </a:r>
            <a:r>
              <a:rPr lang="en-US" dirty="0" err="1"/>
              <a:t>var.mylist</a:t>
            </a:r>
            <a:r>
              <a:rPr lang="en-US" dirty="0"/>
              <a:t>, 0,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8607A-5031-4BC7-BF8D-FBC07F45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38" y="1953925"/>
            <a:ext cx="3819525" cy="37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8F188-A7EB-4062-BDE4-6C36C5B1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3429000"/>
            <a:ext cx="2343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variables completed reworked in 0.12 release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now have more control over variables and have for and for-each loops which is not possible in earlier 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do not have to specify types in variables but it is recommended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Terraform’s Simple Variable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30895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Terraform’s Complex Variable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List(type)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Set(type)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Map(type)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Object({&lt;ATTR_NAME&gt;=&lt;TYPE&gt;,…}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Tuple([&lt;TYPE&gt;,…])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List: [0,1,5,2]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Map: {“key” = “value”}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list is always ordered it always returned 0,1,5,2 not 5,1,2,0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“set” is like list but doesn’t keep the order you put in and can only contain unique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set it become [1,2,5]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50124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 is like a map but each element can have different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</a:t>
            </a:r>
          </a:p>
          <a:p>
            <a:pPr marL="914400" lvl="2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 = “John”,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Housenumber</a:t>
            </a:r>
            <a:r>
              <a:rPr lang="en-US" dirty="0"/>
              <a:t> = 10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tuple is like list but each element can have different type</a:t>
            </a:r>
          </a:p>
          <a:p>
            <a:pPr marL="914400" lvl="2" indent="0">
              <a:buNone/>
            </a:pPr>
            <a:r>
              <a:rPr lang="en-US" dirty="0"/>
              <a:t>[0, “string”, false]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most common types are List and Map the other ones are only used sporadically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one you most remember is string, number, bool and the list &amp; map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12275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Everything in one file is not great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variable to </a:t>
            </a:r>
            <a:r>
              <a:rPr lang="en-US" b="1" dirty="0"/>
              <a:t>hide secrets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don’t’ have to store </a:t>
            </a:r>
            <a:r>
              <a:rPr lang="en-US" dirty="0" err="1"/>
              <a:t>aws</a:t>
            </a:r>
            <a:r>
              <a:rPr lang="en-US" dirty="0"/>
              <a:t> creds in git repo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Variable that </a:t>
            </a:r>
            <a:r>
              <a:rPr lang="en-US" b="1" dirty="0"/>
              <a:t>might change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AMIs are different per 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Variable to make yourself easier to reuse terraform files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53182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AA2D6-990D-4A61-8E22-A3E422D5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357745"/>
            <a:ext cx="8067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AE76A-0677-43F1-9550-EF8A38CD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357745"/>
            <a:ext cx="8848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Course Outline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20615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Variables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C9483-A05B-4267-B827-387BDD1F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75"/>
            <a:ext cx="9058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Software Provisioning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AWS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IAM admin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Terraform file to spin up t2.micro instance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terraform apply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09698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Outputting Attributes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keeps attribute of all the resources you create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E.g. the </a:t>
            </a:r>
            <a:r>
              <a:rPr lang="en-US" dirty="0" err="1"/>
              <a:t>aws_instance</a:t>
            </a:r>
            <a:r>
              <a:rPr lang="en-US" dirty="0"/>
              <a:t> resource has the attribute </a:t>
            </a:r>
            <a:r>
              <a:rPr lang="en-US" dirty="0" err="1"/>
              <a:t>public_ip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Those attribute can be queried and outputted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can be useful just to output valuable information or to feed information to external software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45907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Outputting Attributes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6601-71C7-41AC-BD7D-5FD236C3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91865"/>
            <a:ext cx="9048750" cy="44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Outputting Attributes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9E16F-5DFF-432A-96BE-59DC80D1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745"/>
            <a:ext cx="85248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2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Outputting Attributes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77935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Datasources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certain providers (like AWS), terraform provides data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sources provides you with dynamic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lot of data is available by AWS in structured format using their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Terraform also exposes this information using data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List of AMIs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List of Availability Zones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4424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Datasources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Another Example is the data source that gives you all IP address in use by 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useful if you want to filter traffic based on an AWS 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could manage security groups as well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270096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Template Provider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Template provider can help creating </a:t>
            </a:r>
            <a:r>
              <a:rPr lang="en-US" b="1" dirty="0"/>
              <a:t>customized configuration files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build </a:t>
            </a:r>
            <a:r>
              <a:rPr lang="en-US" b="1" dirty="0"/>
              <a:t>templates based on variables </a:t>
            </a:r>
            <a:r>
              <a:rPr lang="en-US" dirty="0"/>
              <a:t>from terraform resource attributes (e.g. a public IP address)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result is a string that can be used as a variable in terraform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string contains a template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E.g. a configuration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 used to create generic templates or cloud init configs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we want to pass user-data that depends on other information in terraform (e.g. IP address) you can use the provider template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73704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Template Provider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First you create a template file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300" dirty="0"/>
          </a:p>
          <a:p>
            <a:pPr marL="457200" lvl="1" indent="0">
              <a:buNone/>
            </a:pPr>
            <a:r>
              <a:rPr lang="en-US" sz="3300" b="1" dirty="0"/>
              <a:t>#! /bin/bash</a:t>
            </a:r>
          </a:p>
          <a:p>
            <a:pPr marL="457200" lvl="1" indent="0">
              <a:buNone/>
            </a:pPr>
            <a:r>
              <a:rPr lang="en-US" sz="3300" b="1" dirty="0"/>
              <a:t>echo "database-ip = ${</a:t>
            </a:r>
            <a:r>
              <a:rPr lang="en-US" sz="3300" b="1" dirty="0" err="1"/>
              <a:t>myip</a:t>
            </a:r>
            <a:r>
              <a:rPr lang="en-US" sz="3300" b="1" dirty="0"/>
              <a:t>} &gt;&gt; /etc/</a:t>
            </a:r>
            <a:r>
              <a:rPr lang="en-US" sz="3300" b="1" dirty="0" err="1"/>
              <a:t>myapp.config</a:t>
            </a:r>
            <a:endParaRPr lang="en-US" sz="3300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4000" dirty="0"/>
              <a:t>Then we will create template file resource that will read the template file and replace ${</a:t>
            </a:r>
            <a:r>
              <a:rPr lang="en-US" sz="4000" dirty="0" err="1"/>
              <a:t>myip</a:t>
            </a:r>
            <a:r>
              <a:rPr lang="en-US" sz="4000" dirty="0"/>
              <a:t>} with the IP address of an AWS instance created by terraform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r>
              <a:rPr lang="en-US" sz="3200" b="1" dirty="0"/>
              <a:t>data "</a:t>
            </a:r>
            <a:r>
              <a:rPr lang="en-US" sz="3200" b="1" dirty="0" err="1"/>
              <a:t>template_file</a:t>
            </a:r>
            <a:r>
              <a:rPr lang="en-US" sz="3200" b="1" dirty="0"/>
              <a:t>" "my-template"{</a:t>
            </a:r>
          </a:p>
          <a:p>
            <a:pPr marL="457200" lvl="1" indent="0">
              <a:buNone/>
            </a:pPr>
            <a:r>
              <a:rPr lang="en-US" sz="3200" b="1" dirty="0"/>
              <a:t> template = "${file("templates/</a:t>
            </a:r>
            <a:r>
              <a:rPr lang="en-US" sz="3200" b="1" dirty="0" err="1"/>
              <a:t>init.tpl</a:t>
            </a:r>
            <a:r>
              <a:rPr lang="en-US" sz="3200" b="1" dirty="0"/>
              <a:t>")}"  </a:t>
            </a:r>
          </a:p>
          <a:p>
            <a:pPr marL="457200" lvl="1" indent="0">
              <a:buNone/>
            </a:pPr>
            <a:r>
              <a:rPr lang="en-US" sz="3200" b="1" dirty="0"/>
              <a:t>  vars {</a:t>
            </a:r>
          </a:p>
          <a:p>
            <a:pPr marL="457200" lvl="1" indent="0">
              <a:buNone/>
            </a:pPr>
            <a:r>
              <a:rPr lang="en-US" sz="3200" b="1" dirty="0"/>
              <a:t>    </a:t>
            </a:r>
            <a:r>
              <a:rPr lang="en-US" sz="3200" b="1" dirty="0" err="1"/>
              <a:t>myip</a:t>
            </a:r>
            <a:r>
              <a:rPr lang="en-US" sz="3200" b="1" dirty="0"/>
              <a:t> = "${aws.instance_database1.private_ip}"</a:t>
            </a:r>
          </a:p>
          <a:p>
            <a:pPr marL="457200" lvl="1" indent="0">
              <a:buNone/>
            </a:pPr>
            <a:r>
              <a:rPr lang="en-US" sz="3200" b="1" dirty="0"/>
              <a:t>	}</a:t>
            </a:r>
          </a:p>
          <a:p>
            <a:pPr marL="457200" lvl="1" indent="0">
              <a:buNone/>
            </a:pPr>
            <a:r>
              <a:rPr lang="en-US" sz="3200" b="1" dirty="0"/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16569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IAC Tools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Terraform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Cloudformation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Azure ARM Template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Google Deployment Manager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Puppet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Salt-stack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37496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Template Provider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Then you can use the my template resource when creating a new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#Create a Web server</a:t>
            </a:r>
          </a:p>
          <a:p>
            <a:pPr marL="0" indent="0">
              <a:buNone/>
            </a:pPr>
            <a:r>
              <a:rPr lang="en-US" b="1" dirty="0"/>
              <a:t>resource "</a:t>
            </a:r>
            <a:r>
              <a:rPr lang="en-US" b="1" dirty="0" err="1"/>
              <a:t>aws_instance</a:t>
            </a:r>
            <a:r>
              <a:rPr lang="en-US" b="1" dirty="0"/>
              <a:t>" "web"{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user_data</a:t>
            </a:r>
            <a:r>
              <a:rPr lang="en-US" b="1" dirty="0"/>
              <a:t> = "${data.template_file.my-</a:t>
            </a:r>
            <a:r>
              <a:rPr lang="en-US" b="1" dirty="0" err="1"/>
              <a:t>template.rendered</a:t>
            </a:r>
            <a:r>
              <a:rPr lang="en-US" b="1" dirty="0"/>
              <a:t>}"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terraform runs it will see that it  needs to spin up the database1 instance then generate the template and only then generate the web instance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web instance will have template injected in </a:t>
            </a:r>
            <a:r>
              <a:rPr lang="en-US" dirty="0" err="1"/>
              <a:t>user_data</a:t>
            </a:r>
            <a:r>
              <a:rPr lang="en-US" dirty="0"/>
              <a:t> and when  it launches the </a:t>
            </a:r>
            <a:r>
              <a:rPr lang="en-US" dirty="0" err="1"/>
              <a:t>user_data</a:t>
            </a:r>
            <a:r>
              <a:rPr lang="en-US" dirty="0"/>
              <a:t> will create a file /etc/</a:t>
            </a:r>
            <a:r>
              <a:rPr lang="en-US" dirty="0" err="1"/>
              <a:t>myapp.config</a:t>
            </a:r>
            <a:r>
              <a:rPr lang="en-US" dirty="0"/>
              <a:t> with the ip address of the database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67245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Other Provider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is a tool to create and manage infrastructure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has many provider to choose from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AWS the most popular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Potentially any company that opens API can be used as a terraform provider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of the popular Cloud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Google 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Azure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Heroku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Digital Ocean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on premise/Private Cloud: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Vmware</a:t>
            </a:r>
            <a:r>
              <a:rPr lang="en-US" dirty="0"/>
              <a:t> Cloud/</a:t>
            </a:r>
            <a:r>
              <a:rPr lang="en-US" dirty="0" err="1"/>
              <a:t>vsphere</a:t>
            </a:r>
            <a:r>
              <a:rPr lang="en-US" dirty="0"/>
              <a:t>/OpenStack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https://www.terraform.io/docs/providers/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971965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Command Overview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is very much focused on the </a:t>
            </a:r>
            <a:r>
              <a:rPr lang="en-US" b="1" dirty="0"/>
              <a:t>resource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has </a:t>
            </a:r>
            <a:r>
              <a:rPr lang="en-US" b="1" dirty="0"/>
              <a:t>limited toolset </a:t>
            </a:r>
            <a:r>
              <a:rPr lang="en-US" dirty="0"/>
              <a:t>available to modify, import, create these resource definition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Still every new release there are new features coming out to make it easier to handle your resource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79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Command Overview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EAAAAF-CCDD-489E-8B91-F402FB3B1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54785"/>
              </p:ext>
            </p:extLst>
          </p:nvPr>
        </p:nvGraphicFramePr>
        <p:xfrm>
          <a:off x="922868" y="1549252"/>
          <a:ext cx="8263466" cy="499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260">
                  <a:extLst>
                    <a:ext uri="{9D8B030D-6E8A-4147-A177-3AD203B41FA5}">
                      <a16:colId xmlns:a16="http://schemas.microsoft.com/office/drawing/2014/main" val="2339600626"/>
                    </a:ext>
                  </a:extLst>
                </a:gridCol>
                <a:gridCol w="6206206">
                  <a:extLst>
                    <a:ext uri="{9D8B030D-6E8A-4147-A177-3AD203B41FA5}">
                      <a16:colId xmlns:a16="http://schemas.microsoft.com/office/drawing/2014/main" val="145323986"/>
                    </a:ext>
                  </a:extLst>
                </a:gridCol>
              </a:tblGrid>
              <a:tr h="348728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85757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r>
                        <a:rPr lang="en-US" dirty="0"/>
                        <a:t>terraform 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07068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Destroys all terraform managed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402234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</a:t>
                      </a:r>
                      <a:r>
                        <a:rPr lang="en-US" dirty="0" err="1"/>
                        <a:t>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Rewrite terraform config files to canonical format and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80924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r>
                        <a:rPr lang="en-US" dirty="0"/>
                        <a:t>                 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and update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85767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r>
                        <a:rPr lang="en-US" dirty="0"/>
                        <a:t>                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visual representation of configuration or execution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92284"/>
                  </a:ext>
                </a:extLst>
              </a:tr>
              <a:tr h="871818">
                <a:tc>
                  <a:txBody>
                    <a:bodyPr/>
                    <a:lstStyle/>
                    <a:p>
                      <a:r>
                        <a:rPr lang="en-US" dirty="0"/>
                        <a:t>Import [options] ADDRESSID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will try and find the infrastructure resource identified with ID and import the state into terraform.tfstate with resource id ADDRESS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18860"/>
                  </a:ext>
                </a:extLst>
              </a:tr>
              <a:tr h="610273">
                <a:tc>
                  <a:txBody>
                    <a:bodyPr/>
                    <a:lstStyle/>
                    <a:p>
                      <a:r>
                        <a:rPr lang="en-US" dirty="0"/>
                        <a:t>output [options] [name]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any of your resource. Using NAME will only output a specific resource.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59410"/>
                  </a:ext>
                </a:extLst>
              </a:tr>
              <a:tr h="610273">
                <a:tc>
                  <a:txBody>
                    <a:bodyPr/>
                    <a:lstStyle/>
                    <a:p>
                      <a:r>
                        <a:rPr lang="en-US" dirty="0"/>
                        <a:t>              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changes to be made to the 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46217"/>
                  </a:ext>
                </a:extLst>
              </a:tr>
              <a:tr h="610273">
                <a:tc>
                  <a:txBody>
                    <a:bodyPr/>
                    <a:lstStyle/>
                    <a:p>
                      <a:r>
                        <a:rPr lang="en-US" dirty="0"/>
                        <a:t>                refresh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Refresh remote state. Can identify differences between state file and remote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9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4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Interpolation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232572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use build in functions in your terraform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functions are called with syntax </a:t>
            </a:r>
            <a:r>
              <a:rPr lang="en-US" b="1" dirty="0"/>
              <a:t>name(arg1, arg2, …) </a:t>
            </a:r>
            <a:r>
              <a:rPr lang="en-US" dirty="0"/>
              <a:t>and wrapped with ${…}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example </a:t>
            </a:r>
            <a:r>
              <a:rPr lang="en-US" b="1" dirty="0"/>
              <a:t>${file(“mykey.pub”)} would </a:t>
            </a:r>
            <a:r>
              <a:rPr lang="en-US" dirty="0"/>
              <a:t>read the contents of the public key file. Here </a:t>
            </a:r>
            <a:r>
              <a:rPr lang="en-US" b="1" dirty="0"/>
              <a:t>file is a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Ref: </a:t>
            </a:r>
            <a:r>
              <a:rPr lang="en-US" dirty="0">
                <a:hlinkClick r:id="rId2"/>
              </a:rPr>
              <a:t>https://www.terraform.io/docs/configuration-0-11/interpolation.html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92289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Functions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A645-DE21-43C8-B29D-A3C05122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3" y="1162050"/>
            <a:ext cx="9677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2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Functions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215C9-FF7E-4DB7-A45E-15F07320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2" y="1419225"/>
            <a:ext cx="92773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57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Functions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AAFBA-E360-40D4-B868-4235F7EA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816"/>
            <a:ext cx="90487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4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Functions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D33FF-F53C-43D9-B644-E679BF27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094508"/>
            <a:ext cx="9334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2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Configuration Management &amp; Provisioning Tools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Ansible, Puppet , Chef &amp; Salt-Stack are CM tools, primarily designed to install and manage software on existing servers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Terraform/CFT/ARM Template/Deployment Manager are provisioning tools, they can provision servers and infrastructure for the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CM tool also can perform provision tasks but provisioning tools are better in provisioning and better fit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60622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Functions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248DD-C34D-458C-BD51-2F5A1DFB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4" y="1216554"/>
            <a:ext cx="9067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9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With AWS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BC020-096C-4DC3-81E0-C36CC718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90688"/>
            <a:ext cx="9124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6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With AWS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EDECC-FDE4-4BB9-A3BB-29F34DDD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375"/>
            <a:ext cx="9458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49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With Loops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Starting terraform 0.12 we can use </a:t>
            </a:r>
            <a:r>
              <a:rPr lang="en-US" b="1" dirty="0"/>
              <a:t>for</a:t>
            </a:r>
            <a:r>
              <a:rPr lang="en-US" dirty="0"/>
              <a:t> and </a:t>
            </a:r>
            <a:r>
              <a:rPr lang="en-US" b="1" dirty="0"/>
              <a:t>for</a:t>
            </a:r>
            <a:r>
              <a:rPr lang="en-US" dirty="0"/>
              <a:t>_</a:t>
            </a:r>
            <a:r>
              <a:rPr lang="en-US" b="1" dirty="0"/>
              <a:t>each</a:t>
            </a:r>
            <a:r>
              <a:rPr lang="en-US" dirty="0"/>
              <a:t>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for-loop feature scan help you </a:t>
            </a:r>
            <a:r>
              <a:rPr lang="en-US" b="1" dirty="0"/>
              <a:t>to loop over variables </a:t>
            </a:r>
            <a:r>
              <a:rPr lang="en-US" dirty="0"/>
              <a:t>, </a:t>
            </a:r>
            <a:r>
              <a:rPr lang="en-US" dirty="0" err="1"/>
              <a:t>teranform</a:t>
            </a:r>
            <a:r>
              <a:rPr lang="en-US" dirty="0"/>
              <a:t> it and output it in a different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[for s in [“this is a”, “list”] : upper(s)]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can loop over list [1,2,3,4] or map like {“key” = “value”}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can transform them by doing calculation or a string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Then you can output them as list or map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170662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With Loops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For loops </a:t>
            </a:r>
            <a:r>
              <a:rPr lang="en-US" dirty="0"/>
              <a:t>are typically used when </a:t>
            </a:r>
            <a:r>
              <a:rPr lang="en-US" b="1" dirty="0"/>
              <a:t>assigning a value to an argument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security_groups = [“sg-12345”, sg-567”]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could be replaced by for loop if you need to transform the input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Tags = { Name = “resource name” }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This map can be “hardcoded” or which can be output of a 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For_each loops are not used when assigning a value to an argument but rather to </a:t>
            </a:r>
            <a:r>
              <a:rPr lang="en-US" b="1" dirty="0"/>
              <a:t>repeat nested blocks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51163-4C56-42B4-AC68-7F4B6F1D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5045075"/>
            <a:ext cx="9039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569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With AWS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615692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 Structure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12B35-44DF-4E4B-95FF-4D099739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357745"/>
            <a:ext cx="9658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01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Docker on AWS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A678-7629-4C1B-BC9F-C93247FE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6080"/>
            <a:ext cx="8815188" cy="31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8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ECS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Running </a:t>
            </a:r>
            <a:r>
              <a:rPr lang="en-US" dirty="0" err="1"/>
              <a:t>dockerized</a:t>
            </a:r>
            <a:r>
              <a:rPr lang="en-US" dirty="0"/>
              <a:t> app on ECS 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 to </a:t>
            </a:r>
            <a:r>
              <a:rPr lang="en-US" dirty="0" err="1"/>
              <a:t>Dockerize</a:t>
            </a:r>
            <a:r>
              <a:rPr lang="en-US" dirty="0"/>
              <a:t> 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 that we have </a:t>
            </a:r>
            <a:r>
              <a:rPr lang="en-US" dirty="0" err="1"/>
              <a:t>dockerized</a:t>
            </a:r>
            <a:r>
              <a:rPr lang="en-US" dirty="0"/>
              <a:t> app and uploaded on ECR we can start ECS 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ECS – EC2 Container services will manage your docker containers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just need to start an autoscaling group with custom AMI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custom AMI contains the ECS agent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Once ECS cluster is online, tasks and services can be started on the cluster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ECS cluster is group of EC2 instances with </a:t>
            </a:r>
            <a:r>
              <a:rPr lang="en-US" dirty="0" err="1"/>
              <a:t>ecs</a:t>
            </a:r>
            <a:r>
              <a:rPr lang="en-US" dirty="0"/>
              <a:t> agent on. ECS service will manage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 : </a:t>
            </a:r>
            <a:r>
              <a:rPr lang="en-US" dirty="0">
                <a:hlinkClick r:id="rId2"/>
              </a:rPr>
              <a:t>https://docs.aws.amazon.com/AmazonECS/latest/developerguide/ecs-optimized_AMI.html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465539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ECS Task </a:t>
            </a:r>
            <a:r>
              <a:rPr lang="en-US" sz="3200" b="1" dirty="0" err="1"/>
              <a:t>Defination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Before Docker app can be launched a tasks definition needs to be provided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Task definition describes what docker container to be run on cluster: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Specifies docker image (the docker image in ECR)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Max CPU usage, Max memory usage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Whether containers to be linked (e.g. link app container with db container)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Environment Variables (e.g. credentials)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And any other container specific definitions</a:t>
            </a:r>
          </a:p>
          <a:p>
            <a:pPr>
              <a:buFont typeface="Wingdings" panose="05000000000000000000" pitchFamily="2" charset="2"/>
              <a:buChar char="Ø"/>
            </a:pP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75157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Criteria while Selecting IAC tools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Is your infrastructure going to be vendor specific in longer term?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you planning to have multi-cloud/hybrid cloud based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well does it integrate with CM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Price &amp; Support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766232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ECS Service Definition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service definition going to run specific amount of containers based on the task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service is always running if the container stops, it will be restarted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service can be scaled you can run 1 instance of container or multiple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put an ELB in front of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typically run multiple containers spread over Availability zones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one containers fails, your load balancer stops sending traffic to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Running multiple instances with ELB/ALB allows you have HA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078022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ECS Task Definition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service definition going to run specific amount of containers based on the task definition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service is always running if the container stops, it will be restarted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service can be scaled you can run 1 instance of container or multiple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put an ELB in front of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typically run multiple containers spread over Availability zones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one containers fails, your load balancer stops sending traffic to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Running multiple instances with ELB/ALB allows you have HA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68406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Modules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modules are </a:t>
            </a:r>
            <a:r>
              <a:rPr lang="en-US" b="1" dirty="0"/>
              <a:t>powerful way to reuse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either use external module </a:t>
            </a:r>
            <a:r>
              <a:rPr lang="en-US" b="1" dirty="0"/>
              <a:t>or write module yourself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module can help you </a:t>
            </a:r>
            <a:r>
              <a:rPr lang="en-US" b="1" dirty="0"/>
              <a:t>setting up infra without much effort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modules are managed by community you will get updates and fixes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Writing modules gives you full flexibility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you maintain module in </a:t>
            </a:r>
            <a:r>
              <a:rPr lang="en-US" b="1" dirty="0"/>
              <a:t>git repo </a:t>
            </a:r>
            <a:r>
              <a:rPr lang="en-US" dirty="0"/>
              <a:t>you can even reuse the module over multiple projects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215636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AWS EKS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</a:t>
            </a:r>
            <a:r>
              <a:rPr lang="en-US" b="1" dirty="0"/>
              <a:t>Elastic Container Service for Kubernetes </a:t>
            </a:r>
            <a:r>
              <a:rPr lang="en-US" dirty="0"/>
              <a:t>is a highly available, scalable and secure kubernetes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general available in Jun 2018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Kubernetes is an alternative to ECS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ECS is </a:t>
            </a:r>
            <a:r>
              <a:rPr lang="en-US" b="1" dirty="0"/>
              <a:t>AWS specific, </a:t>
            </a:r>
            <a:r>
              <a:rPr lang="en-US" dirty="0"/>
              <a:t> where as kubernetes can run on any public cloud providers or on-prem as well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Both are container orchestration solution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296953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AWS EKS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EKS provides </a:t>
            </a:r>
            <a:r>
              <a:rPr lang="en-US" b="1" dirty="0"/>
              <a:t>managed Kubernetes master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no master node to manage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master node are </a:t>
            </a:r>
            <a:r>
              <a:rPr lang="en-US" b="1" dirty="0"/>
              <a:t>multi A-Z </a:t>
            </a:r>
            <a:r>
              <a:rPr lang="en-US" dirty="0"/>
              <a:t>to provide redundancy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master node will scale automatically when necessary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 case of own kubernetes cluster we need to manage master node if the worker nodes increased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Secure By Default: </a:t>
            </a:r>
            <a:r>
              <a:rPr lang="en-US" b="1" dirty="0"/>
              <a:t>EKS integrates with IAM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784410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Provisioners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Till now we are working on construction and destruction of infrastructure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Suppose we created Ec2 Instance and now we want to install software on this?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if we want E2E solution using Terraform (provision + Configure)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Solves such problems Provisioners helps 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527499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Provisioners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Provisioners are used to execute scripts on local or remote machine as part of resource creation or destruction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1A768-BED1-4976-857A-3E011903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5432"/>
            <a:ext cx="59340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9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Provisioners Type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use Terraform Provisioner capability at both time of resource creation and resource destruction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2 types of provisioners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DA208-3474-49C0-B076-B6EAA422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743416"/>
            <a:ext cx="6715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2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Local Exec Provisioner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 exec provisioner allow us to invoke local executable after resource is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can be used to execute ansible as well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9A033-CFD9-4070-B170-395AA3C3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3341989"/>
            <a:ext cx="9806933" cy="17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998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Exec Provisioner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Remote exec provisioner allow to invoke scripts directly on the remote server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48D9C-AB92-42D2-97F9-3514B20B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204432"/>
            <a:ext cx="8255597" cy="425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Support multiple platforms, has hundreds of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Configuration language and faster learning 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Easy integration with CM tools like ansible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Easily extensible with the help of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Free!!!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https://www.terraform.io/docs/providers/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https://d1.awsstatic.com/whitepapers/compliance/AWS_CIS_Foundations_Benchmark.pdf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481942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Others Provisioner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https://www.terraform.io/docs/provisioners/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5E2D0-6A10-41DC-BA9C-72EA27CA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19" y="2087128"/>
            <a:ext cx="3027681" cy="42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7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Modules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DRY Principle – Don’t repeat yourself is a principle if s/w development aimed at reducing repetition of s/w 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Like variables we can define the single source and refer it in rest of the places in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Similarly we can avoid repetition of resource creation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introduces Modules for the same.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855518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Modules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Modules are nothing but a centralized source where code/resources are defined. These files reused in various projects.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use modules to make your terraform more organized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third party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Modules from </a:t>
            </a:r>
            <a:r>
              <a:rPr lang="en-US" dirty="0" err="1"/>
              <a:t>github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Reuse parts of your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E.g. to setup network in AWS – the Virtual Private Network (VPC)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515983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Modules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a module from git</a:t>
            </a:r>
          </a:p>
          <a:p>
            <a:pPr marL="457200" lvl="1" indent="0">
              <a:buNone/>
            </a:pPr>
            <a:r>
              <a:rPr lang="en-US" i="1" dirty="0"/>
              <a:t>module “module-example” {</a:t>
            </a:r>
          </a:p>
          <a:p>
            <a:pPr marL="457200" lvl="1" indent="0">
              <a:buNone/>
            </a:pPr>
            <a:r>
              <a:rPr lang="en-US" i="1" dirty="0"/>
              <a:t>     source = “github.com/maheshkharwadkar/terraform-module-example” </a:t>
            </a:r>
          </a:p>
          <a:p>
            <a:pPr marL="457200" lvl="1" indent="0">
              <a:buNone/>
            </a:pPr>
            <a:r>
              <a:rPr lang="en-US" i="1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Use a module from a local folder</a:t>
            </a:r>
          </a:p>
          <a:p>
            <a:pPr marL="457200" lvl="1" indent="0">
              <a:buNone/>
            </a:pPr>
            <a:r>
              <a:rPr lang="en-US" i="1" dirty="0"/>
              <a:t>module “module-example” {</a:t>
            </a:r>
          </a:p>
          <a:p>
            <a:pPr marL="457200" lvl="1" indent="0">
              <a:buNone/>
            </a:pPr>
            <a:r>
              <a:rPr lang="en-US" i="1" dirty="0"/>
              <a:t>         source= “./module-example”</a:t>
            </a:r>
          </a:p>
          <a:p>
            <a:pPr marL="457200" lvl="1" indent="0">
              <a:buNone/>
            </a:pPr>
            <a:r>
              <a:rPr lang="en-US" i="1" dirty="0"/>
              <a:t>}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Pass Argument to module</a:t>
            </a:r>
          </a:p>
          <a:p>
            <a:pPr marL="457200" lvl="1" indent="0">
              <a:buNone/>
            </a:pPr>
            <a:r>
              <a:rPr lang="en-US" i="1" dirty="0"/>
              <a:t>module “module-example” {</a:t>
            </a:r>
          </a:p>
          <a:p>
            <a:pPr marL="457200" lvl="1" indent="0">
              <a:buNone/>
            </a:pPr>
            <a:r>
              <a:rPr lang="en-US" i="1" dirty="0"/>
              <a:t>         source = “./module-example”</a:t>
            </a:r>
          </a:p>
          <a:p>
            <a:pPr marL="457200" lvl="1" indent="0">
              <a:buNone/>
            </a:pPr>
            <a:r>
              <a:rPr lang="en-US" i="1" dirty="0"/>
              <a:t>         </a:t>
            </a:r>
            <a:r>
              <a:rPr lang="en-US" b="1" i="1" dirty="0"/>
              <a:t>region = “us-east-1”</a:t>
            </a:r>
          </a:p>
          <a:p>
            <a:pPr marL="457200" lvl="1" indent="0">
              <a:buNone/>
            </a:pPr>
            <a:r>
              <a:rPr lang="en-US" b="1" i="1" dirty="0"/>
              <a:t>         ip-range = “10.0.0.0/8”</a:t>
            </a:r>
          </a:p>
          <a:p>
            <a:pPr marL="457200" lvl="1" indent="0">
              <a:buNone/>
            </a:pPr>
            <a:r>
              <a:rPr lang="en-US" b="1" i="1" dirty="0"/>
              <a:t>         cluster-size = 3</a:t>
            </a:r>
          </a:p>
          <a:p>
            <a:pPr marL="457200" lvl="1" indent="0">
              <a:buNone/>
            </a:pPr>
            <a:r>
              <a:rPr lang="en-US" i="1" dirty="0"/>
              <a:t>}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835529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Variables &amp; Modules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One if the challenge in Infrastructure management is to build environment like staging/production with similar setup but keeping environment variable different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D6AD7-0BD0-492F-96FB-B637792B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32" y="2683308"/>
            <a:ext cx="86391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588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Registry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repository of modules written by Terraform Community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https://registry.terraform.io/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Within Terraform Registry you can find verified modules that are maintained by various third party vendors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Verified modules are reviewed by Hashi corp and actively maintained by contributor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77687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Using Registry Module in 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Use Terraform Registry module within the code, we can make use of source argument that contains module path</a:t>
            </a:r>
          </a:p>
          <a:p>
            <a:pPr marL="457200" lvl="1" indent="0">
              <a:buNone/>
            </a:pPr>
            <a:r>
              <a:rPr lang="en-US" i="1" dirty="0"/>
              <a:t>module “ec2-instance” {</a:t>
            </a:r>
          </a:p>
          <a:p>
            <a:pPr marL="457200" lvl="1" indent="0">
              <a:buNone/>
            </a:pPr>
            <a:r>
              <a:rPr lang="en-US" i="1" dirty="0"/>
              <a:t>         source = “terraform-</a:t>
            </a:r>
            <a:r>
              <a:rPr lang="en-US" i="1" dirty="0" err="1"/>
              <a:t>aws</a:t>
            </a:r>
            <a:r>
              <a:rPr lang="en-US" i="1" dirty="0"/>
              <a:t>-modules/ec2-instance/</a:t>
            </a:r>
            <a:r>
              <a:rPr lang="en-US" i="1" dirty="0" err="1"/>
              <a:t>aws</a:t>
            </a:r>
            <a:r>
              <a:rPr lang="en-US" i="1" dirty="0"/>
              <a:t>”,</a:t>
            </a:r>
          </a:p>
          <a:p>
            <a:pPr marL="457200" lvl="1" indent="0">
              <a:buNone/>
            </a:pPr>
            <a:r>
              <a:rPr lang="en-US" i="1" dirty="0"/>
              <a:t>         version = “2.13.0”</a:t>
            </a:r>
          </a:p>
          <a:p>
            <a:pPr marL="457200" lvl="1" indent="0">
              <a:buNone/>
            </a:pPr>
            <a:r>
              <a:rPr lang="en-US" i="1" dirty="0"/>
              <a:t>         #Insert the required variable here</a:t>
            </a:r>
          </a:p>
          <a:p>
            <a:pPr marL="457200" lvl="1" indent="0">
              <a:buNone/>
            </a:pPr>
            <a:r>
              <a:rPr lang="en-US" i="1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- </a:t>
            </a:r>
            <a:r>
              <a:rPr lang="en-US" dirty="0">
                <a:hlinkClick r:id="rId2"/>
              </a:rPr>
              <a:t>https://registry.terraform.io/modules/terraform-aws-modules/ec2-instance/aws/2.15.0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3476679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Workspace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allows us to have multiple workspace with each of the workspace we can have different set of environment variables associated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F1F60-6992-4BBE-B77C-A5D03F75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33" y="2474066"/>
            <a:ext cx="5845770" cy="27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49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keeps </a:t>
            </a:r>
            <a:r>
              <a:rPr lang="en-US" b="1" dirty="0"/>
              <a:t>remote state </a:t>
            </a:r>
            <a:r>
              <a:rPr lang="en-US" dirty="0"/>
              <a:t>of the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stored in file called </a:t>
            </a:r>
            <a:r>
              <a:rPr lang="en-US" b="1" dirty="0"/>
              <a:t>terraform.tfstate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also backup of previous state in </a:t>
            </a:r>
            <a:r>
              <a:rPr lang="en-US" b="1" dirty="0" err="1"/>
              <a:t>terraform.tfstate.backup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we execute terraform </a:t>
            </a:r>
            <a:r>
              <a:rPr lang="en-US" b="1" dirty="0"/>
              <a:t>apply</a:t>
            </a:r>
            <a:r>
              <a:rPr lang="en-US" dirty="0"/>
              <a:t>, a new terraform.tfstate and backup is written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how terraform keeps track of </a:t>
            </a:r>
            <a:r>
              <a:rPr lang="en-US" b="1" dirty="0"/>
              <a:t>remote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remote state changes and you hit terraform apply again terraform will make changes to meet the </a:t>
            </a:r>
            <a:r>
              <a:rPr lang="en-US" b="1" dirty="0"/>
              <a:t>correct remote state </a:t>
            </a:r>
            <a:r>
              <a:rPr lang="en-US" dirty="0"/>
              <a:t>again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E.g. if you </a:t>
            </a:r>
            <a:r>
              <a:rPr lang="en-US" b="1" dirty="0"/>
              <a:t>terminate</a:t>
            </a:r>
            <a:r>
              <a:rPr lang="en-US" dirty="0"/>
              <a:t> an instance that managed by terraform after terraform apply it will be </a:t>
            </a:r>
            <a:r>
              <a:rPr lang="en-US" b="1" dirty="0"/>
              <a:t>started</a:t>
            </a:r>
            <a:r>
              <a:rPr lang="en-US" dirty="0"/>
              <a:t> again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380672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 Management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Collaboration (Managing tfstate in </a:t>
            </a:r>
            <a:r>
              <a:rPr lang="en-US" dirty="0" err="1"/>
              <a:t>scm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Local changes are not always good (managing tfstate file)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Commit code to </a:t>
            </a:r>
            <a:r>
              <a:rPr lang="en-US" dirty="0" err="1"/>
              <a:t>Github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 collaborate with team member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are security challenges while push the code to the </a:t>
            </a:r>
            <a:r>
              <a:rPr lang="en-US" dirty="0" err="1"/>
              <a:t>scm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/bitbucket etc)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Terrform.tfstate</a:t>
            </a:r>
            <a:r>
              <a:rPr lang="en-US" dirty="0"/>
              <a:t> can contain sensitive information hence it is not good practice to store state in </a:t>
            </a:r>
            <a:r>
              <a:rPr lang="en-US" dirty="0" err="1"/>
              <a:t>scm</a:t>
            </a:r>
            <a:r>
              <a:rPr lang="en-US" dirty="0"/>
              <a:t> tools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46582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Terraform?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Infrastructure as a 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Automation of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your Infrastructure in certain state (Compliant)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E.G. 2 Web Instances with 2 Volumes and 1 load Balancer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your Infrastructure auditable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can keep your infrastructure change history in version control system like GIT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B3808-1A9B-4361-8491-A35565E6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203550"/>
            <a:ext cx="10601960" cy="51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35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keep the terraform.tfstate in </a:t>
            </a:r>
            <a:r>
              <a:rPr lang="en-US" b="1" dirty="0"/>
              <a:t>version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E.g.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gives you a </a:t>
            </a:r>
            <a:r>
              <a:rPr lang="en-US" b="1" dirty="0"/>
              <a:t>history </a:t>
            </a:r>
            <a:r>
              <a:rPr lang="en-US" dirty="0"/>
              <a:t>of your terraform.tfstate file (which is just a big json file)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allows you to </a:t>
            </a:r>
            <a:r>
              <a:rPr lang="en-US" b="1" dirty="0"/>
              <a:t>collaborate </a:t>
            </a:r>
            <a:r>
              <a:rPr lang="en-US" dirty="0"/>
              <a:t>with other team members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Unfortunately you can get conflicts when 2 people work at the same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 state works well in the beginning, but when your project becomes bigger, you might want to store your state </a:t>
            </a:r>
            <a:r>
              <a:rPr lang="en-US" b="1" dirty="0"/>
              <a:t>remote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1500926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 – Remote Backend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terraform state can be saved remote, using the </a:t>
            </a:r>
            <a:r>
              <a:rPr lang="en-US" b="1" dirty="0"/>
              <a:t>backend </a:t>
            </a:r>
            <a:r>
              <a:rPr lang="en-US" dirty="0"/>
              <a:t>functionality in terraform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default is a </a:t>
            </a:r>
            <a:r>
              <a:rPr lang="en-US" b="1" dirty="0"/>
              <a:t>local backend </a:t>
            </a:r>
            <a:r>
              <a:rPr lang="en-US" dirty="0"/>
              <a:t>(the local terraform state file)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 backend includes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s3</a:t>
            </a:r>
            <a:r>
              <a:rPr lang="en-US" dirty="0"/>
              <a:t>(with locking mechanism using </a:t>
            </a:r>
          </a:p>
          <a:p>
            <a:pPr marL="457200" lvl="1" indent="0">
              <a:buNone/>
            </a:pPr>
            <a:r>
              <a:rPr lang="en-US" dirty="0"/>
              <a:t>DynamoDB)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Consul</a:t>
            </a:r>
            <a:r>
              <a:rPr lang="en-US" dirty="0"/>
              <a:t>(with locking)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terraform enterprise </a:t>
            </a:r>
            <a:r>
              <a:rPr lang="en-US" dirty="0"/>
              <a:t>(the commercial </a:t>
            </a:r>
          </a:p>
          <a:p>
            <a:pPr marL="457200" lvl="1" indent="0">
              <a:buNone/>
            </a:pPr>
            <a:r>
              <a:rPr lang="en-US" dirty="0"/>
              <a:t>solution)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2 Types of Remote Backend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Standard Backend Type - State storage +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Backend Type - All features of Standard + Remote management 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3F729-6DBB-4FCA-BCB8-30DA6FD2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2643245"/>
            <a:ext cx="4431558" cy="24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backend functionality has definitely </a:t>
            </a:r>
            <a:r>
              <a:rPr lang="en-US" dirty="0" err="1"/>
              <a:t>beinifits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Working in a team: it allows for </a:t>
            </a:r>
            <a:r>
              <a:rPr lang="en-US" b="1" dirty="0"/>
              <a:t>collaboration</a:t>
            </a:r>
            <a:r>
              <a:rPr lang="en-US" dirty="0"/>
              <a:t>, the remote state will always be </a:t>
            </a:r>
            <a:r>
              <a:rPr lang="en-US" b="1" dirty="0"/>
              <a:t>available </a:t>
            </a:r>
            <a:r>
              <a:rPr lang="en-US" dirty="0"/>
              <a:t>for the whole team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state file is store locally. Possible </a:t>
            </a:r>
            <a:r>
              <a:rPr lang="en-US" b="1" dirty="0"/>
              <a:t>sensitive information </a:t>
            </a:r>
            <a:r>
              <a:rPr lang="en-US" dirty="0"/>
              <a:t>is now only stored in the remote state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Some backends will enable </a:t>
            </a:r>
            <a:r>
              <a:rPr lang="en-US" b="1" dirty="0"/>
              <a:t>remote operations. </a:t>
            </a:r>
            <a:r>
              <a:rPr lang="en-US" dirty="0"/>
              <a:t>The terraform apply will then run completely remote. These are called enhanced backend.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https://www.terraform.io/docs/backends/types/index.html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58609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2 steps to configure a remote state: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the backend code to a .</a:t>
            </a:r>
            <a:r>
              <a:rPr lang="en-US" dirty="0" err="1"/>
              <a:t>tf</a:t>
            </a:r>
            <a:r>
              <a:rPr lang="en-US" dirty="0"/>
              <a:t>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 the initialization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To configure a consul remote state, you can add a file backend.tf with the following contents:</a:t>
            </a:r>
          </a:p>
          <a:p>
            <a:pPr marL="457200" lvl="1" indent="0">
              <a:buNone/>
            </a:pPr>
            <a:r>
              <a:rPr lang="en-US" b="1" dirty="0"/>
              <a:t>terraform {</a:t>
            </a:r>
          </a:p>
          <a:p>
            <a:pPr marL="457200" lvl="1" indent="0">
              <a:buNone/>
            </a:pPr>
            <a:r>
              <a:rPr lang="en-US" b="1" dirty="0"/>
              <a:t>   backend “consul” {</a:t>
            </a:r>
          </a:p>
          <a:p>
            <a:pPr marL="457200" lvl="1" indent="0">
              <a:buNone/>
            </a:pPr>
            <a:r>
              <a:rPr lang="en-US" b="1" dirty="0"/>
              <a:t>     address=“default.consul.io” #hostname of consul cluster</a:t>
            </a:r>
          </a:p>
          <a:p>
            <a:pPr marL="457200" lvl="1" indent="0">
              <a:buNone/>
            </a:pPr>
            <a:r>
              <a:rPr lang="en-US" b="1" dirty="0"/>
              <a:t>     path      = “terraform/</a:t>
            </a:r>
            <a:r>
              <a:rPr lang="en-US" b="1" dirty="0" err="1"/>
              <a:t>myproject</a:t>
            </a:r>
            <a:r>
              <a:rPr lang="en-US" b="1" dirty="0"/>
              <a:t>”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433200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an also store state in S3</a:t>
            </a:r>
          </a:p>
          <a:p>
            <a:pPr marL="457200" lvl="1" indent="0">
              <a:buNone/>
            </a:pPr>
            <a:r>
              <a:rPr lang="en-US" b="1" dirty="0"/>
              <a:t>terraform {</a:t>
            </a:r>
          </a:p>
          <a:p>
            <a:pPr marL="457200" lvl="1" indent="0">
              <a:buNone/>
            </a:pPr>
            <a:r>
              <a:rPr lang="en-US" b="1" dirty="0"/>
              <a:t>   backend “s3” {</a:t>
            </a:r>
          </a:p>
          <a:p>
            <a:pPr marL="457200" lvl="1" indent="0">
              <a:buNone/>
            </a:pPr>
            <a:r>
              <a:rPr lang="en-US" b="1" dirty="0"/>
              <a:t>     bucket = “</a:t>
            </a:r>
            <a:r>
              <a:rPr lang="en-US" b="1" dirty="0" err="1"/>
              <a:t>mybucket</a:t>
            </a:r>
            <a:r>
              <a:rPr lang="en-US" b="1" dirty="0"/>
              <a:t>”</a:t>
            </a:r>
          </a:p>
          <a:p>
            <a:pPr marL="457200" lvl="1" indent="0">
              <a:buNone/>
            </a:pPr>
            <a:r>
              <a:rPr lang="en-US" b="1" dirty="0"/>
              <a:t>     key      = “terraform/</a:t>
            </a:r>
            <a:r>
              <a:rPr lang="en-US" b="1" dirty="0" err="1"/>
              <a:t>myproject</a:t>
            </a:r>
            <a:r>
              <a:rPr lang="en-US" b="1" dirty="0"/>
              <a:t>” #directory in bucket</a:t>
            </a:r>
          </a:p>
          <a:p>
            <a:pPr marL="457200" lvl="1" indent="0">
              <a:buNone/>
            </a:pPr>
            <a:r>
              <a:rPr lang="en-US" b="1" dirty="0"/>
              <a:t>      region = “us-east-2”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When using S3 remote state. It’s best to configure the AWS credentials: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sz="2200" b="1" dirty="0" err="1"/>
              <a:t>aws</a:t>
            </a:r>
            <a:r>
              <a:rPr lang="en-US" sz="2200" b="1" dirty="0"/>
              <a:t> configure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Next step, </a:t>
            </a:r>
            <a:r>
              <a:rPr lang="en-US" sz="2800" b="1" dirty="0"/>
              <a:t>terraform init</a:t>
            </a:r>
            <a:r>
              <a:rPr lang="en-US" sz="2800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5348216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a remote store for the terraform state will ensure that you always have the </a:t>
            </a:r>
            <a:r>
              <a:rPr lang="en-US" b="1" dirty="0"/>
              <a:t>latest version </a:t>
            </a:r>
            <a:r>
              <a:rPr lang="en-US" dirty="0"/>
              <a:t>of the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avoids to </a:t>
            </a:r>
            <a:r>
              <a:rPr lang="en-US" b="1" dirty="0"/>
              <a:t>commit and push </a:t>
            </a:r>
            <a:r>
              <a:rPr lang="en-US" dirty="0"/>
              <a:t>the terraform.tfstate to 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remote state don’t always support locking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Documentation always mentions if locking is available for remote store.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S3 and consul both support remote store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4372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specify a (read-only) remote store </a:t>
            </a:r>
            <a:r>
              <a:rPr lang="en-US" dirty="0" err="1"/>
              <a:t>ditrectly</a:t>
            </a:r>
            <a:r>
              <a:rPr lang="en-US" dirty="0"/>
              <a:t> in the .</a:t>
            </a:r>
            <a:r>
              <a:rPr lang="en-US" dirty="0" err="1"/>
              <a:t>tf</a:t>
            </a:r>
            <a:r>
              <a:rPr lang="en-US" dirty="0"/>
              <a:t>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401F7-6E91-4F40-B8C9-9ADC57CA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22" y="1690688"/>
            <a:ext cx="8067675" cy="2400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C9D89F-FA16-45F7-B62A-79B4BF9424B7}"/>
              </a:ext>
            </a:extLst>
          </p:cNvPr>
          <p:cNvSpPr/>
          <p:nvPr/>
        </p:nvSpPr>
        <p:spPr>
          <a:xfrm>
            <a:off x="1314449" y="4520981"/>
            <a:ext cx="9229725" cy="1512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This is only useful as read only feed from your remote file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Actually it’s a data source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Useful to generate outputs</a:t>
            </a:r>
          </a:p>
        </p:txBody>
      </p:sp>
    </p:spTree>
    <p:extLst>
      <p:ext uri="{BB962C8B-B14F-4D97-AF65-F5344CB8AC3E}">
        <p14:creationId xmlns:p14="http://schemas.microsoft.com/office/powerpoint/2010/main" val="944165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Demo: Remote State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s3 bucket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in case of backed we can not use access key as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dnf</a:t>
            </a:r>
            <a:r>
              <a:rPr lang="en-US" b="1" dirty="0"/>
              <a:t> install python3-pip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pip3 install </a:t>
            </a:r>
            <a:r>
              <a:rPr lang="en-US" b="1" dirty="0" err="1"/>
              <a:t>awscli</a:t>
            </a:r>
            <a:r>
              <a:rPr lang="en-US" b="1" dirty="0"/>
              <a:t> --upgrade –user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vi ~/.</a:t>
            </a:r>
            <a:r>
              <a:rPr lang="en-US" b="1" dirty="0" err="1"/>
              <a:t>bash_profile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export PATH=~/.local/bin:$PATH</a:t>
            </a:r>
          </a:p>
          <a:p>
            <a:pPr marL="914400" lvl="2" indent="0">
              <a:buNone/>
            </a:pPr>
            <a:r>
              <a:rPr lang="en-US" b="1" dirty="0"/>
              <a:t>source ~/.</a:t>
            </a:r>
            <a:r>
              <a:rPr lang="en-US" b="1" dirty="0" err="1"/>
              <a:t>bash_profile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aws</a:t>
            </a:r>
            <a:r>
              <a:rPr lang="en-US" b="1" dirty="0"/>
              <a:t> --version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err="1"/>
              <a:t>aws</a:t>
            </a:r>
            <a:r>
              <a:rPr lang="en-US" b="1" dirty="0"/>
              <a:t> configure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7696808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State Locking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Whenever we ae performing write operation, terraform would lock the state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users are doing terraform apply operations in parallel it would corrupt the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PersonA</a:t>
            </a:r>
            <a:r>
              <a:rPr lang="en-US" dirty="0"/>
              <a:t> – terminating RDS resource associated with </a:t>
            </a:r>
            <a:r>
              <a:rPr lang="en-US" dirty="0" err="1"/>
              <a:t>rds.tfstate</a:t>
            </a:r>
            <a:r>
              <a:rPr lang="en-US" dirty="0"/>
              <a:t>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PersonB</a:t>
            </a:r>
            <a:r>
              <a:rPr lang="en-US" dirty="0"/>
              <a:t>- has now tried resizing the same RDS resource at same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 of State Locking with </a:t>
            </a:r>
            <a:r>
              <a:rPr lang="en-US" dirty="0" err="1"/>
              <a:t>Dynamodb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0117753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State Management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our Terraform usage more advanced, there are some cases where you may need to modify the Terraform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should never modify the terraform state file instead make use of Terraform state command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terrform</a:t>
            </a:r>
            <a:r>
              <a:rPr lang="en-US" b="1" dirty="0"/>
              <a:t> state mv aws_instance.ec2 aws_instance.myec2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7DF19-CB72-4CE2-B48D-19E242FE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27" y="2233829"/>
            <a:ext cx="8048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Terraform?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Infrastructure as a 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Automation of Infrastructure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Keep your Infrastructure in certain state (Compliant)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E.G. 2 Web Instances with 2 Volumes and 1 load Balancer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your Infrastructure auditable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You can keep your infrastructure change history in version control system like GIT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B3808-1A9B-4361-8491-A35565E6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104900"/>
            <a:ext cx="9610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80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 Import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might happen that there is resource which is already created manually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such case, any change you want to make to that resource, must be done manually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import feature helps us to convert manually created resource into terraform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will not write resource file(*.</a:t>
            </a:r>
            <a:r>
              <a:rPr lang="en-US" dirty="0" err="1"/>
              <a:t>tf</a:t>
            </a:r>
            <a:r>
              <a:rPr lang="en-US" dirty="0"/>
              <a:t>) it will just create tfstate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have to write resource file manually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terraform import aws_instance.ec2 &lt;</a:t>
            </a:r>
            <a:r>
              <a:rPr lang="en-US" b="1" dirty="0" err="1"/>
              <a:t>instance_id</a:t>
            </a:r>
            <a:r>
              <a:rPr lang="en-US" b="1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17560386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Sensitive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565972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Sensitive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</a:t>
            </a:r>
            <a:r>
              <a:rPr lang="en-US" dirty="0" err="1"/>
              <a:t>aws</a:t>
            </a:r>
            <a:r>
              <a:rPr lang="en-US" dirty="0"/>
              <a:t> 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configure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need to use </a:t>
            </a:r>
            <a:r>
              <a:rPr lang="en-US" dirty="0" err="1"/>
              <a:t>access_key_id</a:t>
            </a:r>
            <a:r>
              <a:rPr lang="en-US" dirty="0"/>
              <a:t> &amp; </a:t>
            </a:r>
            <a:r>
              <a:rPr lang="en-US" dirty="0" err="1"/>
              <a:t>secret_key_id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Resources in multiple region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Multiple Accounts</a:t>
            </a:r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252659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Sensitive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Provider Configuration (Resources in Multiple Region)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Till now we are hardcoding </a:t>
            </a:r>
            <a:r>
              <a:rPr lang="en-US" dirty="0" err="1"/>
              <a:t>aws</a:t>
            </a:r>
            <a:r>
              <a:rPr lang="en-US" dirty="0"/>
              <a:t>-region parameter within provider.tf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E6E3D-2F36-45BA-9648-093C7A1B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98" y="2540317"/>
            <a:ext cx="3362325" cy="3005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1FEDAD-69B7-4CB7-BBCA-66BDD28C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1" y="2586197"/>
            <a:ext cx="3048000" cy="29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515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Sensitive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Handling Multiple Accounts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1096B-DA9B-48CF-8351-3065F86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2057616"/>
            <a:ext cx="5312116" cy="1709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F385E-41E1-4278-8437-092B2674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57" y="1953925"/>
            <a:ext cx="2943225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EC68-2C87-4F92-ABBB-CDB0582ED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869" y="3765868"/>
            <a:ext cx="3670253" cy="28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32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Sensitive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Handling Multiple Accounts via Assume Role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BD951-311C-4C97-B090-3BAB7286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802765"/>
            <a:ext cx="4505325" cy="455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9E583-464A-4E91-952D-7773BC5C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53" y="2399909"/>
            <a:ext cx="360045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1E7E02-5500-43D0-A121-7CB87A0F2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85" y="3686999"/>
            <a:ext cx="5986128" cy="15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810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Sensitive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Sensitive Parameter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we are working on db password or any sensitive info terraform provides a way to set the attribute as “</a:t>
            </a:r>
            <a:r>
              <a:rPr lang="en-US" b="1" dirty="0"/>
              <a:t>sensitive</a:t>
            </a:r>
            <a:r>
              <a:rPr lang="en-US" dirty="0"/>
              <a:t>” to true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will prevent the showing value on </a:t>
            </a:r>
            <a:r>
              <a:rPr lang="en-US" dirty="0" err="1"/>
              <a:t>cLI</a:t>
            </a:r>
            <a:r>
              <a:rPr lang="en-US" dirty="0"/>
              <a:t> bit in state file it can show the value.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9CD64-D652-4874-80B0-2BC00510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57" y="3429000"/>
            <a:ext cx="6334125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CA4D8-AACC-45BC-B07E-3FD42EF9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596" y="3098482"/>
            <a:ext cx="2847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1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Terraform Cloud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7855799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Terraform With Packer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Packer is command line tool used to built AWS AMIs based on templates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Instead of installing software after booting up an instance, you can create an AMI with all the necessary software 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can speed up  boot times of instances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a common approach when you run horizontally scaled app layer or a cluster or something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039484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Packer Template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B1BC-1259-4FA0-A265-AF053FF8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357745"/>
            <a:ext cx="6045970" cy="50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2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Ansible, Chef, Puppet, </a:t>
            </a:r>
            <a:r>
              <a:rPr lang="en-US" dirty="0" err="1"/>
              <a:t>Saltstack</a:t>
            </a:r>
            <a:r>
              <a:rPr lang="en-US" dirty="0"/>
              <a:t> have focus on automating </a:t>
            </a:r>
            <a:r>
              <a:rPr lang="en-US" b="1" dirty="0"/>
              <a:t>installation and configuration of </a:t>
            </a:r>
            <a:r>
              <a:rPr lang="en-US" dirty="0"/>
              <a:t>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Keeping the </a:t>
            </a:r>
            <a:r>
              <a:rPr lang="en-US" b="1" dirty="0"/>
              <a:t>machine </a:t>
            </a:r>
            <a:r>
              <a:rPr lang="en-US" dirty="0"/>
              <a:t>in compliance, in a certain state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Terraform can automate provisioning of the </a:t>
            </a:r>
            <a:r>
              <a:rPr lang="en-US" b="1" dirty="0"/>
              <a:t>infrastructure itself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E.g. Using AWS/Azure/Google Cloud/</a:t>
            </a:r>
            <a:r>
              <a:rPr lang="en-US" b="1" dirty="0" err="1"/>
              <a:t>DigitalOcean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Works well with automation software like ansible to install software after the infrastructure is provisioned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2103817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Devops With 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Release (Provision &amp; Deploy) can be done using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Git + Jenkins + Terraform + Packer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Git + Jenkins + Terraform + Docker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9E4E9-81BC-4EAF-A462-4FCF4A2A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62" y="3413760"/>
            <a:ext cx="9134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229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Packer With Terraform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0B31-442B-4C1C-B8A3-FC35BDEED409}"/>
              </a:ext>
            </a:extLst>
          </p:cNvPr>
          <p:cNvSpPr/>
          <p:nvPr/>
        </p:nvSpPr>
        <p:spPr>
          <a:xfrm>
            <a:off x="1524000" y="2145432"/>
            <a:ext cx="2509520" cy="298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4E600-3802-47E2-A6E4-9E86CB62A5EB}"/>
              </a:ext>
            </a:extLst>
          </p:cNvPr>
          <p:cNvSpPr/>
          <p:nvPr/>
        </p:nvSpPr>
        <p:spPr>
          <a:xfrm>
            <a:off x="4467226" y="2145431"/>
            <a:ext cx="3122294" cy="3769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AA354-D166-4952-8726-42DE2702DFDD}"/>
              </a:ext>
            </a:extLst>
          </p:cNvPr>
          <p:cNvSpPr/>
          <p:nvPr/>
        </p:nvSpPr>
        <p:spPr>
          <a:xfrm>
            <a:off x="7807960" y="2051568"/>
            <a:ext cx="2509520" cy="298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27FC8E-3627-41D6-86B2-DBB127DC2E90}"/>
              </a:ext>
            </a:extLst>
          </p:cNvPr>
          <p:cNvSpPr/>
          <p:nvPr/>
        </p:nvSpPr>
        <p:spPr>
          <a:xfrm>
            <a:off x="5031739" y="2367200"/>
            <a:ext cx="1969135" cy="7846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git clone </a:t>
            </a:r>
          </a:p>
          <a:p>
            <a:pPr algn="ctr"/>
            <a:r>
              <a:rPr lang="en-US" dirty="0"/>
              <a:t>app repo</a:t>
            </a:r>
          </a:p>
        </p:txBody>
      </p:sp>
      <p:sp>
        <p:nvSpPr>
          <p:cNvPr id="12" name="Rectangle: Rounded Corners 11" descr="Terraform Files">
            <a:extLst>
              <a:ext uri="{FF2B5EF4-FFF2-40B4-BE49-F238E27FC236}">
                <a16:creationId xmlns:a16="http://schemas.microsoft.com/office/drawing/2014/main" id="{D214D811-CD51-4A9A-9651-EC6762FA0CD2}"/>
              </a:ext>
            </a:extLst>
          </p:cNvPr>
          <p:cNvSpPr/>
          <p:nvPr/>
        </p:nvSpPr>
        <p:spPr>
          <a:xfrm>
            <a:off x="1871980" y="3353728"/>
            <a:ext cx="1778000" cy="6322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Terraform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8A49D0-B97F-48AC-B1CF-C818E661ED00}"/>
              </a:ext>
            </a:extLst>
          </p:cNvPr>
          <p:cNvSpPr/>
          <p:nvPr/>
        </p:nvSpPr>
        <p:spPr>
          <a:xfrm>
            <a:off x="1882140" y="2519600"/>
            <a:ext cx="1778000" cy="6322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App  Repository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05C4D7-BD09-468D-868C-904A798D73C7}"/>
              </a:ext>
            </a:extLst>
          </p:cNvPr>
          <p:cNvSpPr/>
          <p:nvPr/>
        </p:nvSpPr>
        <p:spPr>
          <a:xfrm>
            <a:off x="5080000" y="3373584"/>
            <a:ext cx="1920874" cy="6322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packer build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2BC6E0-11E4-405A-A23F-2CF28779666C}"/>
              </a:ext>
            </a:extLst>
          </p:cNvPr>
          <p:cNvSpPr/>
          <p:nvPr/>
        </p:nvSpPr>
        <p:spPr>
          <a:xfrm>
            <a:off x="5080000" y="4177675"/>
            <a:ext cx="2021840" cy="63221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git clone </a:t>
            </a:r>
          </a:p>
          <a:p>
            <a:pPr algn="ctr"/>
            <a:r>
              <a:rPr lang="en-US" dirty="0"/>
              <a:t>terraform repo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574CC5-63F3-48D3-A4B7-D7697DB6C127}"/>
              </a:ext>
            </a:extLst>
          </p:cNvPr>
          <p:cNvSpPr/>
          <p:nvPr/>
        </p:nvSpPr>
        <p:spPr>
          <a:xfrm>
            <a:off x="4821872" y="4957027"/>
            <a:ext cx="2544127" cy="86238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terraform apply</a:t>
            </a:r>
          </a:p>
          <a:p>
            <a:pPr algn="ctr"/>
            <a:r>
              <a:rPr lang="en-US" dirty="0" err="1"/>
              <a:t>aws_instance:app-demo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A402C-8041-4EAD-9506-BC04C3B553EC}"/>
              </a:ext>
            </a:extLst>
          </p:cNvPr>
          <p:cNvCxnSpPr>
            <a:stCxn id="13" idx="3"/>
          </p:cNvCxnSpPr>
          <p:nvPr/>
        </p:nvCxnSpPr>
        <p:spPr>
          <a:xfrm flipV="1">
            <a:off x="3660140" y="2683308"/>
            <a:ext cx="137159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1EB6FA-5AA8-4AA4-A817-20B0965B26BB}"/>
              </a:ext>
            </a:extLst>
          </p:cNvPr>
          <p:cNvCxnSpPr>
            <a:endCxn id="15" idx="1"/>
          </p:cNvCxnSpPr>
          <p:nvPr/>
        </p:nvCxnSpPr>
        <p:spPr>
          <a:xfrm>
            <a:off x="3649980" y="3545088"/>
            <a:ext cx="1430020" cy="94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A45BAC-66E5-4388-96F1-3C7FE61DDC16}"/>
              </a:ext>
            </a:extLst>
          </p:cNvPr>
          <p:cNvSpPr/>
          <p:nvPr/>
        </p:nvSpPr>
        <p:spPr>
          <a:xfrm>
            <a:off x="8023226" y="2346042"/>
            <a:ext cx="1969135" cy="7846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AMI Containing node + app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FCB6D-83C8-4A9E-8F87-80B41BBA98E3}"/>
              </a:ext>
            </a:extLst>
          </p:cNvPr>
          <p:cNvSpPr/>
          <p:nvPr/>
        </p:nvSpPr>
        <p:spPr>
          <a:xfrm>
            <a:off x="8023226" y="3297384"/>
            <a:ext cx="2096134" cy="8258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400" dirty="0"/>
              <a:t>App instance launched from AMI created by AMI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190564-D9F8-4EBE-A777-2EE14A950826}"/>
              </a:ext>
            </a:extLst>
          </p:cNvPr>
          <p:cNvSpPr/>
          <p:nvPr/>
        </p:nvSpPr>
        <p:spPr>
          <a:xfrm>
            <a:off x="8078152" y="4188635"/>
            <a:ext cx="2096134" cy="7846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S3 Bucket with terraform files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894447-732F-4642-B8E2-43695BECC1F4}"/>
              </a:ext>
            </a:extLst>
          </p:cNvPr>
          <p:cNvCxnSpPr/>
          <p:nvPr/>
        </p:nvCxnSpPr>
        <p:spPr>
          <a:xfrm flipV="1">
            <a:off x="7000874" y="2835708"/>
            <a:ext cx="1022352" cy="83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229A93-2235-4E71-801F-62B0EDB49C45}"/>
              </a:ext>
            </a:extLst>
          </p:cNvPr>
          <p:cNvCxnSpPr/>
          <p:nvPr/>
        </p:nvCxnSpPr>
        <p:spPr>
          <a:xfrm flipV="1">
            <a:off x="7000874" y="4407613"/>
            <a:ext cx="1077278" cy="54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1CC9FC-F01D-48A0-AC5E-FA03F15B9762}"/>
              </a:ext>
            </a:extLst>
          </p:cNvPr>
          <p:cNvCxnSpPr/>
          <p:nvPr/>
        </p:nvCxnSpPr>
        <p:spPr>
          <a:xfrm flipV="1">
            <a:off x="7365999" y="4957027"/>
            <a:ext cx="836295" cy="543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135AF5-D164-4D74-A236-D38987F61117}"/>
              </a:ext>
            </a:extLst>
          </p:cNvPr>
          <p:cNvSpPr txBox="1"/>
          <p:nvPr/>
        </p:nvSpPr>
        <p:spPr>
          <a:xfrm>
            <a:off x="1737360" y="1690688"/>
            <a:ext cx="122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921D36-B242-4B20-98CE-9033EA9B53B1}"/>
              </a:ext>
            </a:extLst>
          </p:cNvPr>
          <p:cNvSpPr txBox="1"/>
          <p:nvPr/>
        </p:nvSpPr>
        <p:spPr>
          <a:xfrm>
            <a:off x="4765397" y="1717522"/>
            <a:ext cx="9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BB705B-E9F7-4FF5-BA11-966CA19A8708}"/>
              </a:ext>
            </a:extLst>
          </p:cNvPr>
          <p:cNvSpPr txBox="1"/>
          <p:nvPr/>
        </p:nvSpPr>
        <p:spPr>
          <a:xfrm>
            <a:off x="8745611" y="1594925"/>
            <a:ext cx="61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603622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Terraform With Azure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23360152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Stream Analytics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Stream Analytics Job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Real-time data and filter messages (temperature &gt; 25)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Write output to blob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Input generated by Raspberry </a:t>
            </a:r>
            <a:r>
              <a:rPr lang="en-US"/>
              <a:t>Pi Simulator</a:t>
            </a:r>
            <a:endParaRPr lang="en-US" dirty="0"/>
          </a:p>
          <a:p>
            <a:pPr marL="914400" lvl="2" indent="0">
              <a:buNone/>
            </a:pPr>
            <a:endParaRPr lang="en-US" b="1" dirty="0"/>
          </a:p>
        </p:txBody>
      </p:sp>
      <p:sp>
        <p:nvSpPr>
          <p:cNvPr id="4" name="object 14"/>
          <p:cNvSpPr/>
          <p:nvPr/>
        </p:nvSpPr>
        <p:spPr>
          <a:xfrm flipV="1">
            <a:off x="838200" y="819869"/>
            <a:ext cx="9813371" cy="274639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96"/>
          </a:p>
        </p:txBody>
      </p:sp>
    </p:spTree>
    <p:extLst>
      <p:ext uri="{BB962C8B-B14F-4D97-AF65-F5344CB8AC3E}">
        <p14:creationId xmlns:p14="http://schemas.microsoft.com/office/powerpoint/2010/main" val="367345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30101</TotalTime>
  <Words>4104</Words>
  <Application>Microsoft Office PowerPoint</Application>
  <PresentationFormat>Widescreen</PresentationFormat>
  <Paragraphs>694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Wingdings</vt:lpstr>
      <vt:lpstr>Office Theme</vt:lpstr>
      <vt:lpstr>Terraform</vt:lpstr>
      <vt:lpstr>Terraform Course Outline </vt:lpstr>
      <vt:lpstr>IAC Tools </vt:lpstr>
      <vt:lpstr>Configuration Management &amp; Provisioning Tools </vt:lpstr>
      <vt:lpstr>Criteria while Selecting IAC tools </vt:lpstr>
      <vt:lpstr>Terraform </vt:lpstr>
      <vt:lpstr>What is Terraform? </vt:lpstr>
      <vt:lpstr>What is Terraform? </vt:lpstr>
      <vt:lpstr>Terraform </vt:lpstr>
      <vt:lpstr>Installing Terraform </vt:lpstr>
      <vt:lpstr>Spin AWS Instance using Terraform </vt:lpstr>
      <vt:lpstr>Spin AWS Instance using Terraform </vt:lpstr>
      <vt:lpstr>Terraform HCL </vt:lpstr>
      <vt:lpstr>Variables </vt:lpstr>
      <vt:lpstr>Variables </vt:lpstr>
      <vt:lpstr>Variables </vt:lpstr>
      <vt:lpstr>Variables </vt:lpstr>
      <vt:lpstr>Variables </vt:lpstr>
      <vt:lpstr>Variables </vt:lpstr>
      <vt:lpstr>Variables </vt:lpstr>
      <vt:lpstr>Software Provisioning </vt:lpstr>
      <vt:lpstr>Outputting Attributes </vt:lpstr>
      <vt:lpstr>Outputting Attributes </vt:lpstr>
      <vt:lpstr>Outputting Attributes </vt:lpstr>
      <vt:lpstr>Outputting Attributes </vt:lpstr>
      <vt:lpstr>Datasources </vt:lpstr>
      <vt:lpstr>Datasources </vt:lpstr>
      <vt:lpstr>Template Provider </vt:lpstr>
      <vt:lpstr>Template Provider </vt:lpstr>
      <vt:lpstr>Template Provider </vt:lpstr>
      <vt:lpstr>Other Provider </vt:lpstr>
      <vt:lpstr>Terraform Command Overview </vt:lpstr>
      <vt:lpstr>Terraform Command Overview </vt:lpstr>
      <vt:lpstr>Interpolation </vt:lpstr>
      <vt:lpstr>Functions </vt:lpstr>
      <vt:lpstr>Terraform Functions </vt:lpstr>
      <vt:lpstr>Terraform Functions </vt:lpstr>
      <vt:lpstr>Terraform Functions </vt:lpstr>
      <vt:lpstr>Terraform Functions </vt:lpstr>
      <vt:lpstr>Terraform Functions </vt:lpstr>
      <vt:lpstr>Terraform With AWS </vt:lpstr>
      <vt:lpstr>Terraform With AWS </vt:lpstr>
      <vt:lpstr>Terraform With Loops </vt:lpstr>
      <vt:lpstr>Terraform With Loops </vt:lpstr>
      <vt:lpstr>Terraform With AWS </vt:lpstr>
      <vt:lpstr>Project Structure </vt:lpstr>
      <vt:lpstr>Docker on AWS </vt:lpstr>
      <vt:lpstr>ECS </vt:lpstr>
      <vt:lpstr>ECS Task Defination </vt:lpstr>
      <vt:lpstr>ECS Service Definition </vt:lpstr>
      <vt:lpstr>ECS Task Definition </vt:lpstr>
      <vt:lpstr>Terraform Modules </vt:lpstr>
      <vt:lpstr>AWS EKS  </vt:lpstr>
      <vt:lpstr>AWS EKS  </vt:lpstr>
      <vt:lpstr>Terraform Provisioners </vt:lpstr>
      <vt:lpstr>Terraform Provisioners </vt:lpstr>
      <vt:lpstr>Provisioners Type </vt:lpstr>
      <vt:lpstr>Local Exec Provisioner </vt:lpstr>
      <vt:lpstr>Remote Exec Provisioner </vt:lpstr>
      <vt:lpstr>Others Provisioner </vt:lpstr>
      <vt:lpstr>Modules </vt:lpstr>
      <vt:lpstr>Modules </vt:lpstr>
      <vt:lpstr>Modules </vt:lpstr>
      <vt:lpstr>Terraform Variables &amp; Modules </vt:lpstr>
      <vt:lpstr>Terraform Registry </vt:lpstr>
      <vt:lpstr>Using Registry Module in Terraform </vt:lpstr>
      <vt:lpstr>Terraform Workspace </vt:lpstr>
      <vt:lpstr>Remote State </vt:lpstr>
      <vt:lpstr>Remote State Management </vt:lpstr>
      <vt:lpstr>Remote State </vt:lpstr>
      <vt:lpstr>Remote State – Remote Backend </vt:lpstr>
      <vt:lpstr>Remote State </vt:lpstr>
      <vt:lpstr>Remote State </vt:lpstr>
      <vt:lpstr>Remote State </vt:lpstr>
      <vt:lpstr>Remote State </vt:lpstr>
      <vt:lpstr>Remote State </vt:lpstr>
      <vt:lpstr>Demo: Remote State </vt:lpstr>
      <vt:lpstr>State Locking </vt:lpstr>
      <vt:lpstr>Terraform State Management </vt:lpstr>
      <vt:lpstr>Terraform Import </vt:lpstr>
      <vt:lpstr>Handling Sensitive Data </vt:lpstr>
      <vt:lpstr>Handling Sensitive Data </vt:lpstr>
      <vt:lpstr>Handling Sensitive Data </vt:lpstr>
      <vt:lpstr>Handling Sensitive Data </vt:lpstr>
      <vt:lpstr>Handling Sensitive Data </vt:lpstr>
      <vt:lpstr>Handling Sensitive Data </vt:lpstr>
      <vt:lpstr>Terraform Cloud </vt:lpstr>
      <vt:lpstr>Terraform With Packer </vt:lpstr>
      <vt:lpstr>Packer Template </vt:lpstr>
      <vt:lpstr>Devops With Terraform </vt:lpstr>
      <vt:lpstr>Packer With Terraform </vt:lpstr>
      <vt:lpstr>Terraform With Azure </vt:lpstr>
      <vt:lpstr>Azure Stream Analytics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user</dc:creator>
  <cp:lastModifiedBy>Kharwadkar, Mahesh</cp:lastModifiedBy>
  <cp:revision>454</cp:revision>
  <dcterms:created xsi:type="dcterms:W3CDTF">2018-03-23T15:23:53Z</dcterms:created>
  <dcterms:modified xsi:type="dcterms:W3CDTF">2020-06-28T10:29:39Z</dcterms:modified>
</cp:coreProperties>
</file>