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0" r:id="rId7"/>
    <p:sldId id="279" r:id="rId8"/>
    <p:sldId id="276" r:id="rId9"/>
    <p:sldId id="264" r:id="rId10"/>
    <p:sldId id="266" r:id="rId11"/>
    <p:sldId id="278" r:id="rId12"/>
    <p:sldId id="274" r:id="rId13"/>
    <p:sldId id="275" r:id="rId14"/>
    <p:sldId id="280" r:id="rId15"/>
    <p:sldId id="281" r:id="rId16"/>
    <p:sldId id="282" r:id="rId17"/>
    <p:sldId id="283" r:id="rId18"/>
    <p:sldId id="273" r:id="rId19"/>
    <p:sldId id="271" r:id="rId20"/>
    <p:sldId id="284" r:id="rId21"/>
    <p:sldId id="272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o Baptista" initials="B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52" autoAdjust="0"/>
  </p:normalViewPr>
  <p:slideViewPr>
    <p:cSldViewPr>
      <p:cViewPr>
        <p:scale>
          <a:sx n="50" d="100"/>
          <a:sy n="50" d="100"/>
        </p:scale>
        <p:origin x="-195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FAA03-751C-4645-BADD-933F2ED3DDA7}" type="datetimeFigureOut">
              <a:rPr lang="pt-PT" smtClean="0"/>
              <a:t>30/10/2014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37724-D7B9-48E3-BDBC-F8CAF469A4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65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Bom dia/tarde/noite.</a:t>
            </a:r>
          </a:p>
          <a:p>
            <a:r>
              <a:rPr lang="pt-PT" noProof="0" dirty="0" smtClean="0"/>
              <a:t>O</a:t>
            </a:r>
            <a:r>
              <a:rPr lang="pt-PT" baseline="0" noProof="0" dirty="0" smtClean="0"/>
              <a:t> meu nome é Bruno Baptista e vou apresentar o projeto intitulado</a:t>
            </a:r>
          </a:p>
          <a:p>
            <a:r>
              <a:rPr lang="pt-PT" baseline="0" noProof="0" dirty="0" smtClean="0"/>
              <a:t>sistema cooperativo para estatísticas de futebol, orientado pelo professor Porfírio Filipe no âmbito de projeto e seminário.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919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partida é identificada pela data e hora de início e contextualizada pelas duas equipas que se defrontam.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partida agrupa os quatro árbitros assim como o estádio onde vai decorrer.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56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instante caracteriza-se pelos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minutos e segundos da hora da partida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instante pode ter associado um ou dois atores dependendo da natureza do evento. Assim é possível, indicar por exemplo, numa substituição quem é o substituído e quem é o substituto.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 sempre um evento associado a um instante representado, designado por 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acontecimento.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utilizador com o perfil de participante pode associar a sua opinião a um instante e ao respetivo evento,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pode se positiva (concordo) ou negativa (não concordo).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171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nesta</a:t>
            </a:r>
            <a:r>
              <a:rPr lang="pt-PT" baseline="0" noProof="0" dirty="0" smtClean="0"/>
              <a:t> figura o possível ver o ecrã para c</a:t>
            </a:r>
            <a:r>
              <a:rPr lang="pt-PT" noProof="0" dirty="0" smtClean="0"/>
              <a:t>onfigurar</a:t>
            </a:r>
            <a:r>
              <a:rPr lang="pt-PT" baseline="0" noProof="0" dirty="0" smtClean="0"/>
              <a:t> a equipa de Portugal, em complemento ao exemplo do relatório.</a:t>
            </a:r>
          </a:p>
          <a:p>
            <a:r>
              <a:rPr lang="pt-PT" baseline="0" noProof="0" dirty="0" smtClean="0"/>
              <a:t>Aparece uma barra em todos os ecrãs com a informação </a:t>
            </a:r>
            <a:r>
              <a:rPr lang="pt-PT" baseline="0" noProof="0" dirty="0" smtClean="0"/>
              <a:t>do </a:t>
            </a:r>
            <a:r>
              <a:rPr lang="pt-PT" baseline="0" noProof="0" dirty="0" smtClean="0"/>
              <a:t>índice de equipas, índice de partidas, o nome do utilizador e puder ligar-se ao sistema.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botão auto, dispõe os jogadores em campo segundo as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suas posições preferenciais.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botão limpar, coloca todos os jogadores na margem do campo de modo a simular o início da afetação dos jogadores a uma equipa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botão guardar, serve para atualizar os jogadores em campo na base de dados.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ecrã mostra a informação sobre uma partida entre a seleção de Portugal e a seleção de Inglaterra com o resultado de 2-0.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figura permite identificar a formação tática das equipas assim como a posição e identificação de cada ator. </a:t>
            </a:r>
          </a:p>
          <a:p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símbolo da seleção, o nome, o numero de golos, o tempo da partida.</a:t>
            </a:r>
            <a:endParaRPr lang="pt-PT" sz="120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parte direita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possível ver a linha de tempo com o registo dos acontecimentos e os atores intervenientes.</a:t>
            </a:r>
          </a:p>
          <a:p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possível ver as opiniões dados do utilizador em formato numérico e as estatísticas sobre os eventos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019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Os mecanismos de introdução</a:t>
            </a:r>
            <a:r>
              <a:rPr lang="pt-PT" baseline="0" noProof="0" dirty="0" smtClean="0"/>
              <a:t> de informação.</a:t>
            </a:r>
          </a:p>
          <a:p>
            <a:r>
              <a:rPr lang="pt-PT" baseline="0" noProof="0" dirty="0" smtClean="0"/>
              <a:t>No administrador mostra a informação do ator, os eventos associados a esse ator, e pela natureza do evento aparece o 2º ator.</a:t>
            </a:r>
          </a:p>
          <a:p>
            <a:r>
              <a:rPr lang="pt-PT" baseline="0" noProof="0" dirty="0" smtClean="0"/>
              <a:t>No participante mostra também a informação do ator, mais a informação do acontecimento com a opção de concorda ou não.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886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</a:t>
            </a:r>
            <a:r>
              <a:rPr lang="pt-PT" baseline="0" dirty="0" smtClean="0"/>
              <a:t> slide mostra o código </a:t>
            </a:r>
            <a:r>
              <a:rPr lang="pt-PT" baseline="0" dirty="0" err="1" smtClean="0"/>
              <a:t>svg</a:t>
            </a:r>
            <a:r>
              <a:rPr lang="pt-PT" baseline="0" dirty="0" smtClean="0"/>
              <a:t> que produz o mecanismo para introduzir opiniões.</a:t>
            </a:r>
          </a:p>
          <a:p>
            <a:r>
              <a:rPr lang="pt-PT" baseline="0" dirty="0" smtClean="0"/>
              <a:t>Pelas setas da para ver correspondências entre o </a:t>
            </a:r>
            <a:r>
              <a:rPr lang="pt-PT" baseline="0" dirty="0" err="1" smtClean="0"/>
              <a:t>xml</a:t>
            </a:r>
            <a:r>
              <a:rPr lang="pt-PT" baseline="0" dirty="0" smtClean="0"/>
              <a:t> e o desenho.</a:t>
            </a:r>
          </a:p>
          <a:p>
            <a:r>
              <a:rPr lang="pt-PT" baseline="0" dirty="0" smtClean="0"/>
              <a:t>O desenho e feito utilizando as marcas: retângulo, circulo, texto e imagem.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74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Aqui é mostrado</a:t>
            </a:r>
            <a:r>
              <a:rPr lang="pt-PT" baseline="0" noProof="0" dirty="0" smtClean="0"/>
              <a:t> o código </a:t>
            </a:r>
            <a:r>
              <a:rPr lang="pt-PT" baseline="0" noProof="0" dirty="0" err="1" smtClean="0"/>
              <a:t>svg</a:t>
            </a:r>
            <a:r>
              <a:rPr lang="pt-PT" baseline="0" noProof="0" dirty="0" smtClean="0"/>
              <a:t> para o mecanismo de inserção de acontecimentos.</a:t>
            </a:r>
          </a:p>
          <a:p>
            <a:r>
              <a:rPr lang="pt-PT" baseline="0" noProof="0" dirty="0" smtClean="0"/>
              <a:t>Utiliza as mesmas marcas que o </a:t>
            </a:r>
            <a:r>
              <a:rPr lang="pt-PT" baseline="0" noProof="0" dirty="0" err="1" smtClean="0"/>
              <a:t>svg</a:t>
            </a:r>
            <a:r>
              <a:rPr lang="pt-PT" baseline="0" noProof="0" dirty="0" smtClean="0"/>
              <a:t> do slide anterior, alterando apenas os conteúdos do texto.</a:t>
            </a:r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834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Mostra</a:t>
            </a:r>
            <a:r>
              <a:rPr lang="pt-PT" baseline="0" dirty="0" smtClean="0"/>
              <a:t> a interação da interface com o servidor aquando o administrador pretende inserir um acontecimento.</a:t>
            </a:r>
          </a:p>
          <a:p>
            <a:r>
              <a:rPr lang="pt-PT" baseline="0" dirty="0" smtClean="0"/>
              <a:t>O 1º caso pretende extrair a informação de um ator.</a:t>
            </a:r>
          </a:p>
          <a:p>
            <a:r>
              <a:rPr lang="pt-PT" baseline="0" dirty="0" smtClean="0"/>
              <a:t>O 2º caso pretende obter todos os eventos representados.</a:t>
            </a:r>
          </a:p>
          <a:p>
            <a:r>
              <a:rPr lang="pt-PT" baseline="0" dirty="0" smtClean="0"/>
              <a:t>No 3º caso pretendem-se saber se o ator do 1º caso é jogador ou arbitro para definir quais os eventos que se devem exibir.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62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vou agora mostrar</a:t>
            </a:r>
            <a:r>
              <a:rPr lang="pt-PT" baseline="0" noProof="0" dirty="0" smtClean="0"/>
              <a:t> dois vídeos, que mostram a aplicação e uma partida real entre o </a:t>
            </a:r>
            <a:r>
              <a:rPr lang="pt-PT" baseline="0" noProof="0" dirty="0" err="1" smtClean="0"/>
              <a:t>scp</a:t>
            </a:r>
            <a:r>
              <a:rPr lang="pt-PT" baseline="0" noProof="0" dirty="0" smtClean="0"/>
              <a:t> e o </a:t>
            </a:r>
            <a:r>
              <a:rPr lang="pt-PT" baseline="0" noProof="0" dirty="0" err="1" smtClean="0"/>
              <a:t>slb</a:t>
            </a:r>
            <a:r>
              <a:rPr lang="pt-PT" baseline="0" noProof="0" dirty="0" smtClean="0"/>
              <a:t>.</a:t>
            </a:r>
          </a:p>
          <a:p>
            <a:r>
              <a:rPr lang="pt-PT" baseline="0" noProof="0" dirty="0" smtClean="0"/>
              <a:t>O primeiro vídeo é referente ao administrador em que faz a criação e configuração das equipas, a criação da partida com os árbitros e a indicação dos acontecimentos.</a:t>
            </a:r>
          </a:p>
          <a:p>
            <a:r>
              <a:rPr lang="pt-PT" baseline="0" noProof="0" dirty="0" smtClean="0"/>
              <a:t>O segundo vídeo é referente ao participante em que introduz opiniões. Mostrando no fim as estatísticas.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//Estabelecer a </a:t>
            </a:r>
            <a:r>
              <a:rPr lang="pt-PT" baseline="0" noProof="0" dirty="0" err="1" smtClean="0"/>
              <a:t>distribuicao</a:t>
            </a:r>
            <a:r>
              <a:rPr lang="pt-PT" baseline="0" noProof="0" dirty="0" smtClean="0"/>
              <a:t> dos jogadores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8955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noProof="0" dirty="0" smtClean="0"/>
              <a:t>Sobre os testes efetuados foi criado um script que simula a criação de 50 equipas com os respetivos jogadores e formação.</a:t>
            </a:r>
          </a:p>
          <a:p>
            <a:r>
              <a:rPr lang="pt-PT" baseline="0" noProof="0" dirty="0" smtClean="0"/>
              <a:t>Também foi feito um teste de carga, em que foi inserido 10 milhões opiniões, em que não se notou degradação da performance do sistema.</a:t>
            </a:r>
          </a:p>
          <a:p>
            <a:r>
              <a:rPr lang="pt-PT" baseline="0" noProof="0" dirty="0" smtClean="0"/>
              <a:t>Para trabalho futuro, pode-se obter por uma linha tempo de acontecimentos alternativa, ou reutilizar a informação dada pelos participantes para simular ou criar apostas.</a:t>
            </a:r>
          </a:p>
          <a:p>
            <a:r>
              <a:rPr lang="pt-PT" baseline="0" noProof="0" dirty="0" smtClean="0"/>
              <a:t>Pode-se ainda aperfeiçoar a parte gráfica com mecanismos de rolamento ou com a inclusão de ícones adequados para representar eventos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455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Vou</a:t>
            </a:r>
            <a:r>
              <a:rPr lang="pt-PT" baseline="0" noProof="0" dirty="0" smtClean="0"/>
              <a:t> fazer uma introdução, referir os objetivos do trabalho e os casos de uso.</a:t>
            </a:r>
          </a:p>
          <a:p>
            <a:r>
              <a:rPr lang="pt-PT" baseline="0" noProof="0" dirty="0" smtClean="0"/>
              <a:t>De seguida será apresentada a arquitetura do sistema, abordando a interação entre os vários componentes, assim como as tecnologias envolvidas na implementação.</a:t>
            </a:r>
          </a:p>
          <a:p>
            <a:r>
              <a:rPr lang="pt-PT" baseline="0" noProof="0" dirty="0" smtClean="0"/>
              <a:t>No Modelo concetual serão apresentadas as entidades e as associações para representar partidas de futebol.</a:t>
            </a:r>
          </a:p>
          <a:p>
            <a:r>
              <a:rPr lang="pt-PT" baseline="0" noProof="0" dirty="0" smtClean="0"/>
              <a:t>Seguidamente vou falar da interface gráfica para configurar e apresentar partidas de futebol e sobre os mecanismos de partilha de opiniões dos utilizadores.</a:t>
            </a:r>
          </a:p>
          <a:p>
            <a:r>
              <a:rPr lang="pt-PT" baseline="0" noProof="0" dirty="0" smtClean="0"/>
              <a:t>Vão ser exibidos vídeos demonstrativos das funcionalidades da aplicação</a:t>
            </a:r>
          </a:p>
          <a:p>
            <a:r>
              <a:rPr lang="pt-PT" baseline="0" noProof="0" dirty="0" smtClean="0"/>
              <a:t>Concluo a apresentação referindo os testes efetuados e apontando melhoramentos futuros.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5086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Os objetivos do</a:t>
            </a:r>
            <a:r>
              <a:rPr lang="pt-PT" baseline="0" dirty="0" smtClean="0"/>
              <a:t> projeto foram cumpridos, salientando-se a possibilidade de reutilização do modelo para outras modalidades de conforto entre duas equipas, assim como a facilidade de adotar varias resoluções de ecrã.</a:t>
            </a:r>
          </a:p>
          <a:p>
            <a:r>
              <a:rPr lang="pt-PT" dirty="0" smtClean="0"/>
              <a:t>Duranta</a:t>
            </a:r>
            <a:r>
              <a:rPr lang="pt-PT" baseline="0" dirty="0" smtClean="0"/>
              <a:t> a implementação do projeto, consolidaram-se os processos de trabalho e a capacidade de análise de problemas,</a:t>
            </a:r>
          </a:p>
          <a:p>
            <a:r>
              <a:rPr lang="pt-PT" baseline="0" dirty="0" smtClean="0"/>
              <a:t>Integraram-se linguagens e tecnologias lecionadas no curso e melhorou-se na competência de escrita de relatório e elaboração de diapositivos.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3114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Assim concluo a</a:t>
            </a:r>
            <a:r>
              <a:rPr lang="pt-PT" baseline="0" dirty="0" smtClean="0"/>
              <a:t> apresentação do meu projeto sistema cooperativo para </a:t>
            </a:r>
            <a:r>
              <a:rPr lang="pt-PT" baseline="0" dirty="0" err="1" smtClean="0"/>
              <a:t>estatistica</a:t>
            </a:r>
            <a:r>
              <a:rPr lang="pt-PT" baseline="0" dirty="0" smtClean="0"/>
              <a:t> de futebol.</a:t>
            </a:r>
          </a:p>
          <a:p>
            <a:r>
              <a:rPr lang="pt-PT" baseline="0" dirty="0" smtClean="0"/>
              <a:t>//</a:t>
            </a:r>
            <a:r>
              <a:rPr lang="pt-PT" dirty="0" smtClean="0"/>
              <a:t>Terminei a</a:t>
            </a:r>
            <a:r>
              <a:rPr lang="pt-PT" baseline="0" dirty="0" smtClean="0"/>
              <a:t> apresentação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215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mundo do futebol, existem múltiplas opiniões sobre os acontecimentos decorridos nas partidas, por exemplo, se ocorreu uma determinada falta.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essas opiniões são emitidas através de texto, ou seja, a informação partilhada não é estruturada por forma a permitir a sua reutilização, por exemplo na geração de estatísticas.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Adicionalmente, a partilha de opiniões sob a forma de texto livre implica gastar mais tempo na escrita.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202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objetivo deste projeto é conceber e implementar um sistema cooperativo baseado na tipificação dos acontecimentos relevantes que existem numa partida de futebol, onde as pessoas ou participantes podem associar de forma estruturada as suas opiniões,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utilizadas para gerar a estatística das partidas onde se destacam a convergência ou divergência de juízos.</a:t>
            </a:r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96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Os casos</a:t>
            </a:r>
            <a:r>
              <a:rPr lang="pt-PT" baseline="0" noProof="0" dirty="0" smtClean="0"/>
              <a:t> de uso para este projeto engloba a implementação de 3 perfis de utilização: o visitante , o participante e o administrador</a:t>
            </a:r>
          </a:p>
          <a:p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visitante pode visualizar a partida com as equipas, os acontecimentos, as opiniões dadas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acontecimento e </a:t>
            </a:r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estatística global das opiniões de todos os participantes sobre cada evento.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noProof="0" dirty="0" smtClean="0"/>
              <a:t>O participante </a:t>
            </a:r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 publicar uma opinião sobre cada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acontecimento</a:t>
            </a:r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visualiza-los. Pode ainda fazer o mesmo que o visitante.</a:t>
            </a:r>
          </a:p>
          <a:p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administrador tem a função de criar e configurar uma equipa para uma partida.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 criar a partida e os acontecimentos, Acrescendo as funcionalidades do visitante</a:t>
            </a:r>
          </a:p>
          <a:p>
            <a:endParaRPr lang="pt-PT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81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Nesta figura é</a:t>
            </a:r>
            <a:r>
              <a:rPr lang="pt-PT" baseline="0" noProof="0" dirty="0" smtClean="0"/>
              <a:t> apresentada a arquitetura do sistema. </a:t>
            </a:r>
          </a:p>
          <a:p>
            <a:r>
              <a:rPr lang="pt-PT" baseline="0" noProof="0" dirty="0" smtClean="0"/>
              <a:t>Representa a interação com o serviço de gráficos da </a:t>
            </a:r>
            <a:r>
              <a:rPr lang="pt-PT" baseline="0" noProof="0" dirty="0" err="1" smtClean="0"/>
              <a:t>google</a:t>
            </a:r>
            <a:r>
              <a:rPr lang="pt-PT" baseline="0" noProof="0" dirty="0" smtClean="0"/>
              <a:t> (</a:t>
            </a:r>
            <a:r>
              <a:rPr lang="pt-PT" baseline="0" noProof="0" dirty="0" err="1" smtClean="0"/>
              <a:t>googlechart</a:t>
            </a:r>
            <a:r>
              <a:rPr lang="pt-PT" baseline="0" noProof="0" dirty="0" smtClean="0"/>
              <a:t>) para criar uma representação </a:t>
            </a:r>
            <a:r>
              <a:rPr lang="pt-PT" baseline="0" noProof="0" dirty="0" err="1" smtClean="0"/>
              <a:t>grafica</a:t>
            </a:r>
            <a:r>
              <a:rPr lang="pt-PT" baseline="0" noProof="0" dirty="0" smtClean="0"/>
              <a:t> das estatísticas implementada sob a forma de gráfico de setores, assim como as várias interações para atingir o sistema de gestão de base de dados, materializado neste projeto pelo </a:t>
            </a:r>
            <a:r>
              <a:rPr lang="pt-PT" baseline="0" noProof="0" dirty="0" err="1" smtClean="0"/>
              <a:t>microsoft</a:t>
            </a:r>
            <a:r>
              <a:rPr lang="pt-PT" baseline="0" noProof="0" dirty="0" smtClean="0"/>
              <a:t> </a:t>
            </a:r>
            <a:r>
              <a:rPr lang="pt-PT" baseline="0" noProof="0" dirty="0" err="1" smtClean="0"/>
              <a:t>sql</a:t>
            </a:r>
            <a:r>
              <a:rPr lang="pt-PT" baseline="0" noProof="0" dirty="0" smtClean="0"/>
              <a:t> server.</a:t>
            </a:r>
          </a:p>
          <a:p>
            <a:r>
              <a:rPr lang="pt-PT" baseline="0" noProof="0" dirty="0" smtClean="0"/>
              <a:t>A interface disponibilizada aos utilizadores,  que segue o padrão </a:t>
            </a:r>
            <a:r>
              <a:rPr lang="pt-PT" baseline="0" noProof="0" dirty="0" err="1" smtClean="0"/>
              <a:t>Model-View-controller</a:t>
            </a:r>
            <a:r>
              <a:rPr lang="pt-PT" baseline="0" noProof="0" dirty="0" smtClean="0"/>
              <a:t>, foi implementada usando as tecnologias </a:t>
            </a:r>
            <a:r>
              <a:rPr lang="pt-PT" baseline="0" noProof="0" dirty="0" err="1" smtClean="0"/>
              <a:t>scalable</a:t>
            </a:r>
            <a:r>
              <a:rPr lang="pt-PT" baseline="0" noProof="0" dirty="0" smtClean="0"/>
              <a:t> </a:t>
            </a:r>
            <a:r>
              <a:rPr lang="pt-PT" baseline="0" noProof="0" dirty="0" err="1" smtClean="0"/>
              <a:t>vector</a:t>
            </a:r>
            <a:r>
              <a:rPr lang="pt-PT" baseline="0" noProof="0" dirty="0" smtClean="0"/>
              <a:t> </a:t>
            </a:r>
            <a:r>
              <a:rPr lang="pt-PT" baseline="0" noProof="0" dirty="0" err="1" smtClean="0"/>
              <a:t>graphics</a:t>
            </a:r>
            <a:r>
              <a:rPr lang="pt-PT" baseline="0" noProof="0" dirty="0" smtClean="0"/>
              <a:t> ,</a:t>
            </a:r>
            <a:r>
              <a:rPr lang="pt-PT" baseline="0" noProof="0" dirty="0" err="1" smtClean="0"/>
              <a:t>javascript</a:t>
            </a:r>
            <a:r>
              <a:rPr lang="pt-PT" baseline="0" noProof="0" dirty="0" smtClean="0"/>
              <a:t> e html5. A interação é suportada via </a:t>
            </a:r>
            <a:r>
              <a:rPr lang="pt-PT" baseline="0" noProof="0" dirty="0" err="1" smtClean="0"/>
              <a:t>ajax</a:t>
            </a:r>
            <a:r>
              <a:rPr lang="pt-PT" baseline="0" noProof="0" dirty="0" smtClean="0"/>
              <a:t>, sendo os dados representados em JSON.</a:t>
            </a:r>
          </a:p>
          <a:p>
            <a:r>
              <a:rPr lang="pt-PT" baseline="0" noProof="0" dirty="0" smtClean="0"/>
              <a:t>A logica de negocio, onde são geridos os conteúdos da aplicação foi implementada usando a linguagem c#</a:t>
            </a:r>
          </a:p>
          <a:p>
            <a:r>
              <a:rPr lang="pt-PT" baseline="0" noProof="0" dirty="0" smtClean="0"/>
              <a:t>O acesso a dados é feito, recorrendo à tecnologia ado.net</a:t>
            </a:r>
          </a:p>
          <a:p>
            <a:endParaRPr lang="pt-PT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30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modelo concetual descreve os atores, os clubes e estádios.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representar equipas podendo organizar os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jogadores nas posições em campo, segundo uma formação.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 referir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partidas de futebol reutilizando as equipas previamente definidas e os respetivos árbitros.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Proporciona a representação dos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acontecimentos de uma partida,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permitindo aos participantes associarem a sua opinião.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Vou apresentar um modelo entidade-associação para descrever o  Modelo concetual</a:t>
            </a:r>
            <a:endParaRPr lang="pt-PT" sz="120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152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ator representa todos os intervenientes na partida. Pode possui varias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nacionalidades, como é o caso do pepe. Um ator tem como características o nome, data de nascimento, altura, peso e uma foto que o identifica.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ator pode ser um jogador ou um árbitro.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jogador representa um clube, se não representar nenhum não pode integrar nenhuma equipa. Um clube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caracteriza-se por um nome, símbolo e ano de fundação.</a:t>
            </a:r>
          </a:p>
          <a:p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clube pode não ter estádio, como é o caso do salgueiros 08 recentemente criado que joga no campeonato nacional de seniores na serie C,  ou ter mais do que um estádio, como é o caso do club italiano </a:t>
            </a:r>
            <a:r>
              <a:rPr lang="pt-PT" sz="1200" kern="1200" baseline="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milan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sz="120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estádio carateriza-se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pelo nome, morada e lotação máxima, e </a:t>
            </a:r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 ou não pertencer a um clube.</a:t>
            </a:r>
          </a:p>
          <a:p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pt-PT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exemplo, </a:t>
            </a:r>
            <a:r>
              <a:rPr lang="pt-PT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estádio nacional no Jamor e o estádio municipal de leiria não pertencem a nenhum clube.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798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equipa que é identificada pelo respetivo clube, numa determinada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equipa tem associada obrigatoriamente uma formação.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formação indica o esquema tático da equipa, por exemplo 4x3x3 ou 4x2x2.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jogador pode ter um conjunto de posições preferências, mas quando integra uma equipa pode não jogar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numa posição desse conjunto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posição carateriza-se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pela designação: guarda-redes, defesa, medio ou atacante.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um jogador integrar uma equipa sem posição, quer dizer que não joga no início da partida, ou seja, é suplente.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7724-D7B9-48E3-BDBC-F8CAF469A4D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59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ABC-20A5-42F1-8643-CA47393FF35D}" type="datetime1">
              <a:rPr lang="pt-PT" smtClean="0"/>
              <a:t>30/10/2014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3FE6-C009-4213-8751-14CEEBDBE717}" type="datetime1">
              <a:rPr lang="pt-PT" smtClean="0"/>
              <a:t>30/10/2014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E235-FBC3-4308-942F-2AB62B4D55EB}" type="datetime1">
              <a:rPr lang="pt-PT" smtClean="0"/>
              <a:t>30/10/2014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9D-AA39-41A3-B291-C9FBB71E53DF}" type="datetime1">
              <a:rPr lang="pt-PT" smtClean="0"/>
              <a:t>30/10/2014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E127-107B-4138-B4CA-D325EF1382A8}" type="datetime1">
              <a:rPr lang="pt-PT" smtClean="0"/>
              <a:t>30/10/2014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3FFF-D881-495D-85DD-E5174A07CFAA}" type="datetime1">
              <a:rPr lang="pt-PT" smtClean="0"/>
              <a:t>30/10/2014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9B75-CCCB-457B-B972-A49DF446E317}" type="datetime1">
              <a:rPr lang="pt-PT" smtClean="0"/>
              <a:t>30/10/2014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C8-9C28-48ED-B2B7-4D76B2F88A8F}" type="datetime1">
              <a:rPr lang="pt-PT" smtClean="0"/>
              <a:t>30/10/2014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5C5B-2E47-4211-AAE2-0624079D5C53}" type="datetime1">
              <a:rPr lang="pt-PT" smtClean="0"/>
              <a:t>30/10/2014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31E9-117F-4B64-A9F8-CAA45E0AF22A}" type="datetime1">
              <a:rPr lang="pt-PT" smtClean="0"/>
              <a:t>30/10/2014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457A-CECD-4450-97B7-8E91FDD90B42}" type="datetime1">
              <a:rPr lang="pt-PT" smtClean="0"/>
              <a:t>30/10/2014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424C1-DE08-4162-8490-5124FC354F01}" type="datetime1">
              <a:rPr lang="pt-PT" smtClean="0"/>
              <a:t>30/10/2014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sz="2700" dirty="0" smtClean="0"/>
              <a:t>Projeto e Seminário </a:t>
            </a:r>
            <a:r>
              <a:rPr lang="en-GB" sz="2700" dirty="0" smtClean="0"/>
              <a:t>13/14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dirty="0" smtClean="0"/>
              <a:t>Sistema Cooperativo para Estatísticas de Futebol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sz="2800" dirty="0" smtClean="0"/>
          </a:p>
          <a:p>
            <a:pPr algn="l"/>
            <a:endParaRPr lang="en-GB" sz="2400" dirty="0" smtClean="0">
              <a:solidFill>
                <a:schemeClr val="tx1"/>
              </a:solidFill>
            </a:endParaRPr>
          </a:p>
          <a:p>
            <a:r>
              <a:rPr lang="pt-PT" sz="2400" dirty="0" smtClean="0">
                <a:solidFill>
                  <a:schemeClr val="tx1"/>
                </a:solidFill>
              </a:rPr>
              <a:t>Autor: Bruno Filipe Pereira Baptista</a:t>
            </a:r>
          </a:p>
          <a:p>
            <a:r>
              <a:rPr lang="pt-PT" sz="2400" dirty="0" smtClean="0">
                <a:solidFill>
                  <a:schemeClr val="tx1"/>
                </a:solidFill>
              </a:rPr>
              <a:t>Orientador: Professor Porfírio Pena Filipe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56145"/>
            <a:ext cx="662617" cy="642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4217" y="69284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Instituto Superior de Engenharia de Lisboa</a:t>
            </a:r>
          </a:p>
          <a:p>
            <a:pPr algn="ctr"/>
            <a:r>
              <a:rPr lang="pt-PT" dirty="0" smtClean="0"/>
              <a:t>Licenciatura em Engenharia Informática e Computadores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55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Partida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10</a:t>
            </a:fld>
            <a:endParaRPr lang="pt-PT"/>
          </a:p>
        </p:txBody>
      </p:sp>
      <p:pic>
        <p:nvPicPr>
          <p:cNvPr id="3074" name="Picture 2" descr="C:\Users\Bruno\Downloads\parti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59316" cy="52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Instante e Opinião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11</a:t>
            </a:fld>
            <a:endParaRPr lang="pt-PT"/>
          </a:p>
        </p:txBody>
      </p:sp>
      <p:pic>
        <p:nvPicPr>
          <p:cNvPr id="4099" name="Picture 3" descr="C:\Users\Bruno\Downloads\instantex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4" y="1124744"/>
            <a:ext cx="8577410" cy="526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uno\Desktop\equ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9" y="1620489"/>
            <a:ext cx="8703615" cy="48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Interface: Equipa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12</a:t>
            </a:fld>
            <a:endParaRPr lang="pt-PT"/>
          </a:p>
        </p:txBody>
      </p:sp>
      <p:sp>
        <p:nvSpPr>
          <p:cNvPr id="17" name="Chamada rectangular arredondada 16"/>
          <p:cNvSpPr/>
          <p:nvPr/>
        </p:nvSpPr>
        <p:spPr>
          <a:xfrm>
            <a:off x="1007604" y="1088331"/>
            <a:ext cx="1620180" cy="338553"/>
          </a:xfrm>
          <a:prstGeom prst="wedgeRoundRectCallout">
            <a:avLst>
              <a:gd name="adj1" fmla="val -20105"/>
              <a:gd name="adj2" fmla="val 970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1007604" y="11250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Índice de equipas</a:t>
            </a:r>
            <a:endParaRPr lang="pt-PT" sz="1600" dirty="0"/>
          </a:p>
        </p:txBody>
      </p:sp>
      <p:sp>
        <p:nvSpPr>
          <p:cNvPr id="19" name="Chamada rectangular arredondada 18"/>
          <p:cNvSpPr/>
          <p:nvPr/>
        </p:nvSpPr>
        <p:spPr>
          <a:xfrm>
            <a:off x="1541480" y="1098448"/>
            <a:ext cx="1726654" cy="303754"/>
          </a:xfrm>
          <a:prstGeom prst="wedgeRoundRectCallout">
            <a:avLst>
              <a:gd name="adj1" fmla="val -22117"/>
              <a:gd name="adj2" fmla="val 1001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1611949" y="1123130"/>
            <a:ext cx="165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Índice de partidas</a:t>
            </a:r>
            <a:endParaRPr lang="pt-PT" sz="1600" dirty="0"/>
          </a:p>
        </p:txBody>
      </p:sp>
      <p:sp>
        <p:nvSpPr>
          <p:cNvPr id="21" name="Chamada rectangular arredondada 20"/>
          <p:cNvSpPr/>
          <p:nvPr/>
        </p:nvSpPr>
        <p:spPr>
          <a:xfrm>
            <a:off x="7251843" y="1088331"/>
            <a:ext cx="1800201" cy="336683"/>
          </a:xfrm>
          <a:prstGeom prst="wedgeRoundRectCallout">
            <a:avLst>
              <a:gd name="adj1" fmla="val -9556"/>
              <a:gd name="adj2" fmla="val 1007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/>
          <p:cNvSpPr txBox="1"/>
          <p:nvPr/>
        </p:nvSpPr>
        <p:spPr>
          <a:xfrm>
            <a:off x="7227255" y="1125001"/>
            <a:ext cx="182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Nome do utilizador</a:t>
            </a:r>
            <a:endParaRPr lang="pt-PT" sz="1600" dirty="0"/>
          </a:p>
        </p:txBody>
      </p:sp>
      <p:sp>
        <p:nvSpPr>
          <p:cNvPr id="23" name="Chamada rectangular arredondada 22"/>
          <p:cNvSpPr/>
          <p:nvPr/>
        </p:nvSpPr>
        <p:spPr>
          <a:xfrm>
            <a:off x="7381868" y="1088331"/>
            <a:ext cx="1482125" cy="313870"/>
          </a:xfrm>
          <a:prstGeom prst="wedgeRoundRectCallout">
            <a:avLst>
              <a:gd name="adj1" fmla="val 31039"/>
              <a:gd name="adj2" fmla="val 1109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7417873" y="1123130"/>
            <a:ext cx="144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Ligar/Desligar</a:t>
            </a:r>
            <a:endParaRPr lang="pt-PT" sz="1600" dirty="0"/>
          </a:p>
        </p:txBody>
      </p:sp>
      <p:sp>
        <p:nvSpPr>
          <p:cNvPr id="27" name="Chamada rectangular arredondada 26"/>
          <p:cNvSpPr/>
          <p:nvPr/>
        </p:nvSpPr>
        <p:spPr>
          <a:xfrm>
            <a:off x="333966" y="2017176"/>
            <a:ext cx="679142" cy="301226"/>
          </a:xfrm>
          <a:prstGeom prst="wedgeRoundRectCallout">
            <a:avLst>
              <a:gd name="adj1" fmla="val 52749"/>
              <a:gd name="adj2" fmla="val 6568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hamada rectangular arredondada 28"/>
          <p:cNvSpPr/>
          <p:nvPr/>
        </p:nvSpPr>
        <p:spPr>
          <a:xfrm>
            <a:off x="1900221" y="1972266"/>
            <a:ext cx="835423" cy="340889"/>
          </a:xfrm>
          <a:prstGeom prst="wedgeRoundRectCallout">
            <a:avLst>
              <a:gd name="adj1" fmla="val -65378"/>
              <a:gd name="adj2" fmla="val 7353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/>
          <p:cNvSpPr txBox="1"/>
          <p:nvPr/>
        </p:nvSpPr>
        <p:spPr>
          <a:xfrm>
            <a:off x="1895017" y="1979848"/>
            <a:ext cx="83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Limpar</a:t>
            </a:r>
            <a:endParaRPr lang="pt-PT" sz="1600" dirty="0"/>
          </a:p>
        </p:txBody>
      </p:sp>
      <p:sp>
        <p:nvSpPr>
          <p:cNvPr id="31" name="Chamada rectangular arredondada 30"/>
          <p:cNvSpPr/>
          <p:nvPr/>
        </p:nvSpPr>
        <p:spPr>
          <a:xfrm>
            <a:off x="2246465" y="1979848"/>
            <a:ext cx="973306" cy="343801"/>
          </a:xfrm>
          <a:prstGeom prst="wedgeRoundRectCallout">
            <a:avLst>
              <a:gd name="adj1" fmla="val -40497"/>
              <a:gd name="adj2" fmla="val 655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aixaDeTexto 31"/>
          <p:cNvSpPr txBox="1"/>
          <p:nvPr/>
        </p:nvSpPr>
        <p:spPr>
          <a:xfrm>
            <a:off x="2246465" y="1979848"/>
            <a:ext cx="9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Guardar</a:t>
            </a:r>
            <a:endParaRPr lang="pt-PT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22889" y="2017176"/>
            <a:ext cx="68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Auto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0579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7" grpId="0" animBg="1"/>
      <p:bldP spid="27" grpId="1" animBg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28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runo\Desktop\partida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9" y="1696617"/>
            <a:ext cx="8725309" cy="466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- </a:t>
            </a:r>
            <a:r>
              <a:rPr lang="pt-PT" dirty="0" smtClean="0"/>
              <a:t>Partida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13</a:t>
            </a:fld>
            <a:endParaRPr lang="pt-PT" dirty="0"/>
          </a:p>
        </p:txBody>
      </p:sp>
      <p:sp>
        <p:nvSpPr>
          <p:cNvPr id="11" name="Chamada rectangular arredondada 10"/>
          <p:cNvSpPr/>
          <p:nvPr/>
        </p:nvSpPr>
        <p:spPr>
          <a:xfrm>
            <a:off x="2441854" y="6233915"/>
            <a:ext cx="1916519" cy="337159"/>
          </a:xfrm>
          <a:prstGeom prst="wedgeRoundRectCallout">
            <a:avLst>
              <a:gd name="adj1" fmla="val -20833"/>
              <a:gd name="adj2" fmla="val -10304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2389937" y="6201742"/>
            <a:ext cx="196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Contador de opiniões</a:t>
            </a:r>
            <a:endParaRPr lang="pt-PT" sz="1600" dirty="0"/>
          </a:p>
        </p:txBody>
      </p:sp>
      <p:sp>
        <p:nvSpPr>
          <p:cNvPr id="13" name="Chamada rectangular arredondada 12"/>
          <p:cNvSpPr/>
          <p:nvPr/>
        </p:nvSpPr>
        <p:spPr>
          <a:xfrm>
            <a:off x="5508104" y="6224409"/>
            <a:ext cx="1004646" cy="351151"/>
          </a:xfrm>
          <a:prstGeom prst="wedgeRoundRectCallout">
            <a:avLst>
              <a:gd name="adj1" fmla="val 70488"/>
              <a:gd name="adj2" fmla="val -547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5508104" y="6201742"/>
            <a:ext cx="1033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Concordo</a:t>
            </a:r>
            <a:endParaRPr lang="pt-PT" sz="1600" dirty="0"/>
          </a:p>
        </p:txBody>
      </p:sp>
      <p:sp>
        <p:nvSpPr>
          <p:cNvPr id="15" name="Chamada rectangular arredondada 14"/>
          <p:cNvSpPr/>
          <p:nvPr/>
        </p:nvSpPr>
        <p:spPr>
          <a:xfrm>
            <a:off x="48595" y="1279370"/>
            <a:ext cx="1787100" cy="314998"/>
          </a:xfrm>
          <a:prstGeom prst="wedgeRoundRectCallout">
            <a:avLst>
              <a:gd name="adj1" fmla="val -23128"/>
              <a:gd name="adj2" fmla="val 1789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48594" y="1284681"/>
            <a:ext cx="1787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Símbolo da seleção</a:t>
            </a:r>
            <a:endParaRPr lang="pt-PT" sz="1600" dirty="0"/>
          </a:p>
        </p:txBody>
      </p:sp>
      <p:sp>
        <p:nvSpPr>
          <p:cNvPr id="17" name="Chamada rectangular arredondada 16"/>
          <p:cNvSpPr/>
          <p:nvPr/>
        </p:nvSpPr>
        <p:spPr>
          <a:xfrm>
            <a:off x="1525209" y="1284681"/>
            <a:ext cx="1678639" cy="309687"/>
          </a:xfrm>
          <a:prstGeom prst="wedgeRoundRectCallout">
            <a:avLst>
              <a:gd name="adj1" fmla="val -42008"/>
              <a:gd name="adj2" fmla="val 2057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1595074" y="1287300"/>
            <a:ext cx="160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Nome da seleção</a:t>
            </a:r>
            <a:endParaRPr lang="pt-PT" sz="1600" dirty="0"/>
          </a:p>
        </p:txBody>
      </p:sp>
      <p:sp>
        <p:nvSpPr>
          <p:cNvPr id="19" name="Chamada rectangular arredondada 18"/>
          <p:cNvSpPr/>
          <p:nvPr/>
        </p:nvSpPr>
        <p:spPr>
          <a:xfrm>
            <a:off x="2416775" y="1287300"/>
            <a:ext cx="1629942" cy="312855"/>
          </a:xfrm>
          <a:prstGeom prst="wedgeRoundRectCallout">
            <a:avLst>
              <a:gd name="adj1" fmla="val -33853"/>
              <a:gd name="adj2" fmla="val 1780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2441854" y="1242769"/>
            <a:ext cx="1629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Número de golos</a:t>
            </a:r>
            <a:endParaRPr lang="pt-PT" sz="1600" dirty="0"/>
          </a:p>
        </p:txBody>
      </p:sp>
      <p:sp>
        <p:nvSpPr>
          <p:cNvPr id="23" name="Chamada rectangular arredondada 22"/>
          <p:cNvSpPr/>
          <p:nvPr/>
        </p:nvSpPr>
        <p:spPr>
          <a:xfrm>
            <a:off x="2870400" y="1271636"/>
            <a:ext cx="1688052" cy="309688"/>
          </a:xfrm>
          <a:prstGeom prst="wedgeRoundRectCallout">
            <a:avLst>
              <a:gd name="adj1" fmla="val -22885"/>
              <a:gd name="adj2" fmla="val 1963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2907895" y="1242769"/>
            <a:ext cx="168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Tempo de partida</a:t>
            </a:r>
            <a:endParaRPr lang="pt-PT" sz="1600" dirty="0"/>
          </a:p>
        </p:txBody>
      </p:sp>
      <p:sp>
        <p:nvSpPr>
          <p:cNvPr id="21" name="Chamada rectangular arredondada 12"/>
          <p:cNvSpPr/>
          <p:nvPr/>
        </p:nvSpPr>
        <p:spPr>
          <a:xfrm>
            <a:off x="7631053" y="4869160"/>
            <a:ext cx="1333435" cy="338554"/>
          </a:xfrm>
          <a:prstGeom prst="wedgeRoundRectCallout">
            <a:avLst>
              <a:gd name="adj1" fmla="val -36692"/>
              <a:gd name="adj2" fmla="val -1308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13"/>
          <p:cNvSpPr txBox="1"/>
          <p:nvPr/>
        </p:nvSpPr>
        <p:spPr>
          <a:xfrm>
            <a:off x="7620283" y="4869160"/>
            <a:ext cx="134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Não concordo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513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3" grpId="0" animBg="1"/>
      <p:bldP spid="23" grpId="1" animBg="1"/>
      <p:bldP spid="24" grpId="0"/>
      <p:bldP spid="24" grpId="1"/>
      <p:bldP spid="21" grpId="0" animBg="1"/>
      <p:bldP spid="21" grpId="1" animBg="1"/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runo\Downloads\ronaldofaltap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30538"/>
            <a:ext cx="43338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runo\Downloads\ronaldofal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30538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 - Interação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93311" y="1061046"/>
            <a:ext cx="3483153" cy="639762"/>
          </a:xfrm>
        </p:spPr>
        <p:txBody>
          <a:bodyPr/>
          <a:lstStyle/>
          <a:p>
            <a:pPr algn="ctr"/>
            <a:r>
              <a:rPr lang="pt-PT" b="0" dirty="0" smtClean="0"/>
              <a:t>Administrador</a:t>
            </a:r>
            <a:endParaRPr lang="pt-PT" b="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3"/>
          </p:nvPr>
        </p:nvSpPr>
        <p:spPr>
          <a:xfrm>
            <a:off x="4355976" y="1061046"/>
            <a:ext cx="4314824" cy="639762"/>
          </a:xfrm>
        </p:spPr>
        <p:txBody>
          <a:bodyPr/>
          <a:lstStyle/>
          <a:p>
            <a:pPr algn="ctr"/>
            <a:r>
              <a:rPr lang="pt-PT" b="0" dirty="0" smtClean="0"/>
              <a:t>Participante</a:t>
            </a:r>
            <a:endParaRPr lang="pt-PT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14</a:t>
            </a:fld>
            <a:endParaRPr lang="pt-PT"/>
          </a:p>
        </p:txBody>
      </p:sp>
      <p:sp>
        <p:nvSpPr>
          <p:cNvPr id="10" name="Chamada rectangular arredondada 9"/>
          <p:cNvSpPr/>
          <p:nvPr/>
        </p:nvSpPr>
        <p:spPr>
          <a:xfrm>
            <a:off x="758724" y="1793312"/>
            <a:ext cx="2229100" cy="337157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863588" y="1793311"/>
            <a:ext cx="2013076" cy="33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Informação do 1º ator</a:t>
            </a:r>
            <a:endParaRPr lang="pt-PT" sz="1600" dirty="0"/>
          </a:p>
        </p:txBody>
      </p:sp>
      <p:sp>
        <p:nvSpPr>
          <p:cNvPr id="16" name="Chamada rectangular arredondada 15"/>
          <p:cNvSpPr/>
          <p:nvPr/>
        </p:nvSpPr>
        <p:spPr>
          <a:xfrm>
            <a:off x="1889481" y="1793311"/>
            <a:ext cx="2645660" cy="33715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1863747" y="1761137"/>
            <a:ext cx="280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2º ator conforme o evento</a:t>
            </a:r>
            <a:endParaRPr lang="pt-PT" dirty="0"/>
          </a:p>
        </p:txBody>
      </p:sp>
      <p:sp>
        <p:nvSpPr>
          <p:cNvPr id="14" name="Chamada rectangular arredondada 13"/>
          <p:cNvSpPr/>
          <p:nvPr/>
        </p:nvSpPr>
        <p:spPr>
          <a:xfrm>
            <a:off x="395536" y="5625000"/>
            <a:ext cx="936104" cy="369332"/>
          </a:xfrm>
          <a:prstGeom prst="wedgeRoundRectCallout">
            <a:avLst>
              <a:gd name="adj1" fmla="val -18094"/>
              <a:gd name="adj2" fmla="val -836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/>
          <p:cNvSpPr txBox="1"/>
          <p:nvPr/>
        </p:nvSpPr>
        <p:spPr>
          <a:xfrm>
            <a:off x="395536" y="562499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Eventos</a:t>
            </a:r>
            <a:endParaRPr lang="pt-PT" sz="1600" dirty="0"/>
          </a:p>
        </p:txBody>
      </p:sp>
      <p:sp>
        <p:nvSpPr>
          <p:cNvPr id="18" name="Chamada rectangular arredondada 17"/>
          <p:cNvSpPr/>
          <p:nvPr/>
        </p:nvSpPr>
        <p:spPr>
          <a:xfrm>
            <a:off x="4560403" y="4460326"/>
            <a:ext cx="2531878" cy="335526"/>
          </a:xfrm>
          <a:prstGeom prst="wedgeRoundRectCallout">
            <a:avLst>
              <a:gd name="adj1" fmla="val -40384"/>
              <a:gd name="adj2" fmla="val -1193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4560402" y="4426520"/>
            <a:ext cx="253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Concordo ou não concordo</a:t>
            </a:r>
          </a:p>
        </p:txBody>
      </p:sp>
    </p:spTree>
    <p:extLst>
      <p:ext uri="{BB962C8B-B14F-4D97-AF65-F5344CB8AC3E}">
        <p14:creationId xmlns:p14="http://schemas.microsoft.com/office/powerpoint/2010/main" val="19254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6" grpId="0" animBg="1"/>
      <p:bldP spid="16" grpId="1" animBg="1"/>
      <p:bldP spid="17" grpId="0"/>
      <p:bldP spid="17" grpId="1"/>
      <p:bldP spid="14" grpId="0" animBg="1"/>
      <p:bldP spid="14" grpId="1" animBg="1"/>
      <p:bldP spid="15" grpId="0"/>
      <p:bldP spid="15" grpId="1"/>
      <p:bldP spid="18" grpId="0" animBg="1"/>
      <p:bldP spid="18" grpId="1" animBg="1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Bruno\Desktop\rolando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97" y="2318907"/>
            <a:ext cx="4314825" cy="35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SVG - Participante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PT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15</a:t>
            </a:fld>
            <a:endParaRPr lang="pt-PT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4038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rect</a:t>
            </a:r>
            <a:r>
              <a:rPr lang="pt-PT" dirty="0"/>
              <a:t> id="61" </a:t>
            </a:r>
            <a:r>
              <a:rPr lang="pt-PT" dirty="0" err="1"/>
              <a:t>height</a:t>
            </a:r>
            <a:r>
              <a:rPr lang="pt-PT" dirty="0"/>
              <a:t>="80%" </a:t>
            </a:r>
            <a:r>
              <a:rPr lang="pt-PT" dirty="0" err="1"/>
              <a:t>width</a:t>
            </a:r>
            <a:r>
              <a:rPr lang="pt-PT" dirty="0"/>
              <a:t>="50%" </a:t>
            </a:r>
            <a:r>
              <a:rPr lang="pt-PT" dirty="0" err="1"/>
              <a:t>style</a:t>
            </a:r>
            <a:r>
              <a:rPr lang="pt-PT" dirty="0"/>
              <a:t>="</a:t>
            </a:r>
            <a:r>
              <a:rPr lang="pt-PT" dirty="0" err="1"/>
              <a:t>fill:green;stroke:white</a:t>
            </a:r>
            <a:r>
              <a:rPr lang="pt-PT" dirty="0"/>
              <a:t>" x="25%" y="10%" </a:t>
            </a:r>
            <a:r>
              <a:rPr lang="pt-PT" dirty="0" err="1"/>
              <a:t>visibility</a:t>
            </a:r>
            <a:r>
              <a:rPr lang="pt-PT" dirty="0"/>
              <a:t>="</a:t>
            </a:r>
            <a:r>
              <a:rPr lang="pt-PT" dirty="0" err="1"/>
              <a:t>visible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image</a:t>
            </a:r>
            <a:r>
              <a:rPr lang="pt-PT" dirty="0"/>
              <a:t> </a:t>
            </a:r>
            <a:r>
              <a:rPr lang="pt-PT" dirty="0" err="1"/>
              <a:t>height</a:t>
            </a:r>
            <a:r>
              <a:rPr lang="pt-PT" dirty="0"/>
              <a:t>="19%" </a:t>
            </a:r>
            <a:r>
              <a:rPr lang="pt-PT" dirty="0" err="1"/>
              <a:t>width</a:t>
            </a:r>
            <a:r>
              <a:rPr lang="pt-PT" dirty="0"/>
              <a:t>="19%" </a:t>
            </a:r>
            <a:r>
              <a:rPr lang="pt-PT" dirty="0" err="1"/>
              <a:t>href</a:t>
            </a:r>
            <a:r>
              <a:rPr lang="pt-PT" dirty="0"/>
              <a:t>="../</a:t>
            </a:r>
            <a:r>
              <a:rPr lang="pt-PT" dirty="0" err="1"/>
              <a:t>fonts</a:t>
            </a:r>
            <a:r>
              <a:rPr lang="pt-PT" dirty="0"/>
              <a:t>/ronaldopt.jpg" x="40%" y="10%" </a:t>
            </a:r>
            <a:r>
              <a:rPr lang="pt-PT" dirty="0" err="1"/>
              <a:t>visibility</a:t>
            </a:r>
            <a:r>
              <a:rPr lang="pt-PT" dirty="0"/>
              <a:t>="</a:t>
            </a:r>
            <a:r>
              <a:rPr lang="pt-PT" dirty="0" err="1"/>
              <a:t>visible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text</a:t>
            </a:r>
            <a:r>
              <a:rPr lang="pt-PT" dirty="0"/>
              <a:t> x="40.5%" y="32%" </a:t>
            </a:r>
            <a:r>
              <a:rPr lang="pt-PT" dirty="0" err="1"/>
              <a:t>font-size</a:t>
            </a:r>
            <a:r>
              <a:rPr lang="pt-PT" dirty="0"/>
              <a:t>="112.96296296296296%" cursor="</a:t>
            </a:r>
            <a:r>
              <a:rPr lang="pt-PT" dirty="0" err="1"/>
              <a:t>pointer</a:t>
            </a:r>
            <a:r>
              <a:rPr lang="pt-PT" dirty="0"/>
              <a:t>"&gt;</a:t>
            </a:r>
            <a:r>
              <a:rPr lang="pt-PT" u="sng" dirty="0"/>
              <a:t>Nome: Ronaldo</a:t>
            </a:r>
            <a:r>
              <a:rPr lang="pt-PT" dirty="0"/>
              <a:t>&lt;/</a:t>
            </a:r>
            <a:r>
              <a:rPr lang="pt-PT" dirty="0" err="1"/>
              <a:t>text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text</a:t>
            </a:r>
            <a:r>
              <a:rPr lang="pt-PT" dirty="0"/>
              <a:t> x="40.3%" y="36%" </a:t>
            </a:r>
            <a:r>
              <a:rPr lang="pt-PT" dirty="0" err="1"/>
              <a:t>font-size</a:t>
            </a:r>
            <a:r>
              <a:rPr lang="pt-PT" dirty="0"/>
              <a:t>="112.96296296296296%" cursor="</a:t>
            </a:r>
            <a:r>
              <a:rPr lang="pt-PT" dirty="0" err="1"/>
              <a:t>pointer</a:t>
            </a:r>
            <a:r>
              <a:rPr lang="pt-PT" dirty="0"/>
              <a:t>"&gt;</a:t>
            </a:r>
            <a:r>
              <a:rPr lang="pt-PT" u="sng" dirty="0"/>
              <a:t>Nasceu: </a:t>
            </a:r>
            <a:r>
              <a:rPr lang="pt-PT" u="sng" dirty="0" smtClean="0"/>
              <a:t>05/02/1985</a:t>
            </a:r>
            <a:r>
              <a:rPr lang="pt-PT" dirty="0"/>
              <a:t>&lt;/</a:t>
            </a:r>
            <a:r>
              <a:rPr lang="pt-PT" dirty="0" err="1"/>
              <a:t>text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text</a:t>
            </a:r>
            <a:r>
              <a:rPr lang="pt-PT" dirty="0"/>
              <a:t> x="40.3%" y="40%" </a:t>
            </a:r>
            <a:r>
              <a:rPr lang="pt-PT" dirty="0" err="1"/>
              <a:t>font-size</a:t>
            </a:r>
            <a:r>
              <a:rPr lang="pt-PT" dirty="0"/>
              <a:t>="112.96296296296296%" cursor="</a:t>
            </a:r>
            <a:r>
              <a:rPr lang="pt-PT" dirty="0" err="1"/>
              <a:t>pointer</a:t>
            </a:r>
            <a:r>
              <a:rPr lang="pt-PT" dirty="0"/>
              <a:t>"&gt;</a:t>
            </a:r>
            <a:r>
              <a:rPr lang="pt-PT" u="sng" dirty="0"/>
              <a:t>Altura: </a:t>
            </a:r>
            <a:r>
              <a:rPr lang="pt-PT" u="sng" dirty="0" smtClean="0"/>
              <a:t>1.85</a:t>
            </a:r>
            <a:r>
              <a:rPr lang="pt-PT" dirty="0" smtClean="0"/>
              <a:t>&lt;/</a:t>
            </a:r>
            <a:r>
              <a:rPr lang="pt-PT" dirty="0" err="1"/>
              <a:t>text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text</a:t>
            </a:r>
            <a:r>
              <a:rPr lang="pt-PT" dirty="0"/>
              <a:t> x="40.3%" y="44%" </a:t>
            </a:r>
            <a:r>
              <a:rPr lang="pt-PT" dirty="0" err="1"/>
              <a:t>font-size</a:t>
            </a:r>
            <a:r>
              <a:rPr lang="pt-PT" dirty="0"/>
              <a:t>="112.96296296296296%" cursor="</a:t>
            </a:r>
            <a:r>
              <a:rPr lang="pt-PT" dirty="0" err="1"/>
              <a:t>pointer</a:t>
            </a:r>
            <a:r>
              <a:rPr lang="pt-PT" dirty="0"/>
              <a:t>"&gt;</a:t>
            </a:r>
            <a:r>
              <a:rPr lang="pt-PT" u="sng" dirty="0" smtClean="0"/>
              <a:t>Peso:80</a:t>
            </a:r>
            <a:r>
              <a:rPr lang="pt-PT" dirty="0" smtClean="0"/>
              <a:t>&lt;/</a:t>
            </a:r>
            <a:r>
              <a:rPr lang="pt-PT" dirty="0" err="1"/>
              <a:t>text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text</a:t>
            </a:r>
            <a:r>
              <a:rPr lang="pt-PT" dirty="0"/>
              <a:t> x="27%" y="45%" </a:t>
            </a:r>
            <a:r>
              <a:rPr lang="pt-PT" dirty="0" err="1"/>
              <a:t>font-size</a:t>
            </a:r>
            <a:r>
              <a:rPr lang="pt-PT" dirty="0"/>
              <a:t>="112.96296296296296%" cursor="</a:t>
            </a:r>
            <a:r>
              <a:rPr lang="pt-PT" dirty="0" err="1"/>
              <a:t>pointer</a:t>
            </a:r>
            <a:r>
              <a:rPr lang="pt-PT" dirty="0"/>
              <a:t>"&gt;Sim&lt;/</a:t>
            </a:r>
            <a:r>
              <a:rPr lang="pt-PT" dirty="0" err="1"/>
              <a:t>text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text</a:t>
            </a:r>
            <a:r>
              <a:rPr lang="pt-PT" dirty="0"/>
              <a:t> x="30%" y="45%" </a:t>
            </a:r>
            <a:r>
              <a:rPr lang="pt-PT" dirty="0" err="1"/>
              <a:t>font-size</a:t>
            </a:r>
            <a:r>
              <a:rPr lang="pt-PT" dirty="0"/>
              <a:t>="112.96296296296296%" cursor="</a:t>
            </a:r>
            <a:r>
              <a:rPr lang="pt-PT" dirty="0" err="1"/>
              <a:t>pointer</a:t>
            </a:r>
            <a:r>
              <a:rPr lang="pt-PT" dirty="0"/>
              <a:t>"&gt;Não&lt;/</a:t>
            </a:r>
            <a:r>
              <a:rPr lang="pt-PT" dirty="0" err="1"/>
              <a:t>text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u="sng" dirty="0" err="1"/>
              <a:t>circle</a:t>
            </a:r>
            <a:r>
              <a:rPr lang="pt-PT" u="sng" dirty="0"/>
              <a:t> id="0" </a:t>
            </a:r>
            <a:r>
              <a:rPr lang="pt-PT" u="sng" dirty="0" err="1"/>
              <a:t>cx</a:t>
            </a:r>
            <a:r>
              <a:rPr lang="pt-PT" u="sng" dirty="0"/>
              <a:t>="28%" </a:t>
            </a:r>
            <a:r>
              <a:rPr lang="pt-PT" u="sng" dirty="0" err="1"/>
              <a:t>cy</a:t>
            </a:r>
            <a:r>
              <a:rPr lang="pt-PT" u="sng" dirty="0"/>
              <a:t>="50%" </a:t>
            </a:r>
            <a:r>
              <a:rPr lang="pt-PT" u="sng" dirty="0" err="1"/>
              <a:t>fill</a:t>
            </a:r>
            <a:r>
              <a:rPr lang="pt-PT" u="sng" dirty="0"/>
              <a:t>="#</a:t>
            </a:r>
            <a:r>
              <a:rPr lang="pt-PT" u="sng" dirty="0" err="1"/>
              <a:t>ffffff</a:t>
            </a:r>
            <a:r>
              <a:rPr lang="pt-PT" u="sng" dirty="0"/>
              <a:t>" </a:t>
            </a:r>
            <a:r>
              <a:rPr lang="pt-PT" u="sng" dirty="0" err="1"/>
              <a:t>stroke</a:t>
            </a:r>
            <a:r>
              <a:rPr lang="pt-PT" u="sng" dirty="0"/>
              <a:t>="#000000" r="1%"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u="sng" dirty="0" err="1"/>
              <a:t>circle</a:t>
            </a:r>
            <a:r>
              <a:rPr lang="pt-PT" u="sng" dirty="0"/>
              <a:t> id="" </a:t>
            </a:r>
            <a:r>
              <a:rPr lang="pt-PT" u="sng" dirty="0" err="1"/>
              <a:t>cx</a:t>
            </a:r>
            <a:r>
              <a:rPr lang="pt-PT" u="sng" dirty="0"/>
              <a:t>="32%" </a:t>
            </a:r>
            <a:r>
              <a:rPr lang="pt-PT" u="sng" dirty="0" err="1"/>
              <a:t>cy</a:t>
            </a:r>
            <a:r>
              <a:rPr lang="pt-PT" u="sng" dirty="0"/>
              <a:t>="50%" </a:t>
            </a:r>
            <a:r>
              <a:rPr lang="pt-PT" u="sng" dirty="0" err="1"/>
              <a:t>fill</a:t>
            </a:r>
            <a:r>
              <a:rPr lang="pt-PT" u="sng" dirty="0"/>
              <a:t>="#</a:t>
            </a:r>
            <a:r>
              <a:rPr lang="pt-PT" u="sng" dirty="0" err="1"/>
              <a:t>ffffff</a:t>
            </a:r>
            <a:r>
              <a:rPr lang="pt-PT" u="sng" dirty="0"/>
              <a:t>" </a:t>
            </a:r>
            <a:r>
              <a:rPr lang="pt-PT" u="sng" dirty="0" err="1"/>
              <a:t>stroke</a:t>
            </a:r>
            <a:r>
              <a:rPr lang="pt-PT" u="sng" dirty="0"/>
              <a:t>="#000000" r="1%"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rect</a:t>
            </a:r>
            <a:r>
              <a:rPr lang="pt-PT" dirty="0"/>
              <a:t> id="0" </a:t>
            </a:r>
            <a:r>
              <a:rPr lang="pt-PT" dirty="0" err="1"/>
              <a:t>height</a:t>
            </a:r>
            <a:r>
              <a:rPr lang="pt-PT" dirty="0"/>
              <a:t>="4%" </a:t>
            </a:r>
            <a:r>
              <a:rPr lang="pt-PT" dirty="0" err="1"/>
              <a:t>width</a:t>
            </a:r>
            <a:r>
              <a:rPr lang="pt-PT" dirty="0"/>
              <a:t>="6%" </a:t>
            </a:r>
            <a:r>
              <a:rPr lang="pt-PT" dirty="0" err="1"/>
              <a:t>fill</a:t>
            </a:r>
            <a:r>
              <a:rPr lang="pt-PT" dirty="0"/>
              <a:t>="</a:t>
            </a:r>
            <a:r>
              <a:rPr lang="pt-PT" dirty="0" err="1"/>
              <a:t>white</a:t>
            </a:r>
            <a:r>
              <a:rPr lang="pt-PT" dirty="0"/>
              <a:t>" x="68%" y="80%" </a:t>
            </a:r>
            <a:r>
              <a:rPr lang="pt-PT" dirty="0" err="1"/>
              <a:t>visibility</a:t>
            </a:r>
            <a:r>
              <a:rPr lang="pt-PT" dirty="0"/>
              <a:t>="</a:t>
            </a:r>
            <a:r>
              <a:rPr lang="pt-PT" dirty="0" err="1"/>
              <a:t>visible</a:t>
            </a:r>
            <a:r>
              <a:rPr lang="pt-PT" dirty="0"/>
              <a:t>" cursor="</a:t>
            </a:r>
            <a:r>
              <a:rPr lang="pt-PT" dirty="0" err="1"/>
              <a:t>pointer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text</a:t>
            </a:r>
            <a:r>
              <a:rPr lang="pt-PT" dirty="0"/>
              <a:t> x="68%" y="83%" </a:t>
            </a:r>
            <a:r>
              <a:rPr lang="pt-PT" dirty="0" err="1"/>
              <a:t>font-size</a:t>
            </a:r>
            <a:r>
              <a:rPr lang="pt-PT" dirty="0"/>
              <a:t>="112.96296296296296%" cursor="</a:t>
            </a:r>
            <a:r>
              <a:rPr lang="pt-PT" dirty="0" err="1"/>
              <a:t>pointer</a:t>
            </a:r>
            <a:r>
              <a:rPr lang="pt-PT" dirty="0"/>
              <a:t>"&gt;</a:t>
            </a:r>
            <a:r>
              <a:rPr lang="pt-PT" u="sng" dirty="0"/>
              <a:t>Guardar</a:t>
            </a:r>
            <a:r>
              <a:rPr lang="pt-PT" dirty="0"/>
              <a:t>&lt;/</a:t>
            </a:r>
            <a:r>
              <a:rPr lang="pt-PT" dirty="0" err="1"/>
              <a:t>text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text</a:t>
            </a:r>
            <a:r>
              <a:rPr lang="pt-PT" dirty="0"/>
              <a:t> x="35%" y="52%" </a:t>
            </a:r>
            <a:r>
              <a:rPr lang="pt-PT" dirty="0" err="1"/>
              <a:t>font-size</a:t>
            </a:r>
            <a:r>
              <a:rPr lang="pt-PT" dirty="0"/>
              <a:t>="112.96296296296296%" cursor="</a:t>
            </a:r>
            <a:r>
              <a:rPr lang="pt-PT" dirty="0" err="1"/>
              <a:t>pointer</a:t>
            </a:r>
            <a:r>
              <a:rPr lang="pt-PT" dirty="0"/>
              <a:t>"&gt;</a:t>
            </a:r>
            <a:r>
              <a:rPr lang="pt-PT" u="sng" dirty="0"/>
              <a:t>00:00:08-Golo-Ronaldo</a:t>
            </a:r>
            <a:r>
              <a:rPr lang="pt-PT" dirty="0"/>
              <a:t>&lt;/</a:t>
            </a:r>
            <a:r>
              <a:rPr lang="pt-PT" dirty="0" err="1"/>
              <a:t>text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07904" y="2492896"/>
            <a:ext cx="2232248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3968" y="2996952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07904" y="3356992"/>
            <a:ext cx="22322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83968" y="3717032"/>
            <a:ext cx="16561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55976" y="4221088"/>
            <a:ext cx="4680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55976" y="4293096"/>
            <a:ext cx="7560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83968" y="5589240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211960" y="4293096"/>
            <a:ext cx="172819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SVG - Administrador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rect</a:t>
            </a:r>
            <a:r>
              <a:rPr lang="pt-PT" sz="800" dirty="0"/>
              <a:t> id="61" </a:t>
            </a:r>
            <a:r>
              <a:rPr lang="pt-PT" sz="800" dirty="0" err="1"/>
              <a:t>height</a:t>
            </a:r>
            <a:r>
              <a:rPr lang="pt-PT" sz="800" dirty="0"/>
              <a:t>="80%" </a:t>
            </a:r>
            <a:r>
              <a:rPr lang="pt-PT" sz="800" dirty="0" err="1"/>
              <a:t>width</a:t>
            </a:r>
            <a:r>
              <a:rPr lang="pt-PT" sz="800" dirty="0"/>
              <a:t>="20%" </a:t>
            </a:r>
            <a:r>
              <a:rPr lang="pt-PT" sz="800" dirty="0" err="1"/>
              <a:t>style</a:t>
            </a:r>
            <a:r>
              <a:rPr lang="pt-PT" sz="800" dirty="0"/>
              <a:t>="</a:t>
            </a:r>
            <a:r>
              <a:rPr lang="pt-PT" sz="800" dirty="0" err="1"/>
              <a:t>fill:green;stroke:white</a:t>
            </a:r>
            <a:r>
              <a:rPr lang="pt-PT" sz="800" dirty="0"/>
              <a:t>" x="40%" y="10%" </a:t>
            </a:r>
            <a:r>
              <a:rPr lang="pt-PT" sz="800" dirty="0" err="1"/>
              <a:t>visibility</a:t>
            </a:r>
            <a:r>
              <a:rPr lang="pt-PT" sz="800" dirty="0"/>
              <a:t>="</a:t>
            </a:r>
            <a:r>
              <a:rPr lang="pt-PT" sz="800" dirty="0" err="1"/>
              <a:t>visible</a:t>
            </a:r>
            <a:r>
              <a:rPr lang="pt-PT" sz="800" dirty="0"/>
              <a:t>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image</a:t>
            </a:r>
            <a:r>
              <a:rPr lang="pt-PT" sz="800" dirty="0"/>
              <a:t> </a:t>
            </a:r>
            <a:r>
              <a:rPr lang="pt-PT" sz="800" dirty="0" err="1"/>
              <a:t>height</a:t>
            </a:r>
            <a:r>
              <a:rPr lang="pt-PT" sz="800" dirty="0"/>
              <a:t>="19%" </a:t>
            </a:r>
            <a:r>
              <a:rPr lang="pt-PT" sz="800" dirty="0" err="1"/>
              <a:t>width</a:t>
            </a:r>
            <a:r>
              <a:rPr lang="pt-PT" sz="800" dirty="0"/>
              <a:t>="19%" </a:t>
            </a:r>
            <a:r>
              <a:rPr lang="pt-PT" sz="800" dirty="0" err="1"/>
              <a:t>href</a:t>
            </a:r>
            <a:r>
              <a:rPr lang="pt-PT" sz="800" dirty="0"/>
              <a:t>="../</a:t>
            </a:r>
            <a:r>
              <a:rPr lang="pt-PT" sz="800" dirty="0" err="1"/>
              <a:t>fonts</a:t>
            </a:r>
            <a:r>
              <a:rPr lang="pt-PT" sz="800" dirty="0"/>
              <a:t>/ronaldopt.jpg" x="40%" y="10%" </a:t>
            </a:r>
            <a:r>
              <a:rPr lang="pt-PT" sz="800" dirty="0" err="1"/>
              <a:t>visibility</a:t>
            </a:r>
            <a:r>
              <a:rPr lang="pt-PT" sz="800" dirty="0"/>
              <a:t>="</a:t>
            </a:r>
            <a:r>
              <a:rPr lang="pt-PT" sz="800" dirty="0" err="1"/>
              <a:t>visible</a:t>
            </a:r>
            <a:r>
              <a:rPr lang="pt-PT" sz="800" dirty="0"/>
              <a:t>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x="40.5%" y="32%"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Nome: Ronaldo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x="40.3%" y="36%"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Nasceu: </a:t>
            </a:r>
            <a:r>
              <a:rPr lang="pt-PT" sz="800" u="sng" dirty="0" smtClean="0"/>
              <a:t>05/02/1985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x="40.3%" y="40%"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Altura: </a:t>
            </a:r>
            <a:r>
              <a:rPr lang="pt-PT" sz="800" u="sng" dirty="0" smtClean="0"/>
              <a:t>1.85</a:t>
            </a:r>
            <a:r>
              <a:rPr lang="pt-PT" sz="800" dirty="0" smtClean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x="40.3%" y="44%"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Peso: </a:t>
            </a:r>
            <a:r>
              <a:rPr lang="pt-PT" sz="800" u="sng" dirty="0" smtClean="0"/>
              <a:t>80</a:t>
            </a:r>
            <a:r>
              <a:rPr lang="pt-PT" sz="800" dirty="0" smtClean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rect</a:t>
            </a:r>
            <a:r>
              <a:rPr lang="pt-PT" sz="800" dirty="0"/>
              <a:t> id="0" </a:t>
            </a:r>
            <a:r>
              <a:rPr lang="pt-PT" sz="800" dirty="0" err="1"/>
              <a:t>height</a:t>
            </a:r>
            <a:r>
              <a:rPr lang="pt-PT" sz="800" dirty="0"/>
              <a:t>="4%" </a:t>
            </a:r>
            <a:r>
              <a:rPr lang="pt-PT" sz="800" dirty="0" err="1"/>
              <a:t>width</a:t>
            </a:r>
            <a:r>
              <a:rPr lang="pt-PT" sz="800" dirty="0"/>
              <a:t>="6%" </a:t>
            </a:r>
            <a:r>
              <a:rPr lang="pt-PT" sz="800" dirty="0" err="1"/>
              <a:t>fill</a:t>
            </a:r>
            <a:r>
              <a:rPr lang="pt-PT" sz="800" dirty="0"/>
              <a:t>="</a:t>
            </a:r>
            <a:r>
              <a:rPr lang="pt-PT" sz="800" dirty="0" err="1"/>
              <a:t>white</a:t>
            </a:r>
            <a:r>
              <a:rPr lang="pt-PT" sz="800" dirty="0"/>
              <a:t>" x="54%" y="85%" </a:t>
            </a:r>
            <a:r>
              <a:rPr lang="pt-PT" sz="800" dirty="0" err="1"/>
              <a:t>visibility</a:t>
            </a:r>
            <a:r>
              <a:rPr lang="pt-PT" sz="800" dirty="0"/>
              <a:t>="</a:t>
            </a:r>
            <a:r>
              <a:rPr lang="pt-PT" sz="800" dirty="0" err="1"/>
              <a:t>visible</a:t>
            </a:r>
            <a:r>
              <a:rPr lang="pt-PT" sz="800" dirty="0"/>
              <a:t>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x="54%" y="88%"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"&gt;Guardar&lt;/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circle</a:t>
            </a:r>
            <a:r>
              <a:rPr lang="pt-PT" sz="800" dirty="0"/>
              <a:t> id="circ49%" </a:t>
            </a:r>
            <a:r>
              <a:rPr lang="pt-PT" sz="800" dirty="0" err="1"/>
              <a:t>cx</a:t>
            </a:r>
            <a:r>
              <a:rPr lang="pt-PT" sz="800" dirty="0"/>
              <a:t>="41%" </a:t>
            </a:r>
            <a:r>
              <a:rPr lang="pt-PT" sz="800" dirty="0" err="1"/>
              <a:t>cy</a:t>
            </a:r>
            <a:r>
              <a:rPr lang="pt-PT" sz="800" dirty="0"/>
              <a:t>="49%" </a:t>
            </a:r>
            <a:r>
              <a:rPr lang="pt-PT" sz="800" dirty="0" err="1"/>
              <a:t>fill</a:t>
            </a:r>
            <a:r>
              <a:rPr lang="pt-PT" sz="800" dirty="0"/>
              <a:t>="#</a:t>
            </a:r>
            <a:r>
              <a:rPr lang="pt-PT" sz="800" dirty="0" err="1"/>
              <a:t>ffffff</a:t>
            </a:r>
            <a:r>
              <a:rPr lang="pt-PT" sz="800" dirty="0"/>
              <a:t>" </a:t>
            </a:r>
            <a:r>
              <a:rPr lang="pt-PT" sz="800" dirty="0" err="1"/>
              <a:t>stroke</a:t>
            </a:r>
            <a:r>
              <a:rPr lang="pt-PT" sz="800" dirty="0"/>
              <a:t>="#000000" r="1%"&gt;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x="42%" y="50%"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Cartão Amarelo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circle</a:t>
            </a:r>
            <a:r>
              <a:rPr lang="pt-PT" sz="800" dirty="0"/>
              <a:t> id="circ53%" </a:t>
            </a:r>
            <a:r>
              <a:rPr lang="pt-PT" sz="800" dirty="0" err="1"/>
              <a:t>cx</a:t>
            </a:r>
            <a:r>
              <a:rPr lang="pt-PT" sz="800" dirty="0"/>
              <a:t>="41%" </a:t>
            </a:r>
            <a:r>
              <a:rPr lang="pt-PT" sz="800" dirty="0" err="1"/>
              <a:t>cy</a:t>
            </a:r>
            <a:r>
              <a:rPr lang="pt-PT" sz="800" dirty="0"/>
              <a:t>="53%" </a:t>
            </a:r>
            <a:r>
              <a:rPr lang="pt-PT" sz="800" dirty="0" err="1"/>
              <a:t>fill</a:t>
            </a:r>
            <a:r>
              <a:rPr lang="pt-PT" sz="800" dirty="0"/>
              <a:t>="#</a:t>
            </a:r>
            <a:r>
              <a:rPr lang="pt-PT" sz="800" dirty="0" err="1"/>
              <a:t>ffffff</a:t>
            </a:r>
            <a:r>
              <a:rPr lang="pt-PT" sz="800" dirty="0"/>
              <a:t>" </a:t>
            </a:r>
            <a:r>
              <a:rPr lang="pt-PT" sz="800" dirty="0" err="1"/>
              <a:t>stroke</a:t>
            </a:r>
            <a:r>
              <a:rPr lang="pt-PT" sz="800" dirty="0"/>
              <a:t>="#000000" r="1%"&gt;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x="42%" y="54%"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Cartão Vermelho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circle</a:t>
            </a:r>
            <a:r>
              <a:rPr lang="pt-PT" sz="800" dirty="0"/>
              <a:t> id="circ57%" </a:t>
            </a:r>
            <a:r>
              <a:rPr lang="pt-PT" sz="800" dirty="0" err="1"/>
              <a:t>cx</a:t>
            </a:r>
            <a:r>
              <a:rPr lang="pt-PT" sz="800" dirty="0"/>
              <a:t>="41%" </a:t>
            </a:r>
            <a:r>
              <a:rPr lang="pt-PT" sz="800" dirty="0" err="1"/>
              <a:t>cy</a:t>
            </a:r>
            <a:r>
              <a:rPr lang="pt-PT" sz="800" dirty="0"/>
              <a:t>="57%" </a:t>
            </a:r>
            <a:r>
              <a:rPr lang="pt-PT" sz="800" dirty="0" err="1"/>
              <a:t>fill</a:t>
            </a:r>
            <a:r>
              <a:rPr lang="pt-PT" sz="800" dirty="0"/>
              <a:t>="#</a:t>
            </a:r>
            <a:r>
              <a:rPr lang="pt-PT" sz="800" dirty="0" err="1"/>
              <a:t>ffffff</a:t>
            </a:r>
            <a:r>
              <a:rPr lang="pt-PT" sz="800" dirty="0"/>
              <a:t>" </a:t>
            </a:r>
            <a:r>
              <a:rPr lang="pt-PT" sz="800" dirty="0" err="1"/>
              <a:t>stroke</a:t>
            </a:r>
            <a:r>
              <a:rPr lang="pt-PT" sz="800" dirty="0"/>
              <a:t>="#000000" r="1%"&gt;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x="42%" y="58%"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Canto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u="sng" dirty="0"/>
              <a:t>&lt;</a:t>
            </a:r>
            <a:r>
              <a:rPr lang="pt-PT" sz="800" u="sng" dirty="0" err="1"/>
              <a:t>circle</a:t>
            </a:r>
            <a:r>
              <a:rPr lang="pt-PT" sz="800" u="sng" dirty="0"/>
              <a:t> id="circ61%" </a:t>
            </a:r>
            <a:r>
              <a:rPr lang="pt-PT" sz="800" u="sng" dirty="0" err="1"/>
              <a:t>cx</a:t>
            </a:r>
            <a:r>
              <a:rPr lang="pt-PT" sz="800" u="sng" dirty="0"/>
              <a:t>="41%" </a:t>
            </a:r>
            <a:r>
              <a:rPr lang="pt-PT" sz="800" u="sng" dirty="0" err="1"/>
              <a:t>cy</a:t>
            </a:r>
            <a:r>
              <a:rPr lang="pt-PT" sz="800" u="sng" dirty="0"/>
              <a:t>="61%" </a:t>
            </a:r>
            <a:r>
              <a:rPr lang="pt-PT" sz="800" u="sng" dirty="0" err="1"/>
              <a:t>fill</a:t>
            </a:r>
            <a:r>
              <a:rPr lang="pt-PT" sz="800" u="sng" dirty="0"/>
              <a:t>="#</a:t>
            </a:r>
            <a:r>
              <a:rPr lang="pt-PT" sz="800" u="sng" dirty="0" err="1"/>
              <a:t>ffffff</a:t>
            </a:r>
            <a:r>
              <a:rPr lang="pt-PT" sz="800" u="sng" dirty="0"/>
              <a:t>" </a:t>
            </a:r>
            <a:r>
              <a:rPr lang="pt-PT" sz="800" u="sng" dirty="0" err="1"/>
              <a:t>stroke</a:t>
            </a:r>
            <a:r>
              <a:rPr lang="pt-PT" sz="800" u="sng" dirty="0"/>
              <a:t>="#000000" r="1%"&gt;</a:t>
            </a:r>
          </a:p>
          <a:p>
            <a:pPr marL="0" indent="0">
              <a:buNone/>
            </a:pPr>
            <a:r>
              <a:rPr lang="pt-PT" sz="800" u="sng" dirty="0"/>
              <a:t>&lt;</a:t>
            </a:r>
            <a:r>
              <a:rPr lang="pt-PT" sz="800" u="sng" dirty="0" err="1"/>
              <a:t>text</a:t>
            </a:r>
            <a:r>
              <a:rPr lang="pt-PT" sz="800" u="sng" dirty="0"/>
              <a:t> x="42%" y="62%" </a:t>
            </a:r>
            <a:r>
              <a:rPr lang="pt-PT" sz="800" u="sng" dirty="0" err="1"/>
              <a:t>font-size</a:t>
            </a:r>
            <a:r>
              <a:rPr lang="pt-PT" sz="800" u="sng" dirty="0"/>
              <a:t>="112.96296296296296%" cursor="</a:t>
            </a:r>
            <a:r>
              <a:rPr lang="pt-PT" sz="800" u="sng" dirty="0" err="1"/>
              <a:t>pointer</a:t>
            </a:r>
            <a:r>
              <a:rPr lang="pt-PT" sz="800" u="sng" dirty="0"/>
              <a:t>"&gt;Falta&lt;/</a:t>
            </a:r>
            <a:r>
              <a:rPr lang="pt-PT" sz="800" u="sng" dirty="0" err="1"/>
              <a:t>text</a:t>
            </a:r>
            <a:r>
              <a:rPr lang="pt-PT" sz="800" u="sng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circle</a:t>
            </a:r>
            <a:r>
              <a:rPr lang="pt-PT" sz="800" dirty="0"/>
              <a:t> id="circ65%" </a:t>
            </a:r>
            <a:r>
              <a:rPr lang="pt-PT" sz="800" dirty="0" err="1"/>
              <a:t>cx</a:t>
            </a:r>
            <a:r>
              <a:rPr lang="pt-PT" sz="800" dirty="0"/>
              <a:t>="41%" </a:t>
            </a:r>
            <a:r>
              <a:rPr lang="pt-PT" sz="800" dirty="0" err="1"/>
              <a:t>cy</a:t>
            </a:r>
            <a:r>
              <a:rPr lang="pt-PT" sz="800" dirty="0"/>
              <a:t>="65%" </a:t>
            </a:r>
            <a:r>
              <a:rPr lang="pt-PT" sz="800" dirty="0" err="1"/>
              <a:t>fill</a:t>
            </a:r>
            <a:r>
              <a:rPr lang="pt-PT" sz="800" dirty="0"/>
              <a:t>="#</a:t>
            </a:r>
            <a:r>
              <a:rPr lang="pt-PT" sz="800" dirty="0" err="1"/>
              <a:t>ffffff</a:t>
            </a:r>
            <a:r>
              <a:rPr lang="pt-PT" sz="800" dirty="0"/>
              <a:t>" </a:t>
            </a:r>
            <a:r>
              <a:rPr lang="pt-PT" sz="800" dirty="0" err="1"/>
              <a:t>stroke</a:t>
            </a:r>
            <a:r>
              <a:rPr lang="pt-PT" sz="800" dirty="0"/>
              <a:t>="#000000" r="1%"&gt;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x="42%" y="66%"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Fora - de - Jogo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circle</a:t>
            </a:r>
            <a:r>
              <a:rPr lang="pt-PT" sz="800" dirty="0"/>
              <a:t> id="circ69%" </a:t>
            </a:r>
            <a:r>
              <a:rPr lang="pt-PT" sz="800" dirty="0" err="1"/>
              <a:t>cx</a:t>
            </a:r>
            <a:r>
              <a:rPr lang="pt-PT" sz="800" dirty="0"/>
              <a:t>="41%" </a:t>
            </a:r>
            <a:r>
              <a:rPr lang="pt-PT" sz="800" dirty="0" err="1"/>
              <a:t>cy</a:t>
            </a:r>
            <a:r>
              <a:rPr lang="pt-PT" sz="800" dirty="0"/>
              <a:t>="69%" </a:t>
            </a:r>
            <a:r>
              <a:rPr lang="pt-PT" sz="800" dirty="0" err="1"/>
              <a:t>fill</a:t>
            </a:r>
            <a:r>
              <a:rPr lang="pt-PT" sz="800" dirty="0"/>
              <a:t>="#</a:t>
            </a:r>
            <a:r>
              <a:rPr lang="pt-PT" sz="800" dirty="0" err="1"/>
              <a:t>ffffff</a:t>
            </a:r>
            <a:r>
              <a:rPr lang="pt-PT" sz="800" dirty="0"/>
              <a:t>" </a:t>
            </a:r>
            <a:r>
              <a:rPr lang="pt-PT" sz="800" dirty="0" err="1"/>
              <a:t>stroke</a:t>
            </a:r>
            <a:r>
              <a:rPr lang="pt-PT" sz="800" dirty="0"/>
              <a:t>="#000000" r="1%"&gt;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x="42%" y="70%"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Penalty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circle</a:t>
            </a:r>
            <a:r>
              <a:rPr lang="pt-PT" sz="800" dirty="0"/>
              <a:t> id="circ73%" </a:t>
            </a:r>
            <a:r>
              <a:rPr lang="pt-PT" sz="800" dirty="0" err="1"/>
              <a:t>cx</a:t>
            </a:r>
            <a:r>
              <a:rPr lang="pt-PT" sz="800" dirty="0"/>
              <a:t>="41%" </a:t>
            </a:r>
            <a:r>
              <a:rPr lang="pt-PT" sz="800" dirty="0" err="1"/>
              <a:t>cy</a:t>
            </a:r>
            <a:r>
              <a:rPr lang="pt-PT" sz="800" dirty="0"/>
              <a:t>="73%" </a:t>
            </a:r>
            <a:r>
              <a:rPr lang="pt-PT" sz="800" dirty="0" err="1"/>
              <a:t>fill</a:t>
            </a:r>
            <a:r>
              <a:rPr lang="pt-PT" sz="800" dirty="0"/>
              <a:t>="#</a:t>
            </a:r>
            <a:r>
              <a:rPr lang="pt-PT" sz="800" dirty="0" err="1"/>
              <a:t>ffffff</a:t>
            </a:r>
            <a:r>
              <a:rPr lang="pt-PT" sz="800" dirty="0"/>
              <a:t>" </a:t>
            </a:r>
            <a:r>
              <a:rPr lang="pt-PT" sz="800" dirty="0" err="1"/>
              <a:t>stroke</a:t>
            </a:r>
            <a:r>
              <a:rPr lang="pt-PT" sz="800" dirty="0"/>
              <a:t>="#000000" r="1%"&gt;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x="42%" y="74%"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Golo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circle</a:t>
            </a:r>
            <a:r>
              <a:rPr lang="pt-PT" sz="800" dirty="0"/>
              <a:t> id="circ77%" </a:t>
            </a:r>
            <a:r>
              <a:rPr lang="pt-PT" sz="800" dirty="0" err="1"/>
              <a:t>cx</a:t>
            </a:r>
            <a:r>
              <a:rPr lang="pt-PT" sz="800" dirty="0"/>
              <a:t>="41%" </a:t>
            </a:r>
            <a:r>
              <a:rPr lang="pt-PT" sz="800" dirty="0" err="1"/>
              <a:t>cy</a:t>
            </a:r>
            <a:r>
              <a:rPr lang="pt-PT" sz="800" dirty="0"/>
              <a:t>="77%" </a:t>
            </a:r>
            <a:r>
              <a:rPr lang="pt-PT" sz="800" dirty="0" err="1"/>
              <a:t>fill</a:t>
            </a:r>
            <a:r>
              <a:rPr lang="pt-PT" sz="800" dirty="0"/>
              <a:t>="#</a:t>
            </a:r>
            <a:r>
              <a:rPr lang="pt-PT" sz="800" dirty="0" err="1"/>
              <a:t>ffffff</a:t>
            </a:r>
            <a:r>
              <a:rPr lang="pt-PT" sz="800" dirty="0"/>
              <a:t>" </a:t>
            </a:r>
            <a:r>
              <a:rPr lang="pt-PT" sz="800" dirty="0" err="1"/>
              <a:t>stroke</a:t>
            </a:r>
            <a:r>
              <a:rPr lang="pt-PT" sz="800" dirty="0"/>
              <a:t>="#000000" r="1%"&gt;</a:t>
            </a:r>
          </a:p>
          <a:p>
            <a:pPr marL="0" indent="0">
              <a:buNone/>
            </a:pPr>
            <a:r>
              <a:rPr lang="pt-PT" sz="800" dirty="0"/>
              <a:t>&lt;</a:t>
            </a:r>
            <a:r>
              <a:rPr lang="pt-PT" sz="800" dirty="0" err="1"/>
              <a:t>text</a:t>
            </a:r>
            <a:r>
              <a:rPr lang="pt-PT" sz="800" dirty="0"/>
              <a:t> x="42%" y="78%" </a:t>
            </a:r>
            <a:r>
              <a:rPr lang="pt-PT" sz="800" dirty="0" err="1"/>
              <a:t>font-size</a:t>
            </a:r>
            <a:r>
              <a:rPr lang="pt-PT" sz="800" dirty="0"/>
              <a:t>="112.96296296296296%" cursor="</a:t>
            </a:r>
            <a:r>
              <a:rPr lang="pt-PT" sz="800" dirty="0" err="1"/>
              <a:t>pointer</a:t>
            </a:r>
            <a:r>
              <a:rPr lang="pt-PT" sz="800" dirty="0"/>
              <a:t>"&gt;</a:t>
            </a:r>
            <a:r>
              <a:rPr lang="pt-PT" sz="800" u="sng" dirty="0"/>
              <a:t>Substituição</a:t>
            </a:r>
            <a:r>
              <a:rPr lang="pt-PT" sz="800" dirty="0"/>
              <a:t>&lt;/</a:t>
            </a:r>
            <a:r>
              <a:rPr lang="pt-PT" sz="800" dirty="0" err="1"/>
              <a:t>text</a:t>
            </a:r>
            <a:r>
              <a:rPr lang="pt-PT" sz="800" dirty="0"/>
              <a:t>&gt;</a:t>
            </a:r>
          </a:p>
          <a:p>
            <a:pPr marL="0" indent="0">
              <a:buNone/>
            </a:pPr>
            <a:endParaRPr lang="pt-PT" sz="8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16</a:t>
            </a:fld>
            <a:endParaRPr lang="pt-PT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39952" y="2276872"/>
            <a:ext cx="1329189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55976" y="2564904"/>
            <a:ext cx="1113165" cy="486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39952" y="2816932"/>
            <a:ext cx="1329189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068960"/>
            <a:ext cx="1329189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9" name="Straight Arrow Connector 7168"/>
          <p:cNvCxnSpPr/>
          <p:nvPr/>
        </p:nvCxnSpPr>
        <p:spPr>
          <a:xfrm flipV="1">
            <a:off x="3923928" y="4653136"/>
            <a:ext cx="154521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C:\Users\Bruno\Desktop\ronaldoa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43" y="1772816"/>
            <a:ext cx="2156562" cy="439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</a:t>
            </a:r>
            <a:r>
              <a:rPr lang="pt-PT" dirty="0" smtClean="0"/>
              <a:t>nteração com o servidor</a:t>
            </a:r>
            <a:endParaRPr lang="pt-PT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639762"/>
          </a:xfrm>
        </p:spPr>
        <p:txBody>
          <a:bodyPr/>
          <a:lstStyle/>
          <a:p>
            <a:r>
              <a:rPr lang="pt-PT" b="0" dirty="0" smtClean="0"/>
              <a:t>Pedidos</a:t>
            </a:r>
            <a:endParaRPr lang="pt-PT" b="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4040188" cy="46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/>
              <a:t>GET </a:t>
            </a:r>
            <a:r>
              <a:rPr lang="pt-PT" sz="1400" dirty="0" err="1" smtClean="0"/>
              <a:t>GetAtor?id</a:t>
            </a:r>
            <a:r>
              <a:rPr lang="pt-PT" sz="1400" dirty="0" smtClean="0"/>
              <a:t>=61</a:t>
            </a:r>
            <a:endParaRPr lang="pt-PT" sz="14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/>
          <a:lstStyle/>
          <a:p>
            <a:r>
              <a:rPr lang="pt-PT" b="0" dirty="0" smtClean="0"/>
              <a:t>Respostas</a:t>
            </a:r>
            <a:endParaRPr lang="pt-PT" b="0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>
          <a:xfrm>
            <a:off x="4644008" y="1916833"/>
            <a:ext cx="4041775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{"Id":61,"Name":"Ronaldo","Born":"\/Date(482454000000)\/","Height":</a:t>
            </a:r>
            <a:r>
              <a:rPr lang="en-US" sz="1400" dirty="0" smtClean="0"/>
              <a:t>1.85,"</a:t>
            </a:r>
            <a:r>
              <a:rPr lang="en-US" sz="1400" dirty="0"/>
              <a:t>Photo":"ronaldopt.jpg","Weight</a:t>
            </a:r>
            <a:r>
              <a:rPr lang="en-US" sz="1400" dirty="0" smtClean="0"/>
              <a:t>":80,"</a:t>
            </a:r>
            <a:r>
              <a:rPr lang="en-US" sz="1400" dirty="0"/>
              <a:t>Referee":0,"Player":1}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17</a:t>
            </a:fld>
            <a:endParaRPr lang="pt-PT"/>
          </a:p>
        </p:txBody>
      </p:sp>
      <p:sp>
        <p:nvSpPr>
          <p:cNvPr id="26" name="TextBox 25"/>
          <p:cNvSpPr txBox="1"/>
          <p:nvPr/>
        </p:nvSpPr>
        <p:spPr>
          <a:xfrm>
            <a:off x="489118" y="387092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GET </a:t>
            </a:r>
            <a:r>
              <a:rPr lang="pt-PT" sz="1400" dirty="0" err="1" smtClean="0"/>
              <a:t>GetEvents</a:t>
            </a:r>
            <a:endParaRPr lang="pt-PT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2717" y="2721179"/>
            <a:ext cx="38884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[{"Id":1,"Icone":"Cartão Amarelo","</a:t>
            </a:r>
            <a:r>
              <a:rPr lang="pt-PT" sz="1400" dirty="0" err="1"/>
              <a:t>Type</a:t>
            </a:r>
            <a:r>
              <a:rPr lang="pt-PT" sz="1400" dirty="0"/>
              <a:t>":"Cartão Amarelo"},{"Id":2,"Icone":"Cartão Vermelho","</a:t>
            </a:r>
            <a:r>
              <a:rPr lang="pt-PT" sz="1400" dirty="0" err="1"/>
              <a:t>Type</a:t>
            </a:r>
            <a:r>
              <a:rPr lang="pt-PT" sz="1400" dirty="0"/>
              <a:t>":"Cartão Vermelho"},{"Id":3,"Icone":"Canto","Type":"Canto"},{"Id":4,"Icone":"Falta","Type":"Falta"},{"Id":5,"Icone":"Fora - de - Jogo","</a:t>
            </a:r>
            <a:r>
              <a:rPr lang="pt-PT" sz="1400" dirty="0" err="1"/>
              <a:t>Type</a:t>
            </a:r>
            <a:r>
              <a:rPr lang="pt-PT" sz="1400" dirty="0"/>
              <a:t>":"Fora - de - Jogo"},{"Id":6,"Icone":null,"Type":"Penalty"},{"Id":7,"Icone":null,"Type":"Golo"},{"Id":8,"Icone":null,"Type":"Inicio </a:t>
            </a:r>
            <a:r>
              <a:rPr lang="pt-PT" sz="1400" dirty="0" smtClean="0"/>
              <a:t>da Partida"},{"</a:t>
            </a:r>
            <a:r>
              <a:rPr lang="pt-PT" sz="1400" dirty="0"/>
              <a:t>Id":9,"Icone":null,"Type":"Fim da Partida"},{"Id":10,"Icone":null,"Type":"Substituição"}]</a:t>
            </a:r>
          </a:p>
          <a:p>
            <a:endParaRPr lang="pt-PT" dirty="0"/>
          </a:p>
        </p:txBody>
      </p:sp>
      <p:sp>
        <p:nvSpPr>
          <p:cNvPr id="31" name="TextBox 30"/>
          <p:cNvSpPr txBox="1"/>
          <p:nvPr/>
        </p:nvSpPr>
        <p:spPr>
          <a:xfrm>
            <a:off x="467544" y="563504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GET </a:t>
            </a:r>
            <a:r>
              <a:rPr lang="pt-PT" sz="1400" dirty="0" err="1" smtClean="0"/>
              <a:t>IsPlayer?id</a:t>
            </a:r>
            <a:r>
              <a:rPr lang="pt-PT" sz="1400" dirty="0" smtClean="0"/>
              <a:t>=61</a:t>
            </a:r>
            <a:endParaRPr lang="pt-PT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642717" y="564409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true</a:t>
            </a:r>
            <a:endParaRPr lang="pt-PT" sz="1400" dirty="0"/>
          </a:p>
        </p:txBody>
      </p:sp>
      <p:sp>
        <p:nvSpPr>
          <p:cNvPr id="33" name="Left Brace 32"/>
          <p:cNvSpPr/>
          <p:nvPr/>
        </p:nvSpPr>
        <p:spPr>
          <a:xfrm>
            <a:off x="4642717" y="1988840"/>
            <a:ext cx="45719" cy="5760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Left Brace 33"/>
          <p:cNvSpPr/>
          <p:nvPr/>
        </p:nvSpPr>
        <p:spPr>
          <a:xfrm>
            <a:off x="4642717" y="2721179"/>
            <a:ext cx="45719" cy="26520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Left Brace 35"/>
          <p:cNvSpPr/>
          <p:nvPr/>
        </p:nvSpPr>
        <p:spPr>
          <a:xfrm>
            <a:off x="4642717" y="5644093"/>
            <a:ext cx="45719" cy="3077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267744" y="2276872"/>
            <a:ext cx="237497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1"/>
          </p:cNvCxnSpPr>
          <p:nvPr/>
        </p:nvCxnSpPr>
        <p:spPr>
          <a:xfrm flipH="1" flipV="1">
            <a:off x="1763688" y="4047197"/>
            <a:ext cx="28790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1"/>
          </p:cNvCxnSpPr>
          <p:nvPr/>
        </p:nvCxnSpPr>
        <p:spPr>
          <a:xfrm flipH="1">
            <a:off x="2051720" y="5797982"/>
            <a:ext cx="2590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Demonstração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/>
              <a:t>Administrador</a:t>
            </a:r>
          </a:p>
          <a:p>
            <a:pPr lvl="1" algn="just"/>
            <a:r>
              <a:rPr lang="pt-PT" dirty="0" smtClean="0"/>
              <a:t>Criar equipa</a:t>
            </a:r>
          </a:p>
          <a:p>
            <a:pPr lvl="1" algn="just"/>
            <a:r>
              <a:rPr lang="pt-PT" dirty="0" smtClean="0"/>
              <a:t>Configurar equipa</a:t>
            </a:r>
          </a:p>
          <a:p>
            <a:pPr lvl="1" algn="just"/>
            <a:r>
              <a:rPr lang="pt-PT" dirty="0" smtClean="0"/>
              <a:t>Criar partida</a:t>
            </a:r>
          </a:p>
          <a:p>
            <a:pPr lvl="1" algn="just"/>
            <a:r>
              <a:rPr lang="pt-PT" dirty="0" smtClean="0"/>
              <a:t>Publicar acontecimentos</a:t>
            </a:r>
          </a:p>
          <a:p>
            <a:pPr algn="just"/>
            <a:r>
              <a:rPr lang="pt-PT" dirty="0" smtClean="0"/>
              <a:t>Participante</a:t>
            </a:r>
          </a:p>
          <a:p>
            <a:pPr lvl="1" algn="just"/>
            <a:r>
              <a:rPr lang="pt-PT" dirty="0" smtClean="0"/>
              <a:t>Partilhar opinião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1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Testes </a:t>
            </a:r>
            <a:r>
              <a:rPr lang="pt-PT" dirty="0" smtClean="0"/>
              <a:t>efetuados</a:t>
            </a:r>
          </a:p>
          <a:p>
            <a:pPr lvl="1" algn="just"/>
            <a:r>
              <a:rPr lang="pt-PT" dirty="0" smtClean="0"/>
              <a:t>Simulação de equipas</a:t>
            </a:r>
          </a:p>
          <a:p>
            <a:pPr lvl="1" algn="just"/>
            <a:r>
              <a:rPr lang="pt-PT" dirty="0" smtClean="0"/>
              <a:t>Teste de carga</a:t>
            </a:r>
          </a:p>
          <a:p>
            <a:pPr algn="just"/>
            <a:r>
              <a:rPr lang="pt-PT" dirty="0" smtClean="0"/>
              <a:t>Melhoramentos futuros</a:t>
            </a:r>
          </a:p>
          <a:p>
            <a:pPr lvl="1" algn="just"/>
            <a:r>
              <a:rPr lang="pt-PT" dirty="0" smtClean="0"/>
              <a:t>Linhas de tempo alternativas</a:t>
            </a:r>
          </a:p>
          <a:p>
            <a:pPr lvl="1" algn="just"/>
            <a:r>
              <a:rPr lang="pt-PT" dirty="0" smtClean="0"/>
              <a:t>Reutilização dos dados em simuladores de apostas</a:t>
            </a:r>
          </a:p>
          <a:p>
            <a:pPr lvl="1" algn="just"/>
            <a:r>
              <a:rPr lang="pt-PT" dirty="0" smtClean="0"/>
              <a:t>Mecanismos de rolamentos para otimizar o espaço no ecrã</a:t>
            </a:r>
          </a:p>
          <a:p>
            <a:pPr lvl="1" algn="just"/>
            <a:r>
              <a:rPr lang="pt-PT" dirty="0" smtClean="0"/>
              <a:t>Inclusão de ícones adequados para representar os eventos</a:t>
            </a:r>
          </a:p>
          <a:p>
            <a:pPr lvl="1"/>
            <a:endParaRPr lang="en-GB" dirty="0" smtClean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82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Introdução</a:t>
            </a:r>
          </a:p>
          <a:p>
            <a:r>
              <a:rPr lang="pt-PT" dirty="0" smtClean="0"/>
              <a:t>Objetivo</a:t>
            </a:r>
          </a:p>
          <a:p>
            <a:r>
              <a:rPr lang="pt-PT" dirty="0" smtClean="0"/>
              <a:t>Casos de Uso</a:t>
            </a:r>
          </a:p>
          <a:p>
            <a:r>
              <a:rPr lang="pt-PT" dirty="0" smtClean="0"/>
              <a:t>Arquitetura</a:t>
            </a:r>
          </a:p>
          <a:p>
            <a:r>
              <a:rPr lang="pt-PT" dirty="0" smtClean="0"/>
              <a:t>Modelo Concetual</a:t>
            </a:r>
          </a:p>
          <a:p>
            <a:r>
              <a:rPr lang="pt-PT" dirty="0" smtClean="0"/>
              <a:t>Interface</a:t>
            </a:r>
          </a:p>
          <a:p>
            <a:r>
              <a:rPr lang="pt-PT" dirty="0" smtClean="0"/>
              <a:t>Demonstração</a:t>
            </a:r>
          </a:p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1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/>
              <a:t>Objetivos cumpridos</a:t>
            </a:r>
          </a:p>
          <a:p>
            <a:pPr algn="just"/>
            <a:r>
              <a:rPr lang="pt-PT" dirty="0" smtClean="0"/>
              <a:t>Reutilização do modelo</a:t>
            </a:r>
          </a:p>
          <a:p>
            <a:pPr algn="just"/>
            <a:r>
              <a:rPr lang="pt-PT" dirty="0" smtClean="0"/>
              <a:t>Suporta várias resoluções</a:t>
            </a:r>
          </a:p>
          <a:p>
            <a:pPr algn="just"/>
            <a:r>
              <a:rPr lang="pt-PT" dirty="0" smtClean="0"/>
              <a:t>Desenvolvimento da capacidade de análise de problemas</a:t>
            </a:r>
          </a:p>
          <a:p>
            <a:pPr algn="just"/>
            <a:r>
              <a:rPr lang="pt-PT" dirty="0" smtClean="0"/>
              <a:t>Integração de linguagens e tecnologias lecionadas no curso</a:t>
            </a:r>
          </a:p>
          <a:p>
            <a:pPr algn="just"/>
            <a:r>
              <a:rPr lang="pt-PT" dirty="0" smtClean="0"/>
              <a:t>Melhoramento na competência de escrita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0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sz="2700" dirty="0" smtClean="0"/>
              <a:t>Projeto e Seminário 13/14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dirty="0" smtClean="0"/>
              <a:t>Sistema Cooperativo para</a:t>
            </a:r>
            <a:br>
              <a:rPr lang="pt-PT" dirty="0" smtClean="0"/>
            </a:br>
            <a:r>
              <a:rPr lang="pt-PT" dirty="0" smtClean="0"/>
              <a:t>Estatísticas de Futebol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sz="2800" dirty="0" smtClean="0"/>
          </a:p>
          <a:p>
            <a:pPr algn="l"/>
            <a:endParaRPr lang="en-GB" sz="2400" dirty="0" smtClean="0">
              <a:solidFill>
                <a:schemeClr val="tx1"/>
              </a:solidFill>
            </a:endParaRPr>
          </a:p>
          <a:p>
            <a:r>
              <a:rPr lang="pt-PT" sz="2400" dirty="0" smtClean="0">
                <a:solidFill>
                  <a:schemeClr val="tx1"/>
                </a:solidFill>
              </a:rPr>
              <a:t>Autor: Bruno Filipe Pereira Baptista</a:t>
            </a:r>
          </a:p>
          <a:p>
            <a:r>
              <a:rPr lang="pt-PT" sz="2400" dirty="0" smtClean="0">
                <a:solidFill>
                  <a:schemeClr val="tx1"/>
                </a:solidFill>
              </a:rPr>
              <a:t>Orientador: Professor Porfírio Pena Filipe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56145"/>
            <a:ext cx="662617" cy="642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4217" y="69284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Instituto Superior de Engenharia de Lisboa</a:t>
            </a:r>
          </a:p>
          <a:p>
            <a:pPr algn="ctr"/>
            <a:r>
              <a:rPr lang="pt-PT" dirty="0" smtClean="0"/>
              <a:t>Licenciatura em Engenharia Informática e Computadores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90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/>
              <a:t>Existem </a:t>
            </a:r>
            <a:r>
              <a:rPr lang="pt-PT" dirty="0"/>
              <a:t>múltiplas opiniões sobre os acontecimentos </a:t>
            </a:r>
            <a:r>
              <a:rPr lang="pt-PT" dirty="0" smtClean="0"/>
              <a:t>decorridos em partidas de futebol</a:t>
            </a:r>
          </a:p>
          <a:p>
            <a:pPr algn="just"/>
            <a:r>
              <a:rPr lang="pt-PT" dirty="0" smtClean="0"/>
              <a:t>Opiniões são indicadas através de texto</a:t>
            </a:r>
          </a:p>
          <a:p>
            <a:pPr algn="just"/>
            <a:r>
              <a:rPr lang="pt-PT" dirty="0" smtClean="0"/>
              <a:t>Dificuldade na reutilização de informação</a:t>
            </a:r>
          </a:p>
          <a:p>
            <a:pPr algn="just"/>
            <a:r>
              <a:rPr lang="pt-PT" dirty="0" smtClean="0"/>
              <a:t>Implica</a:t>
            </a:r>
            <a:r>
              <a:rPr lang="en-GB" dirty="0" smtClean="0"/>
              <a:t> </a:t>
            </a:r>
            <a:r>
              <a:rPr lang="pt-PT" dirty="0" smtClean="0"/>
              <a:t>gasto de tempo na escrita</a:t>
            </a:r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5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 smtClean="0"/>
              <a:t>Conceber e implementar um sistema cooperativo:</a:t>
            </a:r>
          </a:p>
          <a:p>
            <a:pPr algn="just"/>
            <a:r>
              <a:rPr lang="pt-PT" dirty="0" smtClean="0"/>
              <a:t>Baseado na tipificação dos acontecimentos relevantes numa partida de futebol</a:t>
            </a:r>
          </a:p>
          <a:p>
            <a:pPr algn="just"/>
            <a:r>
              <a:rPr lang="pt-PT" dirty="0" smtClean="0"/>
              <a:t>Facilitador da partilha de opiniões sobre os acontecimentos</a:t>
            </a:r>
          </a:p>
          <a:p>
            <a:pPr algn="just"/>
            <a:r>
              <a:rPr lang="pt-PT" dirty="0" smtClean="0"/>
              <a:t>Vocacionado para gerar estatísticas</a:t>
            </a:r>
          </a:p>
          <a:p>
            <a:pPr algn="just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39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Casos de Uso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5</a:t>
            </a:fld>
            <a:endParaRPr lang="pt-PT"/>
          </a:p>
        </p:txBody>
      </p:sp>
      <p:pic>
        <p:nvPicPr>
          <p:cNvPr id="3" name="Picture 4" descr="C:\Users\Bruno\Desktop\participa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92" y="4674374"/>
            <a:ext cx="43561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uno\Downloads\Visitan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1297"/>
            <a:ext cx="4038601" cy="453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runo\Downloads\admi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92" y="1395273"/>
            <a:ext cx="4356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4809"/>
            <a:ext cx="2133600" cy="365125"/>
          </a:xfrm>
        </p:spPr>
        <p:txBody>
          <a:bodyPr/>
          <a:lstStyle/>
          <a:p>
            <a:fld id="{17AC85B3-BB92-4040-8F52-E774985663BC}" type="slidenum">
              <a:rPr lang="pt-PT" smtClean="0"/>
              <a:t>6</a:t>
            </a:fld>
            <a:endParaRPr lang="pt-PT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8" y="1728602"/>
            <a:ext cx="900178" cy="65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6" y="1851989"/>
            <a:ext cx="752774" cy="53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22" y="1933833"/>
            <a:ext cx="890405" cy="45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97" y="1468127"/>
            <a:ext cx="520949" cy="52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245" y="1468127"/>
            <a:ext cx="536054" cy="51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9076"/>
            <a:ext cx="716086" cy="39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93" y="2054651"/>
            <a:ext cx="1145071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" y="2564904"/>
            <a:ext cx="89058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Bruno\Downloads\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34" y="4600725"/>
            <a:ext cx="1195238" cy="3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uno\Downloads\index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028" y="1468127"/>
            <a:ext cx="521496" cy="5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Concetual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/>
              <a:t>Descrição dos atores e dos clubes</a:t>
            </a:r>
          </a:p>
          <a:p>
            <a:pPr algn="just"/>
            <a:r>
              <a:rPr lang="pt-PT" dirty="0" smtClean="0"/>
              <a:t>Representar equipas organizando os jogadores nas posições</a:t>
            </a:r>
          </a:p>
          <a:p>
            <a:pPr algn="just"/>
            <a:r>
              <a:rPr lang="pt-PT" dirty="0" smtClean="0"/>
              <a:t>Referir </a:t>
            </a:r>
            <a:r>
              <a:rPr lang="pt-PT" dirty="0"/>
              <a:t>partidas de </a:t>
            </a:r>
            <a:r>
              <a:rPr lang="pt-PT" dirty="0" smtClean="0"/>
              <a:t>futebol</a:t>
            </a:r>
          </a:p>
          <a:p>
            <a:pPr algn="just"/>
            <a:r>
              <a:rPr lang="pt-PT" dirty="0" smtClean="0"/>
              <a:t>Indicar os acontecimentos para que possam ser associados opiniões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5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Clube e Atores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8</a:t>
            </a:fld>
            <a:endParaRPr lang="pt-PT"/>
          </a:p>
        </p:txBody>
      </p:sp>
      <p:pic>
        <p:nvPicPr>
          <p:cNvPr id="3" name="Picture 3" descr="C:\Users\Bruno\Downloads\clubx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2" y="1288156"/>
            <a:ext cx="82105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9</a:t>
            </a:fld>
            <a:endParaRPr lang="pt-PT"/>
          </a:p>
        </p:txBody>
      </p:sp>
      <p:pic>
        <p:nvPicPr>
          <p:cNvPr id="3076" name="Picture 4" descr="C:\Users\Bruno\Downloads\equipax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2798"/>
            <a:ext cx="799147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33024</TotalTime>
  <Words>2161</Words>
  <Application>Microsoft Office PowerPoint</Application>
  <PresentationFormat>On-screen Show (4:3)</PresentationFormat>
  <Paragraphs>263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do Office</vt:lpstr>
      <vt:lpstr>Projeto e Seminário 13/14  Sistema Cooperativo para Estatísticas de Futebol</vt:lpstr>
      <vt:lpstr>Agenda</vt:lpstr>
      <vt:lpstr>Introdução</vt:lpstr>
      <vt:lpstr>Objetivo</vt:lpstr>
      <vt:lpstr>Casos de Uso</vt:lpstr>
      <vt:lpstr>Arquitetura</vt:lpstr>
      <vt:lpstr>Modelo Concetual</vt:lpstr>
      <vt:lpstr>Clube e Atores</vt:lpstr>
      <vt:lpstr>Equipa</vt:lpstr>
      <vt:lpstr>Partida</vt:lpstr>
      <vt:lpstr>Instante e Opinião</vt:lpstr>
      <vt:lpstr>Interface: Equipa</vt:lpstr>
      <vt:lpstr>Interface - Partida</vt:lpstr>
      <vt:lpstr>Interface - Interação</vt:lpstr>
      <vt:lpstr>SVG - Participante</vt:lpstr>
      <vt:lpstr>SVG - Administrador</vt:lpstr>
      <vt:lpstr>Interação com o servidor</vt:lpstr>
      <vt:lpstr>Demonstração</vt:lpstr>
      <vt:lpstr>Conclusão</vt:lpstr>
      <vt:lpstr>Conclusão</vt:lpstr>
      <vt:lpstr>Projeto e Seminário 13/14  Sistema Cooperativo para Estatísticas de Futebol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Cooperativo de Estatística de Futebol</dc:title>
  <dc:creator>Bruno Baptista</dc:creator>
  <cp:lastModifiedBy>Bruno Baptista</cp:lastModifiedBy>
  <cp:revision>336</cp:revision>
  <dcterms:created xsi:type="dcterms:W3CDTF">2014-09-30T13:39:47Z</dcterms:created>
  <dcterms:modified xsi:type="dcterms:W3CDTF">2014-10-30T23:18:01Z</dcterms:modified>
</cp:coreProperties>
</file>