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804F8-56F4-4542-ACF6-D03D5813A11E}" type="datetimeFigureOut">
              <a:rPr lang="pt-PT" smtClean="0"/>
              <a:t>05/05/2014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0FDBC-D8A8-4294-B0D2-F41E4DB576F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800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t.wikipedia.org/wiki/Criptografia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pt.wikipedia.org/wiki/Certificados_digitais" TargetMode="External"/><Relationship Id="rId4" Type="http://schemas.openxmlformats.org/officeDocument/2006/relationships/hyperlink" Target="http://pt.wikipedia.org/wiki/Servidor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8024-A2C3-4111-A204-FF9474B28E71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0485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Full-duplex – </a:t>
            </a:r>
            <a:r>
              <a:rPr lang="en-GB" dirty="0" err="1" smtClean="0"/>
              <a:t>transmissao</a:t>
            </a:r>
            <a:r>
              <a:rPr lang="en-GB" dirty="0" smtClean="0"/>
              <a:t> entre </a:t>
            </a:r>
            <a:r>
              <a:rPr lang="en-GB" dirty="0" err="1" smtClean="0"/>
              <a:t>cliente</a:t>
            </a:r>
            <a:r>
              <a:rPr lang="en-GB" dirty="0" smtClean="0"/>
              <a:t> e </a:t>
            </a:r>
            <a:r>
              <a:rPr lang="en-GB" dirty="0" err="1" smtClean="0"/>
              <a:t>servidor</a:t>
            </a:r>
            <a:r>
              <a:rPr lang="en-GB" dirty="0" smtClean="0"/>
              <a:t> </a:t>
            </a:r>
            <a:r>
              <a:rPr lang="en-GB" dirty="0" err="1" smtClean="0"/>
              <a:t>ao</a:t>
            </a:r>
            <a:r>
              <a:rPr lang="en-GB" dirty="0" smtClean="0"/>
              <a:t> </a:t>
            </a:r>
            <a:r>
              <a:rPr lang="en-GB" dirty="0" err="1" smtClean="0"/>
              <a:t>mesmo</a:t>
            </a:r>
            <a:r>
              <a:rPr lang="en-GB" dirty="0" smtClean="0"/>
              <a:t> tempo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8024-A2C3-4111-A204-FF9474B28E71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526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Clientes</a:t>
            </a:r>
            <a:r>
              <a:rPr lang="en-GB" baseline="0" dirty="0" smtClean="0"/>
              <a:t> – 1.000-10.000-100.000</a:t>
            </a:r>
          </a:p>
          <a:p>
            <a:r>
              <a:rPr lang="en-GB" baseline="0" dirty="0" smtClean="0"/>
              <a:t>Polling – </a:t>
            </a:r>
            <a:r>
              <a:rPr lang="en-GB" baseline="0" dirty="0" err="1" smtClean="0"/>
              <a:t>pedidos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sucessivos</a:t>
            </a:r>
            <a:r>
              <a:rPr lang="en-GB" baseline="0" dirty="0" smtClean="0"/>
              <a:t> para </a:t>
            </a:r>
            <a:r>
              <a:rPr lang="en-GB" baseline="0" dirty="0" err="1" smtClean="0"/>
              <a:t>ver</a:t>
            </a:r>
            <a:r>
              <a:rPr lang="en-GB" baseline="0" dirty="0" smtClean="0"/>
              <a:t> se </a:t>
            </a:r>
            <a:r>
              <a:rPr lang="en-GB" baseline="0" dirty="0" err="1" smtClean="0"/>
              <a:t>existe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informação</a:t>
            </a:r>
            <a:r>
              <a:rPr lang="en-GB" baseline="0" dirty="0" smtClean="0"/>
              <a:t> nova.</a:t>
            </a:r>
          </a:p>
          <a:p>
            <a:r>
              <a:rPr lang="en-GB" baseline="0" dirty="0" smtClean="0"/>
              <a:t>700mbps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8024-A2C3-4111-A204-FF9474B28E71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5446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Message boundaries </a:t>
            </a:r>
            <a:r>
              <a:rPr lang="en-GB" dirty="0" smtClean="0">
                <a:sym typeface="Wingdings" panose="05000000000000000000" pitchFamily="2" charset="2"/>
              </a:rPr>
              <a:t> message “</a:t>
            </a:r>
            <a:r>
              <a:rPr lang="en-GB" dirty="0" err="1" smtClean="0">
                <a:sym typeface="Wingdings" panose="05000000000000000000" pitchFamily="2" charset="2"/>
              </a:rPr>
              <a:t>ola</a:t>
            </a:r>
            <a:r>
              <a:rPr lang="en-GB" dirty="0" smtClean="0">
                <a:sym typeface="Wingdings" panose="05000000000000000000" pitchFamily="2" charset="2"/>
              </a:rPr>
              <a:t>” “</a:t>
            </a:r>
            <a:r>
              <a:rPr lang="en-GB" dirty="0" err="1" smtClean="0">
                <a:sym typeface="Wingdings" panose="05000000000000000000" pitchFamily="2" charset="2"/>
              </a:rPr>
              <a:t>adeus</a:t>
            </a:r>
            <a:r>
              <a:rPr lang="en-GB" dirty="0" smtClean="0">
                <a:sym typeface="Wingdings" panose="05000000000000000000" pitchFamily="2" charset="2"/>
              </a:rPr>
              <a:t>”. </a:t>
            </a:r>
            <a:r>
              <a:rPr lang="en-GB" dirty="0" err="1" smtClean="0">
                <a:sym typeface="Wingdings" panose="05000000000000000000" pitchFamily="2" charset="2"/>
              </a:rPr>
              <a:t>Pode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receber</a:t>
            </a:r>
            <a:r>
              <a:rPr lang="en-GB" dirty="0" smtClean="0">
                <a:sym typeface="Wingdings" panose="05000000000000000000" pitchFamily="2" charset="2"/>
              </a:rPr>
              <a:t> “o” “la” “ad” “</a:t>
            </a:r>
            <a:r>
              <a:rPr lang="en-GB" dirty="0" err="1" smtClean="0">
                <a:sym typeface="Wingdings" panose="05000000000000000000" pitchFamily="2" charset="2"/>
              </a:rPr>
              <a:t>eus</a:t>
            </a:r>
            <a:r>
              <a:rPr lang="en-GB" dirty="0" smtClean="0">
                <a:sym typeface="Wingdings" panose="05000000000000000000" pitchFamily="2" charset="2"/>
              </a:rPr>
              <a:t>”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Connection oriented  se </a:t>
            </a:r>
            <a:r>
              <a:rPr lang="en-GB" dirty="0" err="1" smtClean="0">
                <a:sym typeface="Wingdings" panose="05000000000000000000" pitchFamily="2" charset="2"/>
              </a:rPr>
              <a:t>nao</a:t>
            </a:r>
            <a:r>
              <a:rPr lang="en-GB" dirty="0" smtClean="0">
                <a:sym typeface="Wingdings" panose="05000000000000000000" pitchFamily="2" charset="2"/>
              </a:rPr>
              <a:t> e -&gt; nova </a:t>
            </a:r>
            <a:r>
              <a:rPr lang="en-GB" dirty="0" err="1" smtClean="0">
                <a:sym typeface="Wingdings" panose="05000000000000000000" pitchFamily="2" charset="2"/>
              </a:rPr>
              <a:t>conexao</a:t>
            </a:r>
            <a:r>
              <a:rPr lang="en-GB" dirty="0" smtClean="0">
                <a:sym typeface="Wingdings" panose="05000000000000000000" pitchFamily="2" charset="2"/>
              </a:rPr>
              <a:t> para </a:t>
            </a:r>
            <a:r>
              <a:rPr lang="en-GB" dirty="0" err="1" smtClean="0">
                <a:sym typeface="Wingdings" panose="05000000000000000000" pitchFamily="2" charset="2"/>
              </a:rPr>
              <a:t>enviar</a:t>
            </a:r>
            <a:r>
              <a:rPr lang="en-GB" dirty="0" smtClean="0">
                <a:sym typeface="Wingdings" panose="05000000000000000000" pitchFamily="2" charset="2"/>
              </a:rPr>
              <a:t> a </a:t>
            </a:r>
            <a:r>
              <a:rPr lang="en-GB" dirty="0" err="1" smtClean="0">
                <a:sym typeface="Wingdings" panose="05000000000000000000" pitchFamily="2" charset="2"/>
              </a:rPr>
              <a:t>resposta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8024-A2C3-4111-A204-FF9474B28E71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0138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8024-A2C3-4111-A204-FF9474B28E71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4181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8024-A2C3-4111-A204-FF9474B28E71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4570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Going away</a:t>
            </a:r>
            <a:r>
              <a:rPr lang="en-GB" baseline="0" dirty="0" smtClean="0"/>
              <a:t> </a:t>
            </a:r>
            <a:r>
              <a:rPr lang="en-GB" baseline="0" dirty="0" smtClean="0">
                <a:sym typeface="Wingdings" panose="05000000000000000000" pitchFamily="2" charset="2"/>
              </a:rPr>
              <a:t> </a:t>
            </a:r>
            <a:r>
              <a:rPr lang="en-GB" baseline="0" dirty="0" err="1" smtClean="0">
                <a:sym typeface="Wingdings" panose="05000000000000000000" pitchFamily="2" charset="2"/>
              </a:rPr>
              <a:t>servidor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esta</a:t>
            </a:r>
            <a:r>
              <a:rPr lang="en-GB" baseline="0" dirty="0" smtClean="0">
                <a:sym typeface="Wingdings" panose="05000000000000000000" pitchFamily="2" charset="2"/>
              </a:rPr>
              <a:t> a </a:t>
            </a:r>
            <a:r>
              <a:rPr lang="en-GB" baseline="0" dirty="0" err="1" smtClean="0">
                <a:sym typeface="Wingdings" panose="05000000000000000000" pitchFamily="2" charset="2"/>
              </a:rPr>
              <a:t>desligar</a:t>
            </a:r>
            <a:endParaRPr lang="en-GB" baseline="0" dirty="0" smtClean="0">
              <a:sym typeface="Wingdings" panose="05000000000000000000" pitchFamily="2" charset="2"/>
            </a:endParaRPr>
          </a:p>
          <a:p>
            <a:r>
              <a:rPr lang="en-GB" baseline="0" dirty="0" smtClean="0">
                <a:sym typeface="Wingdings" panose="05000000000000000000" pitchFamily="2" charset="2"/>
              </a:rPr>
              <a:t>Invalid data  </a:t>
            </a:r>
            <a:r>
              <a:rPr lang="en-GB" baseline="0" dirty="0" err="1" smtClean="0">
                <a:sym typeface="Wingdings" panose="05000000000000000000" pitchFamily="2" charset="2"/>
              </a:rPr>
              <a:t>mensagem</a:t>
            </a:r>
            <a:r>
              <a:rPr lang="en-GB" baseline="0" dirty="0" smtClean="0">
                <a:sym typeface="Wingdings" panose="05000000000000000000" pitchFamily="2" charset="2"/>
              </a:rPr>
              <a:t> mal </a:t>
            </a:r>
            <a:r>
              <a:rPr lang="en-GB" baseline="0" dirty="0" err="1" smtClean="0">
                <a:sym typeface="Wingdings" panose="05000000000000000000" pitchFamily="2" charset="2"/>
              </a:rPr>
              <a:t>formatada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8024-A2C3-4111-A204-FF9474B28E71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9816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Denial of service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err="1" smtClean="0">
                <a:sym typeface="Wingdings" panose="05000000000000000000" pitchFamily="2" charset="2"/>
              </a:rPr>
              <a:t>fazer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varios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pedidos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ao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servidor</a:t>
            </a:r>
            <a:r>
              <a:rPr lang="en-GB" baseline="0" dirty="0" smtClean="0">
                <a:sym typeface="Wingdings" panose="05000000000000000000" pitchFamily="2" charset="2"/>
              </a:rPr>
              <a:t> ate </a:t>
            </a:r>
            <a:r>
              <a:rPr lang="en-GB" baseline="0" dirty="0" err="1" smtClean="0">
                <a:sym typeface="Wingdings" panose="05000000000000000000" pitchFamily="2" charset="2"/>
              </a:rPr>
              <a:t>nao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conseguir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lidar</a:t>
            </a:r>
            <a:r>
              <a:rPr lang="en-GB" baseline="0" dirty="0" smtClean="0">
                <a:sym typeface="Wingdings" panose="05000000000000000000" pitchFamily="2" charset="2"/>
              </a:rPr>
              <a:t> com </a:t>
            </a:r>
            <a:r>
              <a:rPr lang="en-GB" baseline="0" dirty="0" err="1" smtClean="0">
                <a:sym typeface="Wingdings" panose="05000000000000000000" pitchFamily="2" charset="2"/>
              </a:rPr>
              <a:t>tantos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pedidos</a:t>
            </a:r>
            <a:r>
              <a:rPr lang="en-GB" baseline="0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GB" baseline="0" dirty="0" smtClean="0">
                <a:sym typeface="Wingdings" panose="05000000000000000000" pitchFamily="2" charset="2"/>
              </a:rPr>
              <a:t>Connection flooding  </a:t>
            </a:r>
            <a:r>
              <a:rPr lang="en-GB" baseline="0" dirty="0" err="1" smtClean="0">
                <a:sym typeface="Wingdings" panose="05000000000000000000" pitchFamily="2" charset="2"/>
              </a:rPr>
              <a:t>fazer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varias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ligacões</a:t>
            </a:r>
            <a:r>
              <a:rPr lang="en-GB" baseline="0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GB" baseline="0" dirty="0" smtClean="0">
                <a:sym typeface="Wingdings" panose="05000000000000000000" pitchFamily="2" charset="2"/>
              </a:rPr>
              <a:t>Proxy  </a:t>
            </a:r>
            <a:r>
              <a:rPr lang="en-GB" baseline="0" dirty="0" err="1" smtClean="0">
                <a:sym typeface="Wingdings" panose="05000000000000000000" pitchFamily="2" charset="2"/>
              </a:rPr>
              <a:t>fazer</a:t>
            </a:r>
            <a:r>
              <a:rPr lang="en-GB" baseline="0" dirty="0" smtClean="0">
                <a:sym typeface="Wingdings" panose="05000000000000000000" pitchFamily="2" charset="2"/>
              </a:rPr>
              <a:t> cache de </a:t>
            </a:r>
            <a:r>
              <a:rPr lang="en-GB" baseline="0" dirty="0" err="1" smtClean="0">
                <a:sym typeface="Wingdings" panose="05000000000000000000" pitchFamily="2" charset="2"/>
              </a:rPr>
              <a:t>informação</a:t>
            </a:r>
            <a:r>
              <a:rPr lang="en-GB" baseline="0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GB" baseline="0" dirty="0" err="1" smtClean="0">
                <a:sym typeface="Wingdings" panose="05000000000000000000" pitchFamily="2" charset="2"/>
              </a:rPr>
              <a:t>Crossfazer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pedidos</a:t>
            </a:r>
            <a:r>
              <a:rPr lang="en-GB" baseline="0" dirty="0" smtClean="0">
                <a:sym typeface="Wingdings" panose="05000000000000000000" pitchFamily="2" charset="2"/>
              </a:rPr>
              <a:t> de um </a:t>
            </a:r>
            <a:r>
              <a:rPr lang="en-GB" baseline="0" dirty="0" err="1" smtClean="0">
                <a:sym typeface="Wingdings" panose="05000000000000000000" pitchFamily="2" charset="2"/>
              </a:rPr>
              <a:t>protocolo</a:t>
            </a:r>
            <a:r>
              <a:rPr lang="en-GB" baseline="0" dirty="0" smtClean="0">
                <a:sym typeface="Wingdings" panose="05000000000000000000" pitchFamily="2" charset="2"/>
              </a:rPr>
              <a:t>, </a:t>
            </a:r>
            <a:r>
              <a:rPr lang="en-GB" baseline="0" dirty="0" err="1" smtClean="0">
                <a:sym typeface="Wingdings" panose="05000000000000000000" pitchFamily="2" charset="2"/>
              </a:rPr>
              <a:t>em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que</a:t>
            </a:r>
            <a:r>
              <a:rPr lang="en-GB" baseline="0" dirty="0" smtClean="0">
                <a:sym typeface="Wingdings" panose="05000000000000000000" pitchFamily="2" charset="2"/>
              </a:rPr>
              <a:t> o </a:t>
            </a:r>
            <a:r>
              <a:rPr lang="en-GB" baseline="0" dirty="0" err="1" smtClean="0">
                <a:sym typeface="Wingdings" panose="05000000000000000000" pitchFamily="2" charset="2"/>
              </a:rPr>
              <a:t>servidor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espera</a:t>
            </a:r>
            <a:r>
              <a:rPr lang="en-GB" baseline="0" dirty="0" smtClean="0">
                <a:sym typeface="Wingdings" panose="05000000000000000000" pitchFamily="2" charset="2"/>
              </a:rPr>
              <a:t> outro. </a:t>
            </a:r>
            <a:r>
              <a:rPr lang="en-GB" baseline="0" dirty="0" err="1" smtClean="0">
                <a:sym typeface="Wingdings" panose="05000000000000000000" pitchFamily="2" charset="2"/>
              </a:rPr>
              <a:t>Ou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fazer</a:t>
            </a:r>
            <a:r>
              <a:rPr lang="en-GB" baseline="0" dirty="0" smtClean="0">
                <a:sym typeface="Wingdings" panose="05000000000000000000" pitchFamily="2" charset="2"/>
              </a:rPr>
              <a:t> request </a:t>
            </a:r>
            <a:r>
              <a:rPr lang="en-GB" baseline="0" dirty="0" err="1" smtClean="0">
                <a:sym typeface="Wingdings" panose="05000000000000000000" pitchFamily="2" charset="2"/>
              </a:rPr>
              <a:t>websocket</a:t>
            </a:r>
            <a:r>
              <a:rPr lang="en-GB" baseline="0" dirty="0" smtClean="0">
                <a:sym typeface="Wingdings" panose="05000000000000000000" pitchFamily="2" charset="2"/>
              </a:rPr>
              <a:t> a um </a:t>
            </a:r>
            <a:r>
              <a:rPr lang="en-GB" baseline="0" dirty="0" err="1" smtClean="0">
                <a:sym typeface="Wingdings" panose="05000000000000000000" pitchFamily="2" charset="2"/>
              </a:rPr>
              <a:t>servidor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nao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websocket</a:t>
            </a:r>
            <a:endParaRPr lang="en-GB" baseline="0" dirty="0" smtClean="0">
              <a:sym typeface="Wingdings" panose="05000000000000000000" pitchFamily="2" charset="2"/>
            </a:endParaRPr>
          </a:p>
          <a:p>
            <a:r>
              <a:rPr lang="en-GB" baseline="0" dirty="0" smtClean="0">
                <a:sym typeface="Wingdings" panose="05000000000000000000" pitchFamily="2" charset="2"/>
              </a:rPr>
              <a:t>Man  </a:t>
            </a:r>
            <a:r>
              <a:rPr lang="pt-PT" dirty="0" smtClean="0"/>
              <a:t>uma conexão </a:t>
            </a:r>
            <a:r>
              <a:rPr lang="pt-PT" dirty="0" smtClean="0">
                <a:hlinkClick r:id="rId3" tooltip="Criptografia"/>
              </a:rPr>
              <a:t>criptografada</a:t>
            </a:r>
            <a:r>
              <a:rPr lang="pt-PT" dirty="0" smtClean="0"/>
              <a:t> ,autenticidade do </a:t>
            </a:r>
            <a:r>
              <a:rPr lang="pt-PT" dirty="0" smtClean="0">
                <a:hlinkClick r:id="rId4" tooltip="Servidor"/>
              </a:rPr>
              <a:t>servidor</a:t>
            </a:r>
            <a:r>
              <a:rPr lang="pt-PT" dirty="0" smtClean="0"/>
              <a:t> e do cliente por meio de </a:t>
            </a:r>
            <a:r>
              <a:rPr lang="pt-PT" dirty="0" smtClean="0">
                <a:hlinkClick r:id="rId5" tooltip="Certificados digitais"/>
              </a:rPr>
              <a:t>certificados digitais</a:t>
            </a:r>
            <a:r>
              <a:rPr lang="pt-PT" dirty="0" smtClean="0"/>
              <a:t>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8024-A2C3-4111-A204-FF9474B28E71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2171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8024-A2C3-4111-A204-FF9474B28E71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297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05/05/2014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05/05/2014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05/05/2014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05/05/2014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05/05/2014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05/05/2014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05/05/2014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05/05/2014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05/05/2014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05/05/2014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05/05/2014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70875-E729-438F-AD64-DA10B3256A5A}" type="datetimeFigureOut">
              <a:rPr lang="pt-PT" smtClean="0"/>
              <a:t>05/05/2014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xemple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socket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atatracker.ietf.org/doc/rfc645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WebSocket</a:t>
            </a:r>
            <a:br>
              <a:rPr lang="en-GB" dirty="0" smtClean="0"/>
            </a:br>
            <a:r>
              <a:rPr lang="pt-PT" sz="3600" dirty="0" smtClean="0"/>
              <a:t>Protocolo</a:t>
            </a:r>
            <a:endParaRPr lang="pt-PT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sz="2000" dirty="0" smtClean="0"/>
              <a:t>Projecto e Seminário</a:t>
            </a:r>
          </a:p>
          <a:p>
            <a:endParaRPr lang="pt-PT" dirty="0" smtClean="0"/>
          </a:p>
          <a:p>
            <a:r>
              <a:rPr lang="pt-PT" sz="1600" dirty="0" smtClean="0"/>
              <a:t>Autor: Bruno Baptista</a:t>
            </a:r>
          </a:p>
          <a:p>
            <a:r>
              <a:rPr lang="pt-PT" sz="1600" dirty="0" smtClean="0"/>
              <a:t>5 Maio 2014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52076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WebSocket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O </a:t>
            </a:r>
            <a:r>
              <a:rPr lang="pt-PT" sz="1800" dirty="0" smtClean="0"/>
              <a:t>que</a:t>
            </a:r>
            <a:r>
              <a:rPr lang="en-GB" sz="1800" dirty="0" smtClean="0"/>
              <a:t> é – </a:t>
            </a:r>
            <a:r>
              <a:rPr lang="pt-PT" sz="1800" dirty="0" smtClean="0"/>
              <a:t>Protocolo da camada de transporte no modelo </a:t>
            </a:r>
            <a:r>
              <a:rPr lang="en-GB" sz="1800" dirty="0" smtClean="0"/>
              <a:t>tcp/ip</a:t>
            </a:r>
            <a:r>
              <a:rPr lang="pt-PT" sz="1800" dirty="0" smtClean="0"/>
              <a:t>.</a:t>
            </a:r>
          </a:p>
          <a:p>
            <a:r>
              <a:rPr lang="pt-PT" sz="1800" dirty="0" smtClean="0"/>
              <a:t>Proporciona – uma comunicação </a:t>
            </a:r>
            <a:r>
              <a:rPr lang="en-GB" sz="1800" dirty="0" smtClean="0"/>
              <a:t>full-duplex</a:t>
            </a:r>
            <a:r>
              <a:rPr lang="pt-PT" sz="1800" dirty="0" smtClean="0"/>
              <a:t>, bidireccional numa única ligação.</a:t>
            </a:r>
          </a:p>
          <a:p>
            <a:r>
              <a:rPr lang="pt-PT" sz="1800" dirty="0" smtClean="0"/>
              <a:t>Objectivo</a:t>
            </a:r>
            <a:r>
              <a:rPr lang="en-GB" sz="1800" dirty="0" smtClean="0"/>
              <a:t> – </a:t>
            </a:r>
            <a:r>
              <a:rPr lang="pt-PT" sz="1800" dirty="0" smtClean="0"/>
              <a:t>Utilizar o modelo </a:t>
            </a:r>
            <a:r>
              <a:rPr lang="en-GB" sz="1800" dirty="0" smtClean="0"/>
              <a:t>tcp/ip</a:t>
            </a:r>
            <a:r>
              <a:rPr lang="pt-PT" sz="1800" dirty="0" smtClean="0"/>
              <a:t> na infra-estrutura web.</a:t>
            </a:r>
          </a:p>
          <a:p>
            <a:r>
              <a:rPr lang="pt-PT" sz="1800" dirty="0" smtClean="0"/>
              <a:t>Funcionamento: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1ª parte - handshake: </a:t>
            </a:r>
            <a:r>
              <a:rPr lang="pt-PT" sz="1800" dirty="0" smtClean="0"/>
              <a:t>Pedido  de upgrade de HTTP para </a:t>
            </a:r>
            <a:r>
              <a:rPr lang="en-GB" sz="1800" dirty="0" smtClean="0"/>
              <a:t>WebSocket</a:t>
            </a:r>
            <a:r>
              <a:rPr lang="pt-PT" sz="1800" dirty="0" smtClean="0"/>
              <a:t>. O servidor responde, se quiser, com o protocolo suportado.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2ª parte - </a:t>
            </a:r>
            <a:r>
              <a:rPr lang="pt-PT" sz="1800" dirty="0" smtClean="0"/>
              <a:t>envio</a:t>
            </a:r>
            <a:r>
              <a:rPr lang="en-GB" sz="1800" dirty="0" smtClean="0"/>
              <a:t> de </a:t>
            </a:r>
            <a:r>
              <a:rPr lang="pt-PT" sz="1800" dirty="0" smtClean="0"/>
              <a:t>mensagem: Cliente fica a escuta de notificações assíncronas</a:t>
            </a:r>
            <a:r>
              <a:rPr lang="en-GB" sz="1800" dirty="0" smtClean="0"/>
              <a:t>, </a:t>
            </a:r>
            <a:r>
              <a:rPr lang="pt-PT" sz="1800" dirty="0" smtClean="0"/>
              <a:t>podendo</a:t>
            </a:r>
            <a:r>
              <a:rPr lang="en-GB" sz="1800" dirty="0" smtClean="0"/>
              <a:t> </a:t>
            </a:r>
            <a:r>
              <a:rPr lang="pt-PT" sz="1800" dirty="0" smtClean="0"/>
              <a:t>enviar mensagens ou fechar ligação</a:t>
            </a:r>
            <a:r>
              <a:rPr lang="en-GB" sz="1800" dirty="0" smtClean="0"/>
              <a:t>. </a:t>
            </a:r>
            <a:r>
              <a:rPr lang="pt-PT" sz="1800" dirty="0" smtClean="0"/>
              <a:t>Não são criadas novas ligações.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1800" dirty="0" smtClean="0"/>
              <a:t>Desenvolvido por IETF (</a:t>
            </a:r>
            <a:r>
              <a:rPr lang="en-GB" sz="1800" dirty="0" smtClean="0"/>
              <a:t>Internet Engineering Task Force</a:t>
            </a:r>
            <a:r>
              <a:rPr lang="pt-PT" sz="1800" dirty="0" smtClean="0"/>
              <a:t>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1800" dirty="0" smtClean="0"/>
              <a:t>Para: chat , jogos MMO, compra/venda de acções.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1800" dirty="0" smtClean="0"/>
              <a:t>Browsers  suportados – IE10+, </a:t>
            </a:r>
            <a:r>
              <a:rPr lang="en-GB" sz="1800" dirty="0" smtClean="0"/>
              <a:t>Firefox</a:t>
            </a:r>
            <a:r>
              <a:rPr lang="pt-PT" sz="1800" dirty="0" smtClean="0"/>
              <a:t> 4+, </a:t>
            </a:r>
            <a:r>
              <a:rPr lang="en-GB" sz="1800" dirty="0" smtClean="0"/>
              <a:t>Chrome</a:t>
            </a:r>
            <a:r>
              <a:rPr lang="pt-PT" sz="1800" dirty="0" smtClean="0"/>
              <a:t> 4+, Safari 5+, Opera 11+.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1800" dirty="0" smtClean="0"/>
              <a:t>Browsers não suportados </a:t>
            </a:r>
            <a:r>
              <a:rPr lang="en-GB" sz="1800" dirty="0" smtClean="0"/>
              <a:t>– Opera mini e Android browser.</a:t>
            </a:r>
            <a:endParaRPr lang="pt-PT" sz="1800" dirty="0" smtClean="0"/>
          </a:p>
        </p:txBody>
      </p:sp>
    </p:spTree>
    <p:extLst>
      <p:ext uri="{BB962C8B-B14F-4D97-AF65-F5344CB8AC3E}">
        <p14:creationId xmlns:p14="http://schemas.microsoft.com/office/powerpoint/2010/main" val="329741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624" y="188640"/>
            <a:ext cx="8229600" cy="1143000"/>
          </a:xfrm>
        </p:spPr>
        <p:txBody>
          <a:bodyPr/>
          <a:lstStyle/>
          <a:p>
            <a:r>
              <a:rPr lang="pt-PT" dirty="0" smtClean="0"/>
              <a:t>Porque usar </a:t>
            </a:r>
            <a:r>
              <a:rPr lang="en-GB" dirty="0" smtClean="0"/>
              <a:t>WebSocket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124744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PT" sz="1800" dirty="0" smtClean="0"/>
              <a:t>Banda larga </a:t>
            </a:r>
            <a:r>
              <a:rPr lang="pt-PT" sz="1800" dirty="0" smtClean="0">
                <a:sym typeface="Wingdings" panose="05000000000000000000" pitchFamily="2" charset="2"/>
              </a:rPr>
              <a:t> Depois do </a:t>
            </a:r>
            <a:r>
              <a:rPr lang="en-GB" sz="1800" dirty="0" smtClean="0">
                <a:sym typeface="Wingdings" panose="05000000000000000000" pitchFamily="2" charset="2"/>
              </a:rPr>
              <a:t>handshake</a:t>
            </a:r>
            <a:r>
              <a:rPr lang="pt-PT" sz="1800" dirty="0" smtClean="0">
                <a:sym typeface="Wingdings" panose="05000000000000000000" pitchFamily="2" charset="2"/>
              </a:rPr>
              <a:t>, só é preciso mandar os dados e não os cabeçalhos.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800" dirty="0" smtClean="0">
                <a:sym typeface="Wingdings" panose="05000000000000000000" pitchFamily="2" charset="2"/>
              </a:rPr>
              <a:t>Latência  Servidor envia mensagens sem precisar de um pedido do cliente.</a:t>
            </a:r>
          </a:p>
          <a:p>
            <a:pPr marL="0" indent="0">
              <a:buNone/>
            </a:pPr>
            <a:endParaRPr lang="en-GB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4" y="2564904"/>
            <a:ext cx="455295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0" y="2464891"/>
            <a:ext cx="47053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6165304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Redução de 500:1 na banda larga e de 3:1 de latência</a:t>
            </a:r>
            <a:endParaRPr lang="pt-PT" dirty="0"/>
          </a:p>
        </p:txBody>
      </p:sp>
      <p:sp>
        <p:nvSpPr>
          <p:cNvPr id="7" name="TextBox 6"/>
          <p:cNvSpPr txBox="1"/>
          <p:nvPr/>
        </p:nvSpPr>
        <p:spPr>
          <a:xfrm>
            <a:off x="4067944" y="5415022"/>
            <a:ext cx="51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[1]</a:t>
            </a:r>
            <a:endParaRPr lang="pt-PT" dirty="0"/>
          </a:p>
        </p:txBody>
      </p:sp>
      <p:sp>
        <p:nvSpPr>
          <p:cNvPr id="10" name="TextBox 9"/>
          <p:cNvSpPr txBox="1"/>
          <p:nvPr/>
        </p:nvSpPr>
        <p:spPr>
          <a:xfrm>
            <a:off x="8604448" y="5788182"/>
            <a:ext cx="51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[1]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3517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WebSocket vs HTTP vs TCP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8184039"/>
              </p:ext>
            </p:extLst>
          </p:nvPr>
        </p:nvGraphicFramePr>
        <p:xfrm>
          <a:off x="457200" y="1600200"/>
          <a:ext cx="8229600" cy="4205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700844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TCP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HTTP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WebSocket</a:t>
                      </a:r>
                      <a:endParaRPr lang="pt-PT" dirty="0"/>
                    </a:p>
                  </a:txBody>
                  <a:tcPr/>
                </a:tc>
              </a:tr>
              <a:tr h="700844">
                <a:tc>
                  <a:txBody>
                    <a:bodyPr/>
                    <a:lstStyle/>
                    <a:p>
                      <a:r>
                        <a:rPr lang="en-GB" dirty="0" smtClean="0"/>
                        <a:t>Addressing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IP and Port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URL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URL</a:t>
                      </a:r>
                      <a:endParaRPr lang="pt-PT" dirty="0"/>
                    </a:p>
                  </a:txBody>
                  <a:tcPr/>
                </a:tc>
              </a:tr>
              <a:tr h="700844">
                <a:tc>
                  <a:txBody>
                    <a:bodyPr/>
                    <a:lstStyle/>
                    <a:p>
                      <a:r>
                        <a:rPr lang="en-GB" dirty="0" smtClean="0"/>
                        <a:t>Simultaneous</a:t>
                      </a:r>
                      <a:r>
                        <a:rPr lang="en-GB" baseline="0" dirty="0" smtClean="0"/>
                        <a:t> transmission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Full duplex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Half duplex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Full duplex</a:t>
                      </a:r>
                      <a:endParaRPr lang="pt-PT" dirty="0"/>
                    </a:p>
                  </a:txBody>
                  <a:tcPr/>
                </a:tc>
              </a:tr>
              <a:tr h="700844">
                <a:tc>
                  <a:txBody>
                    <a:bodyPr/>
                    <a:lstStyle/>
                    <a:p>
                      <a:r>
                        <a:rPr lang="en-GB" dirty="0" smtClean="0"/>
                        <a:t>Content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Byte</a:t>
                      </a:r>
                      <a:r>
                        <a:rPr lang="en-GB" baseline="0" dirty="0" smtClean="0"/>
                        <a:t> streams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MIME messages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Text and binary</a:t>
                      </a:r>
                      <a:r>
                        <a:rPr lang="en-GB" baseline="0" dirty="0" smtClean="0"/>
                        <a:t> messages</a:t>
                      </a:r>
                      <a:endParaRPr lang="pt-PT" dirty="0"/>
                    </a:p>
                  </a:txBody>
                  <a:tcPr/>
                </a:tc>
              </a:tr>
              <a:tr h="700844">
                <a:tc>
                  <a:txBody>
                    <a:bodyPr/>
                    <a:lstStyle/>
                    <a:p>
                      <a:r>
                        <a:rPr lang="en-GB" dirty="0" smtClean="0"/>
                        <a:t>Message boundaries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pt-PT" dirty="0"/>
                    </a:p>
                  </a:txBody>
                  <a:tcPr/>
                </a:tc>
              </a:tr>
              <a:tr h="700844">
                <a:tc>
                  <a:txBody>
                    <a:bodyPr/>
                    <a:lstStyle/>
                    <a:p>
                      <a:r>
                        <a:rPr lang="en-GB" dirty="0" smtClean="0"/>
                        <a:t>Connection oriented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72400" y="5872429"/>
            <a:ext cx="51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[1]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829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677" y="248558"/>
            <a:ext cx="8229600" cy="614449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Protocolo</a:t>
            </a:r>
            <a:r>
              <a:rPr lang="en-GB" dirty="0" smtClean="0"/>
              <a:t> - Handshake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106586"/>
              </p:ext>
            </p:extLst>
          </p:nvPr>
        </p:nvGraphicFramePr>
        <p:xfrm>
          <a:off x="560414" y="1540130"/>
          <a:ext cx="7986836" cy="336129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93418"/>
                <a:gridCol w="3993418"/>
              </a:tblGrid>
              <a:tr h="308887">
                <a:tc>
                  <a:txBody>
                    <a:bodyPr/>
                    <a:lstStyle/>
                    <a:p>
                      <a:r>
                        <a:rPr lang="en-GB" sz="1400" b="0" u="none" strike="noStrike" kern="1200" baseline="0" noProof="0" dirty="0" smtClean="0">
                          <a:effectLst/>
                        </a:rPr>
                        <a:t>GET /echo HTTP/1.1</a:t>
                      </a:r>
                      <a:endParaRPr lang="en-GB" sz="1400" b="0" noProof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HTTP/1.1 101 </a:t>
                      </a:r>
                      <a:r>
                        <a:rPr lang="en-GB" sz="1400" b="0" i="0" u="none" strike="noStrike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Switching Protocols</a:t>
                      </a:r>
                      <a:endParaRPr lang="en-GB" sz="1400" noProof="0" dirty="0" smtClean="0"/>
                    </a:p>
                  </a:txBody>
                  <a:tcPr/>
                </a:tc>
              </a:tr>
              <a:tr h="308887">
                <a:tc>
                  <a:txBody>
                    <a:bodyPr/>
                    <a:lstStyle/>
                    <a:p>
                      <a:r>
                        <a:rPr lang="en-GB" sz="1400" b="0" u="none" strike="noStrike" kern="1200" baseline="0" noProof="0" dirty="0" smtClean="0">
                          <a:effectLst/>
                        </a:rPr>
                        <a:t>Host: server.exemple.com</a:t>
                      </a:r>
                      <a:endParaRPr lang="en-GB" sz="1400" b="0" noProof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Upgrade: websocket</a:t>
                      </a:r>
                      <a:endParaRPr lang="pt-PT" sz="1400" dirty="0" smtClean="0"/>
                    </a:p>
                  </a:txBody>
                  <a:tcPr/>
                </a:tc>
              </a:tr>
              <a:tr h="308887">
                <a:tc>
                  <a:txBody>
                    <a:bodyPr/>
                    <a:lstStyle/>
                    <a:p>
                      <a:r>
                        <a:rPr lang="en-GB" sz="1400" b="0" u="none" strike="noStrike" kern="1200" baseline="0" noProof="0" dirty="0" smtClean="0">
                          <a:effectLst/>
                        </a:rPr>
                        <a:t>Upgrade: websocket</a:t>
                      </a:r>
                      <a:endParaRPr lang="en-GB" sz="1400" b="0" noProof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Connection: Upgrade</a:t>
                      </a:r>
                      <a:endParaRPr lang="pt-PT" sz="1400" dirty="0" smtClean="0"/>
                    </a:p>
                  </a:txBody>
                  <a:tcPr/>
                </a:tc>
              </a:tr>
              <a:tr h="308887">
                <a:tc>
                  <a:txBody>
                    <a:bodyPr/>
                    <a:lstStyle/>
                    <a:p>
                      <a:r>
                        <a:rPr lang="en-GB" sz="1400" b="0" u="none" strike="noStrike" kern="1200" baseline="0" noProof="0" dirty="0" smtClean="0">
                          <a:effectLst/>
                        </a:rPr>
                        <a:t>Connection: Upgrade</a:t>
                      </a:r>
                      <a:endParaRPr lang="en-GB" sz="1400" b="0" noProof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</a:t>
                      </a:r>
                      <a:r>
                        <a:rPr lang="pt-P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-WebSocket-</a:t>
                      </a:r>
                      <a:r>
                        <a:rPr lang="pt-PT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Accept</a:t>
                      </a:r>
                      <a:r>
                        <a:rPr lang="pt-P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fYoqiH14DgI+5ylEMwM2sOLzOi0=</a:t>
                      </a:r>
                      <a:endParaRPr lang="pt-PT" sz="1400" b="0" noProof="0" dirty="0">
                        <a:effectLst/>
                      </a:endParaRPr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r>
                        <a:rPr lang="en-GB" sz="1400" b="0" u="none" strike="noStrike" kern="1200" baseline="0" noProof="0" dirty="0" smtClean="0">
                          <a:effectLst/>
                        </a:rPr>
                        <a:t>Sec-WebSocket-Key: 7+C600xYybOv2zmJ69RQsw==</a:t>
                      </a:r>
                      <a:endParaRPr lang="en-GB" sz="1400" b="0" noProof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Sec-Websocket-Protocol : Protocol</a:t>
                      </a:r>
                      <a:endParaRPr lang="pt-PT" sz="1400" dirty="0"/>
                    </a:p>
                  </a:txBody>
                  <a:tcPr/>
                </a:tc>
              </a:tr>
              <a:tr h="308887">
                <a:tc>
                  <a:txBody>
                    <a:bodyPr/>
                    <a:lstStyle/>
                    <a:p>
                      <a:r>
                        <a:rPr lang="en-GB" sz="1400" b="0" u="none" strike="noStrike" kern="1200" baseline="0" noProof="0" dirty="0" smtClean="0">
                          <a:effectLst/>
                        </a:rPr>
                        <a:t>Sec-WebSocket-Version: 13</a:t>
                      </a:r>
                      <a:endParaRPr lang="en-GB" sz="1400" b="0" noProof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Sec-Websocket-Extensions : [Extensions]</a:t>
                      </a:r>
                      <a:endParaRPr lang="pt-PT" sz="1400" dirty="0"/>
                    </a:p>
                  </a:txBody>
                  <a:tcPr/>
                </a:tc>
              </a:tr>
              <a:tr h="308887">
                <a:tc>
                  <a:txBody>
                    <a:bodyPr/>
                    <a:lstStyle/>
                    <a:p>
                      <a:r>
                        <a:rPr lang="en-GB" sz="1400" b="0" dirty="0" smtClean="0">
                          <a:solidFill>
                            <a:schemeClr val="tx1"/>
                          </a:solidFill>
                          <a:effectLst/>
                        </a:rPr>
                        <a:t>Sec-WebSocket-Origin: </a:t>
                      </a:r>
                      <a:r>
                        <a:rPr lang="en-GB" sz="1400" b="0" dirty="0" smtClean="0">
                          <a:solidFill>
                            <a:schemeClr val="tx1"/>
                          </a:solidFill>
                          <a:effectLst/>
                          <a:hlinkClick r:id="rId3"/>
                        </a:rPr>
                        <a:t>http://exemple.com</a:t>
                      </a:r>
                      <a:endParaRPr lang="pt-PT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</a:tr>
              <a:tr h="308887">
                <a:tc>
                  <a:txBody>
                    <a:bodyPr/>
                    <a:lstStyle/>
                    <a:p>
                      <a:r>
                        <a:rPr lang="en-GB" sz="1400" b="0" dirty="0" smtClean="0">
                          <a:solidFill>
                            <a:schemeClr val="tx1"/>
                          </a:solidFill>
                          <a:effectLst/>
                        </a:rPr>
                        <a:t>Sec-</a:t>
                      </a:r>
                      <a:r>
                        <a:rPr lang="en-GB" sz="1400" b="0" dirty="0" err="1" smtClean="0">
                          <a:solidFill>
                            <a:schemeClr val="tx1"/>
                          </a:solidFill>
                          <a:effectLst/>
                        </a:rPr>
                        <a:t>WebSocket</a:t>
                      </a:r>
                      <a:r>
                        <a:rPr lang="en-GB" sz="1400" b="0" dirty="0" smtClean="0">
                          <a:solidFill>
                            <a:schemeClr val="tx1"/>
                          </a:solidFill>
                          <a:effectLst/>
                        </a:rPr>
                        <a:t>-Protocol: [protocols]</a:t>
                      </a:r>
                      <a:endParaRPr lang="pt-PT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 b="0" dirty="0">
                        <a:effectLst/>
                      </a:endParaRPr>
                    </a:p>
                  </a:txBody>
                  <a:tcPr/>
                </a:tc>
              </a:tr>
              <a:tr h="308887">
                <a:tc>
                  <a:txBody>
                    <a:bodyPr/>
                    <a:lstStyle/>
                    <a:p>
                      <a:r>
                        <a:rPr lang="en-GB" sz="1400" b="0" dirty="0" smtClean="0">
                          <a:solidFill>
                            <a:schemeClr val="tx1"/>
                          </a:solidFill>
                          <a:effectLst/>
                        </a:rPr>
                        <a:t>Sec-</a:t>
                      </a:r>
                      <a:r>
                        <a:rPr lang="en-GB" sz="1400" b="0" dirty="0" err="1" smtClean="0">
                          <a:solidFill>
                            <a:schemeClr val="tx1"/>
                          </a:solidFill>
                          <a:effectLst/>
                        </a:rPr>
                        <a:t>Websocket</a:t>
                      </a:r>
                      <a:r>
                        <a:rPr lang="en-GB" sz="1400" b="0" dirty="0" smtClean="0">
                          <a:solidFill>
                            <a:schemeClr val="tx1"/>
                          </a:solidFill>
                          <a:effectLst/>
                        </a:rPr>
                        <a:t>-Extensions: [extensions]</a:t>
                      </a:r>
                      <a:endParaRPr lang="pt-PT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 b="0" dirty="0">
                        <a:effectLst/>
                      </a:endParaRPr>
                    </a:p>
                  </a:txBody>
                  <a:tcPr/>
                </a:tc>
              </a:tr>
              <a:tr h="308887">
                <a:tc>
                  <a:txBody>
                    <a:bodyPr/>
                    <a:lstStyle/>
                    <a:p>
                      <a:r>
                        <a:rPr lang="en-GB" sz="1400" b="0" dirty="0" smtClean="0">
                          <a:solidFill>
                            <a:schemeClr val="tx1"/>
                          </a:solidFill>
                          <a:effectLst/>
                        </a:rPr>
                        <a:t>Cookie</a:t>
                      </a:r>
                      <a:endParaRPr lang="pt-PT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 b="0" dirty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Left Brace 7"/>
          <p:cNvSpPr/>
          <p:nvPr/>
        </p:nvSpPr>
        <p:spPr>
          <a:xfrm>
            <a:off x="240181" y="1521160"/>
            <a:ext cx="294085" cy="2113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extBox 8"/>
          <p:cNvSpPr txBox="1"/>
          <p:nvPr/>
        </p:nvSpPr>
        <p:spPr>
          <a:xfrm>
            <a:off x="0" y="1423689"/>
            <a:ext cx="2515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Required</a:t>
            </a:r>
            <a:endParaRPr lang="pt-PT" dirty="0"/>
          </a:p>
        </p:txBody>
      </p:sp>
      <p:sp>
        <p:nvSpPr>
          <p:cNvPr id="12" name="Right Brace 11"/>
          <p:cNvSpPr/>
          <p:nvPr/>
        </p:nvSpPr>
        <p:spPr>
          <a:xfrm>
            <a:off x="8608471" y="1571532"/>
            <a:ext cx="233772" cy="1425420"/>
          </a:xfrm>
          <a:prstGeom prst="righ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extBox 12"/>
          <p:cNvSpPr txBox="1"/>
          <p:nvPr/>
        </p:nvSpPr>
        <p:spPr>
          <a:xfrm>
            <a:off x="8842243" y="1258037"/>
            <a:ext cx="2515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Required</a:t>
            </a:r>
            <a:endParaRPr lang="pt-PT" dirty="0"/>
          </a:p>
        </p:txBody>
      </p:sp>
      <p:sp>
        <p:nvSpPr>
          <p:cNvPr id="14" name="TextBox 13"/>
          <p:cNvSpPr txBox="1"/>
          <p:nvPr/>
        </p:nvSpPr>
        <p:spPr>
          <a:xfrm>
            <a:off x="515569" y="1198137"/>
            <a:ext cx="792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		PEDIDO				RESPOSTA</a:t>
            </a:r>
            <a:endParaRPr lang="pt-PT" dirty="0"/>
          </a:p>
        </p:txBody>
      </p:sp>
      <p:sp>
        <p:nvSpPr>
          <p:cNvPr id="15" name="TextBox 14"/>
          <p:cNvSpPr txBox="1"/>
          <p:nvPr/>
        </p:nvSpPr>
        <p:spPr>
          <a:xfrm>
            <a:off x="534266" y="4900985"/>
            <a:ext cx="80742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Gerar </a:t>
            </a:r>
            <a:r>
              <a:rPr lang="pt-PT" dirty="0" err="1" smtClean="0"/>
              <a:t>sec-websocket-accept</a:t>
            </a:r>
            <a:r>
              <a:rPr lang="pt-PT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Servidor adiciona a chave recebida com a </a:t>
            </a:r>
            <a:r>
              <a:rPr lang="en-GB" dirty="0" smtClean="0"/>
              <a:t>GUID - </a:t>
            </a:r>
            <a:r>
              <a:rPr lang="pt-PT" dirty="0" smtClean="0"/>
              <a:t>258EAFA5-E914-47DA-95CA-C5AB0DC85B11.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Transforma o resultado com SHA1.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Transforma o resultado com base64 </a:t>
            </a:r>
            <a:r>
              <a:rPr lang="en-GB" dirty="0" smtClean="0"/>
              <a:t>encoding</a:t>
            </a:r>
            <a:r>
              <a:rPr lang="pt-PT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2370" y="888705"/>
            <a:ext cx="792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Todas as ligações websocket começam com uma ligação HTTP. </a:t>
            </a:r>
            <a:endParaRPr lang="pt-PT" dirty="0"/>
          </a:p>
        </p:txBody>
      </p:sp>
      <p:sp>
        <p:nvSpPr>
          <p:cNvPr id="11" name="TextBox 10"/>
          <p:cNvSpPr txBox="1"/>
          <p:nvPr/>
        </p:nvSpPr>
        <p:spPr>
          <a:xfrm>
            <a:off x="8096991" y="4920579"/>
            <a:ext cx="51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[1]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8356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Protocolo - </a:t>
            </a:r>
            <a:r>
              <a:rPr lang="en-GB" dirty="0" smtClean="0"/>
              <a:t>Message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054301"/>
              </p:ext>
            </p:extLst>
          </p:nvPr>
        </p:nvGraphicFramePr>
        <p:xfrm>
          <a:off x="683568" y="4445126"/>
          <a:ext cx="2664296" cy="2412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728192"/>
              </a:tblGrid>
              <a:tr h="584074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Opcode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noProof="0" dirty="0" smtClean="0"/>
                        <a:t>Tipo</a:t>
                      </a:r>
                      <a:r>
                        <a:rPr lang="pt-PT" baseline="0" noProof="0" dirty="0" smtClean="0"/>
                        <a:t> mensagem</a:t>
                      </a:r>
                      <a:endParaRPr lang="pt-PT" noProof="0" dirty="0"/>
                    </a:p>
                  </a:txBody>
                  <a:tcPr/>
                </a:tc>
              </a:tr>
              <a:tr h="333756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Text</a:t>
                      </a:r>
                      <a:endParaRPr lang="pt-PT" dirty="0"/>
                    </a:p>
                  </a:txBody>
                  <a:tcPr/>
                </a:tc>
              </a:tr>
              <a:tr h="333756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Binary </a:t>
                      </a:r>
                      <a:endParaRPr lang="pt-PT" dirty="0"/>
                    </a:p>
                  </a:txBody>
                  <a:tcPr/>
                </a:tc>
              </a:tr>
              <a:tr h="333756"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Close</a:t>
                      </a:r>
                      <a:endParaRPr lang="pt-PT" dirty="0"/>
                    </a:p>
                  </a:txBody>
                  <a:tcPr/>
                </a:tc>
              </a:tr>
              <a:tr h="333756"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Ping</a:t>
                      </a:r>
                      <a:endParaRPr lang="pt-PT" dirty="0"/>
                    </a:p>
                  </a:txBody>
                  <a:tcPr/>
                </a:tc>
              </a:tr>
              <a:tr h="333756"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Pong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6911"/>
            <a:ext cx="619125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4054" y="1268760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 smtClean="0"/>
              <a:t>Uma mensagem pode ser composta por &gt; = 1 </a:t>
            </a:r>
            <a:r>
              <a:rPr lang="en-GB" dirty="0" smtClean="0"/>
              <a:t>frame</a:t>
            </a:r>
            <a:r>
              <a:rPr lang="pt-PT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 smtClean="0"/>
              <a:t>Não são enviados os </a:t>
            </a:r>
            <a:r>
              <a:rPr lang="en-GB" dirty="0" smtClean="0"/>
              <a:t>headers</a:t>
            </a:r>
            <a:r>
              <a:rPr lang="pt-PT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 smtClean="0"/>
              <a:t>Obrigatório todas as </a:t>
            </a:r>
            <a:r>
              <a:rPr lang="en-GB" dirty="0" smtClean="0"/>
              <a:t>frames</a:t>
            </a:r>
            <a:r>
              <a:rPr lang="pt-PT" dirty="0" smtClean="0"/>
              <a:t> enviadas estarem “</a:t>
            </a:r>
            <a:r>
              <a:rPr lang="en-GB" dirty="0" smtClean="0"/>
              <a:t>masked</a:t>
            </a:r>
            <a:r>
              <a:rPr lang="pt-PT" dirty="0" smtClean="0"/>
              <a:t>”.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 smtClean="0"/>
              <a:t>UTF-8 em todas as mensagens.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dirty="0"/>
          </a:p>
        </p:txBody>
      </p:sp>
      <p:sp>
        <p:nvSpPr>
          <p:cNvPr id="6" name="TextBox 5"/>
          <p:cNvSpPr txBox="1"/>
          <p:nvPr/>
        </p:nvSpPr>
        <p:spPr>
          <a:xfrm>
            <a:off x="4139952" y="4869160"/>
            <a:ext cx="4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Masked-Data = data XOR mask</a:t>
            </a:r>
          </a:p>
          <a:p>
            <a:endParaRPr lang="en-GB" dirty="0" smtClean="0"/>
          </a:p>
          <a:p>
            <a:r>
              <a:rPr lang="en-GB" dirty="0" smtClean="0"/>
              <a:t>Is fragment = 0</a:t>
            </a:r>
            <a:r>
              <a:rPr lang="pt-PT" dirty="0" smtClean="0"/>
              <a:t> </a:t>
            </a:r>
            <a:r>
              <a:rPr lang="pt-PT" dirty="0" smtClean="0">
                <a:sym typeface="Wingdings" panose="05000000000000000000" pitchFamily="2" charset="2"/>
              </a:rPr>
              <a:t> mensagem incompleta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Is fragment = 1 </a:t>
            </a:r>
            <a:r>
              <a:rPr lang="pt-PT" dirty="0" smtClean="0">
                <a:sym typeface="Wingdings" panose="05000000000000000000" pitchFamily="2" charset="2"/>
              </a:rPr>
              <a:t> mensagem completa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88224" y="4125498"/>
            <a:ext cx="51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[1]</a:t>
            </a:r>
            <a:endParaRPr lang="pt-PT" dirty="0"/>
          </a:p>
        </p:txBody>
      </p:sp>
      <p:sp>
        <p:nvSpPr>
          <p:cNvPr id="8" name="TextBox 7"/>
          <p:cNvSpPr txBox="1"/>
          <p:nvPr/>
        </p:nvSpPr>
        <p:spPr>
          <a:xfrm>
            <a:off x="3379437" y="6434646"/>
            <a:ext cx="51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[1]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5246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Protocolo - </a:t>
            </a:r>
            <a:r>
              <a:rPr lang="en-GB" dirty="0" smtClean="0"/>
              <a:t>Closing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20794"/>
              </p:ext>
            </p:extLst>
          </p:nvPr>
        </p:nvGraphicFramePr>
        <p:xfrm>
          <a:off x="539552" y="4995725"/>
          <a:ext cx="793122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  <a:gridCol w="5050904"/>
              </a:tblGrid>
              <a:tr h="279350">
                <a:tc>
                  <a:txBody>
                    <a:bodyPr/>
                    <a:lstStyle/>
                    <a:p>
                      <a:r>
                        <a:rPr lang="en-GB" dirty="0" smtClean="0"/>
                        <a:t>Code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Description</a:t>
                      </a:r>
                      <a:endParaRPr lang="pt-PT" dirty="0"/>
                    </a:p>
                  </a:txBody>
                  <a:tcPr/>
                </a:tc>
              </a:tr>
              <a:tr h="279350">
                <a:tc>
                  <a:txBody>
                    <a:bodyPr/>
                    <a:lstStyle/>
                    <a:p>
                      <a:r>
                        <a:rPr lang="en-GB" dirty="0" smtClean="0"/>
                        <a:t>0-999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noProof="0" dirty="0" smtClean="0"/>
                        <a:t>Inválido. Não se pode usar</a:t>
                      </a:r>
                      <a:endParaRPr lang="pt-PT" noProof="0" dirty="0"/>
                    </a:p>
                  </a:txBody>
                  <a:tcPr/>
                </a:tc>
              </a:tr>
              <a:tr h="279350">
                <a:tc>
                  <a:txBody>
                    <a:bodyPr/>
                    <a:lstStyle/>
                    <a:p>
                      <a:r>
                        <a:rPr lang="en-GB" dirty="0" smtClean="0"/>
                        <a:t>1000-2999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aseline="0" noProof="0" dirty="0" smtClean="0"/>
                        <a:t>Reservado para o protocolo  e futuras versões</a:t>
                      </a:r>
                      <a:endParaRPr lang="pt-PT" noProof="0" dirty="0"/>
                    </a:p>
                  </a:txBody>
                  <a:tcPr/>
                </a:tc>
              </a:tr>
              <a:tr h="279350">
                <a:tc>
                  <a:txBody>
                    <a:bodyPr/>
                    <a:lstStyle/>
                    <a:p>
                      <a:r>
                        <a:rPr lang="en-GB" dirty="0" smtClean="0"/>
                        <a:t>2000-3999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noProof="0" dirty="0" smtClean="0"/>
                        <a:t>Bibliotecas, </a:t>
                      </a:r>
                      <a:r>
                        <a:rPr lang="en-GB" noProof="0" dirty="0" smtClean="0"/>
                        <a:t>frameworks</a:t>
                      </a:r>
                      <a:r>
                        <a:rPr lang="pt-PT" noProof="0" dirty="0" smtClean="0"/>
                        <a:t> e aplicações</a:t>
                      </a:r>
                      <a:endParaRPr lang="pt-PT" noProof="0" dirty="0"/>
                    </a:p>
                  </a:txBody>
                  <a:tcPr/>
                </a:tc>
              </a:tr>
              <a:tr h="279350">
                <a:tc>
                  <a:txBody>
                    <a:bodyPr/>
                    <a:lstStyle/>
                    <a:p>
                      <a:r>
                        <a:rPr lang="en-GB" dirty="0" smtClean="0"/>
                        <a:t>4000-4999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noProof="0" dirty="0" smtClean="0"/>
                        <a:t>Privado</a:t>
                      </a:r>
                      <a:endParaRPr lang="pt-PT" noProof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8332244"/>
              </p:ext>
            </p:extLst>
          </p:nvPr>
        </p:nvGraphicFramePr>
        <p:xfrm>
          <a:off x="539552" y="2564904"/>
          <a:ext cx="793122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5612"/>
                <a:gridCol w="3965612"/>
              </a:tblGrid>
              <a:tr h="345638">
                <a:tc>
                  <a:txBody>
                    <a:bodyPr/>
                    <a:lstStyle/>
                    <a:p>
                      <a:r>
                        <a:rPr lang="en-GB" dirty="0" smtClean="0"/>
                        <a:t>Code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Description</a:t>
                      </a:r>
                      <a:endParaRPr lang="pt-PT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r>
                        <a:rPr lang="en-GB" dirty="0" smtClean="0"/>
                        <a:t>1000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Normal Close</a:t>
                      </a:r>
                      <a:endParaRPr lang="pt-PT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r>
                        <a:rPr lang="en-GB" dirty="0" smtClean="0"/>
                        <a:t>1001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Going Away</a:t>
                      </a:r>
                      <a:endParaRPr lang="pt-PT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r>
                        <a:rPr lang="en-GB" dirty="0" smtClean="0"/>
                        <a:t>1002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Protocol Error</a:t>
                      </a:r>
                      <a:endParaRPr lang="pt-PT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r>
                        <a:rPr lang="en-GB" dirty="0" smtClean="0"/>
                        <a:t>1007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Invalid Data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9552" y="4581128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Intervalos de códigos para o fecho da ligação.</a:t>
            </a:r>
            <a:endParaRPr lang="pt-PT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1484784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 smtClean="0"/>
              <a:t>Como saber se uma ligação terminou abrutamente ou graciosamente?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PT" dirty="0" smtClean="0"/>
              <a:t>Enviar uma </a:t>
            </a:r>
            <a:r>
              <a:rPr lang="en-GB" dirty="0" smtClean="0"/>
              <a:t>frame</a:t>
            </a:r>
            <a:r>
              <a:rPr lang="pt-PT" dirty="0" smtClean="0"/>
              <a:t> com o opcode 8.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PT" dirty="0" smtClean="0"/>
              <a:t>Indicar no conteúdo da </a:t>
            </a:r>
            <a:r>
              <a:rPr lang="en-GB" dirty="0" smtClean="0"/>
              <a:t>frame</a:t>
            </a:r>
            <a:r>
              <a:rPr lang="pt-PT" dirty="0" smtClean="0"/>
              <a:t>, um código e uma razão (</a:t>
            </a:r>
            <a:r>
              <a:rPr lang="en-GB" dirty="0" smtClean="0"/>
              <a:t>string</a:t>
            </a:r>
            <a:r>
              <a:rPr lang="pt-PT" dirty="0" smtClean="0"/>
              <a:t>).</a:t>
            </a:r>
            <a:endParaRPr lang="pt-PT" dirty="0"/>
          </a:p>
        </p:txBody>
      </p:sp>
      <p:sp>
        <p:nvSpPr>
          <p:cNvPr id="10" name="TextBox 9"/>
          <p:cNvSpPr txBox="1"/>
          <p:nvPr/>
        </p:nvSpPr>
        <p:spPr>
          <a:xfrm>
            <a:off x="7948952" y="4396462"/>
            <a:ext cx="51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[1]</a:t>
            </a:r>
            <a:endParaRPr lang="pt-PT" dirty="0"/>
          </a:p>
        </p:txBody>
      </p:sp>
      <p:sp>
        <p:nvSpPr>
          <p:cNvPr id="11" name="TextBox 10"/>
          <p:cNvSpPr txBox="1"/>
          <p:nvPr/>
        </p:nvSpPr>
        <p:spPr>
          <a:xfrm>
            <a:off x="8460432" y="6488668"/>
            <a:ext cx="51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[1]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6212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WebSocket - </a:t>
            </a:r>
            <a:r>
              <a:rPr lang="pt-PT" dirty="0" smtClean="0"/>
              <a:t>Segurança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297751"/>
              </p:ext>
            </p:extLst>
          </p:nvPr>
        </p:nvGraphicFramePr>
        <p:xfrm>
          <a:off x="457200" y="1600200"/>
          <a:ext cx="8229600" cy="478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796855">
                <a:tc>
                  <a:txBody>
                    <a:bodyPr/>
                    <a:lstStyle/>
                    <a:p>
                      <a:r>
                        <a:rPr lang="pt-PT" noProof="0" dirty="0" smtClean="0"/>
                        <a:t>Tipo</a:t>
                      </a:r>
                      <a:r>
                        <a:rPr lang="pt-PT" baseline="0" noProof="0" dirty="0" smtClean="0"/>
                        <a:t> de ataques</a:t>
                      </a:r>
                      <a:endParaRPr lang="pt-PT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noProof="0" dirty="0" smtClean="0"/>
                        <a:t>Solução</a:t>
                      </a:r>
                      <a:endParaRPr lang="pt-PT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Como?</a:t>
                      </a:r>
                      <a:endParaRPr lang="pt-PT" dirty="0"/>
                    </a:p>
                  </a:txBody>
                  <a:tcPr/>
                </a:tc>
              </a:tr>
              <a:tr h="796855">
                <a:tc>
                  <a:txBody>
                    <a:bodyPr/>
                    <a:lstStyle/>
                    <a:p>
                      <a:r>
                        <a:rPr lang="en-GB" dirty="0" smtClean="0"/>
                        <a:t>Denial of service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Header</a:t>
                      </a:r>
                      <a:r>
                        <a:rPr lang="en-GB" baseline="0" dirty="0" smtClean="0"/>
                        <a:t> – Origin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noProof="0" dirty="0" smtClean="0"/>
                        <a:t>Servidor pode</a:t>
                      </a:r>
                      <a:r>
                        <a:rPr lang="pt-PT" baseline="0" noProof="0" dirty="0" smtClean="0"/>
                        <a:t> rejeitar clientes</a:t>
                      </a:r>
                      <a:endParaRPr lang="pt-PT" noProof="0" dirty="0"/>
                    </a:p>
                  </a:txBody>
                  <a:tcPr/>
                </a:tc>
              </a:tr>
              <a:tr h="796855">
                <a:tc>
                  <a:txBody>
                    <a:bodyPr/>
                    <a:lstStyle/>
                    <a:p>
                      <a:r>
                        <a:rPr lang="en-GB" dirty="0" smtClean="0"/>
                        <a:t>Denial of service by connecting flooding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Header – Origin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noProof="0" dirty="0" smtClean="0"/>
                        <a:t>Browser não permite novas conexões</a:t>
                      </a:r>
                      <a:endParaRPr lang="pt-PT" noProof="0" dirty="0"/>
                    </a:p>
                  </a:txBody>
                  <a:tcPr/>
                </a:tc>
              </a:tr>
              <a:tr h="796855">
                <a:tc>
                  <a:txBody>
                    <a:bodyPr/>
                    <a:lstStyle/>
                    <a:p>
                      <a:r>
                        <a:rPr lang="en-GB" dirty="0" smtClean="0"/>
                        <a:t>Proxy server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Mask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noProof="0" dirty="0" smtClean="0"/>
                        <a:t>XOR</a:t>
                      </a:r>
                      <a:r>
                        <a:rPr lang="pt-PT" baseline="0" noProof="0" dirty="0" smtClean="0"/>
                        <a:t> entre a </a:t>
                      </a:r>
                      <a:r>
                        <a:rPr lang="en-GB" baseline="0" noProof="0" dirty="0" smtClean="0"/>
                        <a:t>mask</a:t>
                      </a:r>
                      <a:r>
                        <a:rPr lang="pt-PT" baseline="0" noProof="0" dirty="0" smtClean="0"/>
                        <a:t> e a mensagem.</a:t>
                      </a:r>
                      <a:endParaRPr lang="pt-PT" noProof="0" dirty="0"/>
                    </a:p>
                  </a:txBody>
                  <a:tcPr/>
                </a:tc>
              </a:tr>
              <a:tr h="796855">
                <a:tc>
                  <a:txBody>
                    <a:bodyPr/>
                    <a:lstStyle/>
                    <a:p>
                      <a:r>
                        <a:rPr lang="en-GB" dirty="0" smtClean="0"/>
                        <a:t>Cross protocol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Header - key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noProof="0" dirty="0" smtClean="0"/>
                        <a:t>Servidor</a:t>
                      </a:r>
                      <a:r>
                        <a:rPr lang="pt-PT" baseline="0" noProof="0" dirty="0" smtClean="0"/>
                        <a:t> responde com a chave do cliente + GUID</a:t>
                      </a:r>
                      <a:endParaRPr lang="pt-PT" noProof="0" dirty="0"/>
                    </a:p>
                  </a:txBody>
                  <a:tcPr/>
                </a:tc>
              </a:tr>
              <a:tr h="796855">
                <a:tc>
                  <a:txBody>
                    <a:bodyPr/>
                    <a:lstStyle/>
                    <a:p>
                      <a:r>
                        <a:rPr lang="en-GB" dirty="0" smtClean="0"/>
                        <a:t>Man-in-the-middle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wss://…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noProof="0" dirty="0" smtClean="0"/>
                        <a:t>SSL/TLS</a:t>
                      </a:r>
                      <a:endParaRPr lang="pt-PT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72400" y="6438364"/>
            <a:ext cx="51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[1]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9554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Bibliografia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500" b="1" dirty="0" smtClean="0"/>
              <a:t>[1]</a:t>
            </a:r>
            <a:r>
              <a:rPr lang="en-GB" sz="2500" dirty="0" smtClean="0"/>
              <a:t> Adam Freeman, “</a:t>
            </a:r>
            <a:r>
              <a:rPr lang="en-US" sz="2500" dirty="0"/>
              <a:t>The Definitive Guide to </a:t>
            </a:r>
            <a:r>
              <a:rPr lang="en-US" sz="2500" dirty="0" smtClean="0"/>
              <a:t>HTML5</a:t>
            </a:r>
            <a:r>
              <a:rPr lang="pt-PT" sz="2500" dirty="0" smtClean="0"/>
              <a:t>”, </a:t>
            </a:r>
            <a:r>
              <a:rPr lang="pt-PT" sz="2500" dirty="0" err="1" smtClean="0"/>
              <a:t>Apress</a:t>
            </a:r>
            <a:r>
              <a:rPr lang="pt-PT" sz="2500" dirty="0"/>
              <a:t> , ISBN13: </a:t>
            </a:r>
            <a:r>
              <a:rPr lang="pt-PT" sz="2500" dirty="0" smtClean="0"/>
              <a:t>978-1-4302-3960-4</a:t>
            </a:r>
          </a:p>
          <a:p>
            <a:pPr marL="0" indent="0">
              <a:buNone/>
            </a:pPr>
            <a:r>
              <a:rPr lang="en-GB" sz="2500" b="1" dirty="0"/>
              <a:t>[2]</a:t>
            </a:r>
            <a:r>
              <a:rPr lang="en-GB" sz="2500" dirty="0"/>
              <a:t> </a:t>
            </a:r>
            <a:r>
              <a:rPr lang="en-GB" sz="2500" dirty="0">
                <a:hlinkClick r:id="rId3"/>
              </a:rPr>
              <a:t>http://www.websocket.org</a:t>
            </a:r>
            <a:r>
              <a:rPr lang="en-GB" sz="2500" dirty="0" smtClean="0">
                <a:hlinkClick r:id="rId3"/>
              </a:rPr>
              <a:t>/</a:t>
            </a:r>
            <a:endParaRPr lang="en-GB" sz="2500" dirty="0" smtClean="0"/>
          </a:p>
          <a:p>
            <a:pPr marL="0" indent="0">
              <a:buNone/>
            </a:pPr>
            <a:r>
              <a:rPr lang="en-GB" sz="2500" b="1" dirty="0"/>
              <a:t>[3]</a:t>
            </a:r>
            <a:r>
              <a:rPr lang="en-GB" sz="2500" dirty="0"/>
              <a:t> </a:t>
            </a:r>
            <a:r>
              <a:rPr lang="en-GB" sz="2500" dirty="0">
                <a:hlinkClick r:id="rId4"/>
              </a:rPr>
              <a:t>http://datatracker.ietf.org/doc/rfc6455</a:t>
            </a:r>
            <a:r>
              <a:rPr lang="en-GB" sz="2500" dirty="0" smtClean="0">
                <a:hlinkClick r:id="rId4"/>
              </a:rPr>
              <a:t>/</a:t>
            </a:r>
            <a:endParaRPr lang="en-GB" sz="2500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472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764</Words>
  <Application>Microsoft Office PowerPoint</Application>
  <PresentationFormat>On-screen Show (4:3)</PresentationFormat>
  <Paragraphs>169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Tema do Office</vt:lpstr>
      <vt:lpstr>WebSocket Protocolo</vt:lpstr>
      <vt:lpstr>WebSocket</vt:lpstr>
      <vt:lpstr>Porque usar WebSocket?</vt:lpstr>
      <vt:lpstr>WebSocket vs HTTP vs TCP</vt:lpstr>
      <vt:lpstr>Protocolo - Handshake</vt:lpstr>
      <vt:lpstr>Protocolo - Message</vt:lpstr>
      <vt:lpstr>Protocolo - Closing</vt:lpstr>
      <vt:lpstr>WebSocket - Segurança</vt:lpstr>
      <vt:lpstr>Bibliografia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WebSocket Protocolo</dc:title>
  <dc:creator>Bruno Baptista</dc:creator>
  <cp:lastModifiedBy>Bruno Baptista</cp:lastModifiedBy>
  <cp:revision>137</cp:revision>
  <dcterms:created xsi:type="dcterms:W3CDTF">2014-04-20T10:42:41Z</dcterms:created>
  <dcterms:modified xsi:type="dcterms:W3CDTF">2014-05-05T20:55:45Z</dcterms:modified>
  <cp:contentStatus/>
</cp:coreProperties>
</file>