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7594-ABAB-695D-25DC-6C6BDC179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C4F6D-B24A-1427-C26C-5B948508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7CEC-3FBA-86E2-E188-5274F9F6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2DCD-0A91-4470-BA24-6D08FD08958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A607-C94F-8341-9E8F-4A1A1229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E653C-CAC6-70FE-F692-1C0D948E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3D-04D5-4D0D-AED9-7D1C9601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B78C-D820-B754-B572-0BF4F8B6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47785-D85E-C3DA-AC84-29DD0ED6F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6AA7-1A40-CFE1-4BAF-FE5A08E5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2DCD-0A91-4470-BA24-6D08FD08958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7357-5FD9-93D6-83DC-1FAF7608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7920-C3D2-28D7-9B0F-BA2F4999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3D-04D5-4D0D-AED9-7D1C9601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4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220B4-332D-66A1-4A4C-AFD6EC8B4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122BE-9D9E-DF3A-D2D7-7537FBFFC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23CF-7F5B-B8F9-1830-44BDAC7D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2DCD-0A91-4470-BA24-6D08FD08958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A4A0-0FD0-3CE8-A7D5-29A8D674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4BDBB-96B3-318A-0F87-6C239A84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3D-04D5-4D0D-AED9-7D1C9601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9428-C972-8B06-6E93-5D7E393A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E48A-A072-A9D0-91DF-16969BE2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7BC0E-5D8B-1E7E-9814-78D5B1AC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2DCD-0A91-4470-BA24-6D08FD08958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2E54-16C9-A9CB-A23A-74343871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215A5-987B-2E49-4FBA-AF2AB711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3D-04D5-4D0D-AED9-7D1C9601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78B0-9869-0D6F-67E1-6D500963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B4F0-4179-B72D-924C-D1E93FC3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CE4D7-DD77-E7EB-6248-BC3956BC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2DCD-0A91-4470-BA24-6D08FD08958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2946-7976-F672-9E04-92E5887E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3E67C-F5CC-899E-02C2-ECC59D72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3D-04D5-4D0D-AED9-7D1C9601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5484-C54F-626B-9335-1C0A5EF0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B354-A217-80BB-9F26-0304D913E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6EE69-1203-4CDC-4CAC-824EE301B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F2E9-B3EB-7DCB-47AA-41B9420F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2DCD-0A91-4470-BA24-6D08FD08958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7FA10-6C34-A86F-AC8D-178A7BD5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EDD12-ED99-AE3D-27D6-C99423C1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3D-04D5-4D0D-AED9-7D1C9601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4294-8FBE-FFCF-8A91-09E3EA0F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5DC6E-D162-D464-037A-D31933B1C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B8552-7A55-EF91-D8DA-B22B1B719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AC38E-6599-3B35-2D91-3FEA73757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45902-4674-05BE-48FD-335FA71D1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1B7DA-576B-A75C-DB0B-21ECB05A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2DCD-0A91-4470-BA24-6D08FD08958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9024E-9F5E-8DDC-AEC0-FBB0F696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E47A1-6B3B-7475-F203-EE34C62B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3D-04D5-4D0D-AED9-7D1C9601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0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72B5-CDC3-384D-5B40-5BE99778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9ECF9-FBA9-FAD9-9A87-99A5EC2A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2DCD-0A91-4470-BA24-6D08FD08958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7EA91-C3F5-6897-28B5-ACE895A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7FBCC-893E-AC59-617C-B5FCC258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3D-04D5-4D0D-AED9-7D1C9601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F70FF-A9C2-DF82-A201-1206E93A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2DCD-0A91-4470-BA24-6D08FD08958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40B19-8058-7815-D5F6-400FC5AB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190DD-2A55-8895-4067-FCF58117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3D-04D5-4D0D-AED9-7D1C9601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2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910E-4C04-3922-2193-BD1B3D79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C6E9-A43E-2415-1FF5-4D55B8A8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04515-2F08-96AE-1E0F-75FA8CA5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89B8E-7E89-6B5B-F260-20A58B12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2DCD-0A91-4470-BA24-6D08FD08958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3C86-3240-7B5D-33EE-6E8A471B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54FB-0D5A-067B-630F-6A6C8D18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3D-04D5-4D0D-AED9-7D1C9601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3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29CA-57C1-1EB0-DAE6-50148EBE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85EC8-BF00-593A-4A2B-F06145AE8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A6ECC-6C23-50C6-C0AD-939E665B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A59FB-9D61-0B44-C3B5-BB7DD761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2DCD-0A91-4470-BA24-6D08FD08958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58AA1-7751-E34C-0EC3-42A96A24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98C08-DA94-AA42-5CDA-3C2A23E9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3D-04D5-4D0D-AED9-7D1C9601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4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F6D1A-6EF4-4481-1F0F-4136D94B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60F5C-2F3B-8B7F-78CE-3895B1B71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51C3-6A43-AD86-7BF5-21469E6A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02DCD-0A91-4470-BA24-6D08FD08958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E909-E71C-E17D-4643-2ABEAD7A8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E809-739F-29A1-2763-D77138DAF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65B3D-04D5-4D0D-AED9-7D1C9601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3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BA639C-69AE-DA5C-5A84-030A7D14A5A5}"/>
              </a:ext>
            </a:extLst>
          </p:cNvPr>
          <p:cNvSpPr txBox="1"/>
          <p:nvPr/>
        </p:nvSpPr>
        <p:spPr>
          <a:xfrm>
            <a:off x="4288970" y="130628"/>
            <a:ext cx="334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NCIF Platform Architecture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C1B4E6-DD21-1AA1-A646-F62102D11939}"/>
              </a:ext>
            </a:extLst>
          </p:cNvPr>
          <p:cNvSpPr/>
          <p:nvPr/>
        </p:nvSpPr>
        <p:spPr>
          <a:xfrm>
            <a:off x="23432" y="692909"/>
            <a:ext cx="11675789" cy="847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D7DE1-FA5F-012F-530D-5A2985B6A1CF}"/>
              </a:ext>
            </a:extLst>
          </p:cNvPr>
          <p:cNvSpPr txBox="1"/>
          <p:nvPr/>
        </p:nvSpPr>
        <p:spPr>
          <a:xfrm>
            <a:off x="308580" y="946029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af-Z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RDS (Structured data)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ED144-C326-3E00-747A-D6204A15E3B7}"/>
              </a:ext>
            </a:extLst>
          </p:cNvPr>
          <p:cNvSpPr txBox="1"/>
          <p:nvPr/>
        </p:nvSpPr>
        <p:spPr>
          <a:xfrm>
            <a:off x="5301027" y="617492"/>
            <a:ext cx="158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Layer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E5462-0714-6386-A83A-3F53DCAE11AE}"/>
              </a:ext>
            </a:extLst>
          </p:cNvPr>
          <p:cNvSpPr txBox="1"/>
          <p:nvPr/>
        </p:nvSpPr>
        <p:spPr>
          <a:xfrm>
            <a:off x="4561113" y="978942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af-Z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S3 (Unstructured data)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89795-BFDA-4BB9-6FD5-9C254BAE838B}"/>
              </a:ext>
            </a:extLst>
          </p:cNvPr>
          <p:cNvSpPr txBox="1"/>
          <p:nvPr/>
        </p:nvSpPr>
        <p:spPr>
          <a:xfrm>
            <a:off x="8011083" y="951728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af-Z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EMR (Data Processing )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849F16-563E-F4C6-FFF0-B1E22A874D61}"/>
              </a:ext>
            </a:extLst>
          </p:cNvPr>
          <p:cNvSpPr/>
          <p:nvPr/>
        </p:nvSpPr>
        <p:spPr>
          <a:xfrm>
            <a:off x="163284" y="2630206"/>
            <a:ext cx="11675789" cy="10106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5BF0-23CB-D83D-DEFF-D888CD67BABB}"/>
              </a:ext>
            </a:extLst>
          </p:cNvPr>
          <p:cNvSpPr txBox="1"/>
          <p:nvPr/>
        </p:nvSpPr>
        <p:spPr>
          <a:xfrm>
            <a:off x="5023613" y="2604024"/>
            <a:ext cx="223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API Layer 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933E2D-650A-3D5E-2B99-58DD3FE4A8BC}"/>
              </a:ext>
            </a:extLst>
          </p:cNvPr>
          <p:cNvSpPr txBox="1"/>
          <p:nvPr/>
        </p:nvSpPr>
        <p:spPr>
          <a:xfrm>
            <a:off x="163284" y="3048126"/>
            <a:ext cx="395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af-Z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Lambda (Serverless Computing)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394BE-20A8-FD66-06E7-17A32BA7AD92}"/>
              </a:ext>
            </a:extLst>
          </p:cNvPr>
          <p:cNvSpPr txBox="1"/>
          <p:nvPr/>
        </p:nvSpPr>
        <p:spPr>
          <a:xfrm>
            <a:off x="4288971" y="3086861"/>
            <a:ext cx="395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Gateway (Endpoint Management)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BD8E5-C176-9F14-8228-C5E5A5808854}"/>
              </a:ext>
            </a:extLst>
          </p:cNvPr>
          <p:cNvSpPr txBox="1"/>
          <p:nvPr/>
        </p:nvSpPr>
        <p:spPr>
          <a:xfrm>
            <a:off x="8369541" y="3048126"/>
            <a:ext cx="346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S3 (Caching/Temp Results)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3840E5-965C-EAB4-26F0-CCD3016FDE68}"/>
              </a:ext>
            </a:extLst>
          </p:cNvPr>
          <p:cNvSpPr/>
          <p:nvPr/>
        </p:nvSpPr>
        <p:spPr>
          <a:xfrm>
            <a:off x="731520" y="4391727"/>
            <a:ext cx="10520414" cy="10106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4F4EA7-60D9-605B-3A78-34E20F601912}"/>
              </a:ext>
            </a:extLst>
          </p:cNvPr>
          <p:cNvSpPr/>
          <p:nvPr/>
        </p:nvSpPr>
        <p:spPr>
          <a:xfrm>
            <a:off x="2589196" y="5906273"/>
            <a:ext cx="7632833" cy="874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34531-9435-AFA8-EC44-090B6FD294EB}"/>
              </a:ext>
            </a:extLst>
          </p:cNvPr>
          <p:cNvSpPr txBox="1"/>
          <p:nvPr/>
        </p:nvSpPr>
        <p:spPr>
          <a:xfrm>
            <a:off x="5301027" y="4358055"/>
            <a:ext cx="31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Authentication 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C0EE1E-B433-DE8A-C3D0-1B687225AB37}"/>
              </a:ext>
            </a:extLst>
          </p:cNvPr>
          <p:cNvSpPr txBox="1"/>
          <p:nvPr/>
        </p:nvSpPr>
        <p:spPr>
          <a:xfrm>
            <a:off x="1038613" y="4727387"/>
            <a:ext cx="362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Cognito (Authentication)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1DCBE2-071F-EE2A-E0F9-C01DB8002CD3}"/>
              </a:ext>
            </a:extLst>
          </p:cNvPr>
          <p:cNvSpPr txBox="1"/>
          <p:nvPr/>
        </p:nvSpPr>
        <p:spPr>
          <a:xfrm>
            <a:off x="7983071" y="4839197"/>
            <a:ext cx="362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IAM (Acess Control)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167E9-A76C-2C01-4DE1-9DBF7D86BB61}"/>
              </a:ext>
            </a:extLst>
          </p:cNvPr>
          <p:cNvSpPr txBox="1"/>
          <p:nvPr/>
        </p:nvSpPr>
        <p:spPr>
          <a:xfrm>
            <a:off x="5349153" y="5871176"/>
            <a:ext cx="31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&amp; Machine Learning 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45122-1B56-9F86-1875-BC57EBE211D3}"/>
              </a:ext>
            </a:extLst>
          </p:cNvPr>
          <p:cNvSpPr txBox="1"/>
          <p:nvPr/>
        </p:nvSpPr>
        <p:spPr>
          <a:xfrm>
            <a:off x="3846896" y="6231386"/>
            <a:ext cx="569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SageMaker (ML Model Training &amp; Deployment)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A37B74-1F8E-205F-41DD-1B0C5AAA969C}"/>
              </a:ext>
            </a:extLst>
          </p:cNvPr>
          <p:cNvCxnSpPr>
            <a:stCxn id="8" idx="2"/>
          </p:cNvCxnSpPr>
          <p:nvPr/>
        </p:nvCxnSpPr>
        <p:spPr>
          <a:xfrm flipH="1">
            <a:off x="5861326" y="1540043"/>
            <a:ext cx="1" cy="109016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107E89-5E07-83D0-2CF1-F6ED2FB4110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01179" y="3640859"/>
            <a:ext cx="0" cy="75086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A45339-3261-5DEA-ED0C-84A112C252EF}"/>
              </a:ext>
            </a:extLst>
          </p:cNvPr>
          <p:cNvCxnSpPr>
            <a:cxnSpLocks/>
          </p:cNvCxnSpPr>
          <p:nvPr/>
        </p:nvCxnSpPr>
        <p:spPr>
          <a:xfrm>
            <a:off x="6095998" y="5402380"/>
            <a:ext cx="0" cy="55701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8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2D8AD-52EA-264B-06B4-F21C087F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47" y="0"/>
            <a:ext cx="6840354" cy="673825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E09C5-4E2D-1B71-60D5-9B3B07A804FF}"/>
              </a:ext>
            </a:extLst>
          </p:cNvPr>
          <p:cNvSpPr txBox="1"/>
          <p:nvPr/>
        </p:nvSpPr>
        <p:spPr>
          <a:xfrm>
            <a:off x="57251" y="-1"/>
            <a:ext cx="497477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Architectural Breakdown for NCIF Platform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Data Layer Strategy</a:t>
            </a:r>
          </a:p>
          <a:p>
            <a:r>
              <a:rPr lang="en-US" dirty="0"/>
              <a:t>- AWS RDS &amp; AWS S3: data storage</a:t>
            </a:r>
          </a:p>
          <a:p>
            <a:r>
              <a:rPr lang="en-US" dirty="0"/>
              <a:t>- AWS EMR Spark: Data processing pipeline</a:t>
            </a:r>
          </a:p>
          <a:p>
            <a:r>
              <a:rPr lang="en-US" dirty="0"/>
              <a:t>  * Transforms raw data</a:t>
            </a:r>
          </a:p>
          <a:p>
            <a:r>
              <a:rPr lang="en-US" dirty="0"/>
              <a:t>  * Cleans and standardizes 21 diverse datasets</a:t>
            </a:r>
          </a:p>
          <a:p>
            <a:r>
              <a:rPr lang="en-US" dirty="0"/>
              <a:t>2. </a:t>
            </a:r>
            <a:r>
              <a:rPr lang="en-US" b="1" dirty="0"/>
              <a:t>Backend API Architecture</a:t>
            </a:r>
          </a:p>
          <a:p>
            <a:r>
              <a:rPr lang="en-US" dirty="0"/>
              <a:t>- AWS Lambda: Compute layer</a:t>
            </a:r>
          </a:p>
          <a:p>
            <a:r>
              <a:rPr lang="en-US" dirty="0"/>
              <a:t>* Dynamically handle data queries</a:t>
            </a:r>
          </a:p>
          <a:p>
            <a:r>
              <a:rPr lang="en-US" dirty="0"/>
              <a:t>  * Auto-scales based on request volume</a:t>
            </a:r>
          </a:p>
          <a:p>
            <a:r>
              <a:rPr lang="en-US" dirty="0"/>
              <a:t>- API Gateway: (Manages API endpoints, Handles request routing, monitoring and throttling)</a:t>
            </a:r>
          </a:p>
          <a:p>
            <a:r>
              <a:rPr lang="en-US" dirty="0"/>
              <a:t>- S3 Caching: (Temp. result storage, Reduces database load, Improves query performance)</a:t>
            </a:r>
          </a:p>
          <a:p>
            <a:r>
              <a:rPr lang="en-US" dirty="0"/>
              <a:t>3. </a:t>
            </a:r>
            <a:r>
              <a:rPr lang="en-US" b="1" dirty="0"/>
              <a:t>Security Framework</a:t>
            </a:r>
          </a:p>
          <a:p>
            <a:r>
              <a:rPr lang="en-US" dirty="0"/>
              <a:t>-Amazon Cognito: </a:t>
            </a:r>
          </a:p>
          <a:p>
            <a:r>
              <a:rPr lang="en-US" dirty="0"/>
              <a:t>  * User authentication</a:t>
            </a:r>
          </a:p>
          <a:p>
            <a:r>
              <a:rPr lang="en-US" dirty="0"/>
              <a:t>  * Supports multiple login methods</a:t>
            </a:r>
          </a:p>
          <a:p>
            <a:r>
              <a:rPr lang="en-US" dirty="0"/>
              <a:t>- AWS IAM (Identity and Access Management):</a:t>
            </a:r>
          </a:p>
          <a:p>
            <a:r>
              <a:rPr lang="en-US" b="1" dirty="0"/>
              <a:t>4. NLP and Machine Learning</a:t>
            </a:r>
          </a:p>
          <a:p>
            <a:r>
              <a:rPr lang="en-US" dirty="0"/>
              <a:t>- Amazon </a:t>
            </a:r>
            <a:r>
              <a:rPr lang="en-US" dirty="0" err="1"/>
              <a:t>SageMaker</a:t>
            </a:r>
            <a:r>
              <a:rPr lang="en-US" dirty="0"/>
              <a:t>:</a:t>
            </a:r>
          </a:p>
          <a:p>
            <a:r>
              <a:rPr lang="en-US" dirty="0"/>
              <a:t>  * Train custom models</a:t>
            </a:r>
          </a:p>
          <a:p>
            <a:r>
              <a:rPr lang="en-US" dirty="0"/>
              <a:t>  * Deploy machine learning endpoints</a:t>
            </a:r>
          </a:p>
        </p:txBody>
      </p:sp>
    </p:spTree>
    <p:extLst>
      <p:ext uri="{BB962C8B-B14F-4D97-AF65-F5344CB8AC3E}">
        <p14:creationId xmlns:p14="http://schemas.microsoft.com/office/powerpoint/2010/main" val="100662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8F509B-E4A5-18CB-45C0-7A89069136B2}"/>
              </a:ext>
            </a:extLst>
          </p:cNvPr>
          <p:cNvSpPr txBox="1"/>
          <p:nvPr/>
        </p:nvSpPr>
        <p:spPr>
          <a:xfrm>
            <a:off x="393032" y="1762358"/>
            <a:ext cx="10984030" cy="3842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Set Up AWS EMR Cluster with Spark</a:t>
            </a: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AWS EMR Cluster</a:t>
            </a: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Configuration</a:t>
            </a: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2: Read Data from AWS S3</a:t>
            </a: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3: Data Transformation with Spark (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Normalization and validation of master keys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4: Save Transformed Data to SQLite</a:t>
            </a:r>
            <a:endParaRPr lang="en-US" sz="24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5: Verify Data Integration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(confirm the successful load of data into the SQLite database using Python's 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swlite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library) </a:t>
            </a: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44FA5-8653-38EE-8AA7-82B071F4096E}"/>
              </a:ext>
            </a:extLst>
          </p:cNvPr>
          <p:cNvSpPr txBox="1"/>
          <p:nvPr/>
        </p:nvSpPr>
        <p:spPr>
          <a:xfrm>
            <a:off x="171650" y="471638"/>
            <a:ext cx="11848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Load datasets from AWS S3 into an SQLite database</a:t>
            </a:r>
            <a:endParaRPr lang="en-US" sz="4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5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56E57-2674-5569-1B5D-B9F667EC21AA}"/>
              </a:ext>
            </a:extLst>
          </p:cNvPr>
          <p:cNvSpPr txBox="1"/>
          <p:nvPr/>
        </p:nvSpPr>
        <p:spPr>
          <a:xfrm>
            <a:off x="871442" y="2447337"/>
            <a:ext cx="4353116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</a:rPr>
              <a:t>Objectives: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</a:rPr>
              <a:t>1. Compute the density of bank and credit union branches by census tract.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</a:rPr>
              <a:t>2. Identify census tracts with PM2.5 &gt; 10 and more than 5 branches of banks and credit unions.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</a:rPr>
              <a:t>3. Analyze the correlation between PM2.5 levels and branch density.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>
              <a:solidFill>
                <a:srgbClr val="595959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</a:rPr>
              <a:t>- **Density Analysis**: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</a:rPr>
              <a:t>   - Branch density by census tract was calculated - Identified key areas with higher branch density.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</a:rPr>
              <a:t>- **PM2.5 and Branch Count**: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</a:rPr>
              <a:t>   - Census tracts with PM2.5 &gt; 10 and &gt;5 branches were extracted.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</a:rPr>
              <a:t>   - Correlation analysis indicates [insert correlation result, e.g., moderate positive/negative correlation].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>
              <a:solidFill>
                <a:srgbClr val="595959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</a:rPr>
              <a:t>- **Visualization**: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</a:rPr>
              <a:t>   - A table lists the census tracts meeting the criteria.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595959"/>
                </a:solidFill>
              </a:rPr>
              <a:t>   - A scatterplot visualizes the relationship between PM2.5 levels and branch density.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C6381A-0D1B-8D49-1328-2254D4AB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15" y="0"/>
            <a:ext cx="5780314" cy="3045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581D2A-8A7E-349E-B79C-1D860DF8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042013"/>
            <a:ext cx="5867400" cy="38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2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3738FA-6E34-4A87-F7DA-4531C4338A6C}"/>
              </a:ext>
            </a:extLst>
          </p:cNvPr>
          <p:cNvSpPr txBox="1"/>
          <p:nvPr/>
        </p:nvSpPr>
        <p:spPr>
          <a:xfrm>
            <a:off x="1463040" y="1553807"/>
            <a:ext cx="7789244" cy="3750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1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(Data Aggregation): Combines data from different sources (SOD, NCUA, EPA) and computes branch density and air quality categorization.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2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(Dynamic Querying): Supports dynamic queries based on user input for filtering data based on conditions such as PM2.5 and branch count.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3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(Machine Learning): Predicts PM2.5 levels based on historical pollution data and branch density using a machine learning model.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4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(NLP Interface): Uses natural language processing (NLP) to interpret user queries and convert them into SQL queries for fetching data.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build the APIs,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natural language processing, and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SQLite/MySQL/PostgreSQL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database interactions, these APIs can be deployed and serve requests dynamically based on user input.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1B701-43BA-AFB1-444A-65B6F7E0945D}"/>
              </a:ext>
            </a:extLst>
          </p:cNvPr>
          <p:cNvSpPr txBox="1"/>
          <p:nvPr/>
        </p:nvSpPr>
        <p:spPr>
          <a:xfrm>
            <a:off x="3657600" y="433138"/>
            <a:ext cx="3580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Creation</a:t>
            </a:r>
          </a:p>
        </p:txBody>
      </p:sp>
    </p:spTree>
    <p:extLst>
      <p:ext uri="{BB962C8B-B14F-4D97-AF65-F5344CB8AC3E}">
        <p14:creationId xmlns:p14="http://schemas.microsoft.com/office/powerpoint/2010/main" val="342715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581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Baptiste</dc:creator>
  <cp:lastModifiedBy>Jean Baptiste</cp:lastModifiedBy>
  <cp:revision>1</cp:revision>
  <dcterms:created xsi:type="dcterms:W3CDTF">2024-11-27T03:00:03Z</dcterms:created>
  <dcterms:modified xsi:type="dcterms:W3CDTF">2024-11-27T05:06:46Z</dcterms:modified>
</cp:coreProperties>
</file>