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uce" panose="020B0604020202020204" charset="0"/>
      <p:regular r:id="rId23"/>
    </p:embeddedFont>
    <p:embeddedFont>
      <p:font typeface="Open Sauce Bold" panose="020B0604020202020204" charset="0"/>
      <p:regular r:id="rId24"/>
    </p:embeddedFont>
    <p:embeddedFont>
      <p:font typeface="RoxboroughCF" panose="020B0604020202020204" charset="0"/>
      <p:regular r:id="rId25"/>
    </p:embeddedFont>
    <p:embeddedFont>
      <p:font typeface="RoxboroughCF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1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Valerie - 2min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Valerie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Valerie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74929" y="2082738"/>
            <a:ext cx="8221389" cy="4267262"/>
          </a:xfrm>
          <a:custGeom>
            <a:avLst/>
            <a:gdLst/>
            <a:ahLst/>
            <a:cxnLst/>
            <a:rect l="l" t="t" r="r" b="b"/>
            <a:pathLst>
              <a:path w="8221389" h="4267262">
                <a:moveTo>
                  <a:pt x="0" y="0"/>
                </a:moveTo>
                <a:lnTo>
                  <a:pt x="8221389" y="0"/>
                </a:lnTo>
                <a:lnTo>
                  <a:pt x="8221389" y="4267262"/>
                </a:lnTo>
                <a:lnTo>
                  <a:pt x="0" y="4267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180" b="-1418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335471" y="6696072"/>
            <a:ext cx="15617059" cy="2562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>
                <a:solidFill>
                  <a:srgbClr val="FFF4ED"/>
                </a:solidFill>
                <a:latin typeface="RoxboroughCF Bold"/>
              </a:rPr>
              <a:t>City Hotel Booking Analysis with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4100870" y="3468777"/>
          <a:ext cx="10439727" cy="5597879"/>
        </p:xfrm>
        <a:graphic>
          <a:graphicData uri="http://schemas.openxmlformats.org/drawingml/2006/table">
            <a:tbl>
              <a:tblPr/>
              <a:tblGrid>
                <a:gridCol w="246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0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1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0"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E4A5AF"/>
                          </a:solidFill>
                          <a:latin typeface="Open Sauce"/>
                        </a:rPr>
                        <a:t> 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4ED"/>
                          </a:solidFill>
                          <a:latin typeface="Open Sauce Bold"/>
                        </a:rPr>
                        <a:t>Initial Performance (F1)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4ED"/>
                          </a:solidFill>
                          <a:latin typeface="Open Sauce Bold"/>
                        </a:rPr>
                        <a:t>Performance with New Features (F1)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4ED"/>
                          </a:solidFill>
                          <a:latin typeface="Open Sauce Bold"/>
                        </a:rPr>
                        <a:t>Performance with Features and Transformation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3961"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4ED"/>
                          </a:solidFill>
                          <a:latin typeface="Open Sauce Bold"/>
                        </a:rPr>
                        <a:t>kNN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0.77 (+/- 0.00)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0.77 (+/- 0.01)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0.77 (+/- 0.01)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8039"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4ED"/>
                          </a:solidFill>
                          <a:latin typeface="Open Sauce Bold"/>
                        </a:rPr>
                        <a:t>Decision Tree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0.76 (+/- 0.01)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0.77 (+/- 0.01)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0.77 (+/- 0.01)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6129"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4ED"/>
                          </a:solidFill>
                          <a:latin typeface="Open Sauce Bold"/>
                        </a:rPr>
                        <a:t>Logistic regression 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0.72 (+/- 0.01)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0.73 (+/- 0.01)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0.74 (+/- 0.01)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028700" y="645836"/>
            <a:ext cx="16584067" cy="10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>
                <a:solidFill>
                  <a:srgbClr val="000000"/>
                </a:solidFill>
                <a:latin typeface="RoxboroughCF"/>
              </a:rPr>
              <a:t>Cross Validations Performances</a:t>
            </a:r>
          </a:p>
        </p:txBody>
      </p:sp>
      <p:sp>
        <p:nvSpPr>
          <p:cNvPr id="4" name="Freeform 4"/>
          <p:cNvSpPr/>
          <p:nvPr/>
        </p:nvSpPr>
        <p:spPr>
          <a:xfrm>
            <a:off x="4580970" y="3279659"/>
            <a:ext cx="1758543" cy="1785323"/>
          </a:xfrm>
          <a:custGeom>
            <a:avLst/>
            <a:gdLst/>
            <a:ahLst/>
            <a:cxnLst/>
            <a:rect l="l" t="t" r="r" b="b"/>
            <a:pathLst>
              <a:path w="1758543" h="1785323">
                <a:moveTo>
                  <a:pt x="0" y="0"/>
                </a:moveTo>
                <a:lnTo>
                  <a:pt x="1758543" y="0"/>
                </a:lnTo>
                <a:lnTo>
                  <a:pt x="1758543" y="1785323"/>
                </a:lnTo>
                <a:lnTo>
                  <a:pt x="0" y="17853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260217" y="1760448"/>
            <a:ext cx="12678330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E4A5AF"/>
                </a:solidFill>
                <a:latin typeface="RoxboroughCF Bold"/>
              </a:rPr>
              <a:t>--Before and After Feature Engineering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399185" y="2735896"/>
          <a:ext cx="16223612" cy="6493829"/>
        </p:xfrm>
        <a:graphic>
          <a:graphicData uri="http://schemas.openxmlformats.org/drawingml/2006/table">
            <a:tbl>
              <a:tblPr/>
              <a:tblGrid>
                <a:gridCol w="2246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4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4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9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1606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4ED"/>
                          </a:solidFill>
                          <a:latin typeface="Open Sauce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4ED"/>
                          </a:solidFill>
                          <a:latin typeface="Open Sauce Bold"/>
                        </a:rPr>
                        <a:t>Non-Nested CV F1 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4ED"/>
                          </a:solidFill>
                          <a:latin typeface="Open Sauce Bold"/>
                        </a:rPr>
                        <a:t>Optimal Parameters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4ED"/>
                          </a:solidFill>
                          <a:latin typeface="Open Sauce Bold"/>
                        </a:rPr>
                        <a:t>Nested CV F1 Score (Mean)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4ED"/>
                          </a:solidFill>
                          <a:latin typeface="Open Sauce Bold"/>
                        </a:rPr>
                        <a:t>Nested CV F1 Score (Std Dev)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3461"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4ED"/>
                          </a:solidFill>
                          <a:latin typeface="Open Sauce Bold"/>
                        </a:rPr>
                        <a:t>kNN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0.8067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{'n_neighbors': 21, 'weights': 'distance'}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0.8067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a typeface="Open Sauce"/>
                        </a:rPr>
                        <a:t>±0.0031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947"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4ED"/>
                          </a:solidFill>
                          <a:latin typeface="Open Sauce Bold"/>
                        </a:rPr>
                        <a:t>Decision Tree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0.7778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{'criterion': 'entropy', 'max_depth': None, 'min_samples_leaf': 1, 'min_samples_split': 3}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0.7771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a typeface="Open Sauce"/>
                        </a:rPr>
                        <a:t>±0.0057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359"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4ED"/>
                          </a:solidFill>
                          <a:latin typeface="Open Sauce Bold"/>
                        </a:rPr>
                        <a:t>Logistic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0.7448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{'C': 1000, 'penalty': 'l2'}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0.7445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a typeface="Open Sauce"/>
                        </a:rPr>
                        <a:t>±0.0054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665204" y="692628"/>
            <a:ext cx="16957592" cy="100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>
                <a:solidFill>
                  <a:srgbClr val="000000"/>
                </a:solidFill>
                <a:latin typeface="RoxboroughCF"/>
              </a:rPr>
              <a:t>Hyperparameter Tuning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420147" y="7342008"/>
          <a:ext cx="4196486" cy="2703196"/>
        </p:xfrm>
        <a:graphic>
          <a:graphicData uri="http://schemas.openxmlformats.org/drawingml/2006/table">
            <a:tbl>
              <a:tblPr/>
              <a:tblGrid>
                <a:gridCol w="1369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903">
                <a:tc>
                  <a:txBody>
                    <a:bodyPr/>
                    <a:lstStyle/>
                    <a:p>
                      <a:pPr algn="ctr">
                        <a:lnSpc>
                          <a:spcPts val="2148"/>
                        </a:lnSpc>
                        <a:defRPr/>
                      </a:pPr>
                      <a:r>
                        <a:rPr lang="en-US" sz="1534">
                          <a:solidFill>
                            <a:srgbClr val="000000"/>
                          </a:solidFill>
                          <a:latin typeface="Open Sauce"/>
                        </a:rPr>
                        <a:t>Log Traning Set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3"/>
                        </a:lnSpc>
                        <a:defRPr/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Open Sauce Bold"/>
                        </a:rPr>
                        <a:t> precision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3"/>
                        </a:lnSpc>
                        <a:defRPr/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Open Sauce Bold"/>
                        </a:rPr>
                        <a:t>recall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3"/>
                        </a:lnSpc>
                        <a:defRPr/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Open Sauce Bold"/>
                        </a:rPr>
                        <a:t>f1-score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567"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Open Sauce Bold"/>
                        </a:rPr>
                        <a:t>0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8"/>
                        </a:lnSpc>
                        <a:defRPr/>
                      </a:pPr>
                      <a:r>
                        <a:rPr lang="en-US" sz="1534">
                          <a:solidFill>
                            <a:srgbClr val="000000"/>
                          </a:solidFill>
                          <a:latin typeface="Open Sauce Bold"/>
                        </a:rPr>
                        <a:t>0.79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8"/>
                        </a:lnSpc>
                        <a:defRPr/>
                      </a:pPr>
                      <a:r>
                        <a:rPr lang="en-US" sz="1534">
                          <a:solidFill>
                            <a:srgbClr val="000000"/>
                          </a:solidFill>
                          <a:latin typeface="Open Sauce Bold"/>
                        </a:rPr>
                        <a:t>0.92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8"/>
                        </a:lnSpc>
                        <a:defRPr/>
                      </a:pPr>
                      <a:r>
                        <a:rPr lang="en-US" sz="1534">
                          <a:solidFill>
                            <a:srgbClr val="000000"/>
                          </a:solidFill>
                          <a:latin typeface="Open Sauce Bold"/>
                        </a:rPr>
                        <a:t>0.85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567"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Open Sauce Bold"/>
                        </a:rPr>
                        <a:t>1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8"/>
                        </a:lnSpc>
                        <a:defRPr/>
                      </a:pPr>
                      <a:r>
                        <a:rPr lang="en-US" sz="1534">
                          <a:solidFill>
                            <a:srgbClr val="000000"/>
                          </a:solidFill>
                          <a:latin typeface="Open Sauce"/>
                        </a:rPr>
                        <a:t>0.86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8"/>
                        </a:lnSpc>
                        <a:defRPr/>
                      </a:pPr>
                      <a:r>
                        <a:rPr lang="en-US" sz="1534">
                          <a:solidFill>
                            <a:srgbClr val="000000"/>
                          </a:solidFill>
                          <a:latin typeface="Open Sauce Bold"/>
                        </a:rPr>
                        <a:t>0.66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8"/>
                        </a:lnSpc>
                        <a:defRPr/>
                      </a:pPr>
                      <a:r>
                        <a:rPr lang="en-US" sz="1534">
                          <a:solidFill>
                            <a:srgbClr val="000000"/>
                          </a:solidFill>
                          <a:latin typeface="Open Sauce Bold"/>
                        </a:rPr>
                        <a:t>0.75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567"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Open Sauce Bold"/>
                        </a:rPr>
                        <a:t>accuracy 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8"/>
                        </a:lnSpc>
                        <a:defRPr/>
                      </a:pPr>
                      <a:r>
                        <a:rPr lang="en-US" sz="1534">
                          <a:solidFill>
                            <a:srgbClr val="000000"/>
                          </a:solidFill>
                          <a:latin typeface="Open Sauce Bold"/>
                        </a:rPr>
                        <a:t>-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8"/>
                        </a:lnSpc>
                        <a:defRPr/>
                      </a:pPr>
                      <a:r>
                        <a:rPr lang="en-US" sz="1534">
                          <a:solidFill>
                            <a:srgbClr val="000000"/>
                          </a:solidFill>
                          <a:latin typeface="Open Sauce Bold"/>
                        </a:rPr>
                        <a:t>-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8"/>
                        </a:lnSpc>
                        <a:defRPr/>
                      </a:pPr>
                      <a:r>
                        <a:rPr lang="en-US" sz="1534">
                          <a:solidFill>
                            <a:srgbClr val="000000"/>
                          </a:solidFill>
                          <a:latin typeface="Open Sauce Bold"/>
                        </a:rPr>
                        <a:t>0.81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6431712" y="7342008"/>
          <a:ext cx="4020520" cy="2628330"/>
        </p:xfrm>
        <a:graphic>
          <a:graphicData uri="http://schemas.openxmlformats.org/drawingml/2006/table">
            <a:tbl>
              <a:tblPr/>
              <a:tblGrid>
                <a:gridCol w="116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903">
                <a:tc>
                  <a:txBody>
                    <a:bodyPr/>
                    <a:lstStyle/>
                    <a:p>
                      <a:pPr algn="ctr">
                        <a:lnSpc>
                          <a:spcPts val="2148"/>
                        </a:lnSpc>
                        <a:defRPr/>
                      </a:pPr>
                      <a:r>
                        <a:rPr lang="en-US" sz="1534">
                          <a:solidFill>
                            <a:srgbClr val="000000"/>
                          </a:solidFill>
                          <a:latin typeface="Open Sauce"/>
                        </a:rPr>
                        <a:t>Log Test Set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3"/>
                        </a:lnSpc>
                        <a:defRPr/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Open Sauce Bold"/>
                        </a:rPr>
                        <a:t> precision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3"/>
                        </a:lnSpc>
                        <a:defRPr/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Open Sauce Bold"/>
                        </a:rPr>
                        <a:t>recall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3"/>
                        </a:lnSpc>
                        <a:defRPr/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Open Sauce Bold"/>
                        </a:rPr>
                        <a:t>f1-score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567"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Open Sauce Bold"/>
                        </a:rPr>
                        <a:t>0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8"/>
                        </a:lnSpc>
                        <a:defRPr/>
                      </a:pPr>
                      <a:r>
                        <a:rPr lang="en-US" sz="1534">
                          <a:solidFill>
                            <a:srgbClr val="000000"/>
                          </a:solidFill>
                          <a:latin typeface="Open Sauce Bold"/>
                        </a:rPr>
                        <a:t>0.79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8"/>
                        </a:lnSpc>
                        <a:defRPr/>
                      </a:pPr>
                      <a:r>
                        <a:rPr lang="en-US" sz="1534">
                          <a:solidFill>
                            <a:srgbClr val="000000"/>
                          </a:solidFill>
                          <a:latin typeface="Open Sauce Bold"/>
                        </a:rPr>
                        <a:t>0.92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8"/>
                        </a:lnSpc>
                        <a:defRPr/>
                      </a:pPr>
                      <a:r>
                        <a:rPr lang="en-US" sz="1534">
                          <a:solidFill>
                            <a:srgbClr val="000000"/>
                          </a:solidFill>
                          <a:latin typeface="Open Sauce Bold"/>
                        </a:rPr>
                        <a:t>0.85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567"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Open Sauce Bold"/>
                        </a:rPr>
                        <a:t>1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8"/>
                        </a:lnSpc>
                        <a:defRPr/>
                      </a:pPr>
                      <a:r>
                        <a:rPr lang="en-US" sz="1534">
                          <a:solidFill>
                            <a:srgbClr val="000000"/>
                          </a:solidFill>
                          <a:latin typeface="Open Sauce Bold"/>
                        </a:rPr>
                        <a:t>0.86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8"/>
                        </a:lnSpc>
                        <a:defRPr/>
                      </a:pPr>
                      <a:r>
                        <a:rPr lang="en-US" sz="1534">
                          <a:solidFill>
                            <a:srgbClr val="000000"/>
                          </a:solidFill>
                          <a:latin typeface="Open Sauce Bold"/>
                        </a:rPr>
                        <a:t>0.66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8"/>
                        </a:lnSpc>
                        <a:defRPr/>
                      </a:pPr>
                      <a:r>
                        <a:rPr lang="en-US" sz="1534">
                          <a:solidFill>
                            <a:srgbClr val="000000"/>
                          </a:solidFill>
                          <a:latin typeface="Open Sauce Bold"/>
                        </a:rPr>
                        <a:t>0.75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567"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Open Sauce Bold"/>
                        </a:rPr>
                        <a:t>accuracy 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8"/>
                        </a:lnSpc>
                        <a:defRPr/>
                      </a:pPr>
                      <a:r>
                        <a:rPr lang="en-US" sz="1534">
                          <a:solidFill>
                            <a:srgbClr val="000000"/>
                          </a:solidFill>
                          <a:latin typeface="Open Sauce Bold"/>
                        </a:rPr>
                        <a:t>-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8"/>
                        </a:lnSpc>
                        <a:defRPr/>
                      </a:pPr>
                      <a:r>
                        <a:rPr lang="en-US" sz="1534">
                          <a:solidFill>
                            <a:srgbClr val="000000"/>
                          </a:solidFill>
                          <a:latin typeface="Open Sauce Bold"/>
                        </a:rPr>
                        <a:t>-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8"/>
                        </a:lnSpc>
                        <a:defRPr/>
                      </a:pPr>
                      <a:r>
                        <a:rPr lang="en-US" sz="1534">
                          <a:solidFill>
                            <a:srgbClr val="000000"/>
                          </a:solidFill>
                          <a:latin typeface="Open Sauce Bold"/>
                        </a:rPr>
                        <a:t>0.81</a:t>
                      </a:r>
                      <a:endParaRPr lang="en-US" sz="1100"/>
                    </a:p>
                  </a:txBody>
                  <a:tcPr marL="146193" marR="146193" marT="146193" marB="146193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420147" y="3660348"/>
          <a:ext cx="4289117" cy="2704977"/>
        </p:xfrm>
        <a:graphic>
          <a:graphicData uri="http://schemas.openxmlformats.org/drawingml/2006/table">
            <a:tbl>
              <a:tblPr/>
              <a:tblGrid>
                <a:gridCol w="142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108">
                <a:tc>
                  <a:txBody>
                    <a:bodyPr/>
                    <a:lstStyle/>
                    <a:p>
                      <a:pPr algn="ctr">
                        <a:lnSpc>
                          <a:spcPts val="2164"/>
                        </a:lnSpc>
                        <a:defRPr/>
                      </a:pPr>
                      <a:r>
                        <a:rPr lang="en-US" sz="1546">
                          <a:solidFill>
                            <a:srgbClr val="000000"/>
                          </a:solidFill>
                          <a:latin typeface="Open Sauce"/>
                        </a:rPr>
                        <a:t>kNN Traning Set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7"/>
                        </a:lnSpc>
                        <a:defRPr/>
                      </a:pPr>
                      <a:r>
                        <a:rPr lang="en-US" sz="1391">
                          <a:solidFill>
                            <a:srgbClr val="000000"/>
                          </a:solidFill>
                          <a:latin typeface="Open Sauce Bold"/>
                        </a:rPr>
                        <a:t> precision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7"/>
                        </a:lnSpc>
                        <a:defRPr/>
                      </a:pPr>
                      <a:r>
                        <a:rPr lang="en-US" sz="1391">
                          <a:solidFill>
                            <a:srgbClr val="000000"/>
                          </a:solidFill>
                          <a:latin typeface="Open Sauce Bold"/>
                        </a:rPr>
                        <a:t>recall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7"/>
                        </a:lnSpc>
                        <a:defRPr/>
                      </a:pPr>
                      <a:r>
                        <a:rPr lang="en-US" sz="1391">
                          <a:solidFill>
                            <a:srgbClr val="000000"/>
                          </a:solidFill>
                          <a:latin typeface="Open Sauce Bold"/>
                        </a:rPr>
                        <a:t>f1-score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08">
                <a:tc>
                  <a:txBody>
                    <a:bodyPr/>
                    <a:lstStyle/>
                    <a:p>
                      <a:pPr algn="l">
                        <a:lnSpc>
                          <a:spcPts val="1947"/>
                        </a:lnSpc>
                        <a:defRPr/>
                      </a:pPr>
                      <a:r>
                        <a:rPr lang="en-US" sz="1391">
                          <a:solidFill>
                            <a:srgbClr val="000000"/>
                          </a:solidFill>
                          <a:latin typeface="Open Sauce Bold"/>
                        </a:rPr>
                        <a:t>0 (Not Canceled) 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4"/>
                        </a:lnSpc>
                        <a:defRPr/>
                      </a:pPr>
                      <a:r>
                        <a:rPr lang="en-US" sz="1546">
                          <a:solidFill>
                            <a:srgbClr val="000000"/>
                          </a:solidFill>
                          <a:latin typeface="Open Sauce Bold"/>
                        </a:rPr>
                        <a:t>0.99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4"/>
                        </a:lnSpc>
                        <a:defRPr/>
                      </a:pPr>
                      <a:r>
                        <a:rPr lang="en-US" sz="1546">
                          <a:solidFill>
                            <a:srgbClr val="000000"/>
                          </a:solidFill>
                          <a:latin typeface="Open Sauce Bold"/>
                        </a:rPr>
                        <a:t>1.00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4"/>
                        </a:lnSpc>
                        <a:defRPr/>
                      </a:pPr>
                      <a:r>
                        <a:rPr lang="en-US" sz="1546">
                          <a:solidFill>
                            <a:srgbClr val="000000"/>
                          </a:solidFill>
                          <a:latin typeface="Open Sauce Bold"/>
                        </a:rPr>
                        <a:t>0.99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08">
                <a:tc>
                  <a:txBody>
                    <a:bodyPr/>
                    <a:lstStyle/>
                    <a:p>
                      <a:pPr algn="l">
                        <a:lnSpc>
                          <a:spcPts val="1947"/>
                        </a:lnSpc>
                        <a:defRPr/>
                      </a:pPr>
                      <a:r>
                        <a:rPr lang="en-US" sz="1391">
                          <a:solidFill>
                            <a:srgbClr val="000000"/>
                          </a:solidFill>
                          <a:latin typeface="Open Sauce Bold"/>
                        </a:rPr>
                        <a:t>1 (Canceled)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4"/>
                        </a:lnSpc>
                        <a:defRPr/>
                      </a:pPr>
                      <a:r>
                        <a:rPr lang="en-US" sz="1546">
                          <a:solidFill>
                            <a:srgbClr val="000000"/>
                          </a:solidFill>
                          <a:latin typeface="Open Sauce Bold"/>
                        </a:rPr>
                        <a:t>0.99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4"/>
                        </a:lnSpc>
                        <a:defRPr/>
                      </a:pPr>
                      <a:r>
                        <a:rPr lang="en-US" sz="1546">
                          <a:solidFill>
                            <a:srgbClr val="000000"/>
                          </a:solidFill>
                          <a:latin typeface="Open Sauce Bold"/>
                        </a:rPr>
                        <a:t>0.98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4"/>
                        </a:lnSpc>
                        <a:defRPr/>
                      </a:pPr>
                      <a:r>
                        <a:rPr lang="en-US" sz="1546">
                          <a:solidFill>
                            <a:srgbClr val="000000"/>
                          </a:solidFill>
                          <a:latin typeface="Open Sauce Bold"/>
                        </a:rPr>
                        <a:t>0.99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08">
                <a:tc>
                  <a:txBody>
                    <a:bodyPr/>
                    <a:lstStyle/>
                    <a:p>
                      <a:pPr algn="l">
                        <a:lnSpc>
                          <a:spcPts val="1947"/>
                        </a:lnSpc>
                        <a:defRPr/>
                      </a:pPr>
                      <a:r>
                        <a:rPr lang="en-US" sz="1391">
                          <a:solidFill>
                            <a:srgbClr val="000000"/>
                          </a:solidFill>
                          <a:latin typeface="Open Sauce Bold"/>
                        </a:rPr>
                        <a:t>accuracy 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4"/>
                        </a:lnSpc>
                        <a:defRPr/>
                      </a:pPr>
                      <a:r>
                        <a:rPr lang="en-US" sz="1546">
                          <a:solidFill>
                            <a:srgbClr val="000000"/>
                          </a:solidFill>
                          <a:latin typeface="Open Sauce Bold"/>
                        </a:rPr>
                        <a:t>-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4"/>
                        </a:lnSpc>
                        <a:defRPr/>
                      </a:pPr>
                      <a:r>
                        <a:rPr lang="en-US" sz="1546">
                          <a:solidFill>
                            <a:srgbClr val="000000"/>
                          </a:solidFill>
                          <a:latin typeface="Open Sauce Bold"/>
                        </a:rPr>
                        <a:t>-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4"/>
                        </a:lnSpc>
                        <a:defRPr/>
                      </a:pPr>
                      <a:r>
                        <a:rPr lang="en-US" sz="1546">
                          <a:solidFill>
                            <a:srgbClr val="000000"/>
                          </a:solidFill>
                          <a:latin typeface="Open Sauce Bold"/>
                        </a:rPr>
                        <a:t>0.99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6306399" y="3652032"/>
          <a:ext cx="4146658" cy="3505077"/>
        </p:xfrm>
        <a:graphic>
          <a:graphicData uri="http://schemas.openxmlformats.org/drawingml/2006/table">
            <a:tbl>
              <a:tblPr/>
              <a:tblGrid>
                <a:gridCol w="1430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536">
                <a:tc>
                  <a:txBody>
                    <a:bodyPr/>
                    <a:lstStyle/>
                    <a:p>
                      <a:pPr algn="ctr">
                        <a:lnSpc>
                          <a:spcPts val="2164"/>
                        </a:lnSpc>
                        <a:defRPr/>
                      </a:pPr>
                      <a:r>
                        <a:rPr lang="en-US" sz="1546">
                          <a:solidFill>
                            <a:srgbClr val="000000"/>
                          </a:solidFill>
                          <a:latin typeface="Open Sauce"/>
                        </a:rPr>
                        <a:t>kNN Test Set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7"/>
                        </a:lnSpc>
                        <a:defRPr/>
                      </a:pPr>
                      <a:r>
                        <a:rPr lang="en-US" sz="1391">
                          <a:solidFill>
                            <a:srgbClr val="000000"/>
                          </a:solidFill>
                          <a:latin typeface="Open Sauce Bold"/>
                        </a:rPr>
                        <a:t> precision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7"/>
                        </a:lnSpc>
                        <a:defRPr/>
                      </a:pPr>
                      <a:r>
                        <a:rPr lang="en-US" sz="1391">
                          <a:solidFill>
                            <a:srgbClr val="000000"/>
                          </a:solidFill>
                          <a:latin typeface="Open Sauce Bold"/>
                        </a:rPr>
                        <a:t>recall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7"/>
                        </a:lnSpc>
                        <a:defRPr/>
                      </a:pPr>
                      <a:r>
                        <a:rPr lang="en-US" sz="1391">
                          <a:solidFill>
                            <a:srgbClr val="000000"/>
                          </a:solidFill>
                          <a:latin typeface="Open Sauce Bold"/>
                        </a:rPr>
                        <a:t>f1-score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08">
                <a:tc>
                  <a:txBody>
                    <a:bodyPr/>
                    <a:lstStyle/>
                    <a:p>
                      <a:pPr algn="l">
                        <a:lnSpc>
                          <a:spcPts val="1947"/>
                        </a:lnSpc>
                        <a:defRPr/>
                      </a:pPr>
                      <a:r>
                        <a:rPr lang="en-US" sz="1391">
                          <a:solidFill>
                            <a:srgbClr val="000000"/>
                          </a:solidFill>
                          <a:latin typeface="Open Sauce Bold"/>
                        </a:rPr>
                        <a:t>0 (Not Canceled)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4"/>
                        </a:lnSpc>
                        <a:defRPr/>
                      </a:pPr>
                      <a:r>
                        <a:rPr lang="en-US" sz="1546">
                          <a:solidFill>
                            <a:srgbClr val="000000"/>
                          </a:solidFill>
                          <a:latin typeface="Open Sauce Bold"/>
                        </a:rPr>
                        <a:t>0.85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4"/>
                        </a:lnSpc>
                        <a:defRPr/>
                      </a:pPr>
                      <a:r>
                        <a:rPr lang="en-US" sz="1546">
                          <a:solidFill>
                            <a:srgbClr val="000000"/>
                          </a:solidFill>
                          <a:latin typeface="Open Sauce Bold"/>
                        </a:rPr>
                        <a:t>0.91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4"/>
                        </a:lnSpc>
                        <a:defRPr/>
                      </a:pPr>
                      <a:r>
                        <a:rPr lang="en-US" sz="1546">
                          <a:solidFill>
                            <a:srgbClr val="000000"/>
                          </a:solidFill>
                          <a:latin typeface="Open Sauce Bold"/>
                        </a:rPr>
                        <a:t>0.88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08">
                <a:tc>
                  <a:txBody>
                    <a:bodyPr/>
                    <a:lstStyle/>
                    <a:p>
                      <a:pPr algn="l">
                        <a:lnSpc>
                          <a:spcPts val="1947"/>
                        </a:lnSpc>
                        <a:defRPr/>
                      </a:pPr>
                      <a:r>
                        <a:rPr lang="en-US" sz="1391">
                          <a:solidFill>
                            <a:srgbClr val="000000"/>
                          </a:solidFill>
                          <a:latin typeface="Open Sauce Bold"/>
                        </a:rPr>
                        <a:t>1 Canceled)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4"/>
                        </a:lnSpc>
                        <a:defRPr/>
                      </a:pPr>
                      <a:r>
                        <a:rPr lang="en-US" sz="1546">
                          <a:solidFill>
                            <a:srgbClr val="000000"/>
                          </a:solidFill>
                          <a:latin typeface="Open Sauce Bold"/>
                        </a:rPr>
                        <a:t> 0.86 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4"/>
                        </a:lnSpc>
                        <a:defRPr/>
                      </a:pPr>
                      <a:r>
                        <a:rPr lang="en-US" sz="1546">
                          <a:solidFill>
                            <a:srgbClr val="000000"/>
                          </a:solidFill>
                          <a:latin typeface="Open Sauce Bold"/>
                        </a:rPr>
                        <a:t> 0.78 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4"/>
                        </a:lnSpc>
                        <a:defRPr/>
                      </a:pPr>
                      <a:r>
                        <a:rPr lang="en-US" sz="1546">
                          <a:solidFill>
                            <a:srgbClr val="000000"/>
                          </a:solidFill>
                          <a:latin typeface="Open Sauce Bold"/>
                        </a:rPr>
                        <a:t>0.82 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08">
                <a:tc>
                  <a:txBody>
                    <a:bodyPr/>
                    <a:lstStyle/>
                    <a:p>
                      <a:pPr algn="l">
                        <a:lnSpc>
                          <a:spcPts val="1947"/>
                        </a:lnSpc>
                        <a:defRPr/>
                      </a:pPr>
                      <a:r>
                        <a:rPr lang="en-US" sz="1391">
                          <a:solidFill>
                            <a:srgbClr val="000000"/>
                          </a:solidFill>
                          <a:latin typeface="Open Sauce Bold"/>
                        </a:rPr>
                        <a:t>accuracy 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4"/>
                        </a:lnSpc>
                        <a:defRPr/>
                      </a:pPr>
                      <a:r>
                        <a:rPr lang="en-US" sz="1546">
                          <a:solidFill>
                            <a:srgbClr val="000000"/>
                          </a:solidFill>
                          <a:latin typeface="Open Sauce Bold"/>
                        </a:rPr>
                        <a:t>-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4"/>
                        </a:lnSpc>
                        <a:defRPr/>
                      </a:pPr>
                      <a:r>
                        <a:rPr lang="en-US" sz="1546">
                          <a:solidFill>
                            <a:srgbClr val="000000"/>
                          </a:solidFill>
                          <a:latin typeface="Open Sauce Bold"/>
                        </a:rPr>
                        <a:t>-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4"/>
                        </a:lnSpc>
                        <a:defRPr/>
                      </a:pPr>
                      <a:r>
                        <a:rPr lang="en-US" sz="1546">
                          <a:solidFill>
                            <a:srgbClr val="000000"/>
                          </a:solidFill>
                          <a:latin typeface="Open Sauce Bold"/>
                        </a:rPr>
                        <a:t>0.85 </a:t>
                      </a:r>
                      <a:endParaRPr lang="en-US" sz="1100"/>
                    </a:p>
                  </a:txBody>
                  <a:tcPr marL="147257" marR="147257" marT="147257" marB="147257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2348785" y="3660348"/>
          <a:ext cx="4403916" cy="2531804"/>
        </p:xfrm>
        <a:graphic>
          <a:graphicData uri="http://schemas.openxmlformats.org/drawingml/2006/table">
            <a:tbl>
              <a:tblPr/>
              <a:tblGrid>
                <a:gridCol w="139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800">
                <a:tc>
                  <a:txBody>
                    <a:bodyPr/>
                    <a:lstStyle/>
                    <a:p>
                      <a:pPr algn="ctr">
                        <a:lnSpc>
                          <a:spcPts val="2218"/>
                        </a:lnSpc>
                        <a:defRPr/>
                      </a:pPr>
                      <a:r>
                        <a:rPr lang="en-US" sz="1584">
                          <a:solidFill>
                            <a:srgbClr val="000000"/>
                          </a:solidFill>
                          <a:latin typeface="Open Sauce"/>
                        </a:rPr>
                        <a:t>DT Traning Set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96"/>
                        </a:lnSpc>
                        <a:defRPr/>
                      </a:pPr>
                      <a:r>
                        <a:rPr lang="en-US" sz="1426">
                          <a:solidFill>
                            <a:srgbClr val="000000"/>
                          </a:solidFill>
                          <a:latin typeface="Open Sauce Bold"/>
                        </a:rPr>
                        <a:t> precision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96"/>
                        </a:lnSpc>
                        <a:defRPr/>
                      </a:pPr>
                      <a:r>
                        <a:rPr lang="en-US" sz="1426">
                          <a:solidFill>
                            <a:srgbClr val="000000"/>
                          </a:solidFill>
                          <a:latin typeface="Open Sauce Bold"/>
                        </a:rPr>
                        <a:t>recall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96"/>
                        </a:lnSpc>
                        <a:defRPr/>
                      </a:pPr>
                      <a:r>
                        <a:rPr lang="en-US" sz="1426">
                          <a:solidFill>
                            <a:srgbClr val="000000"/>
                          </a:solidFill>
                          <a:latin typeface="Open Sauce Bold"/>
                        </a:rPr>
                        <a:t>f1-score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48">
                <a:tc>
                  <a:txBody>
                    <a:bodyPr/>
                    <a:lstStyle/>
                    <a:p>
                      <a:pPr algn="l">
                        <a:lnSpc>
                          <a:spcPts val="1996"/>
                        </a:lnSpc>
                        <a:defRPr/>
                      </a:pPr>
                      <a:r>
                        <a:rPr lang="en-US" sz="1426">
                          <a:solidFill>
                            <a:srgbClr val="000000"/>
                          </a:solidFill>
                          <a:latin typeface="Open Sauce Bold"/>
                        </a:rPr>
                        <a:t>0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8"/>
                        </a:lnSpc>
                        <a:defRPr/>
                      </a:pPr>
                      <a:r>
                        <a:rPr lang="en-US" sz="1584">
                          <a:solidFill>
                            <a:srgbClr val="000000"/>
                          </a:solidFill>
                          <a:latin typeface="Open Sauce Bold"/>
                        </a:rPr>
                        <a:t>0.97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8"/>
                        </a:lnSpc>
                        <a:defRPr/>
                      </a:pPr>
                      <a:r>
                        <a:rPr lang="en-US" sz="1584">
                          <a:solidFill>
                            <a:srgbClr val="000000"/>
                          </a:solidFill>
                          <a:latin typeface="Open Sauce Bold"/>
                        </a:rPr>
                        <a:t>1.00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8"/>
                        </a:lnSpc>
                        <a:defRPr/>
                      </a:pPr>
                      <a:r>
                        <a:rPr lang="en-US" sz="1584">
                          <a:solidFill>
                            <a:srgbClr val="000000"/>
                          </a:solidFill>
                          <a:latin typeface="Open Sauce Bold"/>
                        </a:rPr>
                        <a:t>0.98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048">
                <a:tc>
                  <a:txBody>
                    <a:bodyPr/>
                    <a:lstStyle/>
                    <a:p>
                      <a:pPr algn="l">
                        <a:lnSpc>
                          <a:spcPts val="1996"/>
                        </a:lnSpc>
                        <a:defRPr/>
                      </a:pPr>
                      <a:r>
                        <a:rPr lang="en-US" sz="1426">
                          <a:solidFill>
                            <a:srgbClr val="000000"/>
                          </a:solidFill>
                          <a:latin typeface="Open Sauce Bold"/>
                        </a:rPr>
                        <a:t>1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8"/>
                        </a:lnSpc>
                        <a:defRPr/>
                      </a:pPr>
                      <a:r>
                        <a:rPr lang="en-US" sz="1584">
                          <a:solidFill>
                            <a:srgbClr val="000000"/>
                          </a:solidFill>
                          <a:latin typeface="Open Sauce Bold"/>
                        </a:rPr>
                        <a:t>0.99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8"/>
                        </a:lnSpc>
                        <a:defRPr/>
                      </a:pPr>
                      <a:r>
                        <a:rPr lang="en-US" sz="1584">
                          <a:solidFill>
                            <a:srgbClr val="000000"/>
                          </a:solidFill>
                          <a:latin typeface="Open Sauce Bold"/>
                        </a:rPr>
                        <a:t>0.95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8"/>
                        </a:lnSpc>
                        <a:defRPr/>
                      </a:pPr>
                      <a:r>
                        <a:rPr lang="en-US" sz="1584">
                          <a:solidFill>
                            <a:srgbClr val="000000"/>
                          </a:solidFill>
                          <a:latin typeface="Open Sauce Bold"/>
                        </a:rPr>
                        <a:t>0.97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048">
                <a:tc>
                  <a:txBody>
                    <a:bodyPr/>
                    <a:lstStyle/>
                    <a:p>
                      <a:pPr algn="l">
                        <a:lnSpc>
                          <a:spcPts val="1996"/>
                        </a:lnSpc>
                        <a:defRPr/>
                      </a:pPr>
                      <a:r>
                        <a:rPr lang="en-US" sz="1426">
                          <a:solidFill>
                            <a:srgbClr val="000000"/>
                          </a:solidFill>
                          <a:latin typeface="Open Sauce Bold"/>
                        </a:rPr>
                        <a:t>accuracy 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8"/>
                        </a:lnSpc>
                        <a:defRPr/>
                      </a:pPr>
                      <a:r>
                        <a:rPr lang="en-US" sz="1584">
                          <a:solidFill>
                            <a:srgbClr val="000000"/>
                          </a:solidFill>
                          <a:latin typeface="Open Sauce Bold"/>
                        </a:rPr>
                        <a:t>-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8"/>
                        </a:lnSpc>
                        <a:defRPr/>
                      </a:pPr>
                      <a:r>
                        <a:rPr lang="en-US" sz="1584">
                          <a:solidFill>
                            <a:srgbClr val="000000"/>
                          </a:solidFill>
                          <a:latin typeface="Open Sauce Bold"/>
                        </a:rPr>
                        <a:t>-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8"/>
                        </a:lnSpc>
                        <a:defRPr/>
                      </a:pPr>
                      <a:r>
                        <a:rPr lang="en-US" sz="1584">
                          <a:solidFill>
                            <a:srgbClr val="000000"/>
                          </a:solidFill>
                          <a:latin typeface="Open Sauce Bold"/>
                        </a:rPr>
                        <a:t>0.99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2498445" y="7342008"/>
          <a:ext cx="4285341" cy="2531804"/>
        </p:xfrm>
        <a:graphic>
          <a:graphicData uri="http://schemas.openxmlformats.org/drawingml/2006/table">
            <a:tbl>
              <a:tblPr/>
              <a:tblGrid>
                <a:gridCol w="1245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800">
                <a:tc>
                  <a:txBody>
                    <a:bodyPr/>
                    <a:lstStyle/>
                    <a:p>
                      <a:pPr algn="ctr">
                        <a:lnSpc>
                          <a:spcPts val="2218"/>
                        </a:lnSpc>
                        <a:defRPr/>
                      </a:pPr>
                      <a:r>
                        <a:rPr lang="en-US" sz="1584">
                          <a:solidFill>
                            <a:srgbClr val="000000"/>
                          </a:solidFill>
                          <a:latin typeface="Open Sauce"/>
                        </a:rPr>
                        <a:t>DT Test Set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96"/>
                        </a:lnSpc>
                        <a:defRPr/>
                      </a:pPr>
                      <a:r>
                        <a:rPr lang="en-US" sz="1426">
                          <a:solidFill>
                            <a:srgbClr val="000000"/>
                          </a:solidFill>
                          <a:latin typeface="Open Sauce Bold"/>
                        </a:rPr>
                        <a:t> precision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96"/>
                        </a:lnSpc>
                        <a:defRPr/>
                      </a:pPr>
                      <a:r>
                        <a:rPr lang="en-US" sz="1426">
                          <a:solidFill>
                            <a:srgbClr val="000000"/>
                          </a:solidFill>
                          <a:latin typeface="Open Sauce Bold"/>
                        </a:rPr>
                        <a:t>recall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96"/>
                        </a:lnSpc>
                        <a:defRPr/>
                      </a:pPr>
                      <a:r>
                        <a:rPr lang="en-US" sz="1426">
                          <a:solidFill>
                            <a:srgbClr val="000000"/>
                          </a:solidFill>
                          <a:latin typeface="Open Sauce Bold"/>
                        </a:rPr>
                        <a:t>f1-score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48">
                <a:tc>
                  <a:txBody>
                    <a:bodyPr/>
                    <a:lstStyle/>
                    <a:p>
                      <a:pPr algn="l">
                        <a:lnSpc>
                          <a:spcPts val="1996"/>
                        </a:lnSpc>
                        <a:defRPr/>
                      </a:pPr>
                      <a:r>
                        <a:rPr lang="en-US" sz="1426">
                          <a:solidFill>
                            <a:srgbClr val="000000"/>
                          </a:solidFill>
                          <a:latin typeface="Open Sauce Bold"/>
                        </a:rPr>
                        <a:t>0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8"/>
                        </a:lnSpc>
                        <a:defRPr/>
                      </a:pPr>
                      <a:r>
                        <a:rPr lang="en-US" sz="1584">
                          <a:solidFill>
                            <a:srgbClr val="000000"/>
                          </a:solidFill>
                          <a:latin typeface="Open Sauce Bold"/>
                        </a:rPr>
                        <a:t>0.84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8"/>
                        </a:lnSpc>
                        <a:defRPr/>
                      </a:pPr>
                      <a:r>
                        <a:rPr lang="en-US" sz="1584">
                          <a:solidFill>
                            <a:srgbClr val="000000"/>
                          </a:solidFill>
                          <a:latin typeface="Open Sauce Bold"/>
                        </a:rPr>
                        <a:t>0.86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8"/>
                        </a:lnSpc>
                        <a:defRPr/>
                      </a:pPr>
                      <a:r>
                        <a:rPr lang="en-US" sz="1584">
                          <a:solidFill>
                            <a:srgbClr val="000000"/>
                          </a:solidFill>
                          <a:latin typeface="Open Sauce Bold"/>
                        </a:rPr>
                        <a:t>0.85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048">
                <a:tc>
                  <a:txBody>
                    <a:bodyPr/>
                    <a:lstStyle/>
                    <a:p>
                      <a:pPr algn="l">
                        <a:lnSpc>
                          <a:spcPts val="1996"/>
                        </a:lnSpc>
                        <a:defRPr/>
                      </a:pPr>
                      <a:r>
                        <a:rPr lang="en-US" sz="1426">
                          <a:solidFill>
                            <a:srgbClr val="000000"/>
                          </a:solidFill>
                          <a:latin typeface="Open Sauce Bold"/>
                        </a:rPr>
                        <a:t>1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8"/>
                        </a:lnSpc>
                        <a:defRPr/>
                      </a:pPr>
                      <a:r>
                        <a:rPr lang="en-US" sz="1584">
                          <a:solidFill>
                            <a:srgbClr val="000000"/>
                          </a:solidFill>
                          <a:latin typeface="Open Sauce Bold"/>
                        </a:rPr>
                        <a:t>0.80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8"/>
                        </a:lnSpc>
                        <a:defRPr/>
                      </a:pPr>
                      <a:r>
                        <a:rPr lang="en-US" sz="1584">
                          <a:solidFill>
                            <a:srgbClr val="000000"/>
                          </a:solidFill>
                          <a:latin typeface="Open Sauce Bold"/>
                        </a:rPr>
                        <a:t> 0.78 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8"/>
                        </a:lnSpc>
                        <a:defRPr/>
                      </a:pPr>
                      <a:r>
                        <a:rPr lang="en-US" sz="1584">
                          <a:solidFill>
                            <a:srgbClr val="000000"/>
                          </a:solidFill>
                          <a:latin typeface="Open Sauce Bold"/>
                        </a:rPr>
                        <a:t>0.79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048">
                <a:tc>
                  <a:txBody>
                    <a:bodyPr/>
                    <a:lstStyle/>
                    <a:p>
                      <a:pPr algn="l">
                        <a:lnSpc>
                          <a:spcPts val="1996"/>
                        </a:lnSpc>
                        <a:defRPr/>
                      </a:pPr>
                      <a:r>
                        <a:rPr lang="en-US" sz="1426">
                          <a:solidFill>
                            <a:srgbClr val="000000"/>
                          </a:solidFill>
                          <a:latin typeface="Open Sauce Bold"/>
                        </a:rPr>
                        <a:t>accuracy 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8"/>
                        </a:lnSpc>
                        <a:defRPr/>
                      </a:pPr>
                      <a:r>
                        <a:rPr lang="en-US" sz="1584">
                          <a:solidFill>
                            <a:srgbClr val="000000"/>
                          </a:solidFill>
                          <a:latin typeface="Open Sauce Bold"/>
                        </a:rPr>
                        <a:t>-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8"/>
                        </a:lnSpc>
                        <a:defRPr/>
                      </a:pPr>
                      <a:r>
                        <a:rPr lang="en-US" sz="1584">
                          <a:solidFill>
                            <a:srgbClr val="000000"/>
                          </a:solidFill>
                          <a:latin typeface="Open Sauce Bold"/>
                        </a:rPr>
                        <a:t>-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8"/>
                        </a:lnSpc>
                        <a:defRPr/>
                      </a:pPr>
                      <a:r>
                        <a:rPr lang="en-US" sz="1584">
                          <a:solidFill>
                            <a:srgbClr val="000000"/>
                          </a:solidFill>
                          <a:latin typeface="Open Sauce Bold"/>
                        </a:rPr>
                        <a:t>0.82</a:t>
                      </a:r>
                      <a:endParaRPr lang="en-US" sz="1100"/>
                    </a:p>
                  </a:txBody>
                  <a:tcPr marL="150931" marR="150931" marT="150931" marB="150931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Group 8"/>
          <p:cNvGrpSpPr/>
          <p:nvPr/>
        </p:nvGrpSpPr>
        <p:grpSpPr>
          <a:xfrm>
            <a:off x="231606" y="2951122"/>
            <a:ext cx="11690662" cy="3350486"/>
            <a:chOff x="0" y="0"/>
            <a:chExt cx="3079022" cy="8824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079022" cy="882433"/>
            </a:xfrm>
            <a:custGeom>
              <a:avLst/>
              <a:gdLst/>
              <a:ahLst/>
              <a:cxnLst/>
              <a:rect l="l" t="t" r="r" b="b"/>
              <a:pathLst>
                <a:path w="3079022" h="882433">
                  <a:moveTo>
                    <a:pt x="33774" y="0"/>
                  </a:moveTo>
                  <a:lnTo>
                    <a:pt x="3045248" y="0"/>
                  </a:lnTo>
                  <a:cubicBezTo>
                    <a:pt x="3054206" y="0"/>
                    <a:pt x="3062796" y="3558"/>
                    <a:pt x="3069130" y="9892"/>
                  </a:cubicBezTo>
                  <a:cubicBezTo>
                    <a:pt x="3075464" y="16226"/>
                    <a:pt x="3079022" y="24816"/>
                    <a:pt x="3079022" y="33774"/>
                  </a:cubicBezTo>
                  <a:lnTo>
                    <a:pt x="3079022" y="848659"/>
                  </a:lnTo>
                  <a:cubicBezTo>
                    <a:pt x="3079022" y="857616"/>
                    <a:pt x="3075464" y="866207"/>
                    <a:pt x="3069130" y="872540"/>
                  </a:cubicBezTo>
                  <a:cubicBezTo>
                    <a:pt x="3062796" y="878874"/>
                    <a:pt x="3054206" y="882433"/>
                    <a:pt x="3045248" y="882433"/>
                  </a:cubicBezTo>
                  <a:lnTo>
                    <a:pt x="33774" y="882433"/>
                  </a:lnTo>
                  <a:cubicBezTo>
                    <a:pt x="24816" y="882433"/>
                    <a:pt x="16226" y="878874"/>
                    <a:pt x="9892" y="872540"/>
                  </a:cubicBezTo>
                  <a:cubicBezTo>
                    <a:pt x="3558" y="866207"/>
                    <a:pt x="0" y="857616"/>
                    <a:pt x="0" y="848659"/>
                  </a:cubicBezTo>
                  <a:lnTo>
                    <a:pt x="0" y="33774"/>
                  </a:lnTo>
                  <a:cubicBezTo>
                    <a:pt x="0" y="24816"/>
                    <a:pt x="3558" y="16226"/>
                    <a:pt x="9892" y="9892"/>
                  </a:cubicBezTo>
                  <a:cubicBezTo>
                    <a:pt x="16226" y="3558"/>
                    <a:pt x="24816" y="0"/>
                    <a:pt x="337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8B8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65204" y="702153"/>
            <a:ext cx="16957592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RoxboroughCF"/>
              </a:rPr>
              <a:t>Evaluation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78219" y="1988028"/>
            <a:ext cx="3931563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RoxboroughCF Bold"/>
              </a:rPr>
              <a:t>Classification Report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94451" y="6788451"/>
            <a:ext cx="2319717" cy="277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0"/>
              </a:lnSpc>
              <a:spcBef>
                <a:spcPct val="0"/>
              </a:spcBef>
            </a:pPr>
            <a:r>
              <a:rPr lang="en-US" sz="1841">
                <a:solidFill>
                  <a:srgbClr val="E4A5AF"/>
                </a:solidFill>
                <a:latin typeface="Open Sauce Bold"/>
              </a:rPr>
              <a:t>Logistic Traning Set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422123" y="6927334"/>
            <a:ext cx="1970042" cy="277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0"/>
              </a:lnSpc>
              <a:spcBef>
                <a:spcPct val="0"/>
              </a:spcBef>
            </a:pPr>
            <a:r>
              <a:rPr lang="en-US" sz="1841">
                <a:solidFill>
                  <a:srgbClr val="E4A5AF"/>
                </a:solidFill>
                <a:latin typeface="Open Sauce Bold"/>
              </a:rPr>
              <a:t>Logistic Test Set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45666" y="3242547"/>
            <a:ext cx="1904958" cy="279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6"/>
              </a:lnSpc>
              <a:spcBef>
                <a:spcPct val="0"/>
              </a:spcBef>
            </a:pPr>
            <a:r>
              <a:rPr lang="en-US" sz="1855">
                <a:solidFill>
                  <a:srgbClr val="E4A5AF"/>
                </a:solidFill>
                <a:latin typeface="Open Sauce Bold"/>
              </a:rPr>
              <a:t>kNN Traning Set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274857" y="3242547"/>
            <a:ext cx="1552737" cy="279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6"/>
              </a:lnSpc>
              <a:spcBef>
                <a:spcPct val="0"/>
              </a:spcBef>
            </a:pPr>
            <a:r>
              <a:rPr lang="en-US" sz="1855">
                <a:solidFill>
                  <a:srgbClr val="E4A5AF"/>
                </a:solidFill>
                <a:latin typeface="Open Sauce Bold"/>
              </a:rPr>
              <a:t>kNN Test Set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316936" y="3245092"/>
            <a:ext cx="1771835" cy="277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81"/>
              </a:lnSpc>
              <a:spcBef>
                <a:spcPct val="0"/>
              </a:spcBef>
            </a:pPr>
            <a:r>
              <a:rPr lang="en-US" sz="1901">
                <a:solidFill>
                  <a:srgbClr val="E4A5AF"/>
                </a:solidFill>
                <a:latin typeface="Open Sauce Bold"/>
              </a:rPr>
              <a:t>DT Traning Set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497440" y="6936859"/>
            <a:ext cx="1410827" cy="277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81"/>
              </a:lnSpc>
              <a:spcBef>
                <a:spcPct val="0"/>
              </a:spcBef>
            </a:pPr>
            <a:r>
              <a:rPr lang="en-US" sz="1901">
                <a:solidFill>
                  <a:srgbClr val="E4A5AF"/>
                </a:solidFill>
                <a:latin typeface="Open Sauce Bold"/>
              </a:rPr>
              <a:t>DT Test Set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231606" y="6580420"/>
            <a:ext cx="11690662" cy="3502886"/>
            <a:chOff x="0" y="0"/>
            <a:chExt cx="3079022" cy="92257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079022" cy="922571"/>
            </a:xfrm>
            <a:custGeom>
              <a:avLst/>
              <a:gdLst/>
              <a:ahLst/>
              <a:cxnLst/>
              <a:rect l="l" t="t" r="r" b="b"/>
              <a:pathLst>
                <a:path w="3079022" h="922571">
                  <a:moveTo>
                    <a:pt x="33774" y="0"/>
                  </a:moveTo>
                  <a:lnTo>
                    <a:pt x="3045248" y="0"/>
                  </a:lnTo>
                  <a:cubicBezTo>
                    <a:pt x="3054206" y="0"/>
                    <a:pt x="3062796" y="3558"/>
                    <a:pt x="3069130" y="9892"/>
                  </a:cubicBezTo>
                  <a:cubicBezTo>
                    <a:pt x="3075464" y="16226"/>
                    <a:pt x="3079022" y="24816"/>
                    <a:pt x="3079022" y="33774"/>
                  </a:cubicBezTo>
                  <a:lnTo>
                    <a:pt x="3079022" y="888797"/>
                  </a:lnTo>
                  <a:cubicBezTo>
                    <a:pt x="3079022" y="897754"/>
                    <a:pt x="3075464" y="906345"/>
                    <a:pt x="3069130" y="912679"/>
                  </a:cubicBezTo>
                  <a:cubicBezTo>
                    <a:pt x="3062796" y="919013"/>
                    <a:pt x="3054206" y="922571"/>
                    <a:pt x="3045248" y="922571"/>
                  </a:cubicBezTo>
                  <a:lnTo>
                    <a:pt x="33774" y="922571"/>
                  </a:lnTo>
                  <a:cubicBezTo>
                    <a:pt x="24816" y="922571"/>
                    <a:pt x="16226" y="919013"/>
                    <a:pt x="9892" y="912679"/>
                  </a:cubicBezTo>
                  <a:cubicBezTo>
                    <a:pt x="3558" y="906345"/>
                    <a:pt x="0" y="897754"/>
                    <a:pt x="0" y="888797"/>
                  </a:cubicBezTo>
                  <a:lnTo>
                    <a:pt x="0" y="33774"/>
                  </a:lnTo>
                  <a:cubicBezTo>
                    <a:pt x="0" y="24816"/>
                    <a:pt x="3558" y="16226"/>
                    <a:pt x="9892" y="9892"/>
                  </a:cubicBezTo>
                  <a:cubicBezTo>
                    <a:pt x="16226" y="3558"/>
                    <a:pt x="24816" y="0"/>
                    <a:pt x="337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8B8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255644" y="2911829"/>
            <a:ext cx="5829405" cy="7171477"/>
            <a:chOff x="0" y="0"/>
            <a:chExt cx="1535317" cy="188878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535317" cy="1888784"/>
            </a:xfrm>
            <a:custGeom>
              <a:avLst/>
              <a:gdLst/>
              <a:ahLst/>
              <a:cxnLst/>
              <a:rect l="l" t="t" r="r" b="b"/>
              <a:pathLst>
                <a:path w="1535317" h="1888784">
                  <a:moveTo>
                    <a:pt x="67732" y="0"/>
                  </a:moveTo>
                  <a:lnTo>
                    <a:pt x="1467585" y="0"/>
                  </a:lnTo>
                  <a:cubicBezTo>
                    <a:pt x="1504992" y="0"/>
                    <a:pt x="1535317" y="30325"/>
                    <a:pt x="1535317" y="67732"/>
                  </a:cubicBezTo>
                  <a:lnTo>
                    <a:pt x="1535317" y="1821052"/>
                  </a:lnTo>
                  <a:cubicBezTo>
                    <a:pt x="1535317" y="1839016"/>
                    <a:pt x="1528181" y="1856244"/>
                    <a:pt x="1515478" y="1868946"/>
                  </a:cubicBezTo>
                  <a:cubicBezTo>
                    <a:pt x="1502776" y="1881648"/>
                    <a:pt x="1485548" y="1888784"/>
                    <a:pt x="1467585" y="1888784"/>
                  </a:cubicBezTo>
                  <a:lnTo>
                    <a:pt x="67732" y="1888784"/>
                  </a:lnTo>
                  <a:cubicBezTo>
                    <a:pt x="49768" y="1888784"/>
                    <a:pt x="32541" y="1881648"/>
                    <a:pt x="19838" y="1868946"/>
                  </a:cubicBezTo>
                  <a:cubicBezTo>
                    <a:pt x="7136" y="1856244"/>
                    <a:pt x="0" y="1839016"/>
                    <a:pt x="0" y="1821052"/>
                  </a:cubicBezTo>
                  <a:lnTo>
                    <a:pt x="0" y="67732"/>
                  </a:lnTo>
                  <a:cubicBezTo>
                    <a:pt x="0" y="49768"/>
                    <a:pt x="7136" y="32541"/>
                    <a:pt x="19838" y="19838"/>
                  </a:cubicBezTo>
                  <a:cubicBezTo>
                    <a:pt x="32541" y="7136"/>
                    <a:pt x="49768" y="0"/>
                    <a:pt x="6773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8B8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57477" y="4998002"/>
            <a:ext cx="5535819" cy="4563882"/>
          </a:xfrm>
          <a:custGeom>
            <a:avLst/>
            <a:gdLst/>
            <a:ahLst/>
            <a:cxnLst/>
            <a:rect l="l" t="t" r="r" b="b"/>
            <a:pathLst>
              <a:path w="5535819" h="4563882">
                <a:moveTo>
                  <a:pt x="0" y="0"/>
                </a:moveTo>
                <a:lnTo>
                  <a:pt x="5535819" y="0"/>
                </a:lnTo>
                <a:lnTo>
                  <a:pt x="5535819" y="4563882"/>
                </a:lnTo>
                <a:lnTo>
                  <a:pt x="0" y="45638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94704" y="4998002"/>
            <a:ext cx="5535819" cy="4563882"/>
          </a:xfrm>
          <a:custGeom>
            <a:avLst/>
            <a:gdLst/>
            <a:ahLst/>
            <a:cxnLst/>
            <a:rect l="l" t="t" r="r" b="b"/>
            <a:pathLst>
              <a:path w="5535819" h="4563882">
                <a:moveTo>
                  <a:pt x="0" y="0"/>
                </a:moveTo>
                <a:lnTo>
                  <a:pt x="5535819" y="0"/>
                </a:lnTo>
                <a:lnTo>
                  <a:pt x="5535819" y="4563882"/>
                </a:lnTo>
                <a:lnTo>
                  <a:pt x="0" y="45638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416086" y="4998002"/>
            <a:ext cx="5535819" cy="4563882"/>
          </a:xfrm>
          <a:custGeom>
            <a:avLst/>
            <a:gdLst/>
            <a:ahLst/>
            <a:cxnLst/>
            <a:rect l="l" t="t" r="r" b="b"/>
            <a:pathLst>
              <a:path w="5535819" h="4563882">
                <a:moveTo>
                  <a:pt x="0" y="0"/>
                </a:moveTo>
                <a:lnTo>
                  <a:pt x="5535820" y="0"/>
                </a:lnTo>
                <a:lnTo>
                  <a:pt x="5535820" y="4563882"/>
                </a:lnTo>
                <a:lnTo>
                  <a:pt x="0" y="45638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521595" y="3609982"/>
            <a:ext cx="3482036" cy="851725"/>
            <a:chOff x="0" y="0"/>
            <a:chExt cx="4642714" cy="1135633"/>
          </a:xfrm>
        </p:grpSpPr>
        <p:sp>
          <p:nvSpPr>
            <p:cNvPr id="6" name="TextBox 6"/>
            <p:cNvSpPr txBox="1"/>
            <p:nvPr/>
          </p:nvSpPr>
          <p:spPr>
            <a:xfrm>
              <a:off x="0" y="743975"/>
              <a:ext cx="4642714" cy="3916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96"/>
                </a:lnSpc>
              </a:pPr>
              <a:r>
                <a:rPr lang="en-US" sz="1920">
                  <a:solidFill>
                    <a:srgbClr val="000000"/>
                  </a:solidFill>
                  <a:latin typeface="Open Sauce"/>
                </a:rPr>
                <a:t>FP = 5.3%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4642714" cy="594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57"/>
                </a:lnSpc>
              </a:pPr>
              <a:r>
                <a:rPr lang="en-US" sz="2880">
                  <a:solidFill>
                    <a:srgbClr val="E4A5AF"/>
                  </a:solidFill>
                  <a:latin typeface="Open Sauce Bold"/>
                </a:rPr>
                <a:t>kNN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28092" y="2651367"/>
            <a:ext cx="17631817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uce"/>
              </a:rPr>
              <a:t>Confusion matrices are plotted for the test set predictions of each model, visually representing the performance of each classifier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5204" y="702153"/>
            <a:ext cx="16957592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RoxboroughCF"/>
              </a:rPr>
              <a:t>Evaluation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526417" y="1997553"/>
            <a:ext cx="3235166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uce Bold"/>
              </a:rPr>
              <a:t>Confusion Matrix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7306061" y="3609982"/>
            <a:ext cx="3482036" cy="850828"/>
            <a:chOff x="0" y="0"/>
            <a:chExt cx="4642714" cy="113443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742779"/>
              <a:ext cx="4642714" cy="3916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96"/>
                </a:lnSpc>
              </a:pPr>
              <a:r>
                <a:rPr lang="en-US" sz="1920">
                  <a:solidFill>
                    <a:srgbClr val="000000"/>
                  </a:solidFill>
                  <a:latin typeface="Open Sauce"/>
                </a:rPr>
                <a:t>FP = 8.3%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4642714" cy="593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57"/>
                </a:lnSpc>
              </a:pPr>
              <a:r>
                <a:rPr lang="en-US" sz="2880">
                  <a:solidFill>
                    <a:srgbClr val="E4A5AF"/>
                  </a:solidFill>
                  <a:latin typeface="Open Sauce Bold"/>
                </a:rPr>
                <a:t>Decision Tree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963358" y="3609982"/>
            <a:ext cx="3836086" cy="850828"/>
            <a:chOff x="0" y="0"/>
            <a:chExt cx="5114781" cy="1134438"/>
          </a:xfrm>
        </p:grpSpPr>
        <p:sp>
          <p:nvSpPr>
            <p:cNvPr id="15" name="TextBox 15"/>
            <p:cNvSpPr txBox="1"/>
            <p:nvPr/>
          </p:nvSpPr>
          <p:spPr>
            <a:xfrm>
              <a:off x="0" y="742779"/>
              <a:ext cx="5114781" cy="3916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96"/>
                </a:lnSpc>
              </a:pPr>
              <a:r>
                <a:rPr lang="en-US" sz="1920">
                  <a:solidFill>
                    <a:srgbClr val="000000"/>
                  </a:solidFill>
                  <a:latin typeface="Open Sauce"/>
                </a:rPr>
                <a:t>FP = 4.6%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9525"/>
              <a:ext cx="5114781" cy="593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57"/>
                </a:lnSpc>
              </a:pPr>
              <a:r>
                <a:rPr lang="en-US" sz="2880">
                  <a:solidFill>
                    <a:srgbClr val="E4A5AF"/>
                  </a:solidFill>
                  <a:latin typeface="Open Sauce Bold"/>
                </a:rPr>
                <a:t>Logistic Regression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9920" y="2937296"/>
            <a:ext cx="8834080" cy="6730728"/>
          </a:xfrm>
          <a:custGeom>
            <a:avLst/>
            <a:gdLst/>
            <a:ahLst/>
            <a:cxnLst/>
            <a:rect l="l" t="t" r="r" b="b"/>
            <a:pathLst>
              <a:path w="8834080" h="6730728">
                <a:moveTo>
                  <a:pt x="0" y="0"/>
                </a:moveTo>
                <a:lnTo>
                  <a:pt x="8834080" y="0"/>
                </a:lnTo>
                <a:lnTo>
                  <a:pt x="8834080" y="6730728"/>
                </a:lnTo>
                <a:lnTo>
                  <a:pt x="0" y="6730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9577626" y="2808601"/>
            <a:ext cx="8217297" cy="3324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4" lvl="1" indent="-237492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uce"/>
              </a:rPr>
              <a:t>Performing 5-fold cross-validation to evaluate the ROC AUC performance of Logistic Regression, Decision Tree, and k-NN classifiers on the test data</a:t>
            </a:r>
          </a:p>
          <a:p>
            <a:pPr>
              <a:lnSpc>
                <a:spcPts val="2640"/>
              </a:lnSpc>
            </a:pPr>
            <a:endParaRPr lang="en-US" sz="2200">
              <a:solidFill>
                <a:srgbClr val="000000"/>
              </a:solidFill>
              <a:latin typeface="Open Sauce"/>
            </a:endParaRPr>
          </a:p>
          <a:p>
            <a:pPr marL="474984" lvl="1" indent="-237492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uce"/>
              </a:rPr>
              <a:t>Visualizing the ROC curves of the classifiers, indicating their performance in distinguishing between the positive and negative classes. (FPR, TPR)</a:t>
            </a:r>
          </a:p>
          <a:p>
            <a:pPr>
              <a:lnSpc>
                <a:spcPts val="2640"/>
              </a:lnSpc>
            </a:pPr>
            <a:endParaRPr lang="en-US" sz="2200">
              <a:solidFill>
                <a:srgbClr val="000000"/>
              </a:solidFill>
              <a:latin typeface="Open Sauce"/>
            </a:endParaRPr>
          </a:p>
          <a:p>
            <a:pPr marL="474984" lvl="1" indent="-237492" algn="just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uce"/>
              </a:rPr>
              <a:t>The AUC for each classifier is also computed and displayed in the legend of the plot.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5204" y="702153"/>
            <a:ext cx="16957592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RoxboroughCF"/>
              </a:rPr>
              <a:t>Evaluation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10374" y="1997553"/>
            <a:ext cx="867251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uce Bold"/>
              </a:rPr>
              <a:t>ROC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0172937" y="6467624"/>
          <a:ext cx="6666774" cy="3154172"/>
        </p:xfrm>
        <a:graphic>
          <a:graphicData uri="http://schemas.openxmlformats.org/drawingml/2006/table">
            <a:tbl>
              <a:tblPr/>
              <a:tblGrid>
                <a:gridCol w="33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8543"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261C19"/>
                          </a:solidFill>
                          <a:latin typeface="Open Sauce Bold"/>
                        </a:rPr>
                        <a:t>Model type 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 Bold"/>
                        </a:rPr>
                        <a:t>ROC AUC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43"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kNN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0.90 (+/- 0.01)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543"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Decision Tree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0.80 (+/- 0.01)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543"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Logistic regression 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0.87 (+/- 0.01)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28700" y="3824834"/>
          <a:ext cx="6747735" cy="4371975"/>
        </p:xfrm>
        <a:graphic>
          <a:graphicData uri="http://schemas.openxmlformats.org/drawingml/2006/table">
            <a:tbl>
              <a:tblPr/>
              <a:tblGrid>
                <a:gridCol w="2217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7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7325"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261C19"/>
                          </a:solidFill>
                          <a:latin typeface="Open Sauce Bold"/>
                        </a:rPr>
                        <a:t>Predict Customer canceling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 Bold"/>
                        </a:rPr>
                        <a:t>Predict Customer not canceling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325"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 Bold"/>
                        </a:rPr>
                        <a:t>Customer actually  canceling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$0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-$0.015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7325"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 Bold"/>
                        </a:rPr>
                        <a:t>Customer actually not canceling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A5A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$0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$50-$0.015</a:t>
                      </a:r>
                      <a:endParaRPr lang="en-US" sz="1100"/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=</a:t>
                      </a:r>
                      <a:r>
                        <a:rPr lang="en-US" sz="2000">
                          <a:solidFill>
                            <a:srgbClr val="FF3131"/>
                          </a:solidFill>
                          <a:latin typeface="Open Sauce"/>
                        </a:rPr>
                        <a:t> $49.985 ROI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665204" y="711678"/>
            <a:ext cx="16957592" cy="1108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0"/>
              </a:lnSpc>
            </a:pPr>
            <a:r>
              <a:rPr lang="en-US" sz="7800">
                <a:solidFill>
                  <a:srgbClr val="000000"/>
                </a:solidFill>
                <a:latin typeface="RoxboroughCF"/>
              </a:rPr>
              <a:t>EV of Outcomes: Cost/Benefit Matrix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39071" y="4096297"/>
            <a:ext cx="9290918" cy="432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endParaRPr/>
          </a:p>
          <a:p>
            <a:pPr>
              <a:lnSpc>
                <a:spcPts val="2640"/>
              </a:lnSpc>
            </a:pPr>
            <a:r>
              <a:rPr lang="en-US" sz="2200">
                <a:solidFill>
                  <a:srgbClr val="000000"/>
                </a:solidFill>
                <a:latin typeface="Open Sauce Bold"/>
              </a:rPr>
              <a:t>Business Case to project expected improvement (ROI)</a:t>
            </a:r>
            <a:r>
              <a:rPr lang="en-US" sz="2200">
                <a:solidFill>
                  <a:srgbClr val="000000"/>
                </a:solidFill>
                <a:latin typeface="Open Sauce"/>
              </a:rPr>
              <a:t>: </a:t>
            </a:r>
          </a:p>
          <a:p>
            <a:pPr>
              <a:lnSpc>
                <a:spcPts val="2640"/>
              </a:lnSpc>
            </a:pPr>
            <a:endParaRPr lang="en-US" sz="2200">
              <a:solidFill>
                <a:srgbClr val="000000"/>
              </a:solidFill>
              <a:latin typeface="Open Sauce"/>
            </a:endParaRPr>
          </a:p>
          <a:p>
            <a:pPr>
              <a:lnSpc>
                <a:spcPts val="2640"/>
              </a:lnSpc>
            </a:pPr>
            <a:r>
              <a:rPr lang="en-US" sz="2200">
                <a:solidFill>
                  <a:srgbClr val="000000"/>
                </a:solidFill>
                <a:latin typeface="Open Sauce"/>
              </a:rPr>
              <a:t>Let’s assume it costs us $0.015 to advertise a customer who ends up canceling their reservation and we also advertise to a customer who doesn’t cancel their reservation. The hotel earns revenue of $50 when a customer doesn’t cancels.</a:t>
            </a:r>
          </a:p>
          <a:p>
            <a:pPr>
              <a:lnSpc>
                <a:spcPts val="2640"/>
              </a:lnSpc>
            </a:pPr>
            <a:endParaRPr lang="en-US" sz="2200">
              <a:solidFill>
                <a:srgbClr val="000000"/>
              </a:solidFill>
              <a:latin typeface="Open Sauce"/>
            </a:endParaRPr>
          </a:p>
          <a:p>
            <a:pPr marL="474984" lvl="1" indent="-237492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uce"/>
              </a:rPr>
              <a:t>Total EV = (PTN​⋅$0) + (PFP​⋅−$0.015) + (PFN​⋅$0) + (PTP​⋅$49.985)  </a:t>
            </a:r>
          </a:p>
          <a:p>
            <a:pPr>
              <a:lnSpc>
                <a:spcPts val="2640"/>
              </a:lnSpc>
            </a:pPr>
            <a:r>
              <a:rPr lang="en-US" sz="2200">
                <a:solidFill>
                  <a:srgbClr val="000000"/>
                </a:solidFill>
                <a:latin typeface="Open Sauce"/>
              </a:rPr>
              <a:t>                      = </a:t>
            </a:r>
            <a:r>
              <a:rPr lang="en-US" sz="2200">
                <a:solidFill>
                  <a:srgbClr val="FF3131"/>
                </a:solidFill>
                <a:latin typeface="Open Sauce"/>
              </a:rPr>
              <a:t>$44.985</a:t>
            </a:r>
          </a:p>
          <a:p>
            <a:pPr>
              <a:lnSpc>
                <a:spcPts val="2640"/>
              </a:lnSpc>
            </a:pPr>
            <a:endParaRPr lang="en-US" sz="2200">
              <a:solidFill>
                <a:srgbClr val="FF3131"/>
              </a:solidFill>
              <a:latin typeface="Open Sauce"/>
            </a:endParaRPr>
          </a:p>
          <a:p>
            <a:pPr>
              <a:lnSpc>
                <a:spcPts val="2640"/>
              </a:lnSpc>
            </a:pPr>
            <a:endParaRPr lang="en-US" sz="2200">
              <a:solidFill>
                <a:srgbClr val="FF3131"/>
              </a:solidFill>
              <a:latin typeface="Open Sauce"/>
            </a:endParaRPr>
          </a:p>
          <a:p>
            <a:pPr algn="just">
              <a:lnSpc>
                <a:spcPts val="2640"/>
              </a:lnSpc>
            </a:pPr>
            <a:endParaRPr lang="en-US" sz="2200">
              <a:solidFill>
                <a:srgbClr val="FF3131"/>
              </a:solidFill>
              <a:latin typeface="Open Sauc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93619" y="4166117"/>
          <a:ext cx="16700763" cy="4557141"/>
        </p:xfrm>
        <a:graphic>
          <a:graphicData uri="http://schemas.openxmlformats.org/drawingml/2006/table">
            <a:tbl>
              <a:tblPr/>
              <a:tblGrid>
                <a:gridCol w="556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4495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4ED"/>
                          </a:solidFill>
                          <a:latin typeface="Open Sauce Bold"/>
                        </a:rPr>
                        <a:t>Usage</a:t>
                      </a:r>
                      <a:endParaRPr lang="en-US" sz="1100"/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E4A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A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A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A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4ED"/>
                          </a:solidFill>
                          <a:latin typeface="Open Sauce Bold"/>
                        </a:rPr>
                        <a:t>Application</a:t>
                      </a:r>
                      <a:endParaRPr lang="en-US" sz="1100"/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E4A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A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A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A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4ED"/>
                          </a:solidFill>
                          <a:latin typeface="Open Sauce Bold"/>
                        </a:rPr>
                        <a:t>Result</a:t>
                      </a:r>
                      <a:endParaRPr lang="en-US" sz="1100"/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E4A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A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A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A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646">
                <a:tc>
                  <a:txBody>
                    <a:bodyPr/>
                    <a:lstStyle/>
                    <a:p>
                      <a:pPr marL="431801" lvl="1" indent="-215900" algn="l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>
                          <a:solidFill>
                            <a:srgbClr val="FFF4ED"/>
                          </a:solidFill>
                          <a:latin typeface="Open Sauce"/>
                        </a:rPr>
                        <a:t>The predictive model can be used to determine if the next customer will cancel the reservation or not</a:t>
                      </a:r>
                      <a:endParaRPr lang="en-US" sz="1100"/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E4A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A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A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A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31801" lvl="1" indent="-215900" algn="l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>
                          <a:solidFill>
                            <a:srgbClr val="FFF4ED"/>
                          </a:solidFill>
                          <a:latin typeface="Open Sauce"/>
                        </a:rPr>
                        <a:t>Develop or strengthen packages for loyal customers</a:t>
                      </a:r>
                      <a:endParaRPr lang="en-US" sz="1100"/>
                    </a:p>
                    <a:p>
                      <a:pPr marL="863601" lvl="2" indent="-287867">
                        <a:lnSpc>
                          <a:spcPts val="2800"/>
                        </a:lnSpc>
                        <a:buFont typeface="Arial"/>
                        <a:buChar char="⚬"/>
                      </a:pPr>
                      <a:r>
                        <a:rPr lang="en-US" sz="2000">
                          <a:solidFill>
                            <a:srgbClr val="FFF4ED"/>
                          </a:solidFill>
                          <a:latin typeface="Open Sauce"/>
                        </a:rPr>
                        <a:t>Make profit from selling this package + model deployment to other smaller hotels</a:t>
                      </a:r>
                    </a:p>
                    <a:p>
                      <a:pPr>
                        <a:lnSpc>
                          <a:spcPts val="2800"/>
                        </a:lnSpc>
                      </a:pPr>
                      <a:endParaRPr lang="en-US" sz="2000">
                        <a:solidFill>
                          <a:srgbClr val="FFF4ED"/>
                        </a:solidFill>
                        <a:latin typeface="Open Sauce"/>
                      </a:endParaRPr>
                    </a:p>
                    <a:p>
                      <a:pPr marL="431801" lvl="1" indent="-215900">
                        <a:lnSpc>
                          <a:spcPts val="2800"/>
                        </a:lnSpc>
                        <a:buFont typeface="Arial"/>
                        <a:buChar char="•"/>
                      </a:pPr>
                      <a:r>
                        <a:rPr lang="en-US" sz="2000">
                          <a:solidFill>
                            <a:srgbClr val="FFF4ED"/>
                          </a:solidFill>
                          <a:latin typeface="Open Sauce"/>
                        </a:rPr>
                        <a:t>Develop customer retain packages for unloyal customers </a:t>
                      </a:r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E4A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A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A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A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31801" lvl="1" indent="-215900" algn="l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>
                          <a:solidFill>
                            <a:srgbClr val="FFF4ED"/>
                          </a:solidFill>
                          <a:latin typeface="Open Sauce"/>
                        </a:rPr>
                        <a:t>Existing customers would be more satisfied with the hotel’s effort in strengthening their loyalty packages </a:t>
                      </a:r>
                      <a:endParaRPr lang="en-US" sz="1100"/>
                    </a:p>
                    <a:p>
                      <a:pPr>
                        <a:lnSpc>
                          <a:spcPts val="2800"/>
                        </a:lnSpc>
                      </a:pPr>
                      <a:endParaRPr lang="en-US" sz="1100"/>
                    </a:p>
                    <a:p>
                      <a:pPr marL="431801" lvl="1" indent="-215900">
                        <a:lnSpc>
                          <a:spcPts val="2800"/>
                        </a:lnSpc>
                        <a:buFont typeface="Arial"/>
                        <a:buChar char="•"/>
                      </a:pPr>
                      <a:r>
                        <a:rPr lang="en-US" sz="2000">
                          <a:solidFill>
                            <a:srgbClr val="FFF4ED"/>
                          </a:solidFill>
                          <a:latin typeface="Open Sauce"/>
                        </a:rPr>
                        <a:t>Competitive advantage to grab stakeholder’s attention in hospitailty and tourism industry </a:t>
                      </a:r>
                    </a:p>
                    <a:p>
                      <a:pPr>
                        <a:lnSpc>
                          <a:spcPts val="2800"/>
                        </a:lnSpc>
                      </a:pPr>
                      <a:endParaRPr lang="en-US" sz="2000">
                        <a:solidFill>
                          <a:srgbClr val="FFF4ED"/>
                        </a:solidFill>
                        <a:latin typeface="Open Sauce"/>
                      </a:endParaRPr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E4A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A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A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A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3018087" y="2565884"/>
            <a:ext cx="1204683" cy="1204683"/>
          </a:xfrm>
          <a:custGeom>
            <a:avLst/>
            <a:gdLst/>
            <a:ahLst/>
            <a:cxnLst/>
            <a:rect l="l" t="t" r="r" b="b"/>
            <a:pathLst>
              <a:path w="1204683" h="1204683">
                <a:moveTo>
                  <a:pt x="0" y="0"/>
                </a:moveTo>
                <a:lnTo>
                  <a:pt x="1204684" y="0"/>
                </a:lnTo>
                <a:lnTo>
                  <a:pt x="1204684" y="1204683"/>
                </a:lnTo>
                <a:lnTo>
                  <a:pt x="0" y="1204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483776" y="2510141"/>
            <a:ext cx="1320447" cy="1260427"/>
          </a:xfrm>
          <a:custGeom>
            <a:avLst/>
            <a:gdLst/>
            <a:ahLst/>
            <a:cxnLst/>
            <a:rect l="l" t="t" r="r" b="b"/>
            <a:pathLst>
              <a:path w="1320447" h="1260427">
                <a:moveTo>
                  <a:pt x="0" y="0"/>
                </a:moveTo>
                <a:lnTo>
                  <a:pt x="1320448" y="0"/>
                </a:lnTo>
                <a:lnTo>
                  <a:pt x="1320448" y="1260426"/>
                </a:lnTo>
                <a:lnTo>
                  <a:pt x="0" y="12604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061899" y="2565884"/>
            <a:ext cx="1397176" cy="1397176"/>
          </a:xfrm>
          <a:custGeom>
            <a:avLst/>
            <a:gdLst/>
            <a:ahLst/>
            <a:cxnLst/>
            <a:rect l="l" t="t" r="r" b="b"/>
            <a:pathLst>
              <a:path w="1397176" h="1397176">
                <a:moveTo>
                  <a:pt x="0" y="0"/>
                </a:moveTo>
                <a:lnTo>
                  <a:pt x="1397176" y="0"/>
                </a:lnTo>
                <a:lnTo>
                  <a:pt x="1397176" y="1397177"/>
                </a:lnTo>
                <a:lnTo>
                  <a:pt x="0" y="13971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281977" y="584026"/>
            <a:ext cx="15724045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>
                <a:solidFill>
                  <a:srgbClr val="FFF4ED"/>
                </a:solidFill>
                <a:latin typeface="RoxboroughCF"/>
              </a:rPr>
              <a:t>Deployment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5849" y="3892386"/>
            <a:ext cx="1001578" cy="1001578"/>
            <a:chOff x="0" y="0"/>
            <a:chExt cx="1335438" cy="13354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35438" cy="1335438"/>
            </a:xfrm>
            <a:custGeom>
              <a:avLst/>
              <a:gdLst/>
              <a:ahLst/>
              <a:cxnLst/>
              <a:rect l="l" t="t" r="r" b="b"/>
              <a:pathLst>
                <a:path w="1335438" h="1335438">
                  <a:moveTo>
                    <a:pt x="0" y="0"/>
                  </a:moveTo>
                  <a:lnTo>
                    <a:pt x="1335438" y="0"/>
                  </a:lnTo>
                  <a:lnTo>
                    <a:pt x="1335438" y="1335438"/>
                  </a:lnTo>
                  <a:lnTo>
                    <a:pt x="0" y="1335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1439" y="339181"/>
              <a:ext cx="952560" cy="6856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7"/>
                </a:lnSpc>
              </a:pPr>
              <a:r>
                <a:rPr lang="en-US" sz="3551">
                  <a:solidFill>
                    <a:srgbClr val="E4A5AF"/>
                  </a:solidFill>
                  <a:latin typeface="RoxboroughCF"/>
                </a:rPr>
                <a:t>01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245738" y="3892386"/>
            <a:ext cx="1001578" cy="1001578"/>
            <a:chOff x="0" y="0"/>
            <a:chExt cx="1335438" cy="13354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35438" cy="1335438"/>
            </a:xfrm>
            <a:custGeom>
              <a:avLst/>
              <a:gdLst/>
              <a:ahLst/>
              <a:cxnLst/>
              <a:rect l="l" t="t" r="r" b="b"/>
              <a:pathLst>
                <a:path w="1335438" h="1335438">
                  <a:moveTo>
                    <a:pt x="0" y="0"/>
                  </a:moveTo>
                  <a:lnTo>
                    <a:pt x="1335438" y="0"/>
                  </a:lnTo>
                  <a:lnTo>
                    <a:pt x="1335438" y="1335438"/>
                  </a:lnTo>
                  <a:lnTo>
                    <a:pt x="0" y="1335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91439" y="339181"/>
              <a:ext cx="952560" cy="6856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7"/>
                </a:lnSpc>
              </a:pPr>
              <a:r>
                <a:rPr lang="en-US" sz="3551">
                  <a:solidFill>
                    <a:srgbClr val="E4A5AF"/>
                  </a:solidFill>
                  <a:latin typeface="RoxboroughCF"/>
                </a:rPr>
                <a:t>03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450794" y="3892386"/>
            <a:ext cx="1001578" cy="1006318"/>
            <a:chOff x="0" y="0"/>
            <a:chExt cx="1335438" cy="134175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35438" cy="1341757"/>
            </a:xfrm>
            <a:custGeom>
              <a:avLst/>
              <a:gdLst/>
              <a:ahLst/>
              <a:cxnLst/>
              <a:rect l="l" t="t" r="r" b="b"/>
              <a:pathLst>
                <a:path w="1335438" h="1341757">
                  <a:moveTo>
                    <a:pt x="0" y="0"/>
                  </a:moveTo>
                  <a:lnTo>
                    <a:pt x="1335438" y="0"/>
                  </a:lnTo>
                  <a:lnTo>
                    <a:pt x="1335438" y="1341757"/>
                  </a:lnTo>
                  <a:lnTo>
                    <a:pt x="0" y="13417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36" r="-236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91439" y="339181"/>
              <a:ext cx="952560" cy="691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7"/>
                </a:lnSpc>
              </a:pPr>
              <a:r>
                <a:rPr lang="en-US" sz="3551">
                  <a:solidFill>
                    <a:srgbClr val="E4A5AF"/>
                  </a:solidFill>
                  <a:latin typeface="RoxboroughCF"/>
                </a:rPr>
                <a:t>02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867537" y="3892386"/>
            <a:ext cx="1001578" cy="1001578"/>
            <a:chOff x="0" y="0"/>
            <a:chExt cx="1335438" cy="133543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35438" cy="1335438"/>
            </a:xfrm>
            <a:custGeom>
              <a:avLst/>
              <a:gdLst/>
              <a:ahLst/>
              <a:cxnLst/>
              <a:rect l="l" t="t" r="r" b="b"/>
              <a:pathLst>
                <a:path w="1335438" h="1335438">
                  <a:moveTo>
                    <a:pt x="0" y="0"/>
                  </a:moveTo>
                  <a:lnTo>
                    <a:pt x="1335438" y="0"/>
                  </a:lnTo>
                  <a:lnTo>
                    <a:pt x="1335438" y="1335438"/>
                  </a:lnTo>
                  <a:lnTo>
                    <a:pt x="0" y="1335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91439" y="339181"/>
              <a:ext cx="952560" cy="6856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7"/>
                </a:lnSpc>
              </a:pPr>
              <a:r>
                <a:rPr lang="en-US" sz="3551">
                  <a:solidFill>
                    <a:srgbClr val="E4A5AF"/>
                  </a:solidFill>
                  <a:latin typeface="RoxboroughCF"/>
                </a:rPr>
                <a:t>05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792795" y="3867997"/>
            <a:ext cx="1001578" cy="1001578"/>
            <a:chOff x="0" y="0"/>
            <a:chExt cx="1335438" cy="13354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35438" cy="1335438"/>
            </a:xfrm>
            <a:custGeom>
              <a:avLst/>
              <a:gdLst/>
              <a:ahLst/>
              <a:cxnLst/>
              <a:rect l="l" t="t" r="r" b="b"/>
              <a:pathLst>
                <a:path w="1335438" h="1335438">
                  <a:moveTo>
                    <a:pt x="0" y="0"/>
                  </a:moveTo>
                  <a:lnTo>
                    <a:pt x="1335438" y="0"/>
                  </a:lnTo>
                  <a:lnTo>
                    <a:pt x="1335438" y="1335438"/>
                  </a:lnTo>
                  <a:lnTo>
                    <a:pt x="0" y="1335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91439" y="339181"/>
              <a:ext cx="952560" cy="6856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7"/>
                </a:lnSpc>
              </a:pPr>
              <a:r>
                <a:rPr lang="en-US" sz="3551">
                  <a:solidFill>
                    <a:srgbClr val="E4A5AF"/>
                  </a:solidFill>
                  <a:latin typeface="RoxboroughCF"/>
                </a:rPr>
                <a:t>06</a:t>
              </a:r>
            </a:p>
          </p:txBody>
        </p:sp>
      </p:grpSp>
      <p:sp>
        <p:nvSpPr>
          <p:cNvPr id="17" name="AutoShape 17"/>
          <p:cNvSpPr/>
          <p:nvPr/>
        </p:nvSpPr>
        <p:spPr>
          <a:xfrm>
            <a:off x="1789967" y="5293437"/>
            <a:ext cx="677134" cy="0"/>
          </a:xfrm>
          <a:prstGeom prst="line">
            <a:avLst/>
          </a:prstGeom>
          <a:ln w="9525" cap="rnd">
            <a:solidFill>
              <a:srgbClr val="FFF4E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>
            <a:off x="4613016" y="5283912"/>
            <a:ext cx="677134" cy="0"/>
          </a:xfrm>
          <a:prstGeom prst="line">
            <a:avLst/>
          </a:prstGeom>
          <a:ln w="9525" cap="rnd">
            <a:solidFill>
              <a:srgbClr val="FFF4E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19"/>
          <p:cNvSpPr/>
          <p:nvPr/>
        </p:nvSpPr>
        <p:spPr>
          <a:xfrm>
            <a:off x="7407961" y="5269625"/>
            <a:ext cx="677134" cy="0"/>
          </a:xfrm>
          <a:prstGeom prst="line">
            <a:avLst/>
          </a:prstGeom>
          <a:ln w="9525" cap="rnd">
            <a:solidFill>
              <a:srgbClr val="FFF4E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0" name="Group 20"/>
          <p:cNvGrpSpPr/>
          <p:nvPr/>
        </p:nvGrpSpPr>
        <p:grpSpPr>
          <a:xfrm>
            <a:off x="10087708" y="3887623"/>
            <a:ext cx="1001578" cy="1001578"/>
            <a:chOff x="0" y="0"/>
            <a:chExt cx="1335438" cy="133543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335438" cy="1335438"/>
            </a:xfrm>
            <a:custGeom>
              <a:avLst/>
              <a:gdLst/>
              <a:ahLst/>
              <a:cxnLst/>
              <a:rect l="l" t="t" r="r" b="b"/>
              <a:pathLst>
                <a:path w="1335438" h="1335438">
                  <a:moveTo>
                    <a:pt x="0" y="0"/>
                  </a:moveTo>
                  <a:lnTo>
                    <a:pt x="1335438" y="0"/>
                  </a:lnTo>
                  <a:lnTo>
                    <a:pt x="1335438" y="1335438"/>
                  </a:lnTo>
                  <a:lnTo>
                    <a:pt x="0" y="1335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91439" y="339181"/>
              <a:ext cx="952560" cy="6856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7"/>
                </a:lnSpc>
              </a:pPr>
              <a:r>
                <a:rPr lang="en-US" sz="3551">
                  <a:solidFill>
                    <a:srgbClr val="E4A5AF"/>
                  </a:solidFill>
                  <a:latin typeface="RoxboroughCF"/>
                </a:rPr>
                <a:t>04</a:t>
              </a:r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048809" y="5269625"/>
            <a:ext cx="677134" cy="0"/>
          </a:xfrm>
          <a:prstGeom prst="line">
            <a:avLst/>
          </a:prstGeom>
          <a:ln w="9525" cap="rnd">
            <a:solidFill>
              <a:srgbClr val="FFF4E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>
            <a:off x="10221549" y="5269625"/>
            <a:ext cx="677134" cy="0"/>
          </a:xfrm>
          <a:prstGeom prst="line">
            <a:avLst/>
          </a:prstGeom>
          <a:ln w="9525" cap="rnd">
            <a:solidFill>
              <a:srgbClr val="FFF4E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>
            <a:off x="15955017" y="5274387"/>
            <a:ext cx="677134" cy="0"/>
          </a:xfrm>
          <a:prstGeom prst="line">
            <a:avLst/>
          </a:prstGeom>
          <a:ln w="9525" cap="rnd">
            <a:solidFill>
              <a:srgbClr val="FFF4E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028700" y="1547707"/>
            <a:ext cx="18110857" cy="202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>
                <a:solidFill>
                  <a:srgbClr val="000000"/>
                </a:solidFill>
                <a:latin typeface="RoxboroughCF"/>
              </a:rPr>
              <a:t>Agenda: Follow Crisp Dm (Data Mining)</a:t>
            </a:r>
          </a:p>
          <a:p>
            <a:pPr>
              <a:lnSpc>
                <a:spcPts val="7920"/>
              </a:lnSpc>
            </a:pPr>
            <a:endParaRPr lang="en-US" sz="7200">
              <a:solidFill>
                <a:srgbClr val="000000"/>
              </a:solidFill>
              <a:latin typeface="RoxboroughCF"/>
            </a:endParaRPr>
          </a:p>
        </p:txBody>
      </p:sp>
      <p:grpSp>
        <p:nvGrpSpPr>
          <p:cNvPr id="27" name="Group 27"/>
          <p:cNvGrpSpPr/>
          <p:nvPr/>
        </p:nvGrpSpPr>
        <p:grpSpPr>
          <a:xfrm>
            <a:off x="690161" y="5676754"/>
            <a:ext cx="2800545" cy="2375219"/>
            <a:chOff x="0" y="0"/>
            <a:chExt cx="3734061" cy="3166958"/>
          </a:xfrm>
        </p:grpSpPr>
        <p:sp>
          <p:nvSpPr>
            <p:cNvPr id="28" name="TextBox 28"/>
            <p:cNvSpPr txBox="1"/>
            <p:nvPr/>
          </p:nvSpPr>
          <p:spPr>
            <a:xfrm>
              <a:off x="0" y="1504531"/>
              <a:ext cx="3734061" cy="16624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35"/>
                </a:lnSpc>
              </a:pPr>
              <a:r>
                <a:rPr lang="en-US" sz="1950">
                  <a:solidFill>
                    <a:srgbClr val="000000"/>
                  </a:solidFill>
                  <a:latin typeface="Open Sauce"/>
                </a:rPr>
                <a:t>Define the business problem, objectives, and the desired outcomes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9525"/>
              <a:ext cx="3734061" cy="1127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E4A5AF"/>
                  </a:solidFill>
                  <a:latin typeface="Open Sauce Bold"/>
                </a:rPr>
                <a:t>Business Understanding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3541305" y="5676754"/>
            <a:ext cx="2725306" cy="2060894"/>
            <a:chOff x="0" y="0"/>
            <a:chExt cx="3633742" cy="2747858"/>
          </a:xfrm>
        </p:grpSpPr>
        <p:sp>
          <p:nvSpPr>
            <p:cNvPr id="31" name="TextBox 31"/>
            <p:cNvSpPr txBox="1"/>
            <p:nvPr/>
          </p:nvSpPr>
          <p:spPr>
            <a:xfrm>
              <a:off x="0" y="1504531"/>
              <a:ext cx="3633742" cy="12433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35"/>
                </a:lnSpc>
              </a:pPr>
              <a:r>
                <a:rPr lang="en-US" sz="1950">
                  <a:solidFill>
                    <a:srgbClr val="000000"/>
                  </a:solidFill>
                  <a:latin typeface="Open Sauce"/>
                </a:rPr>
                <a:t> Identify and describe the data to address the business problem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9525"/>
              <a:ext cx="3633742" cy="1127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E4A5AF"/>
                  </a:solidFill>
                  <a:latin typeface="Open Sauce Bold"/>
                </a:rPr>
                <a:t>Data Understanding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6528484" y="5676754"/>
            <a:ext cx="2436088" cy="2375219"/>
            <a:chOff x="0" y="0"/>
            <a:chExt cx="3248117" cy="3166958"/>
          </a:xfrm>
        </p:grpSpPr>
        <p:sp>
          <p:nvSpPr>
            <p:cNvPr id="34" name="TextBox 34"/>
            <p:cNvSpPr txBox="1"/>
            <p:nvPr/>
          </p:nvSpPr>
          <p:spPr>
            <a:xfrm>
              <a:off x="0" y="1504531"/>
              <a:ext cx="3248117" cy="16624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35"/>
                </a:lnSpc>
              </a:pPr>
              <a:r>
                <a:rPr lang="en-US" sz="1950">
                  <a:solidFill>
                    <a:srgbClr val="000000"/>
                  </a:solidFill>
                  <a:latin typeface="Open Sauce"/>
                </a:rPr>
                <a:t>Clean, transform, and organize raw data into a suitable format for modeling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9525"/>
              <a:ext cx="3248117" cy="1127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E4A5AF"/>
                  </a:solidFill>
                  <a:latin typeface="Open Sauce Bold"/>
                </a:rPr>
                <a:t>Data Preparation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9347105" y="5676754"/>
            <a:ext cx="2560719" cy="2584769"/>
            <a:chOff x="0" y="0"/>
            <a:chExt cx="3414292" cy="3446358"/>
          </a:xfrm>
        </p:grpSpPr>
        <p:sp>
          <p:nvSpPr>
            <p:cNvPr id="37" name="TextBox 37"/>
            <p:cNvSpPr txBox="1"/>
            <p:nvPr/>
          </p:nvSpPr>
          <p:spPr>
            <a:xfrm>
              <a:off x="0" y="945731"/>
              <a:ext cx="3414292" cy="25006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35"/>
                </a:lnSpc>
              </a:pPr>
              <a:r>
                <a:rPr lang="en-US" sz="1950">
                  <a:solidFill>
                    <a:srgbClr val="000000"/>
                  </a:solidFill>
                  <a:latin typeface="Open Sauce"/>
                </a:rPr>
                <a:t>Select and apply various modeling techniques, adjusting and optimizing to develop the most suitable model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9525"/>
              <a:ext cx="3414292" cy="56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E4A5AF"/>
                  </a:solidFill>
                  <a:latin typeface="Open Sauce Bold"/>
                </a:rPr>
                <a:t>Modeling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2241199" y="5676754"/>
            <a:ext cx="2664688" cy="1641794"/>
            <a:chOff x="0" y="0"/>
            <a:chExt cx="3552917" cy="2189058"/>
          </a:xfrm>
        </p:grpSpPr>
        <p:sp>
          <p:nvSpPr>
            <p:cNvPr id="40" name="TextBox 40"/>
            <p:cNvSpPr txBox="1"/>
            <p:nvPr/>
          </p:nvSpPr>
          <p:spPr>
            <a:xfrm>
              <a:off x="0" y="945731"/>
              <a:ext cx="3552917" cy="12433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35"/>
                </a:lnSpc>
              </a:pPr>
              <a:r>
                <a:rPr lang="en-US" sz="1950">
                  <a:solidFill>
                    <a:srgbClr val="000000"/>
                  </a:solidFill>
                  <a:latin typeface="Open Sauce"/>
                </a:rPr>
                <a:t>Assess the performance of the developed model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9525"/>
              <a:ext cx="3552917" cy="56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E4A5AF"/>
                  </a:solidFill>
                  <a:latin typeface="Open Sauce Bold"/>
                </a:rPr>
                <a:t>Evaluation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5241368" y="5676754"/>
            <a:ext cx="2199668" cy="2270444"/>
            <a:chOff x="0" y="0"/>
            <a:chExt cx="2932891" cy="3027258"/>
          </a:xfrm>
        </p:grpSpPr>
        <p:sp>
          <p:nvSpPr>
            <p:cNvPr id="43" name="TextBox 43"/>
            <p:cNvSpPr txBox="1"/>
            <p:nvPr/>
          </p:nvSpPr>
          <p:spPr>
            <a:xfrm>
              <a:off x="0" y="945731"/>
              <a:ext cx="2932891" cy="2081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35"/>
                </a:lnSpc>
              </a:pPr>
              <a:r>
                <a:rPr lang="en-US" sz="1950">
                  <a:solidFill>
                    <a:srgbClr val="000000"/>
                  </a:solidFill>
                  <a:latin typeface="Open Sauce"/>
                </a:rPr>
                <a:t> Implement the model into the business environment for practical use 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9525"/>
              <a:ext cx="2932891" cy="56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E4A5AF"/>
                  </a:solidFill>
                  <a:latin typeface="Open Sauce Bold"/>
                </a:rPr>
                <a:t>Deployment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861086" y="4907719"/>
            <a:ext cx="10759175" cy="4762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028874" y="5322105"/>
            <a:ext cx="582269" cy="784201"/>
          </a:xfrm>
          <a:custGeom>
            <a:avLst/>
            <a:gdLst/>
            <a:ahLst/>
            <a:cxnLst/>
            <a:rect l="l" t="t" r="r" b="b"/>
            <a:pathLst>
              <a:path w="582269" h="784201">
                <a:moveTo>
                  <a:pt x="0" y="0"/>
                </a:moveTo>
                <a:lnTo>
                  <a:pt x="582269" y="0"/>
                </a:lnTo>
                <a:lnTo>
                  <a:pt x="582269" y="784200"/>
                </a:lnTo>
                <a:lnTo>
                  <a:pt x="0" y="784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386288" y="2432245"/>
            <a:ext cx="1740051" cy="1740051"/>
          </a:xfrm>
          <a:custGeom>
            <a:avLst/>
            <a:gdLst/>
            <a:ahLst/>
            <a:cxnLst/>
            <a:rect l="l" t="t" r="r" b="b"/>
            <a:pathLst>
              <a:path w="1740051" h="1740051">
                <a:moveTo>
                  <a:pt x="0" y="0"/>
                </a:moveTo>
                <a:lnTo>
                  <a:pt x="1740051" y="0"/>
                </a:lnTo>
                <a:lnTo>
                  <a:pt x="1740051" y="1740051"/>
                </a:lnTo>
                <a:lnTo>
                  <a:pt x="0" y="1740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3237263" y="4591396"/>
            <a:ext cx="0" cy="2588519"/>
          </a:xfrm>
          <a:prstGeom prst="line">
            <a:avLst/>
          </a:prstGeom>
          <a:ln w="38100" cap="flat">
            <a:solidFill>
              <a:srgbClr val="E4A5AF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83753" y="7509932"/>
            <a:ext cx="1545121" cy="1748368"/>
          </a:xfrm>
          <a:custGeom>
            <a:avLst/>
            <a:gdLst/>
            <a:ahLst/>
            <a:cxnLst/>
            <a:rect l="l" t="t" r="r" b="b"/>
            <a:pathLst>
              <a:path w="1545121" h="1748368">
                <a:moveTo>
                  <a:pt x="0" y="0"/>
                </a:moveTo>
                <a:lnTo>
                  <a:pt x="1545121" y="0"/>
                </a:lnTo>
                <a:lnTo>
                  <a:pt x="1545121" y="1748368"/>
                </a:lnTo>
                <a:lnTo>
                  <a:pt x="0" y="17483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344475" y="5295098"/>
            <a:ext cx="1041813" cy="838213"/>
          </a:xfrm>
          <a:custGeom>
            <a:avLst/>
            <a:gdLst/>
            <a:ahLst/>
            <a:cxnLst/>
            <a:rect l="l" t="t" r="r" b="b"/>
            <a:pathLst>
              <a:path w="1041813" h="838213">
                <a:moveTo>
                  <a:pt x="0" y="0"/>
                </a:moveTo>
                <a:lnTo>
                  <a:pt x="1041813" y="0"/>
                </a:lnTo>
                <a:lnTo>
                  <a:pt x="1041813" y="838213"/>
                </a:lnTo>
                <a:lnTo>
                  <a:pt x="0" y="838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5861088" y="2547564"/>
            <a:ext cx="10759175" cy="2039466"/>
            <a:chOff x="0" y="0"/>
            <a:chExt cx="14345567" cy="2719288"/>
          </a:xfrm>
        </p:grpSpPr>
        <p:sp>
          <p:nvSpPr>
            <p:cNvPr id="9" name="TextBox 9"/>
            <p:cNvSpPr txBox="1"/>
            <p:nvPr/>
          </p:nvSpPr>
          <p:spPr>
            <a:xfrm>
              <a:off x="0" y="997380"/>
              <a:ext cx="14345567" cy="17219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1" lvl="1" indent="-215900">
                <a:lnSpc>
                  <a:spcPts val="26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Open Sauce"/>
                </a:rPr>
                <a:t>City Hotel’s main source of income are customers booking rooms and checking in</a:t>
              </a:r>
            </a:p>
            <a:p>
              <a:pPr>
                <a:lnSpc>
                  <a:spcPts val="2600"/>
                </a:lnSpc>
              </a:pPr>
              <a:endParaRPr lang="en-US" sz="2000">
                <a:solidFill>
                  <a:srgbClr val="000000"/>
                </a:solidFill>
                <a:latin typeface="Open Sauce"/>
              </a:endParaRPr>
            </a:p>
            <a:p>
              <a:pPr marL="431801" lvl="1" indent="-215900">
                <a:lnSpc>
                  <a:spcPts val="26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Open Sauce"/>
                </a:rPr>
                <a:t>Cost of the business model is customer canceling the reservation</a:t>
              </a:r>
            </a:p>
            <a:p>
              <a:pPr>
                <a:lnSpc>
                  <a:spcPts val="2600"/>
                </a:lnSpc>
              </a:pPr>
              <a:endParaRPr lang="en-US" sz="2000">
                <a:solidFill>
                  <a:srgbClr val="000000"/>
                </a:solidFill>
                <a:latin typeface="Open Sauce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14345567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>
                  <a:solidFill>
                    <a:srgbClr val="000000"/>
                  </a:solidFill>
                  <a:latin typeface="Open Sauce Bold"/>
                </a:rPr>
                <a:t>City Hotel Business Model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617619"/>
            <a:ext cx="16584067" cy="1927619"/>
            <a:chOff x="0" y="0"/>
            <a:chExt cx="22112089" cy="257015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66675"/>
              <a:ext cx="22112089" cy="1388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920"/>
                </a:lnSpc>
              </a:pPr>
              <a:r>
                <a:rPr lang="en-US" sz="7200">
                  <a:solidFill>
                    <a:srgbClr val="000000"/>
                  </a:solidFill>
                  <a:latin typeface="RoxboroughCF"/>
                </a:rPr>
                <a:t>Business Understanding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047341"/>
              <a:ext cx="22112089" cy="5228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861088" y="5086350"/>
            <a:ext cx="10188315" cy="435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00"/>
              </a:lnSpc>
            </a:pPr>
            <a:endParaRPr/>
          </a:p>
          <a:p>
            <a:pPr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 Bold"/>
              </a:rPr>
              <a:t>Goal: Prediction + Improvement</a:t>
            </a:r>
          </a:p>
          <a:p>
            <a:pPr>
              <a:lnSpc>
                <a:spcPts val="2340"/>
              </a:lnSpc>
            </a:pPr>
            <a:endParaRPr lang="en-US" sz="3000">
              <a:solidFill>
                <a:srgbClr val="000000"/>
              </a:solidFill>
              <a:latin typeface="Open Sauce Bold"/>
            </a:endParaRPr>
          </a:p>
          <a:p>
            <a:pPr marL="431801" lvl="1" indent="-215900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W﻿e want to</a:t>
            </a:r>
            <a:r>
              <a:rPr lang="en-US" sz="2000">
                <a:solidFill>
                  <a:srgbClr val="000000"/>
                </a:solidFill>
                <a:latin typeface="Open Sauce Bold"/>
              </a:rPr>
              <a:t> </a:t>
            </a:r>
            <a:r>
              <a:rPr lang="en-US" sz="2000">
                <a:solidFill>
                  <a:srgbClr val="E4A5AF"/>
                </a:solidFill>
                <a:latin typeface="Open Sauce Bold"/>
              </a:rPr>
              <a:t>predict whether customer will cancel the reservation or not after reservation but before checking in</a:t>
            </a:r>
          </a:p>
          <a:p>
            <a:pPr>
              <a:lnSpc>
                <a:spcPts val="2600"/>
              </a:lnSpc>
            </a:pPr>
            <a:endParaRPr lang="en-US" sz="2000">
              <a:solidFill>
                <a:srgbClr val="E4A5AF"/>
              </a:solidFill>
              <a:latin typeface="Open Sauce Bold"/>
            </a:endParaRPr>
          </a:p>
          <a:p>
            <a:pPr marL="431801" lvl="1" indent="-215900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City Hotel can leverage data with most optimal model by focusing towards</a:t>
            </a:r>
          </a:p>
          <a:p>
            <a:pPr marL="863601" lvl="2" indent="-287867">
              <a:lnSpc>
                <a:spcPts val="2600"/>
              </a:lnSpc>
              <a:buFont typeface="Arial"/>
              <a:buChar char="⚬"/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Highest cost (FP): customers who don’t get seen by the hotel because they don’t want to cancel, but hotel cancels it</a:t>
            </a:r>
          </a:p>
          <a:p>
            <a:pPr>
              <a:lnSpc>
                <a:spcPts val="2600"/>
              </a:lnSpc>
            </a:pPr>
            <a:endParaRPr lang="en-US" sz="2000">
              <a:solidFill>
                <a:srgbClr val="000000"/>
              </a:solidFill>
              <a:latin typeface="Open Sauce"/>
            </a:endParaRPr>
          </a:p>
          <a:p>
            <a:pPr marL="431801" lvl="1" indent="-215900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 Focus on loyal customers (TN): those who doesn‘t cancel reservation before checking in </a:t>
            </a:r>
          </a:p>
          <a:p>
            <a:pPr marL="863601" lvl="2" indent="-287867">
              <a:lnSpc>
                <a:spcPts val="2600"/>
              </a:lnSpc>
              <a:buFont typeface="Arial"/>
              <a:buChar char="⚬"/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Better quality of service to loyal customers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62977" y="786486"/>
            <a:ext cx="13993559" cy="10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>
                <a:solidFill>
                  <a:srgbClr val="000000"/>
                </a:solidFill>
                <a:latin typeface="RoxboroughCF"/>
              </a:rPr>
              <a:t>Data Understanding: dataset</a:t>
            </a:r>
          </a:p>
        </p:txBody>
      </p:sp>
      <p:sp>
        <p:nvSpPr>
          <p:cNvPr id="3" name="Freeform 3"/>
          <p:cNvSpPr/>
          <p:nvPr/>
        </p:nvSpPr>
        <p:spPr>
          <a:xfrm>
            <a:off x="2147220" y="2621001"/>
            <a:ext cx="4465971" cy="7231093"/>
          </a:xfrm>
          <a:custGeom>
            <a:avLst/>
            <a:gdLst/>
            <a:ahLst/>
            <a:cxnLst/>
            <a:rect l="l" t="t" r="r" b="b"/>
            <a:pathLst>
              <a:path w="4465971" h="7231093">
                <a:moveTo>
                  <a:pt x="0" y="0"/>
                </a:moveTo>
                <a:lnTo>
                  <a:pt x="4465971" y="0"/>
                </a:lnTo>
                <a:lnTo>
                  <a:pt x="4465971" y="7231093"/>
                </a:lnTo>
                <a:lnTo>
                  <a:pt x="0" y="72310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7848982" y="3632874"/>
            <a:ext cx="7616939" cy="811213"/>
            <a:chOff x="0" y="0"/>
            <a:chExt cx="10155919" cy="1081617"/>
          </a:xfrm>
        </p:grpSpPr>
        <p:sp>
          <p:nvSpPr>
            <p:cNvPr id="5" name="TextBox 5"/>
            <p:cNvSpPr txBox="1"/>
            <p:nvPr/>
          </p:nvSpPr>
          <p:spPr>
            <a:xfrm>
              <a:off x="1367187" y="3175"/>
              <a:ext cx="8788732" cy="10784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4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"/>
                </a:rPr>
                <a:t>36 columns and 119,390 observations for a City &amp; Resort Hotel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35492"/>
              <a:ext cx="107387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  <a:p>
              <a:pPr>
                <a:lnSpc>
                  <a:spcPts val="3600"/>
                </a:lnSpc>
              </a:pPr>
              <a:r>
                <a:rPr lang="en-US" sz="3000">
                  <a:solidFill>
                    <a:srgbClr val="000000"/>
                  </a:solidFill>
                  <a:latin typeface="Open Sauce Bold"/>
                </a:rPr>
                <a:t>01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882116" y="5233304"/>
            <a:ext cx="8143503" cy="39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50"/>
              </a:lnSpc>
            </a:pPr>
            <a:r>
              <a:rPr lang="en-US" sz="2500">
                <a:solidFill>
                  <a:srgbClr val="000000"/>
                </a:solidFill>
                <a:latin typeface="Open Sauce"/>
              </a:rPr>
              <a:t>Mix of categorical and numeric variables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848982" y="5203141"/>
            <a:ext cx="995034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Open Sauce Bold"/>
              </a:rPr>
              <a:t>02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725157" y="6198447"/>
            <a:ext cx="8794659" cy="1016000"/>
            <a:chOff x="0" y="0"/>
            <a:chExt cx="11726212" cy="1354667"/>
          </a:xfrm>
        </p:grpSpPr>
        <p:sp>
          <p:nvSpPr>
            <p:cNvPr id="10" name="TextBox 10"/>
            <p:cNvSpPr txBox="1"/>
            <p:nvPr/>
          </p:nvSpPr>
          <p:spPr>
            <a:xfrm>
              <a:off x="1578580" y="276225"/>
              <a:ext cx="10147632" cy="10784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4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"/>
                </a:rPr>
                <a:t>Single booking record per person that includes all relevant booking information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2442"/>
              <a:ext cx="123991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  <a:p>
              <a:pPr>
                <a:lnSpc>
                  <a:spcPts val="3600"/>
                </a:lnSpc>
              </a:pPr>
              <a:r>
                <a:rPr lang="en-US" sz="3000">
                  <a:solidFill>
                    <a:srgbClr val="000000"/>
                  </a:solidFill>
                  <a:latin typeface="Open Sauce Bold"/>
                </a:rPr>
                <a:t> 03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829932" y="7905066"/>
            <a:ext cx="7616939" cy="1157288"/>
            <a:chOff x="0" y="0"/>
            <a:chExt cx="10155919" cy="1543050"/>
          </a:xfrm>
        </p:grpSpPr>
        <p:sp>
          <p:nvSpPr>
            <p:cNvPr id="13" name="TextBox 13"/>
            <p:cNvSpPr txBox="1"/>
            <p:nvPr/>
          </p:nvSpPr>
          <p:spPr>
            <a:xfrm>
              <a:off x="1367187" y="-81492"/>
              <a:ext cx="8788732" cy="1624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4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"/>
                </a:rPr>
                <a:t>Target Variable: ‘is_canceled’ </a:t>
              </a:r>
            </a:p>
            <a:p>
              <a:pPr marL="539749" lvl="1" indent="-269875">
                <a:lnSpc>
                  <a:spcPts val="324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uce"/>
                </a:rPr>
                <a:t>1  = Canceled booking</a:t>
              </a:r>
            </a:p>
            <a:p>
              <a:pPr marL="539749" lvl="1" indent="-269875">
                <a:lnSpc>
                  <a:spcPts val="324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uce"/>
                </a:rPr>
                <a:t>0 = Confirmed booking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57692"/>
              <a:ext cx="1073873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>
                  <a:solidFill>
                    <a:srgbClr val="000000"/>
                  </a:solidFill>
                  <a:latin typeface="Open Sauce Bold"/>
                </a:rPr>
                <a:t>04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020432" y="2582901"/>
            <a:ext cx="7616939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E4A5AF"/>
                </a:solidFill>
                <a:latin typeface="Open Sauce Bold"/>
              </a:rPr>
              <a:t>Hotel Booking Demand Dataset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36145" y="2331146"/>
            <a:ext cx="8323155" cy="5506087"/>
          </a:xfrm>
          <a:custGeom>
            <a:avLst/>
            <a:gdLst/>
            <a:ahLst/>
            <a:cxnLst/>
            <a:rect l="l" t="t" r="r" b="b"/>
            <a:pathLst>
              <a:path w="8323155" h="5506087">
                <a:moveTo>
                  <a:pt x="0" y="0"/>
                </a:moveTo>
                <a:lnTo>
                  <a:pt x="8323155" y="0"/>
                </a:lnTo>
                <a:lnTo>
                  <a:pt x="8323155" y="5506087"/>
                </a:lnTo>
                <a:lnTo>
                  <a:pt x="0" y="5506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2331146"/>
            <a:ext cx="7671010" cy="6927154"/>
          </a:xfrm>
          <a:custGeom>
            <a:avLst/>
            <a:gdLst/>
            <a:ahLst/>
            <a:cxnLst/>
            <a:rect l="l" t="t" r="r" b="b"/>
            <a:pathLst>
              <a:path w="7671010" h="6927154">
                <a:moveTo>
                  <a:pt x="0" y="0"/>
                </a:moveTo>
                <a:lnTo>
                  <a:pt x="7671010" y="0"/>
                </a:lnTo>
                <a:lnTo>
                  <a:pt x="7671010" y="6927154"/>
                </a:lnTo>
                <a:lnTo>
                  <a:pt x="0" y="69271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511574" y="481772"/>
            <a:ext cx="15897483" cy="2338366"/>
            <a:chOff x="0" y="0"/>
            <a:chExt cx="21196644" cy="3117821"/>
          </a:xfrm>
        </p:grpSpPr>
        <p:sp>
          <p:nvSpPr>
            <p:cNvPr id="5" name="TextBox 5"/>
            <p:cNvSpPr txBox="1"/>
            <p:nvPr/>
          </p:nvSpPr>
          <p:spPr>
            <a:xfrm>
              <a:off x="0" y="57150"/>
              <a:ext cx="21196644" cy="12738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260"/>
                </a:lnSpc>
              </a:pPr>
              <a:r>
                <a:rPr lang="en-US" sz="6600">
                  <a:solidFill>
                    <a:srgbClr val="000000"/>
                  </a:solidFill>
                  <a:latin typeface="RoxboroughCF"/>
                </a:rPr>
                <a:t>Data Understanding: Exploration of  data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39379"/>
              <a:ext cx="21196644" cy="10784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49"/>
                </a:lnSpc>
              </a:pPr>
              <a:endParaRPr/>
            </a:p>
            <a:p>
              <a:pPr>
                <a:lnSpc>
                  <a:spcPts val="325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0112" y="2419402"/>
            <a:ext cx="1085978" cy="1120362"/>
            <a:chOff x="0" y="0"/>
            <a:chExt cx="5083892" cy="52448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83892" cy="5244859"/>
            </a:xfrm>
            <a:custGeom>
              <a:avLst/>
              <a:gdLst/>
              <a:ahLst/>
              <a:cxnLst/>
              <a:rect l="l" t="t" r="r" b="b"/>
              <a:pathLst>
                <a:path w="5083892" h="5244859">
                  <a:moveTo>
                    <a:pt x="0" y="0"/>
                  </a:moveTo>
                  <a:lnTo>
                    <a:pt x="0" y="5244859"/>
                  </a:lnTo>
                  <a:lnTo>
                    <a:pt x="5083892" y="5244859"/>
                  </a:lnTo>
                  <a:lnTo>
                    <a:pt x="5083892" y="0"/>
                  </a:lnTo>
                  <a:lnTo>
                    <a:pt x="0" y="0"/>
                  </a:lnTo>
                  <a:close/>
                  <a:moveTo>
                    <a:pt x="5022931" y="5183899"/>
                  </a:moveTo>
                  <a:lnTo>
                    <a:pt x="59690" y="5183899"/>
                  </a:lnTo>
                  <a:lnTo>
                    <a:pt x="59690" y="59690"/>
                  </a:lnTo>
                  <a:lnTo>
                    <a:pt x="5022931" y="59690"/>
                  </a:lnTo>
                  <a:lnTo>
                    <a:pt x="5022931" y="5183899"/>
                  </a:lnTo>
                  <a:close/>
                </a:path>
              </a:pathLst>
            </a:custGeom>
            <a:solidFill>
              <a:srgbClr val="E4A5A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26283" y="2748655"/>
            <a:ext cx="673636" cy="48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sz="3300">
                <a:solidFill>
                  <a:srgbClr val="AD704B"/>
                </a:solidFill>
                <a:latin typeface="RoxboroughCF"/>
              </a:rPr>
              <a:t>01</a:t>
            </a:r>
          </a:p>
        </p:txBody>
      </p:sp>
      <p:sp>
        <p:nvSpPr>
          <p:cNvPr id="5" name="AutoShape 5"/>
          <p:cNvSpPr/>
          <p:nvPr/>
        </p:nvSpPr>
        <p:spPr>
          <a:xfrm>
            <a:off x="1606090" y="2419402"/>
            <a:ext cx="2923933" cy="1120362"/>
          </a:xfrm>
          <a:prstGeom prst="rect">
            <a:avLst/>
          </a:prstGeom>
          <a:solidFill>
            <a:srgbClr val="E4A5AF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97105" y="2813787"/>
            <a:ext cx="2991829" cy="356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1"/>
              </a:lnSpc>
            </a:pPr>
            <a:r>
              <a:rPr lang="en-US" sz="2401">
                <a:solidFill>
                  <a:srgbClr val="FFF4ED"/>
                </a:solidFill>
                <a:latin typeface="Open Sauce Bold"/>
              </a:rPr>
              <a:t>Reduce Data Size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197908" y="2793528"/>
            <a:ext cx="9600673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Drop ‘Resort Hotel’ (3000) and keep ‘City Hotel’ (7000).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630430" y="4280465"/>
            <a:ext cx="1085978" cy="1120362"/>
            <a:chOff x="0" y="0"/>
            <a:chExt cx="5083892" cy="52448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83892" cy="5244859"/>
            </a:xfrm>
            <a:custGeom>
              <a:avLst/>
              <a:gdLst/>
              <a:ahLst/>
              <a:cxnLst/>
              <a:rect l="l" t="t" r="r" b="b"/>
              <a:pathLst>
                <a:path w="5083892" h="5244859">
                  <a:moveTo>
                    <a:pt x="0" y="0"/>
                  </a:moveTo>
                  <a:lnTo>
                    <a:pt x="0" y="5244859"/>
                  </a:lnTo>
                  <a:lnTo>
                    <a:pt x="5083892" y="5244859"/>
                  </a:lnTo>
                  <a:lnTo>
                    <a:pt x="5083892" y="0"/>
                  </a:lnTo>
                  <a:lnTo>
                    <a:pt x="0" y="0"/>
                  </a:lnTo>
                  <a:close/>
                  <a:moveTo>
                    <a:pt x="5022931" y="5183899"/>
                  </a:moveTo>
                  <a:lnTo>
                    <a:pt x="59690" y="5183899"/>
                  </a:lnTo>
                  <a:lnTo>
                    <a:pt x="59690" y="59690"/>
                  </a:lnTo>
                  <a:lnTo>
                    <a:pt x="5022931" y="59690"/>
                  </a:lnTo>
                  <a:lnTo>
                    <a:pt x="5022931" y="5183899"/>
                  </a:lnTo>
                  <a:close/>
                </a:path>
              </a:pathLst>
            </a:custGeom>
            <a:solidFill>
              <a:srgbClr val="E4A5A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836601" y="4609718"/>
            <a:ext cx="673636" cy="48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sz="3300">
                <a:solidFill>
                  <a:srgbClr val="806E53"/>
                </a:solidFill>
                <a:latin typeface="RoxboroughCF"/>
              </a:rPr>
              <a:t>02</a:t>
            </a:r>
          </a:p>
        </p:txBody>
      </p:sp>
      <p:sp>
        <p:nvSpPr>
          <p:cNvPr id="11" name="AutoShape 11"/>
          <p:cNvSpPr/>
          <p:nvPr/>
        </p:nvSpPr>
        <p:spPr>
          <a:xfrm>
            <a:off x="2716407" y="4280465"/>
            <a:ext cx="4245807" cy="1120362"/>
          </a:xfrm>
          <a:prstGeom prst="rect">
            <a:avLst/>
          </a:prstGeom>
          <a:solidFill>
            <a:srgbClr val="E4A5AF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2833092" y="4636518"/>
            <a:ext cx="4317222" cy="376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9"/>
              </a:lnSpc>
            </a:pPr>
            <a:r>
              <a:rPr lang="en-US" sz="2508">
                <a:solidFill>
                  <a:srgbClr val="FFF4ED"/>
                </a:solidFill>
                <a:latin typeface="Open Sauce Bold"/>
              </a:rPr>
              <a:t>Drop Irrelevant Attributes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474164" y="4251890"/>
            <a:ext cx="8861073" cy="1383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Customer’s personal information: email, phone</a:t>
            </a:r>
          </a:p>
          <a:p>
            <a:pPr marL="474979" lvl="1" indent="-237490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Possible </a:t>
            </a:r>
            <a:r>
              <a:rPr lang="en-US" sz="2199">
                <a:solidFill>
                  <a:srgbClr val="E4A5AF"/>
                </a:solidFill>
                <a:latin typeface="Open Sauce Bold"/>
              </a:rPr>
              <a:t>data leakage</a:t>
            </a:r>
            <a:r>
              <a:rPr lang="en-US" sz="2199">
                <a:solidFill>
                  <a:srgbClr val="000000"/>
                </a:solidFill>
                <a:latin typeface="Open Sauce"/>
              </a:rPr>
              <a:t>: post-booking information (e.g. reservation_status)</a:t>
            </a:r>
          </a:p>
          <a:p>
            <a:pPr>
              <a:lnSpc>
                <a:spcPts val="2451"/>
              </a:lnSpc>
            </a:pPr>
            <a:endParaRPr lang="en-US" sz="2199">
              <a:solidFill>
                <a:srgbClr val="000000"/>
              </a:solidFill>
              <a:latin typeface="Open Sauce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2763875" y="6193153"/>
            <a:ext cx="1085978" cy="1120362"/>
            <a:chOff x="0" y="0"/>
            <a:chExt cx="5083892" cy="524485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83892" cy="5244859"/>
            </a:xfrm>
            <a:custGeom>
              <a:avLst/>
              <a:gdLst/>
              <a:ahLst/>
              <a:cxnLst/>
              <a:rect l="l" t="t" r="r" b="b"/>
              <a:pathLst>
                <a:path w="5083892" h="5244859">
                  <a:moveTo>
                    <a:pt x="0" y="0"/>
                  </a:moveTo>
                  <a:lnTo>
                    <a:pt x="0" y="5244859"/>
                  </a:lnTo>
                  <a:lnTo>
                    <a:pt x="5083892" y="5244859"/>
                  </a:lnTo>
                  <a:lnTo>
                    <a:pt x="5083892" y="0"/>
                  </a:lnTo>
                  <a:lnTo>
                    <a:pt x="0" y="0"/>
                  </a:lnTo>
                  <a:close/>
                  <a:moveTo>
                    <a:pt x="5022931" y="5183899"/>
                  </a:moveTo>
                  <a:lnTo>
                    <a:pt x="59690" y="5183899"/>
                  </a:lnTo>
                  <a:lnTo>
                    <a:pt x="59690" y="59690"/>
                  </a:lnTo>
                  <a:lnTo>
                    <a:pt x="5022931" y="59690"/>
                  </a:lnTo>
                  <a:lnTo>
                    <a:pt x="5022931" y="5183899"/>
                  </a:lnTo>
                  <a:close/>
                </a:path>
              </a:pathLst>
            </a:custGeom>
            <a:solidFill>
              <a:srgbClr val="E4A5A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970046" y="6522406"/>
            <a:ext cx="673636" cy="48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sz="3300">
                <a:solidFill>
                  <a:srgbClr val="AD704B"/>
                </a:solidFill>
                <a:latin typeface="RoxboroughCF"/>
              </a:rPr>
              <a:t>03</a:t>
            </a:r>
          </a:p>
        </p:txBody>
      </p:sp>
      <p:sp>
        <p:nvSpPr>
          <p:cNvPr id="17" name="AutoShape 17"/>
          <p:cNvSpPr/>
          <p:nvPr/>
        </p:nvSpPr>
        <p:spPr>
          <a:xfrm>
            <a:off x="3849853" y="6193153"/>
            <a:ext cx="3956031" cy="1120362"/>
          </a:xfrm>
          <a:prstGeom prst="rect">
            <a:avLst/>
          </a:prstGeom>
          <a:solidFill>
            <a:srgbClr val="E4A5AF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3955044" y="6397149"/>
            <a:ext cx="3540696" cy="712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1"/>
              </a:lnSpc>
            </a:pPr>
            <a:r>
              <a:rPr lang="en-US" sz="2401">
                <a:solidFill>
                  <a:srgbClr val="FFF4ED"/>
                </a:solidFill>
                <a:latin typeface="Open Sauce Bold"/>
              </a:rPr>
              <a:t>Handle missing values</a:t>
            </a:r>
          </a:p>
          <a:p>
            <a:pPr>
              <a:lnSpc>
                <a:spcPts val="2881"/>
              </a:lnSpc>
            </a:pPr>
            <a:r>
              <a:rPr lang="en-US" sz="2401">
                <a:solidFill>
                  <a:srgbClr val="FFF4ED"/>
                </a:solidFill>
                <a:latin typeface="Open Sauce Bold"/>
              </a:rPr>
              <a:t>&amp; outliers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139266" y="8392592"/>
            <a:ext cx="673636" cy="48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sz="3300">
                <a:solidFill>
                  <a:srgbClr val="806E53"/>
                </a:solidFill>
                <a:latin typeface="RoxboroughCF"/>
              </a:rPr>
              <a:t>04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3933095" y="8063339"/>
            <a:ext cx="1085978" cy="1120362"/>
            <a:chOff x="0" y="0"/>
            <a:chExt cx="5083892" cy="524485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083892" cy="5244859"/>
            </a:xfrm>
            <a:custGeom>
              <a:avLst/>
              <a:gdLst/>
              <a:ahLst/>
              <a:cxnLst/>
              <a:rect l="l" t="t" r="r" b="b"/>
              <a:pathLst>
                <a:path w="5083892" h="5244859">
                  <a:moveTo>
                    <a:pt x="0" y="0"/>
                  </a:moveTo>
                  <a:lnTo>
                    <a:pt x="0" y="5244859"/>
                  </a:lnTo>
                  <a:lnTo>
                    <a:pt x="5083892" y="5244859"/>
                  </a:lnTo>
                  <a:lnTo>
                    <a:pt x="5083892" y="0"/>
                  </a:lnTo>
                  <a:lnTo>
                    <a:pt x="0" y="0"/>
                  </a:lnTo>
                  <a:close/>
                  <a:moveTo>
                    <a:pt x="5022931" y="5183899"/>
                  </a:moveTo>
                  <a:lnTo>
                    <a:pt x="59690" y="5183899"/>
                  </a:lnTo>
                  <a:lnTo>
                    <a:pt x="59690" y="59690"/>
                  </a:lnTo>
                  <a:lnTo>
                    <a:pt x="5022931" y="59690"/>
                  </a:lnTo>
                  <a:lnTo>
                    <a:pt x="5022931" y="5183899"/>
                  </a:lnTo>
                  <a:close/>
                </a:path>
              </a:pathLst>
            </a:custGeom>
            <a:solidFill>
              <a:srgbClr val="E4A5A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AutoShape 22"/>
          <p:cNvSpPr/>
          <p:nvPr/>
        </p:nvSpPr>
        <p:spPr>
          <a:xfrm>
            <a:off x="5019073" y="8063339"/>
            <a:ext cx="4860428" cy="1120362"/>
          </a:xfrm>
          <a:prstGeom prst="rect">
            <a:avLst/>
          </a:prstGeom>
          <a:solidFill>
            <a:srgbClr val="E4A5AF"/>
          </a:solid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5183527" y="8278504"/>
            <a:ext cx="4455997" cy="712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1"/>
              </a:lnSpc>
            </a:pPr>
            <a:r>
              <a:rPr lang="en-US" sz="2401">
                <a:solidFill>
                  <a:srgbClr val="FFF4ED"/>
                </a:solidFill>
                <a:latin typeface="Open Sauce Bold"/>
              </a:rPr>
              <a:t>Handle Ordinal &amp; Non Ordinal Categorical Variables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422333" y="6205329"/>
            <a:ext cx="8534693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Drop 4 missing values from ‘children’ column - insignificant compared to whole data set</a:t>
            </a:r>
          </a:p>
          <a:p>
            <a:pPr marL="474979" lvl="1" indent="-237490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Drop outliers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35170" y="738165"/>
            <a:ext cx="17043523" cy="1024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>
                <a:solidFill>
                  <a:srgbClr val="000000"/>
                </a:solidFill>
                <a:latin typeface="RoxboroughCF"/>
              </a:rPr>
              <a:t>Data Preparation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337256" y="8259454"/>
            <a:ext cx="7627105" cy="715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Convert ordinal categorical values into numbers</a:t>
            </a:r>
          </a:p>
          <a:p>
            <a:pPr marL="474979" lvl="1" indent="-237490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One hot encoding categorical variables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7443" y="4971996"/>
            <a:ext cx="5357093" cy="3820626"/>
            <a:chOff x="0" y="0"/>
            <a:chExt cx="1410922" cy="10062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0922" cy="1006255"/>
            </a:xfrm>
            <a:custGeom>
              <a:avLst/>
              <a:gdLst/>
              <a:ahLst/>
              <a:cxnLst/>
              <a:rect l="l" t="t" r="r" b="b"/>
              <a:pathLst>
                <a:path w="1410922" h="1006255">
                  <a:moveTo>
                    <a:pt x="73704" y="0"/>
                  </a:moveTo>
                  <a:lnTo>
                    <a:pt x="1337218" y="0"/>
                  </a:lnTo>
                  <a:cubicBezTo>
                    <a:pt x="1356765" y="0"/>
                    <a:pt x="1375512" y="7765"/>
                    <a:pt x="1389334" y="21587"/>
                  </a:cubicBezTo>
                  <a:cubicBezTo>
                    <a:pt x="1403156" y="35409"/>
                    <a:pt x="1410922" y="54156"/>
                    <a:pt x="1410922" y="73704"/>
                  </a:cubicBezTo>
                  <a:lnTo>
                    <a:pt x="1410922" y="932552"/>
                  </a:lnTo>
                  <a:cubicBezTo>
                    <a:pt x="1410922" y="973257"/>
                    <a:pt x="1377923" y="1006255"/>
                    <a:pt x="1337218" y="1006255"/>
                  </a:cubicBezTo>
                  <a:lnTo>
                    <a:pt x="73704" y="1006255"/>
                  </a:lnTo>
                  <a:cubicBezTo>
                    <a:pt x="54156" y="1006255"/>
                    <a:pt x="35409" y="998490"/>
                    <a:pt x="21587" y="984668"/>
                  </a:cubicBezTo>
                  <a:cubicBezTo>
                    <a:pt x="7765" y="970846"/>
                    <a:pt x="0" y="952099"/>
                    <a:pt x="0" y="932552"/>
                  </a:cubicBezTo>
                  <a:lnTo>
                    <a:pt x="0" y="73704"/>
                  </a:lnTo>
                  <a:cubicBezTo>
                    <a:pt x="0" y="32998"/>
                    <a:pt x="32998" y="0"/>
                    <a:pt x="73704" y="0"/>
                  </a:cubicBezTo>
                  <a:close/>
                </a:path>
              </a:pathLst>
            </a:custGeom>
            <a:solidFill>
              <a:srgbClr val="E4A5A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  <a:p>
              <a:pPr algn="ctr">
                <a:lnSpc>
                  <a:spcPts val="324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 Bold"/>
                </a:rPr>
                <a:t>Why F1 Score?</a:t>
              </a:r>
            </a:p>
            <a:p>
              <a:pPr algn="ctr">
                <a:lnSpc>
                  <a:spcPts val="3249"/>
                </a:lnSpc>
              </a:pPr>
              <a:endParaRPr lang="en-US" sz="2499">
                <a:solidFill>
                  <a:srgbClr val="000000"/>
                </a:solidFill>
                <a:latin typeface="Open Sauce Bold"/>
              </a:endParaRPr>
            </a:p>
            <a:p>
              <a:pPr algn="ctr">
                <a:lnSpc>
                  <a:spcPts val="324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 Bold"/>
                </a:rPr>
                <a:t> </a:t>
              </a:r>
              <a:r>
                <a:rPr lang="en-US" sz="2499">
                  <a:solidFill>
                    <a:srgbClr val="000000"/>
                  </a:solidFill>
                  <a:latin typeface="Open Sauce"/>
                </a:rPr>
                <a:t>The F1 Score balances precision and recall, providing a more comprehensive view of model performance</a:t>
              </a:r>
            </a:p>
            <a:p>
              <a:pPr algn="ctr">
                <a:lnSpc>
                  <a:spcPts val="3249"/>
                </a:lnSpc>
              </a:pPr>
              <a:endParaRPr lang="en-US" sz="2499">
                <a:solidFill>
                  <a:srgbClr val="000000"/>
                </a:solidFill>
                <a:latin typeface="Open Sauce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282539" y="2530950"/>
            <a:ext cx="4942937" cy="3405822"/>
            <a:chOff x="0" y="0"/>
            <a:chExt cx="1301843" cy="8970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01843" cy="897007"/>
            </a:xfrm>
            <a:custGeom>
              <a:avLst/>
              <a:gdLst/>
              <a:ahLst/>
              <a:cxnLst/>
              <a:rect l="l" t="t" r="r" b="b"/>
              <a:pathLst>
                <a:path w="1301843" h="897007">
                  <a:moveTo>
                    <a:pt x="79879" y="0"/>
                  </a:moveTo>
                  <a:lnTo>
                    <a:pt x="1221964" y="0"/>
                  </a:lnTo>
                  <a:cubicBezTo>
                    <a:pt x="1243150" y="0"/>
                    <a:pt x="1263467" y="8416"/>
                    <a:pt x="1278447" y="23396"/>
                  </a:cubicBezTo>
                  <a:cubicBezTo>
                    <a:pt x="1293428" y="38376"/>
                    <a:pt x="1301843" y="58694"/>
                    <a:pt x="1301843" y="79879"/>
                  </a:cubicBezTo>
                  <a:lnTo>
                    <a:pt x="1301843" y="817128"/>
                  </a:lnTo>
                  <a:cubicBezTo>
                    <a:pt x="1301843" y="838313"/>
                    <a:pt x="1293428" y="858630"/>
                    <a:pt x="1278447" y="873611"/>
                  </a:cubicBezTo>
                  <a:cubicBezTo>
                    <a:pt x="1263467" y="888591"/>
                    <a:pt x="1243150" y="897007"/>
                    <a:pt x="1221964" y="897007"/>
                  </a:cubicBezTo>
                  <a:lnTo>
                    <a:pt x="79879" y="897007"/>
                  </a:lnTo>
                  <a:cubicBezTo>
                    <a:pt x="35763" y="897007"/>
                    <a:pt x="0" y="861244"/>
                    <a:pt x="0" y="817128"/>
                  </a:cubicBezTo>
                  <a:lnTo>
                    <a:pt x="0" y="79879"/>
                  </a:lnTo>
                  <a:cubicBezTo>
                    <a:pt x="0" y="58694"/>
                    <a:pt x="8416" y="38376"/>
                    <a:pt x="23396" y="23396"/>
                  </a:cubicBezTo>
                  <a:cubicBezTo>
                    <a:pt x="38376" y="8416"/>
                    <a:pt x="58694" y="0"/>
                    <a:pt x="79879" y="0"/>
                  </a:cubicBezTo>
                  <a:close/>
                </a:path>
              </a:pathLst>
            </a:custGeom>
            <a:solidFill>
              <a:srgbClr val="E4A5A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  <a:p>
              <a:pPr algn="ctr">
                <a:lnSpc>
                  <a:spcPts val="324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 Bold"/>
                </a:rPr>
                <a:t>Minimizing False Positives</a:t>
              </a:r>
              <a:r>
                <a:rPr lang="en-US" sz="2499">
                  <a:solidFill>
                    <a:srgbClr val="000000"/>
                  </a:solidFill>
                  <a:latin typeface="Open Sauce"/>
                </a:rPr>
                <a:t> </a:t>
              </a:r>
            </a:p>
            <a:p>
              <a:pPr algn="ctr">
                <a:lnSpc>
                  <a:spcPts val="3249"/>
                </a:lnSpc>
              </a:pPr>
              <a:endParaRPr lang="en-US" sz="2499">
                <a:solidFill>
                  <a:srgbClr val="000000"/>
                </a:solidFill>
                <a:latin typeface="Open Sauce"/>
              </a:endParaRPr>
            </a:p>
            <a:p>
              <a:pPr algn="ctr">
                <a:lnSpc>
                  <a:spcPts val="324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"/>
                </a:rPr>
                <a:t>Incorrectly predicting cancellations (FP) can lead to unnecessary costs and disruptions in hotel operations</a:t>
              </a:r>
            </a:p>
            <a:p>
              <a:pPr algn="ctr">
                <a:lnSpc>
                  <a:spcPts val="3249"/>
                </a:lnSpc>
              </a:pPr>
              <a:endParaRPr lang="en-US" sz="2499">
                <a:solidFill>
                  <a:srgbClr val="000000"/>
                </a:solidFill>
                <a:latin typeface="Open Sauce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692201" y="4862458"/>
            <a:ext cx="5500424" cy="3815397"/>
            <a:chOff x="0" y="0"/>
            <a:chExt cx="1448671" cy="100487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48671" cy="1004878"/>
            </a:xfrm>
            <a:custGeom>
              <a:avLst/>
              <a:gdLst/>
              <a:ahLst/>
              <a:cxnLst/>
              <a:rect l="l" t="t" r="r" b="b"/>
              <a:pathLst>
                <a:path w="1448671" h="1004878">
                  <a:moveTo>
                    <a:pt x="71783" y="0"/>
                  </a:moveTo>
                  <a:lnTo>
                    <a:pt x="1376888" y="0"/>
                  </a:lnTo>
                  <a:cubicBezTo>
                    <a:pt x="1395926" y="0"/>
                    <a:pt x="1414185" y="7563"/>
                    <a:pt x="1427647" y="21025"/>
                  </a:cubicBezTo>
                  <a:cubicBezTo>
                    <a:pt x="1441109" y="34487"/>
                    <a:pt x="1448671" y="52745"/>
                    <a:pt x="1448671" y="71783"/>
                  </a:cubicBezTo>
                  <a:lnTo>
                    <a:pt x="1448671" y="933095"/>
                  </a:lnTo>
                  <a:cubicBezTo>
                    <a:pt x="1448671" y="972740"/>
                    <a:pt x="1416533" y="1004878"/>
                    <a:pt x="1376888" y="1004878"/>
                  </a:cubicBezTo>
                  <a:lnTo>
                    <a:pt x="71783" y="1004878"/>
                  </a:lnTo>
                  <a:cubicBezTo>
                    <a:pt x="32138" y="1004878"/>
                    <a:pt x="0" y="972740"/>
                    <a:pt x="0" y="933095"/>
                  </a:cubicBezTo>
                  <a:lnTo>
                    <a:pt x="0" y="71783"/>
                  </a:lnTo>
                  <a:cubicBezTo>
                    <a:pt x="0" y="32138"/>
                    <a:pt x="32138" y="0"/>
                    <a:pt x="71783" y="0"/>
                  </a:cubicBezTo>
                  <a:close/>
                </a:path>
              </a:pathLst>
            </a:custGeom>
            <a:solidFill>
              <a:srgbClr val="E4A5A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  <a:p>
              <a:pPr algn="ctr">
                <a:lnSpc>
                  <a:spcPts val="324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 Bold"/>
                </a:rPr>
                <a:t>Cost Implication </a:t>
              </a:r>
            </a:p>
            <a:p>
              <a:pPr algn="ctr">
                <a:lnSpc>
                  <a:spcPts val="3249"/>
                </a:lnSpc>
              </a:pPr>
              <a:endParaRPr lang="en-US" sz="2499">
                <a:solidFill>
                  <a:srgbClr val="000000"/>
                </a:solidFill>
                <a:latin typeface="Open Sauce Bold"/>
              </a:endParaRPr>
            </a:p>
            <a:p>
              <a:pPr algn="ctr">
                <a:lnSpc>
                  <a:spcPts val="324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"/>
                </a:rPr>
                <a:t>high number of FP → hotel might wrongly assume a booking will be canceled. → overbooking and loss of customer trust and satisfaction</a:t>
              </a:r>
            </a:p>
            <a:p>
              <a:pPr algn="ctr">
                <a:lnSpc>
                  <a:spcPts val="3249"/>
                </a:lnSpc>
              </a:pPr>
              <a:endParaRPr lang="en-US" sz="2499">
                <a:solidFill>
                  <a:srgbClr val="000000"/>
                </a:solidFill>
                <a:latin typeface="Open Sauce"/>
              </a:endParaRPr>
            </a:p>
          </p:txBody>
        </p:sp>
      </p:grpSp>
      <p:sp>
        <p:nvSpPr>
          <p:cNvPr id="11" name="Freeform 11"/>
          <p:cNvSpPr/>
          <p:nvPr/>
        </p:nvSpPr>
        <p:spPr>
          <a:xfrm>
            <a:off x="2055203" y="2530950"/>
            <a:ext cx="2241573" cy="2252837"/>
          </a:xfrm>
          <a:custGeom>
            <a:avLst/>
            <a:gdLst/>
            <a:ahLst/>
            <a:cxnLst/>
            <a:rect l="l" t="t" r="r" b="b"/>
            <a:pathLst>
              <a:path w="2241573" h="2252837">
                <a:moveTo>
                  <a:pt x="0" y="0"/>
                </a:moveTo>
                <a:lnTo>
                  <a:pt x="2241573" y="0"/>
                </a:lnTo>
                <a:lnTo>
                  <a:pt x="2241573" y="2252836"/>
                </a:lnTo>
                <a:lnTo>
                  <a:pt x="0" y="2252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7506175" y="6515908"/>
            <a:ext cx="2874422" cy="1871967"/>
          </a:xfrm>
          <a:custGeom>
            <a:avLst/>
            <a:gdLst/>
            <a:ahLst/>
            <a:cxnLst/>
            <a:rect l="l" t="t" r="r" b="b"/>
            <a:pathLst>
              <a:path w="2874422" h="1871967">
                <a:moveTo>
                  <a:pt x="0" y="0"/>
                </a:moveTo>
                <a:lnTo>
                  <a:pt x="2874421" y="0"/>
                </a:lnTo>
                <a:lnTo>
                  <a:pt x="2874421" y="1871967"/>
                </a:lnTo>
                <a:lnTo>
                  <a:pt x="0" y="18719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3587883" y="2530950"/>
            <a:ext cx="1913335" cy="2071525"/>
          </a:xfrm>
          <a:custGeom>
            <a:avLst/>
            <a:gdLst/>
            <a:ahLst/>
            <a:cxnLst/>
            <a:rect l="l" t="t" r="r" b="b"/>
            <a:pathLst>
              <a:path w="1913335" h="2071525">
                <a:moveTo>
                  <a:pt x="0" y="0"/>
                </a:moveTo>
                <a:lnTo>
                  <a:pt x="1913336" y="0"/>
                </a:lnTo>
                <a:lnTo>
                  <a:pt x="1913336" y="2071524"/>
                </a:lnTo>
                <a:lnTo>
                  <a:pt x="0" y="20715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1028700" y="398544"/>
            <a:ext cx="16584067" cy="1927619"/>
            <a:chOff x="0" y="0"/>
            <a:chExt cx="22112089" cy="2570158"/>
          </a:xfrm>
        </p:grpSpPr>
        <p:sp>
          <p:nvSpPr>
            <p:cNvPr id="15" name="TextBox 15"/>
            <p:cNvSpPr txBox="1"/>
            <p:nvPr/>
          </p:nvSpPr>
          <p:spPr>
            <a:xfrm>
              <a:off x="0" y="66675"/>
              <a:ext cx="22112089" cy="1388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920"/>
                </a:lnSpc>
              </a:pPr>
              <a:r>
                <a:rPr lang="en-US" sz="7200">
                  <a:solidFill>
                    <a:srgbClr val="000000"/>
                  </a:solidFill>
                  <a:latin typeface="RoxboroughCF"/>
                </a:rPr>
                <a:t>Evaluation Metrics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2047341"/>
              <a:ext cx="22112089" cy="5228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88669" y="2039484"/>
            <a:ext cx="0" cy="6970167"/>
          </a:xfrm>
          <a:prstGeom prst="line">
            <a:avLst/>
          </a:prstGeom>
          <a:ln w="38100" cap="flat">
            <a:solidFill>
              <a:srgbClr val="E4A5A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170632" y="2023645"/>
            <a:ext cx="1396940" cy="1384240"/>
          </a:xfrm>
          <a:custGeom>
            <a:avLst/>
            <a:gdLst/>
            <a:ahLst/>
            <a:cxnLst/>
            <a:rect l="l" t="t" r="r" b="b"/>
            <a:pathLst>
              <a:path w="1396940" h="1384240">
                <a:moveTo>
                  <a:pt x="0" y="0"/>
                </a:moveTo>
                <a:lnTo>
                  <a:pt x="1396940" y="0"/>
                </a:lnTo>
                <a:lnTo>
                  <a:pt x="1396940" y="1384241"/>
                </a:lnTo>
                <a:lnTo>
                  <a:pt x="0" y="13842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193234" y="2039484"/>
            <a:ext cx="1474644" cy="1474644"/>
          </a:xfrm>
          <a:custGeom>
            <a:avLst/>
            <a:gdLst/>
            <a:ahLst/>
            <a:cxnLst/>
            <a:rect l="l" t="t" r="r" b="b"/>
            <a:pathLst>
              <a:path w="1474644" h="1474644">
                <a:moveTo>
                  <a:pt x="0" y="0"/>
                </a:moveTo>
                <a:lnTo>
                  <a:pt x="1474644" y="0"/>
                </a:lnTo>
                <a:lnTo>
                  <a:pt x="1474644" y="1474644"/>
                </a:lnTo>
                <a:lnTo>
                  <a:pt x="0" y="14746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616375" y="3709595"/>
            <a:ext cx="6628361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Open Sauce Bold"/>
              </a:rPr>
              <a:t>Original Data Set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36311"/>
            <a:ext cx="16584067" cy="10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>
                <a:solidFill>
                  <a:srgbClr val="000000"/>
                </a:solidFill>
                <a:latin typeface="RoxboroughCF"/>
              </a:rPr>
              <a:t>Preparation before Modeling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37081" y="4566845"/>
            <a:ext cx="7864043" cy="425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The new features contributed to better peformances</a:t>
            </a:r>
          </a:p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"is_holiday", "is_weekend", "got_reserved_room"</a:t>
            </a:r>
          </a:p>
          <a:p>
            <a:pPr>
              <a:lnSpc>
                <a:spcPts val="24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Open Sauce"/>
            </a:endParaRPr>
          </a:p>
          <a:p>
            <a:pPr marL="431801" lvl="1" indent="-215900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Create new column "date" by concatenating "arrival_date_year", "arrival_date_month", "arrival_date_day_of_month"</a:t>
            </a:r>
          </a:p>
          <a:p>
            <a:pPr>
              <a:lnSpc>
                <a:spcPts val="2400"/>
              </a:lnSpc>
            </a:pPr>
            <a:endParaRPr lang="en-US" sz="2000">
              <a:solidFill>
                <a:srgbClr val="000000"/>
              </a:solidFill>
              <a:latin typeface="Open Sauce"/>
            </a:endParaRPr>
          </a:p>
          <a:p>
            <a:pPr marL="431801" lvl="1" indent="-215900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Create new column "is_holiday" out of "date" column</a:t>
            </a:r>
          </a:p>
          <a:p>
            <a:pPr>
              <a:lnSpc>
                <a:spcPts val="2400"/>
              </a:lnSpc>
            </a:pPr>
            <a:endParaRPr lang="en-US" sz="2000">
              <a:solidFill>
                <a:srgbClr val="000000"/>
              </a:solidFill>
              <a:latin typeface="Open Sauce"/>
            </a:endParaRPr>
          </a:p>
          <a:p>
            <a:pPr marL="431801" lvl="1" indent="-215900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Create new column "is_weekend" out of "date" columns</a:t>
            </a:r>
          </a:p>
          <a:p>
            <a:pPr>
              <a:lnSpc>
                <a:spcPts val="2400"/>
              </a:lnSpc>
            </a:pPr>
            <a:endParaRPr lang="en-US" sz="2000">
              <a:solidFill>
                <a:srgbClr val="000000"/>
              </a:solidFill>
              <a:latin typeface="Open Sauce"/>
            </a:endParaRPr>
          </a:p>
          <a:p>
            <a:pPr marL="431801" lvl="1" indent="-215900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Create new column "got_reserved_room" out of "assigned room type" and "reserved room type"</a:t>
            </a:r>
          </a:p>
          <a:p>
            <a:pPr>
              <a:lnSpc>
                <a:spcPts val="2280"/>
              </a:lnSpc>
            </a:pPr>
            <a:endParaRPr lang="en-US" sz="200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92340" y="4630111"/>
            <a:ext cx="6676431" cy="421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2" lvl="1" indent="-21590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Creating “X_initial” feature by removing certain columns on training set that are not necessary for the initial model training</a:t>
            </a:r>
          </a:p>
          <a:p>
            <a:pPr algn="l">
              <a:lnSpc>
                <a:spcPts val="2600"/>
              </a:lnSpc>
            </a:pPr>
            <a:endParaRPr lang="en-US" sz="2000">
              <a:solidFill>
                <a:srgbClr val="000000"/>
              </a:solidFill>
              <a:latin typeface="Open Sauce"/>
            </a:endParaRPr>
          </a:p>
          <a:p>
            <a:pPr marL="431802" lvl="1" indent="-215901" algn="l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Splitting our dataset into features X and target variable y. Splitting our dataset into training and testing sets using train_test_split (Train-test split 70:30)</a:t>
            </a:r>
          </a:p>
          <a:p>
            <a:pPr algn="l">
              <a:lnSpc>
                <a:spcPts val="2600"/>
              </a:lnSpc>
            </a:pPr>
            <a:endParaRPr lang="en-US" sz="2000">
              <a:solidFill>
                <a:srgbClr val="000000"/>
              </a:solidFill>
              <a:latin typeface="Open Sauce"/>
            </a:endParaRPr>
          </a:p>
          <a:p>
            <a:pPr marL="431802" lvl="1" indent="-215901" algn="l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kNN, Decision Tree, and Logistic Regression classifiers are trained and evaluated using 5-fold cross-validation</a:t>
            </a:r>
          </a:p>
          <a:p>
            <a:pPr algn="l">
              <a:lnSpc>
                <a:spcPts val="2600"/>
              </a:lnSpc>
            </a:pPr>
            <a:endParaRPr lang="en-US" sz="200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231808" y="3709595"/>
            <a:ext cx="527458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uce Bold"/>
              </a:rPr>
              <a:t>Data Set with New Features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08044"/>
            <a:ext cx="16584067" cy="1714894"/>
            <a:chOff x="0" y="0"/>
            <a:chExt cx="22112089" cy="2286525"/>
          </a:xfrm>
        </p:grpSpPr>
        <p:sp>
          <p:nvSpPr>
            <p:cNvPr id="3" name="TextBox 3"/>
            <p:cNvSpPr txBox="1"/>
            <p:nvPr/>
          </p:nvSpPr>
          <p:spPr>
            <a:xfrm>
              <a:off x="0" y="38100"/>
              <a:ext cx="22112089" cy="1181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00"/>
                </a:lnSpc>
              </a:pPr>
              <a:r>
                <a:rPr lang="en-US" sz="6000">
                  <a:solidFill>
                    <a:srgbClr val="000000"/>
                  </a:solidFill>
                  <a:latin typeface="RoxboroughCF"/>
                </a:rPr>
                <a:t>Models with Transformed Data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820646"/>
              <a:ext cx="22112089" cy="4658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4327" y="1828978"/>
            <a:ext cx="8726901" cy="3310141"/>
            <a:chOff x="0" y="0"/>
            <a:chExt cx="11635868" cy="4413521"/>
          </a:xfrm>
        </p:grpSpPr>
        <p:sp>
          <p:nvSpPr>
            <p:cNvPr id="6" name="Freeform 6"/>
            <p:cNvSpPr/>
            <p:nvPr/>
          </p:nvSpPr>
          <p:spPr>
            <a:xfrm>
              <a:off x="0" y="449615"/>
              <a:ext cx="11635868" cy="3535244"/>
            </a:xfrm>
            <a:custGeom>
              <a:avLst/>
              <a:gdLst/>
              <a:ahLst/>
              <a:cxnLst/>
              <a:rect l="l" t="t" r="r" b="b"/>
              <a:pathLst>
                <a:path w="11635868" h="3535244">
                  <a:moveTo>
                    <a:pt x="0" y="0"/>
                  </a:moveTo>
                  <a:lnTo>
                    <a:pt x="11635868" y="0"/>
                  </a:lnTo>
                  <a:lnTo>
                    <a:pt x="11635868" y="3535243"/>
                  </a:lnTo>
                  <a:lnTo>
                    <a:pt x="0" y="35352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877778" y="0"/>
              <a:ext cx="7880312" cy="2908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12313" lvl="1" indent="-156157" algn="ctr">
                <a:lnSpc>
                  <a:spcPts val="1735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446">
                  <a:solidFill>
                    <a:srgbClr val="000000"/>
                  </a:solidFill>
                  <a:latin typeface="Open Sauce Bold"/>
                </a:rPr>
                <a:t>Visualize the distributions of selected features in our dataset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53399" y="4155132"/>
              <a:ext cx="8845009" cy="2583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91"/>
                </a:lnSpc>
                <a:spcBef>
                  <a:spcPct val="0"/>
                </a:spcBef>
              </a:pPr>
              <a:r>
                <a:rPr lang="en-US" sz="1326">
                  <a:solidFill>
                    <a:srgbClr val="000000"/>
                  </a:solidFill>
                  <a:latin typeface="Open Sauce"/>
                </a:rPr>
                <a:t>Everything except 'adults' look not normal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394939" y="1421546"/>
            <a:ext cx="6934856" cy="4125005"/>
            <a:chOff x="0" y="0"/>
            <a:chExt cx="9246474" cy="5500007"/>
          </a:xfrm>
        </p:grpSpPr>
        <p:sp>
          <p:nvSpPr>
            <p:cNvPr id="10" name="Freeform 10"/>
            <p:cNvSpPr/>
            <p:nvPr/>
          </p:nvSpPr>
          <p:spPr>
            <a:xfrm>
              <a:off x="368964" y="451128"/>
              <a:ext cx="8239187" cy="4620625"/>
            </a:xfrm>
            <a:custGeom>
              <a:avLst/>
              <a:gdLst/>
              <a:ahLst/>
              <a:cxnLst/>
              <a:rect l="l" t="t" r="r" b="b"/>
              <a:pathLst>
                <a:path w="8239187" h="4620625">
                  <a:moveTo>
                    <a:pt x="0" y="0"/>
                  </a:moveTo>
                  <a:lnTo>
                    <a:pt x="8239187" y="0"/>
                  </a:lnTo>
                  <a:lnTo>
                    <a:pt x="8239187" y="4620625"/>
                  </a:lnTo>
                  <a:lnTo>
                    <a:pt x="0" y="4620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71635" y="0"/>
              <a:ext cx="7103204" cy="2758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46"/>
                </a:lnSpc>
                <a:spcBef>
                  <a:spcPct val="0"/>
                </a:spcBef>
              </a:pPr>
              <a:r>
                <a:rPr lang="en-US" sz="1371">
                  <a:solidFill>
                    <a:srgbClr val="000000"/>
                  </a:solidFill>
                  <a:latin typeface="Open Sauce Bold"/>
                </a:rPr>
                <a:t>2. Create a probability plot for each variable in test_transform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236433"/>
              <a:ext cx="9246474" cy="2635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08"/>
                </a:lnSpc>
                <a:spcBef>
                  <a:spcPct val="0"/>
                </a:spcBef>
              </a:pPr>
              <a:r>
                <a:rPr lang="en-US" sz="1257">
                  <a:solidFill>
                    <a:srgbClr val="000000"/>
                  </a:solidFill>
                  <a:latin typeface="Open Sauce"/>
                </a:rPr>
                <a:t>The closer the points lie to the diagonal line, the more normally distributed the feature is.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61521" y="5845737"/>
            <a:ext cx="8326646" cy="4051492"/>
            <a:chOff x="0" y="0"/>
            <a:chExt cx="11102195" cy="5401989"/>
          </a:xfrm>
        </p:grpSpPr>
        <p:sp>
          <p:nvSpPr>
            <p:cNvPr id="14" name="Freeform 14"/>
            <p:cNvSpPr/>
            <p:nvPr/>
          </p:nvSpPr>
          <p:spPr>
            <a:xfrm>
              <a:off x="1497666" y="446792"/>
              <a:ext cx="8035574" cy="4531488"/>
            </a:xfrm>
            <a:custGeom>
              <a:avLst/>
              <a:gdLst/>
              <a:ahLst/>
              <a:cxnLst/>
              <a:rect l="l" t="t" r="r" b="b"/>
              <a:pathLst>
                <a:path w="8035574" h="4531488">
                  <a:moveTo>
                    <a:pt x="0" y="0"/>
                  </a:moveTo>
                  <a:lnTo>
                    <a:pt x="8035574" y="0"/>
                  </a:lnTo>
                  <a:lnTo>
                    <a:pt x="8035574" y="4531488"/>
                  </a:lnTo>
                  <a:lnTo>
                    <a:pt x="0" y="45314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99808" y="0"/>
              <a:ext cx="10902387" cy="2776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56"/>
                </a:lnSpc>
                <a:spcBef>
                  <a:spcPct val="0"/>
                </a:spcBef>
              </a:pPr>
              <a:r>
                <a:rPr lang="en-US" sz="1380">
                  <a:solidFill>
                    <a:srgbClr val="000000"/>
                  </a:solidFill>
                  <a:latin typeface="Open Sauce Bold"/>
                </a:rPr>
                <a:t>3. Visualize the distributions of selected features after applying a Square Root transformation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5136777"/>
              <a:ext cx="11030906" cy="2652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18"/>
                </a:lnSpc>
                <a:spcBef>
                  <a:spcPct val="0"/>
                </a:spcBef>
              </a:pPr>
              <a:r>
                <a:rPr lang="en-US" sz="1265">
                  <a:solidFill>
                    <a:srgbClr val="000000"/>
                  </a:solidFill>
                  <a:latin typeface="Open Sauce Bold"/>
                </a:rPr>
                <a:t>sqrt = ['lead_time','adr']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747593" y="5845737"/>
            <a:ext cx="8229547" cy="4151660"/>
            <a:chOff x="0" y="0"/>
            <a:chExt cx="10972729" cy="5535547"/>
          </a:xfrm>
        </p:grpSpPr>
        <p:sp>
          <p:nvSpPr>
            <p:cNvPr id="18" name="Freeform 18"/>
            <p:cNvSpPr/>
            <p:nvPr/>
          </p:nvSpPr>
          <p:spPr>
            <a:xfrm>
              <a:off x="1667121" y="475060"/>
              <a:ext cx="7638487" cy="4361437"/>
            </a:xfrm>
            <a:custGeom>
              <a:avLst/>
              <a:gdLst/>
              <a:ahLst/>
              <a:cxnLst/>
              <a:rect l="l" t="t" r="r" b="b"/>
              <a:pathLst>
                <a:path w="7638487" h="4361437">
                  <a:moveTo>
                    <a:pt x="0" y="0"/>
                  </a:moveTo>
                  <a:lnTo>
                    <a:pt x="7638487" y="0"/>
                  </a:lnTo>
                  <a:lnTo>
                    <a:pt x="7638487" y="4361437"/>
                  </a:lnTo>
                  <a:lnTo>
                    <a:pt x="0" y="43614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888691" y="9525"/>
              <a:ext cx="9454843" cy="256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85"/>
                </a:lnSpc>
                <a:spcBef>
                  <a:spcPct val="0"/>
                </a:spcBef>
              </a:pPr>
              <a:r>
                <a:rPr lang="en-US" sz="1321">
                  <a:solidFill>
                    <a:srgbClr val="000000"/>
                  </a:solidFill>
                  <a:latin typeface="Open Sauce Bold"/>
                </a:rPr>
                <a:t>4. Visualize the distributions of selected features after applying a Log transformation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4990115"/>
              <a:ext cx="10972729" cy="5454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51"/>
                </a:lnSpc>
                <a:spcBef>
                  <a:spcPct val="0"/>
                </a:spcBef>
              </a:pPr>
              <a:r>
                <a:rPr lang="en-US" sz="1376">
                  <a:solidFill>
                    <a:srgbClr val="000000"/>
                  </a:solidFill>
                  <a:latin typeface="Open Sauce Bold"/>
                </a:rPr>
                <a:t>log = ['stays_in_weekend_nights','stays_in_week_nights','previous_bookings_not_canceled']</a:t>
              </a:r>
            </a:p>
            <a:p>
              <a:pPr algn="ctr">
                <a:lnSpc>
                  <a:spcPts val="1651"/>
                </a:lnSpc>
                <a:spcBef>
                  <a:spcPct val="0"/>
                </a:spcBef>
              </a:pPr>
              <a:endParaRPr lang="en-US" sz="1376">
                <a:solidFill>
                  <a:srgbClr val="000000"/>
                </a:solidFill>
                <a:latin typeface="Open Sauce Bol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1383</Words>
  <Application>Microsoft Office PowerPoint</Application>
  <PresentationFormat>Custom</PresentationFormat>
  <Paragraphs>313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RoxboroughCF</vt:lpstr>
      <vt:lpstr>Open Sauce</vt:lpstr>
      <vt:lpstr>Arial</vt:lpstr>
      <vt:lpstr>Open Sauce Bold</vt:lpstr>
      <vt:lpstr>Calibri</vt:lpstr>
      <vt:lpstr>RoxboroughCF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Elegant Editorial Hotel Business Meeting Visual Charts Presentation</dc:title>
  <dc:creator>Madeleine NIHIMBAZWE</dc:creator>
  <cp:lastModifiedBy>Madeleine NIHIMBAZWE</cp:lastModifiedBy>
  <cp:revision>2</cp:revision>
  <dcterms:created xsi:type="dcterms:W3CDTF">2006-08-16T00:00:00Z</dcterms:created>
  <dcterms:modified xsi:type="dcterms:W3CDTF">2023-12-31T17:31:41Z</dcterms:modified>
  <dc:identifier>DAFwT_0dvH4</dc:identifier>
</cp:coreProperties>
</file>