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772165-3950-41D0-8164-1478F4339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0EE8A9-647D-43F6-B6A5-7A6FFED8A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7C94F1-32DC-465D-9447-BAB372B6F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97A3-3B2A-4B96-9400-BF7E30C37185}" type="datetimeFigureOut">
              <a:rPr lang="de-CH" smtClean="0"/>
              <a:t>31.01.2019</a:t>
            </a:fld>
            <a:endParaRPr lang="de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9F0A3E-151C-4436-B636-EE1DEE75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577B89-43C5-4EDC-9401-787C1465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CA8A-CA30-4234-84F0-9F3CC6ECE45C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51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D86204-CFA8-403A-97A5-162742540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8D6899C-793E-4619-A03D-4DD83F303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DA0F98-1FDF-4ED4-A93D-DEBADF54C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97A3-3B2A-4B96-9400-BF7E30C37185}" type="datetimeFigureOut">
              <a:rPr lang="de-CH" smtClean="0"/>
              <a:t>31.01.2019</a:t>
            </a:fld>
            <a:endParaRPr lang="de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D3C9B8-192A-4566-83DE-F570447D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BAA6AF-8DA4-4CB6-87F0-B1D3FEE75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CA8A-CA30-4234-84F0-9F3CC6ECE45C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145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BFB0E81-B7DA-40F7-B416-740238DCD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5D3169-A20F-41CF-910C-9637F3C29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0402A1-6995-4DF4-923E-705BEC03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97A3-3B2A-4B96-9400-BF7E30C37185}" type="datetimeFigureOut">
              <a:rPr lang="de-CH" smtClean="0"/>
              <a:t>31.01.2019</a:t>
            </a:fld>
            <a:endParaRPr lang="de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0D0C98-BEB8-4941-9AB2-01031A4BF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1BF14B-1971-4145-810C-5DFAD1BA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CA8A-CA30-4234-84F0-9F3CC6ECE45C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734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CB88CA-44E9-4FF0-9078-323D0BB1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C5DA64-4BF5-42C5-AC26-9FBC09DD9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C4C7FE-D7B6-4E77-B299-8349C3D9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97A3-3B2A-4B96-9400-BF7E30C37185}" type="datetimeFigureOut">
              <a:rPr lang="de-CH" smtClean="0"/>
              <a:t>31.01.2019</a:t>
            </a:fld>
            <a:endParaRPr lang="de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BEF578-F17E-4364-B6C9-896330AC5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AF5FEC-6E99-4AEC-9B9E-810B808E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CA8A-CA30-4234-84F0-9F3CC6ECE45C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495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C88F86-CF37-4E4E-8A23-6DBC2B40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D245ED-99D2-4E83-BC06-9FB9AD235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2BED01-9B3B-4E93-A47F-67855149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97A3-3B2A-4B96-9400-BF7E30C37185}" type="datetimeFigureOut">
              <a:rPr lang="de-CH" smtClean="0"/>
              <a:t>31.01.2019</a:t>
            </a:fld>
            <a:endParaRPr lang="de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5241A4-BB2C-44BF-845F-E1DEBBD0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6214E6-2D5E-4417-90F2-93E72D63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CA8A-CA30-4234-84F0-9F3CC6ECE45C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073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5F8023-840B-472B-9F8E-365ED5CF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ABEC1F-5827-4914-B9FC-F2320793A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E872F2-565C-40B1-8A65-3A2DD5275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6B1CDC-757C-47B8-8EAD-85034E657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97A3-3B2A-4B96-9400-BF7E30C37185}" type="datetimeFigureOut">
              <a:rPr lang="de-CH" smtClean="0"/>
              <a:t>31.01.2019</a:t>
            </a:fld>
            <a:endParaRPr lang="de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028475-BB06-4797-9983-D1AB22A3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81F241-DA57-4C10-B43E-E3AF7B9C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CA8A-CA30-4234-84F0-9F3CC6ECE45C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588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8CF50-8CA4-48A7-8B6D-1D163205F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F125BD-3CD7-4837-9FCA-55C7AC524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FD214C-2D49-4578-984F-3BCF51E51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6A98EA1-0350-42B1-ABFD-94EE26A1F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7E2410-0AC9-4FC0-A49B-E68A66521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3B9FA8-E5FE-4872-B451-9886EBC6B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97A3-3B2A-4B96-9400-BF7E30C37185}" type="datetimeFigureOut">
              <a:rPr lang="de-CH" smtClean="0"/>
              <a:t>31.01.2019</a:t>
            </a:fld>
            <a:endParaRPr lang="de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E203998-D77D-4B01-B1CF-B3975646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BCBFE18-6F05-45E1-85E1-DF9B99D7E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CA8A-CA30-4234-84F0-9F3CC6ECE45C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334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C530E-155B-4452-889A-6E71FA1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AB6B78-3A46-44D5-8772-31158D03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97A3-3B2A-4B96-9400-BF7E30C37185}" type="datetimeFigureOut">
              <a:rPr lang="de-CH" smtClean="0"/>
              <a:t>31.01.2019</a:t>
            </a:fld>
            <a:endParaRPr lang="de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DC584A-93B2-4E9A-AEAF-EAE69C33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E0FA25C-6F8E-4C8E-8EA8-C3A9BB66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CA8A-CA30-4234-84F0-9F3CC6ECE45C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346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1EB9F7-6AAC-4E5F-89FD-22C0CAD0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97A3-3B2A-4B96-9400-BF7E30C37185}" type="datetimeFigureOut">
              <a:rPr lang="de-CH" smtClean="0"/>
              <a:t>31.01.2019</a:t>
            </a:fld>
            <a:endParaRPr lang="de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5D52716-B226-43A4-9361-B4B134C74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41A3DD-54F4-4003-A859-22BF23AF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CA8A-CA30-4234-84F0-9F3CC6ECE45C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384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5D1174-E567-43A5-85BB-3217E70E9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BD30FB-09F5-4114-9F1B-3647E2FC2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2ABC26-25DA-4BA0-8054-123E8231C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D381BA-34E6-447F-B17E-2794D686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97A3-3B2A-4B96-9400-BF7E30C37185}" type="datetimeFigureOut">
              <a:rPr lang="de-CH" smtClean="0"/>
              <a:t>31.01.2019</a:t>
            </a:fld>
            <a:endParaRPr lang="de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FAABC0-8E64-4E58-ADC8-50CC049B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D7D83A-9770-406F-83D9-2B5ABD17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CA8A-CA30-4234-84F0-9F3CC6ECE45C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434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C45D36-B18A-40B6-9EB0-1750E99CA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99583A2-CD56-4B7A-9EFF-24235B040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4D59BB-AFC9-4CEB-B082-943B1440E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266D25-6911-4ECB-A5F0-A65422AB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97A3-3B2A-4B96-9400-BF7E30C37185}" type="datetimeFigureOut">
              <a:rPr lang="de-CH" smtClean="0"/>
              <a:t>31.01.2019</a:t>
            </a:fld>
            <a:endParaRPr lang="de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4EA354-B9D1-4255-8127-B35EFDDDE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118ECC-D069-41BF-BAB0-5D6292B48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CA8A-CA30-4234-84F0-9F3CC6ECE45C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362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6BE19EA-FD3C-4C87-BD63-259F74047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D2891E-8DF6-49CF-A475-66685D1BE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CB24A1-C414-4340-959F-A1744D6E5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F97A3-3B2A-4B96-9400-BF7E30C37185}" type="datetimeFigureOut">
              <a:rPr lang="de-CH" smtClean="0"/>
              <a:t>31.01.2019</a:t>
            </a:fld>
            <a:endParaRPr lang="de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CA9641-E891-4897-897A-55D73512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9A3F73-0E30-4B6C-9E38-692C56FA3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BCA8A-CA30-4234-84F0-9F3CC6ECE45C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322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6.sv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5.png"/><Relationship Id="rId17" Type="http://schemas.openxmlformats.org/officeDocument/2006/relationships/image" Target="../media/image10.svg"/><Relationship Id="rId2" Type="http://schemas.openxmlformats.org/officeDocument/2006/relationships/tags" Target="../tags/tag2.xml"/><Relationship Id="rId16" Type="http://schemas.openxmlformats.org/officeDocument/2006/relationships/image" Target="../media/image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4.svg"/><Relationship Id="rId5" Type="http://schemas.openxmlformats.org/officeDocument/2006/relationships/tags" Target="../tags/tag5.xml"/><Relationship Id="rId15" Type="http://schemas.openxmlformats.org/officeDocument/2006/relationships/image" Target="../media/image8.svg"/><Relationship Id="rId10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162410-E5C4-4686-A661-E975BEA49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fr-CH" sz="5400"/>
              <a:t>Présentation de solution pour "OC Pizza"</a:t>
            </a:r>
            <a:endParaRPr lang="de-CH" sz="540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ADDC4E-2AE8-4609-979D-DFA87FA58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8088"/>
            <a:ext cx="9144000" cy="1393711"/>
          </a:xfrm>
        </p:spPr>
        <p:txBody>
          <a:bodyPr>
            <a:normAutofit/>
          </a:bodyPr>
          <a:lstStyle/>
          <a:p>
            <a:r>
              <a:rPr lang="fr-CH"/>
              <a:t>Baptiste Simon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2773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BC9915-230B-4958-B793-11E0C007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fr-CH" dirty="0"/>
              <a:t>Enjeux et contraintes</a:t>
            </a:r>
            <a:endParaRPr lang="de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3B8DA6-CB1C-4BFF-9A13-8CF1CA3D7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fr-CH" sz="2400" dirty="0"/>
              <a:t>Rappel des enjeux et contraintes:</a:t>
            </a:r>
          </a:p>
          <a:p>
            <a:r>
              <a:rPr lang="fr-CH" sz="2400" dirty="0"/>
              <a:t>Possibilité de commander par internet pour le client</a:t>
            </a:r>
          </a:p>
          <a:p>
            <a:r>
              <a:rPr lang="fr-CH" sz="2400" dirty="0"/>
              <a:t>Accessible dans les 5 établissements actuels et ceux à venir</a:t>
            </a:r>
          </a:p>
          <a:p>
            <a:r>
              <a:rPr lang="fr-CH" sz="2400" dirty="0"/>
              <a:t>Accessible à l'extérieur des bâtiments</a:t>
            </a:r>
          </a:p>
          <a:p>
            <a:r>
              <a:rPr lang="fr-CH" sz="2400" dirty="0"/>
              <a:t>Utilisable par les différents employés simultanément</a:t>
            </a:r>
          </a:p>
          <a:p>
            <a:r>
              <a:rPr lang="fr-CH" sz="2400" dirty="0"/>
              <a:t>Gérer les différents types de commande</a:t>
            </a:r>
          </a:p>
          <a:p>
            <a:endParaRPr lang="de-CH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BF47E9A-398C-4206-BEE5-DA013AD0F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27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CE69001-EB11-45CD-B302-8CD94D8B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fr-CH" sz="4000">
                <a:solidFill>
                  <a:srgbClr val="FFFFFF"/>
                </a:solidFill>
              </a:rPr>
              <a:t>Application web</a:t>
            </a:r>
            <a:endParaRPr lang="de-CH" sz="4000">
              <a:solidFill>
                <a:srgbClr val="FFFFFF"/>
              </a:solidFill>
            </a:endParaRPr>
          </a:p>
        </p:txBody>
      </p:sp>
      <p:sp>
        <p:nvSpPr>
          <p:cNvPr id="49" name="Espace réservé du contenu 2">
            <a:extLst>
              <a:ext uri="{FF2B5EF4-FFF2-40B4-BE49-F238E27FC236}">
                <a16:creationId xmlns:a16="http://schemas.microsoft.com/office/drawing/2014/main" id="{1D00810C-C275-42A5-8EDF-51AEA935E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fr-CH" sz="2000"/>
              <a:t>Base de données et plateforme centralisé</a:t>
            </a:r>
          </a:p>
          <a:p>
            <a:r>
              <a:rPr lang="fr-CH" sz="2000"/>
              <a:t>Accès à distance (requiert un accès internet)</a:t>
            </a:r>
          </a:p>
          <a:p>
            <a:r>
              <a:rPr lang="fr-CH" sz="2000"/>
              <a:t>Possibilité de l'utiliser sur différents supports</a:t>
            </a:r>
          </a:p>
          <a:p>
            <a:r>
              <a:rPr lang="fr-CH" sz="2000"/>
              <a:t>Accès limité suivant l'utilisateur</a:t>
            </a:r>
          </a:p>
          <a:p>
            <a:r>
              <a:rPr lang="fr-CH" sz="2000"/>
              <a:t>Interaction et synchronisation rapide sur les données.</a:t>
            </a:r>
          </a:p>
        </p:txBody>
      </p:sp>
    </p:spTree>
    <p:extLst>
      <p:ext uri="{BB962C8B-B14F-4D97-AF65-F5344CB8AC3E}">
        <p14:creationId xmlns:p14="http://schemas.microsoft.com/office/powerpoint/2010/main" val="340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E69001-EB11-45CD-B302-8CD94D8B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fr-CH">
                <a:solidFill>
                  <a:schemeClr val="accent1"/>
                </a:solidFill>
              </a:rPr>
              <a:t>Acteurs &amp; rôles</a:t>
            </a:r>
            <a:endParaRPr lang="de-CH" dirty="0">
              <a:solidFill>
                <a:schemeClr val="accent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space réservé du contenu 2">
            <a:extLst>
              <a:ext uri="{FF2B5EF4-FFF2-40B4-BE49-F238E27FC236}">
                <a16:creationId xmlns:a16="http://schemas.microsoft.com/office/drawing/2014/main" id="{1D00810C-C275-42A5-8EDF-51AEA935E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CH" sz="2200"/>
              <a:t>Employés :</a:t>
            </a:r>
          </a:p>
          <a:p>
            <a:pPr lvl="1"/>
            <a:r>
              <a:rPr lang="fr-CH" sz="2200"/>
              <a:t>Vendeur -&gt; prendre les commandes en boutique (physique et téléphone)</a:t>
            </a:r>
          </a:p>
          <a:p>
            <a:pPr lvl="1"/>
            <a:r>
              <a:rPr lang="fr-CH" sz="2200"/>
              <a:t>Pizzaiolo -&gt; préparer les commandes</a:t>
            </a:r>
          </a:p>
          <a:p>
            <a:pPr lvl="1"/>
            <a:r>
              <a:rPr lang="fr-CH" sz="2200"/>
              <a:t>Livreur -&gt; livrer les commandes le cas échéant</a:t>
            </a:r>
          </a:p>
          <a:p>
            <a:pPr lvl="1"/>
            <a:r>
              <a:rPr lang="fr-CH" sz="2200"/>
              <a:t>Gestionnaire de commandes -&gt; interagir avec les commandes et consultation des stocks.</a:t>
            </a:r>
          </a:p>
          <a:p>
            <a:pPr lvl="1"/>
            <a:endParaRPr lang="fr-CH" sz="2200"/>
          </a:p>
          <a:p>
            <a:pPr marL="0" indent="0">
              <a:buNone/>
            </a:pPr>
            <a:r>
              <a:rPr lang="fr-CH" sz="2200"/>
              <a:t>Acteurs externes :</a:t>
            </a:r>
          </a:p>
          <a:p>
            <a:pPr lvl="1"/>
            <a:r>
              <a:rPr lang="fr-CH" sz="2200"/>
              <a:t>Client -&gt; passe commande</a:t>
            </a:r>
          </a:p>
          <a:p>
            <a:pPr lvl="1"/>
            <a:r>
              <a:rPr lang="fr-CH" sz="2200"/>
              <a:t>Banque -&gt; gère les transaction financières</a:t>
            </a:r>
          </a:p>
          <a:p>
            <a:pPr lvl="1"/>
            <a:endParaRPr lang="fr-CH" sz="2200"/>
          </a:p>
        </p:txBody>
      </p:sp>
    </p:spTree>
    <p:extLst>
      <p:ext uri="{BB962C8B-B14F-4D97-AF65-F5344CB8AC3E}">
        <p14:creationId xmlns:p14="http://schemas.microsoft.com/office/powerpoint/2010/main" val="16823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B467AE-3EDC-4CCB-84BF-0CD6B1E6B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Schématisation de la solution</a:t>
            </a:r>
            <a:endParaRPr lang="de-CH" dirty="0"/>
          </a:p>
        </p:txBody>
      </p:sp>
      <p:sp>
        <p:nvSpPr>
          <p:cNvPr id="4" name="Freeform 16">
            <a:extLst>
              <a:ext uri="{FF2B5EF4-FFF2-40B4-BE49-F238E27FC236}">
                <a16:creationId xmlns:a16="http://schemas.microsoft.com/office/drawing/2014/main" id="{A562B8CD-6CDD-4828-BA74-487E09C5CF52}"/>
              </a:ext>
            </a:extLst>
          </p:cNvPr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838200" y="3548268"/>
            <a:ext cx="326206" cy="371436"/>
          </a:xfrm>
          <a:custGeom>
            <a:avLst/>
            <a:gdLst>
              <a:gd name="T0" fmla="*/ 2147483647 w 797"/>
              <a:gd name="T1" fmla="*/ 2147483647 h 907"/>
              <a:gd name="T2" fmla="*/ 2147483647 w 797"/>
              <a:gd name="T3" fmla="*/ 2147483647 h 907"/>
              <a:gd name="T4" fmla="*/ 2147483647 w 797"/>
              <a:gd name="T5" fmla="*/ 0 h 907"/>
              <a:gd name="T6" fmla="*/ 2147483647 w 797"/>
              <a:gd name="T7" fmla="*/ 2147483647 h 907"/>
              <a:gd name="T8" fmla="*/ 2147483647 w 797"/>
              <a:gd name="T9" fmla="*/ 2147483647 h 907"/>
              <a:gd name="T10" fmla="*/ 2147483647 w 797"/>
              <a:gd name="T11" fmla="*/ 2147483647 h 907"/>
              <a:gd name="T12" fmla="*/ 2147483647 w 797"/>
              <a:gd name="T13" fmla="*/ 2147483647 h 907"/>
              <a:gd name="T14" fmla="*/ 2147483647 w 797"/>
              <a:gd name="T15" fmla="*/ 2147483647 h 907"/>
              <a:gd name="T16" fmla="*/ 2147483647 w 797"/>
              <a:gd name="T17" fmla="*/ 2147483647 h 907"/>
              <a:gd name="T18" fmla="*/ 2147483647 w 797"/>
              <a:gd name="T19" fmla="*/ 2147483647 h 907"/>
              <a:gd name="T20" fmla="*/ 2147483647 w 797"/>
              <a:gd name="T21" fmla="*/ 2147483647 h 907"/>
              <a:gd name="T22" fmla="*/ 2147483647 w 797"/>
              <a:gd name="T23" fmla="*/ 2147483647 h 907"/>
              <a:gd name="T24" fmla="*/ 2147483647 w 797"/>
              <a:gd name="T25" fmla="*/ 2147483647 h 907"/>
              <a:gd name="T26" fmla="*/ 2147483647 w 797"/>
              <a:gd name="T27" fmla="*/ 2147483647 h 907"/>
              <a:gd name="T28" fmla="*/ 0 w 797"/>
              <a:gd name="T29" fmla="*/ 2147483647 h 907"/>
              <a:gd name="T30" fmla="*/ 0 w 797"/>
              <a:gd name="T31" fmla="*/ 2147483647 h 907"/>
              <a:gd name="T32" fmla="*/ 2147483647 w 797"/>
              <a:gd name="T33" fmla="*/ 2147483647 h 907"/>
              <a:gd name="T34" fmla="*/ 2147483647 w 797"/>
              <a:gd name="T35" fmla="*/ 2147483647 h 907"/>
              <a:gd name="T36" fmla="*/ 2147483647 w 797"/>
              <a:gd name="T37" fmla="*/ 2147483647 h 907"/>
              <a:gd name="T38" fmla="*/ 2147483647 w 797"/>
              <a:gd name="T39" fmla="*/ 2147483647 h 907"/>
              <a:gd name="T40" fmla="*/ 2147483647 w 797"/>
              <a:gd name="T41" fmla="*/ 2147483647 h 907"/>
              <a:gd name="T42" fmla="*/ 2147483647 w 797"/>
              <a:gd name="T43" fmla="*/ 2147483647 h 907"/>
              <a:gd name="T44" fmla="*/ 2147483647 w 797"/>
              <a:gd name="T45" fmla="*/ 2147483647 h 907"/>
              <a:gd name="T46" fmla="*/ 2147483647 w 797"/>
              <a:gd name="T47" fmla="*/ 2147483647 h 907"/>
              <a:gd name="T48" fmla="*/ 2147483647 w 797"/>
              <a:gd name="T49" fmla="*/ 2147483647 h 907"/>
              <a:gd name="T50" fmla="*/ 2147483647 w 797"/>
              <a:gd name="T51" fmla="*/ 2147483647 h 907"/>
              <a:gd name="T52" fmla="*/ 2147483647 w 797"/>
              <a:gd name="T53" fmla="*/ 2147483647 h 907"/>
              <a:gd name="T54" fmla="*/ 2147483647 w 797"/>
              <a:gd name="T55" fmla="*/ 2147483647 h 907"/>
              <a:gd name="T56" fmla="*/ 2147483647 w 797"/>
              <a:gd name="T57" fmla="*/ 2147483647 h 907"/>
              <a:gd name="T58" fmla="*/ 2147483647 w 797"/>
              <a:gd name="T59" fmla="*/ 2147483647 h 907"/>
              <a:gd name="T60" fmla="*/ 2147483647 w 797"/>
              <a:gd name="T61" fmla="*/ 2147483647 h 907"/>
              <a:gd name="T62" fmla="*/ 2147483647 w 797"/>
              <a:gd name="T63" fmla="*/ 2147483647 h 907"/>
              <a:gd name="T64" fmla="*/ 2147483647 w 797"/>
              <a:gd name="T65" fmla="*/ 2147483647 h 907"/>
              <a:gd name="T66" fmla="*/ 2147483647 w 797"/>
              <a:gd name="T67" fmla="*/ 2147483647 h 907"/>
              <a:gd name="T68" fmla="*/ 2147483647 w 797"/>
              <a:gd name="T69" fmla="*/ 2147483647 h 907"/>
              <a:gd name="T70" fmla="*/ 2147483647 w 797"/>
              <a:gd name="T71" fmla="*/ 2147483647 h 907"/>
              <a:gd name="T72" fmla="*/ 2147483647 w 797"/>
              <a:gd name="T73" fmla="*/ 2147483647 h 907"/>
              <a:gd name="T74" fmla="*/ 2147483647 w 797"/>
              <a:gd name="T75" fmla="*/ 2147483647 h 907"/>
              <a:gd name="T76" fmla="*/ 2147483647 w 797"/>
              <a:gd name="T77" fmla="*/ 2147483647 h 907"/>
              <a:gd name="T78" fmla="*/ 2147483647 w 797"/>
              <a:gd name="T79" fmla="*/ 2147483647 h 907"/>
              <a:gd name="T80" fmla="*/ 2147483647 w 797"/>
              <a:gd name="T81" fmla="*/ 2147483647 h 90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797" h="907">
                <a:moveTo>
                  <a:pt x="561" y="215"/>
                </a:moveTo>
                <a:cubicBezTo>
                  <a:pt x="620" y="215"/>
                  <a:pt x="669" y="167"/>
                  <a:pt x="669" y="107"/>
                </a:cubicBezTo>
                <a:cubicBezTo>
                  <a:pt x="669" y="48"/>
                  <a:pt x="620" y="0"/>
                  <a:pt x="561" y="0"/>
                </a:cubicBezTo>
                <a:cubicBezTo>
                  <a:pt x="501" y="0"/>
                  <a:pt x="453" y="48"/>
                  <a:pt x="453" y="107"/>
                </a:cubicBezTo>
                <a:cubicBezTo>
                  <a:pt x="453" y="167"/>
                  <a:pt x="501" y="215"/>
                  <a:pt x="561" y="215"/>
                </a:cubicBezTo>
                <a:close/>
                <a:moveTo>
                  <a:pt x="794" y="566"/>
                </a:moveTo>
                <a:cubicBezTo>
                  <a:pt x="733" y="342"/>
                  <a:pt x="733" y="342"/>
                  <a:pt x="733" y="342"/>
                </a:cubicBezTo>
                <a:cubicBezTo>
                  <a:pt x="722" y="295"/>
                  <a:pt x="679" y="260"/>
                  <a:pt x="629" y="260"/>
                </a:cubicBezTo>
                <a:cubicBezTo>
                  <a:pt x="561" y="260"/>
                  <a:pt x="561" y="260"/>
                  <a:pt x="561" y="260"/>
                </a:cubicBezTo>
                <a:cubicBezTo>
                  <a:pt x="531" y="260"/>
                  <a:pt x="504" y="272"/>
                  <a:pt x="485" y="292"/>
                </a:cubicBezTo>
                <a:cubicBezTo>
                  <a:pt x="431" y="346"/>
                  <a:pt x="431" y="346"/>
                  <a:pt x="431" y="346"/>
                </a:cubicBezTo>
                <a:cubicBezTo>
                  <a:pt x="431" y="238"/>
                  <a:pt x="431" y="238"/>
                  <a:pt x="431" y="238"/>
                </a:cubicBezTo>
                <a:cubicBezTo>
                  <a:pt x="431" y="206"/>
                  <a:pt x="405" y="181"/>
                  <a:pt x="374" y="181"/>
                </a:cubicBezTo>
                <a:cubicBezTo>
                  <a:pt x="56" y="181"/>
                  <a:pt x="56" y="181"/>
                  <a:pt x="56" y="181"/>
                </a:cubicBezTo>
                <a:cubicBezTo>
                  <a:pt x="25" y="181"/>
                  <a:pt x="0" y="206"/>
                  <a:pt x="0" y="238"/>
                </a:cubicBezTo>
                <a:cubicBezTo>
                  <a:pt x="0" y="521"/>
                  <a:pt x="0" y="521"/>
                  <a:pt x="0" y="521"/>
                </a:cubicBezTo>
                <a:cubicBezTo>
                  <a:pt x="561" y="521"/>
                  <a:pt x="561" y="521"/>
                  <a:pt x="561" y="521"/>
                </a:cubicBezTo>
                <a:cubicBezTo>
                  <a:pt x="561" y="566"/>
                  <a:pt x="561" y="566"/>
                  <a:pt x="561" y="566"/>
                </a:cubicBezTo>
                <a:cubicBezTo>
                  <a:pt x="402" y="566"/>
                  <a:pt x="402" y="566"/>
                  <a:pt x="402" y="566"/>
                </a:cubicBezTo>
                <a:cubicBezTo>
                  <a:pt x="377" y="566"/>
                  <a:pt x="355" y="580"/>
                  <a:pt x="343" y="600"/>
                </a:cubicBezTo>
                <a:cubicBezTo>
                  <a:pt x="167" y="907"/>
                  <a:pt x="167" y="907"/>
                  <a:pt x="167" y="907"/>
                </a:cubicBezTo>
                <a:cubicBezTo>
                  <a:pt x="297" y="907"/>
                  <a:pt x="297" y="907"/>
                  <a:pt x="297" y="907"/>
                </a:cubicBezTo>
                <a:cubicBezTo>
                  <a:pt x="415" y="703"/>
                  <a:pt x="415" y="703"/>
                  <a:pt x="415" y="703"/>
                </a:cubicBezTo>
                <a:cubicBezTo>
                  <a:pt x="468" y="703"/>
                  <a:pt x="468" y="703"/>
                  <a:pt x="468" y="703"/>
                </a:cubicBezTo>
                <a:cubicBezTo>
                  <a:pt x="350" y="907"/>
                  <a:pt x="350" y="907"/>
                  <a:pt x="350" y="907"/>
                </a:cubicBezTo>
                <a:cubicBezTo>
                  <a:pt x="481" y="907"/>
                  <a:pt x="481" y="907"/>
                  <a:pt x="481" y="907"/>
                </a:cubicBezTo>
                <a:cubicBezTo>
                  <a:pt x="599" y="703"/>
                  <a:pt x="599" y="703"/>
                  <a:pt x="599" y="703"/>
                </a:cubicBezTo>
                <a:cubicBezTo>
                  <a:pt x="690" y="703"/>
                  <a:pt x="690" y="703"/>
                  <a:pt x="690" y="703"/>
                </a:cubicBezTo>
                <a:cubicBezTo>
                  <a:pt x="749" y="703"/>
                  <a:pt x="797" y="654"/>
                  <a:pt x="797" y="595"/>
                </a:cubicBezTo>
                <a:cubicBezTo>
                  <a:pt x="797" y="585"/>
                  <a:pt x="796" y="575"/>
                  <a:pt x="794" y="566"/>
                </a:cubicBezTo>
                <a:close/>
                <a:moveTo>
                  <a:pt x="102" y="487"/>
                </a:moveTo>
                <a:cubicBezTo>
                  <a:pt x="56" y="487"/>
                  <a:pt x="56" y="487"/>
                  <a:pt x="56" y="487"/>
                </a:cubicBezTo>
                <a:cubicBezTo>
                  <a:pt x="56" y="464"/>
                  <a:pt x="56" y="464"/>
                  <a:pt x="56" y="464"/>
                </a:cubicBezTo>
                <a:cubicBezTo>
                  <a:pt x="102" y="464"/>
                  <a:pt x="102" y="464"/>
                  <a:pt x="102" y="464"/>
                </a:cubicBezTo>
                <a:lnTo>
                  <a:pt x="102" y="487"/>
                </a:lnTo>
                <a:close/>
                <a:moveTo>
                  <a:pt x="374" y="403"/>
                </a:moveTo>
                <a:cubicBezTo>
                  <a:pt x="346" y="430"/>
                  <a:pt x="346" y="430"/>
                  <a:pt x="346" y="430"/>
                </a:cubicBezTo>
                <a:cubicBezTo>
                  <a:pt x="56" y="430"/>
                  <a:pt x="56" y="430"/>
                  <a:pt x="56" y="430"/>
                </a:cubicBezTo>
                <a:cubicBezTo>
                  <a:pt x="56" y="238"/>
                  <a:pt x="56" y="238"/>
                  <a:pt x="56" y="238"/>
                </a:cubicBezTo>
                <a:cubicBezTo>
                  <a:pt x="374" y="238"/>
                  <a:pt x="374" y="238"/>
                  <a:pt x="374" y="238"/>
                </a:cubicBezTo>
                <a:lnTo>
                  <a:pt x="374" y="40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none" lIns="0" tIns="504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DD1122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Client</a:t>
            </a:r>
          </a:p>
        </p:txBody>
      </p:sp>
      <p:sp>
        <p:nvSpPr>
          <p:cNvPr id="5" name="Line 42">
            <a:extLst>
              <a:ext uri="{FF2B5EF4-FFF2-40B4-BE49-F238E27FC236}">
                <a16:creationId xmlns:a16="http://schemas.microsoft.com/office/drawing/2014/main" id="{D8FBA898-933B-475E-AA48-CB7B2CF790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70551" y="3548267"/>
            <a:ext cx="836546" cy="201351"/>
          </a:xfrm>
          <a:prstGeom prst="line">
            <a:avLst/>
          </a:prstGeom>
          <a:solidFill>
            <a:schemeClr val="tx2"/>
          </a:solidFill>
          <a:ln>
            <a:solidFill>
              <a:schemeClr val="tx2"/>
            </a:solidFill>
            <a:prstDash val="dash"/>
            <a:headEnd type="triangle"/>
            <a:tailEnd type="triangle"/>
          </a:ln>
          <a:extLst/>
        </p:spPr>
        <p:txBody>
          <a:bodyPr vert="horz" wrap="none" lIns="2556000" tIns="180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000" b="0" i="0" u="none" strike="noStrike" kern="0" cap="none" spc="0" normalizeH="0" baseline="0" noProof="0" dirty="0">
              <a:ln>
                <a:noFill/>
              </a:ln>
              <a:solidFill>
                <a:srgbClr val="DD1122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88D3E79C-ED13-44A9-A6D1-01CBA4E6AEB7}"/>
              </a:ext>
            </a:extLst>
          </p:cNvPr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2213242" y="3181554"/>
            <a:ext cx="365125" cy="366713"/>
          </a:xfrm>
          <a:custGeom>
            <a:avLst/>
            <a:gdLst>
              <a:gd name="T0" fmla="*/ 48 w 97"/>
              <a:gd name="T1" fmla="*/ 0 h 98"/>
              <a:gd name="T2" fmla="*/ 0 w 97"/>
              <a:gd name="T3" fmla="*/ 49 h 98"/>
              <a:gd name="T4" fmla="*/ 48 w 97"/>
              <a:gd name="T5" fmla="*/ 98 h 98"/>
              <a:gd name="T6" fmla="*/ 97 w 97"/>
              <a:gd name="T7" fmla="*/ 49 h 98"/>
              <a:gd name="T8" fmla="*/ 48 w 97"/>
              <a:gd name="T9" fmla="*/ 0 h 98"/>
              <a:gd name="T10" fmla="*/ 84 w 97"/>
              <a:gd name="T11" fmla="*/ 34 h 98"/>
              <a:gd name="T12" fmla="*/ 68 w 97"/>
              <a:gd name="T13" fmla="*/ 34 h 98"/>
              <a:gd name="T14" fmla="*/ 63 w 97"/>
              <a:gd name="T15" fmla="*/ 20 h 98"/>
              <a:gd name="T16" fmla="*/ 57 w 97"/>
              <a:gd name="T17" fmla="*/ 11 h 98"/>
              <a:gd name="T18" fmla="*/ 84 w 97"/>
              <a:gd name="T19" fmla="*/ 34 h 98"/>
              <a:gd name="T20" fmla="*/ 67 w 97"/>
              <a:gd name="T21" fmla="*/ 49 h 98"/>
              <a:gd name="T22" fmla="*/ 66 w 97"/>
              <a:gd name="T23" fmla="*/ 61 h 98"/>
              <a:gd name="T24" fmla="*/ 30 w 97"/>
              <a:gd name="T25" fmla="*/ 61 h 98"/>
              <a:gd name="T26" fmla="*/ 29 w 97"/>
              <a:gd name="T27" fmla="*/ 49 h 98"/>
              <a:gd name="T28" fmla="*/ 30 w 97"/>
              <a:gd name="T29" fmla="*/ 37 h 98"/>
              <a:gd name="T30" fmla="*/ 66 w 97"/>
              <a:gd name="T31" fmla="*/ 37 h 98"/>
              <a:gd name="T32" fmla="*/ 67 w 97"/>
              <a:gd name="T33" fmla="*/ 49 h 98"/>
              <a:gd name="T34" fmla="*/ 48 w 97"/>
              <a:gd name="T35" fmla="*/ 10 h 98"/>
              <a:gd name="T36" fmla="*/ 61 w 97"/>
              <a:gd name="T37" fmla="*/ 21 h 98"/>
              <a:gd name="T38" fmla="*/ 66 w 97"/>
              <a:gd name="T39" fmla="*/ 34 h 98"/>
              <a:gd name="T40" fmla="*/ 31 w 97"/>
              <a:gd name="T41" fmla="*/ 34 h 98"/>
              <a:gd name="T42" fmla="*/ 35 w 97"/>
              <a:gd name="T43" fmla="*/ 21 h 98"/>
              <a:gd name="T44" fmla="*/ 48 w 97"/>
              <a:gd name="T45" fmla="*/ 10 h 98"/>
              <a:gd name="T46" fmla="*/ 40 w 97"/>
              <a:gd name="T47" fmla="*/ 11 h 98"/>
              <a:gd name="T48" fmla="*/ 33 w 97"/>
              <a:gd name="T49" fmla="*/ 20 h 98"/>
              <a:gd name="T50" fmla="*/ 28 w 97"/>
              <a:gd name="T51" fmla="*/ 34 h 98"/>
              <a:gd name="T52" fmla="*/ 12 w 97"/>
              <a:gd name="T53" fmla="*/ 34 h 98"/>
              <a:gd name="T54" fmla="*/ 40 w 97"/>
              <a:gd name="T55" fmla="*/ 11 h 98"/>
              <a:gd name="T56" fmla="*/ 10 w 97"/>
              <a:gd name="T57" fmla="*/ 49 h 98"/>
              <a:gd name="T58" fmla="*/ 11 w 97"/>
              <a:gd name="T59" fmla="*/ 37 h 98"/>
              <a:gd name="T60" fmla="*/ 28 w 97"/>
              <a:gd name="T61" fmla="*/ 37 h 98"/>
              <a:gd name="T62" fmla="*/ 27 w 97"/>
              <a:gd name="T63" fmla="*/ 49 h 98"/>
              <a:gd name="T64" fmla="*/ 28 w 97"/>
              <a:gd name="T65" fmla="*/ 61 h 98"/>
              <a:gd name="T66" fmla="*/ 11 w 97"/>
              <a:gd name="T67" fmla="*/ 61 h 98"/>
              <a:gd name="T68" fmla="*/ 10 w 97"/>
              <a:gd name="T69" fmla="*/ 49 h 98"/>
              <a:gd name="T70" fmla="*/ 12 w 97"/>
              <a:gd name="T71" fmla="*/ 64 h 98"/>
              <a:gd name="T72" fmla="*/ 28 w 97"/>
              <a:gd name="T73" fmla="*/ 64 h 98"/>
              <a:gd name="T74" fmla="*/ 33 w 97"/>
              <a:gd name="T75" fmla="*/ 78 h 98"/>
              <a:gd name="T76" fmla="*/ 40 w 97"/>
              <a:gd name="T77" fmla="*/ 87 h 98"/>
              <a:gd name="T78" fmla="*/ 12 w 97"/>
              <a:gd name="T79" fmla="*/ 64 h 98"/>
              <a:gd name="T80" fmla="*/ 48 w 97"/>
              <a:gd name="T81" fmla="*/ 88 h 98"/>
              <a:gd name="T82" fmla="*/ 35 w 97"/>
              <a:gd name="T83" fmla="*/ 77 h 98"/>
              <a:gd name="T84" fmla="*/ 31 w 97"/>
              <a:gd name="T85" fmla="*/ 64 h 98"/>
              <a:gd name="T86" fmla="*/ 66 w 97"/>
              <a:gd name="T87" fmla="*/ 64 h 98"/>
              <a:gd name="T88" fmla="*/ 61 w 97"/>
              <a:gd name="T89" fmla="*/ 77 h 98"/>
              <a:gd name="T90" fmla="*/ 48 w 97"/>
              <a:gd name="T91" fmla="*/ 88 h 98"/>
              <a:gd name="T92" fmla="*/ 57 w 97"/>
              <a:gd name="T93" fmla="*/ 87 h 98"/>
              <a:gd name="T94" fmla="*/ 63 w 97"/>
              <a:gd name="T95" fmla="*/ 78 h 98"/>
              <a:gd name="T96" fmla="*/ 68 w 97"/>
              <a:gd name="T97" fmla="*/ 64 h 98"/>
              <a:gd name="T98" fmla="*/ 84 w 97"/>
              <a:gd name="T99" fmla="*/ 64 h 98"/>
              <a:gd name="T100" fmla="*/ 57 w 97"/>
              <a:gd name="T101" fmla="*/ 87 h 98"/>
              <a:gd name="T102" fmla="*/ 68 w 97"/>
              <a:gd name="T103" fmla="*/ 61 h 98"/>
              <a:gd name="T104" fmla="*/ 69 w 97"/>
              <a:gd name="T105" fmla="*/ 49 h 98"/>
              <a:gd name="T106" fmla="*/ 68 w 97"/>
              <a:gd name="T107" fmla="*/ 37 h 98"/>
              <a:gd name="T108" fmla="*/ 85 w 97"/>
              <a:gd name="T109" fmla="*/ 37 h 98"/>
              <a:gd name="T110" fmla="*/ 87 w 97"/>
              <a:gd name="T111" fmla="*/ 49 h 98"/>
              <a:gd name="T112" fmla="*/ 85 w 97"/>
              <a:gd name="T113" fmla="*/ 61 h 98"/>
              <a:gd name="T114" fmla="*/ 68 w 97"/>
              <a:gd name="T115" fmla="*/ 61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7" h="98">
                <a:moveTo>
                  <a:pt x="48" y="0"/>
                </a:moveTo>
                <a:cubicBezTo>
                  <a:pt x="21" y="0"/>
                  <a:pt x="0" y="22"/>
                  <a:pt x="0" y="49"/>
                </a:cubicBezTo>
                <a:cubicBezTo>
                  <a:pt x="0" y="76"/>
                  <a:pt x="21" y="98"/>
                  <a:pt x="48" y="98"/>
                </a:cubicBezTo>
                <a:cubicBezTo>
                  <a:pt x="75" y="98"/>
                  <a:pt x="97" y="76"/>
                  <a:pt x="97" y="49"/>
                </a:cubicBezTo>
                <a:cubicBezTo>
                  <a:pt x="97" y="22"/>
                  <a:pt x="75" y="0"/>
                  <a:pt x="48" y="0"/>
                </a:cubicBezTo>
                <a:moveTo>
                  <a:pt x="84" y="34"/>
                </a:moveTo>
                <a:cubicBezTo>
                  <a:pt x="68" y="34"/>
                  <a:pt x="68" y="34"/>
                  <a:pt x="68" y="34"/>
                </a:cubicBezTo>
                <a:cubicBezTo>
                  <a:pt x="67" y="29"/>
                  <a:pt x="65" y="24"/>
                  <a:pt x="63" y="20"/>
                </a:cubicBezTo>
                <a:cubicBezTo>
                  <a:pt x="62" y="16"/>
                  <a:pt x="59" y="13"/>
                  <a:pt x="57" y="11"/>
                </a:cubicBezTo>
                <a:cubicBezTo>
                  <a:pt x="69" y="14"/>
                  <a:pt x="79" y="23"/>
                  <a:pt x="84" y="34"/>
                </a:cubicBezTo>
                <a:moveTo>
                  <a:pt x="67" y="49"/>
                </a:moveTo>
                <a:cubicBezTo>
                  <a:pt x="67" y="53"/>
                  <a:pt x="67" y="57"/>
                  <a:pt x="66" y="61"/>
                </a:cubicBezTo>
                <a:cubicBezTo>
                  <a:pt x="30" y="61"/>
                  <a:pt x="30" y="61"/>
                  <a:pt x="30" y="61"/>
                </a:cubicBezTo>
                <a:cubicBezTo>
                  <a:pt x="30" y="57"/>
                  <a:pt x="29" y="53"/>
                  <a:pt x="29" y="49"/>
                </a:cubicBezTo>
                <a:cubicBezTo>
                  <a:pt x="29" y="45"/>
                  <a:pt x="30" y="41"/>
                  <a:pt x="30" y="37"/>
                </a:cubicBezTo>
                <a:cubicBezTo>
                  <a:pt x="66" y="37"/>
                  <a:pt x="66" y="37"/>
                  <a:pt x="66" y="37"/>
                </a:cubicBezTo>
                <a:cubicBezTo>
                  <a:pt x="67" y="41"/>
                  <a:pt x="67" y="45"/>
                  <a:pt x="67" y="49"/>
                </a:cubicBezTo>
                <a:moveTo>
                  <a:pt x="48" y="10"/>
                </a:moveTo>
                <a:cubicBezTo>
                  <a:pt x="53" y="10"/>
                  <a:pt x="58" y="14"/>
                  <a:pt x="61" y="21"/>
                </a:cubicBezTo>
                <a:cubicBezTo>
                  <a:pt x="63" y="25"/>
                  <a:pt x="65" y="30"/>
                  <a:pt x="66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2" y="30"/>
                  <a:pt x="33" y="25"/>
                  <a:pt x="35" y="21"/>
                </a:cubicBezTo>
                <a:cubicBezTo>
                  <a:pt x="39" y="14"/>
                  <a:pt x="43" y="10"/>
                  <a:pt x="48" y="10"/>
                </a:cubicBezTo>
                <a:moveTo>
                  <a:pt x="40" y="11"/>
                </a:moveTo>
                <a:cubicBezTo>
                  <a:pt x="37" y="13"/>
                  <a:pt x="35" y="16"/>
                  <a:pt x="33" y="20"/>
                </a:cubicBezTo>
                <a:cubicBezTo>
                  <a:pt x="31" y="24"/>
                  <a:pt x="29" y="29"/>
                  <a:pt x="28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7" y="23"/>
                  <a:pt x="27" y="14"/>
                  <a:pt x="40" y="11"/>
                </a:cubicBezTo>
                <a:moveTo>
                  <a:pt x="10" y="49"/>
                </a:moveTo>
                <a:cubicBezTo>
                  <a:pt x="10" y="45"/>
                  <a:pt x="10" y="41"/>
                  <a:pt x="11" y="37"/>
                </a:cubicBezTo>
                <a:cubicBezTo>
                  <a:pt x="28" y="37"/>
                  <a:pt x="28" y="37"/>
                  <a:pt x="28" y="37"/>
                </a:cubicBezTo>
                <a:cubicBezTo>
                  <a:pt x="27" y="41"/>
                  <a:pt x="27" y="45"/>
                  <a:pt x="27" y="49"/>
                </a:cubicBezTo>
                <a:cubicBezTo>
                  <a:pt x="27" y="53"/>
                  <a:pt x="27" y="57"/>
                  <a:pt x="28" y="61"/>
                </a:cubicBezTo>
                <a:cubicBezTo>
                  <a:pt x="11" y="61"/>
                  <a:pt x="11" y="61"/>
                  <a:pt x="11" y="61"/>
                </a:cubicBezTo>
                <a:cubicBezTo>
                  <a:pt x="10" y="57"/>
                  <a:pt x="10" y="53"/>
                  <a:pt x="10" y="49"/>
                </a:cubicBezTo>
                <a:moveTo>
                  <a:pt x="12" y="64"/>
                </a:moveTo>
                <a:cubicBezTo>
                  <a:pt x="28" y="64"/>
                  <a:pt x="28" y="64"/>
                  <a:pt x="28" y="64"/>
                </a:cubicBezTo>
                <a:cubicBezTo>
                  <a:pt x="29" y="69"/>
                  <a:pt x="31" y="74"/>
                  <a:pt x="33" y="78"/>
                </a:cubicBezTo>
                <a:cubicBezTo>
                  <a:pt x="35" y="82"/>
                  <a:pt x="37" y="85"/>
                  <a:pt x="40" y="87"/>
                </a:cubicBezTo>
                <a:cubicBezTo>
                  <a:pt x="27" y="84"/>
                  <a:pt x="17" y="75"/>
                  <a:pt x="12" y="64"/>
                </a:cubicBezTo>
                <a:moveTo>
                  <a:pt x="48" y="88"/>
                </a:moveTo>
                <a:cubicBezTo>
                  <a:pt x="43" y="88"/>
                  <a:pt x="39" y="84"/>
                  <a:pt x="35" y="77"/>
                </a:cubicBezTo>
                <a:cubicBezTo>
                  <a:pt x="33" y="73"/>
                  <a:pt x="32" y="68"/>
                  <a:pt x="31" y="64"/>
                </a:cubicBezTo>
                <a:cubicBezTo>
                  <a:pt x="66" y="64"/>
                  <a:pt x="66" y="64"/>
                  <a:pt x="66" y="64"/>
                </a:cubicBezTo>
                <a:cubicBezTo>
                  <a:pt x="65" y="68"/>
                  <a:pt x="63" y="73"/>
                  <a:pt x="61" y="77"/>
                </a:cubicBezTo>
                <a:cubicBezTo>
                  <a:pt x="58" y="84"/>
                  <a:pt x="53" y="88"/>
                  <a:pt x="48" y="88"/>
                </a:cubicBezTo>
                <a:moveTo>
                  <a:pt x="57" y="87"/>
                </a:moveTo>
                <a:cubicBezTo>
                  <a:pt x="59" y="85"/>
                  <a:pt x="62" y="82"/>
                  <a:pt x="63" y="78"/>
                </a:cubicBezTo>
                <a:cubicBezTo>
                  <a:pt x="65" y="74"/>
                  <a:pt x="67" y="69"/>
                  <a:pt x="68" y="64"/>
                </a:cubicBezTo>
                <a:cubicBezTo>
                  <a:pt x="84" y="64"/>
                  <a:pt x="84" y="64"/>
                  <a:pt x="84" y="64"/>
                </a:cubicBezTo>
                <a:cubicBezTo>
                  <a:pt x="79" y="75"/>
                  <a:pt x="69" y="84"/>
                  <a:pt x="57" y="87"/>
                </a:cubicBezTo>
                <a:moveTo>
                  <a:pt x="68" y="61"/>
                </a:moveTo>
                <a:cubicBezTo>
                  <a:pt x="69" y="57"/>
                  <a:pt x="69" y="53"/>
                  <a:pt x="69" y="49"/>
                </a:cubicBezTo>
                <a:cubicBezTo>
                  <a:pt x="69" y="45"/>
                  <a:pt x="69" y="41"/>
                  <a:pt x="68" y="37"/>
                </a:cubicBezTo>
                <a:cubicBezTo>
                  <a:pt x="85" y="37"/>
                  <a:pt x="85" y="37"/>
                  <a:pt x="85" y="37"/>
                </a:cubicBezTo>
                <a:cubicBezTo>
                  <a:pt x="86" y="41"/>
                  <a:pt x="87" y="45"/>
                  <a:pt x="87" y="49"/>
                </a:cubicBezTo>
                <a:cubicBezTo>
                  <a:pt x="87" y="53"/>
                  <a:pt x="86" y="57"/>
                  <a:pt x="85" y="61"/>
                </a:cubicBezTo>
                <a:lnTo>
                  <a:pt x="68" y="6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none" lIns="0" tIns="39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sp>
        <p:nvSpPr>
          <p:cNvPr id="8" name="Rechteck 15">
            <a:extLst>
              <a:ext uri="{FF2B5EF4-FFF2-40B4-BE49-F238E27FC236}">
                <a16:creationId xmlns:a16="http://schemas.microsoft.com/office/drawing/2014/main" id="{40BE4412-201C-486E-A0CB-7AF2BBE4F4D2}"/>
              </a:ext>
            </a:extLst>
          </p:cNvPr>
          <p:cNvSpPr/>
          <p:nvPr/>
        </p:nvSpPr>
        <p:spPr>
          <a:xfrm>
            <a:off x="1991282" y="3902015"/>
            <a:ext cx="86914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11AAFF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3G/4G  </a:t>
            </a:r>
            <a:br>
              <a: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11AAFF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</a:b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11AAFF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Network</a:t>
            </a:r>
          </a:p>
        </p:txBody>
      </p:sp>
      <p:sp>
        <p:nvSpPr>
          <p:cNvPr id="9" name="Line 42">
            <a:extLst>
              <a:ext uri="{FF2B5EF4-FFF2-40B4-BE49-F238E27FC236}">
                <a16:creationId xmlns:a16="http://schemas.microsoft.com/office/drawing/2014/main" id="{5AFE05D2-BC36-4C89-8D8C-C76547816B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0551" y="3902015"/>
            <a:ext cx="806096" cy="201351"/>
          </a:xfrm>
          <a:prstGeom prst="line">
            <a:avLst/>
          </a:prstGeom>
          <a:solidFill>
            <a:schemeClr val="tx2"/>
          </a:solidFill>
          <a:ln>
            <a:solidFill>
              <a:schemeClr val="tx2"/>
            </a:solidFill>
            <a:prstDash val="dash"/>
            <a:headEnd type="triangle"/>
            <a:tailEnd type="triangle"/>
          </a:ln>
          <a:extLst/>
        </p:spPr>
        <p:txBody>
          <a:bodyPr vert="horz" wrap="none" lIns="2556000" tIns="180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000" b="0" i="0" u="none" strike="noStrike" kern="0" cap="none" spc="0" normalizeH="0" baseline="0" noProof="0" dirty="0">
              <a:ln>
                <a:noFill/>
              </a:ln>
              <a:solidFill>
                <a:srgbClr val="DD1122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sp>
        <p:nvSpPr>
          <p:cNvPr id="10" name="Rechteck 227">
            <a:extLst>
              <a:ext uri="{FF2B5EF4-FFF2-40B4-BE49-F238E27FC236}">
                <a16:creationId xmlns:a16="http://schemas.microsoft.com/office/drawing/2014/main" id="{98BB018B-86B6-4A98-AD8B-8F756F615735}"/>
              </a:ext>
            </a:extLst>
          </p:cNvPr>
          <p:cNvSpPr/>
          <p:nvPr/>
        </p:nvSpPr>
        <p:spPr>
          <a:xfrm>
            <a:off x="2076646" y="3565956"/>
            <a:ext cx="6383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TheSans Swisscom"/>
                <a:ea typeface="+mn-ea"/>
                <a:cs typeface="+mn-cs"/>
              </a:rPr>
              <a:t>Internet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E1BD4EC1-563C-4D73-A146-3EBD74C3EE5B}"/>
              </a:ext>
            </a:extLst>
          </p:cNvPr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3799458" y="3426520"/>
            <a:ext cx="359170" cy="305374"/>
          </a:xfrm>
          <a:custGeom>
            <a:avLst/>
            <a:gdLst>
              <a:gd name="T0" fmla="*/ 47 w 96"/>
              <a:gd name="T1" fmla="*/ 22 h 82"/>
              <a:gd name="T2" fmla="*/ 43 w 96"/>
              <a:gd name="T3" fmla="*/ 34 h 82"/>
              <a:gd name="T4" fmla="*/ 23 w 96"/>
              <a:gd name="T5" fmla="*/ 0 h 82"/>
              <a:gd name="T6" fmla="*/ 0 w 96"/>
              <a:gd name="T7" fmla="*/ 53 h 82"/>
              <a:gd name="T8" fmla="*/ 30 w 96"/>
              <a:gd name="T9" fmla="*/ 82 h 82"/>
              <a:gd name="T10" fmla="*/ 59 w 96"/>
              <a:gd name="T11" fmla="*/ 53 h 82"/>
              <a:gd name="T12" fmla="*/ 47 w 96"/>
              <a:gd name="T13" fmla="*/ 22 h 82"/>
              <a:gd name="T14" fmla="*/ 32 w 96"/>
              <a:gd name="T15" fmla="*/ 77 h 82"/>
              <a:gd name="T16" fmla="*/ 21 w 96"/>
              <a:gd name="T17" fmla="*/ 73 h 82"/>
              <a:gd name="T18" fmla="*/ 30 w 96"/>
              <a:gd name="T19" fmla="*/ 42 h 82"/>
              <a:gd name="T20" fmla="*/ 37 w 96"/>
              <a:gd name="T21" fmla="*/ 55 h 82"/>
              <a:gd name="T22" fmla="*/ 43 w 96"/>
              <a:gd name="T23" fmla="*/ 64 h 82"/>
              <a:gd name="T24" fmla="*/ 32 w 96"/>
              <a:gd name="T25" fmla="*/ 77 h 82"/>
              <a:gd name="T26" fmla="*/ 78 w 96"/>
              <a:gd name="T27" fmla="*/ 44 h 82"/>
              <a:gd name="T28" fmla="*/ 96 w 96"/>
              <a:gd name="T29" fmla="*/ 44 h 82"/>
              <a:gd name="T30" fmla="*/ 96 w 96"/>
              <a:gd name="T31" fmla="*/ 29 h 82"/>
              <a:gd name="T32" fmla="*/ 78 w 96"/>
              <a:gd name="T33" fmla="*/ 29 h 82"/>
              <a:gd name="T34" fmla="*/ 78 w 96"/>
              <a:gd name="T35" fmla="*/ 44 h 82"/>
              <a:gd name="T36" fmla="*/ 75 w 96"/>
              <a:gd name="T37" fmla="*/ 44 h 82"/>
              <a:gd name="T38" fmla="*/ 75 w 96"/>
              <a:gd name="T39" fmla="*/ 29 h 82"/>
              <a:gd name="T40" fmla="*/ 58 w 96"/>
              <a:gd name="T41" fmla="*/ 29 h 82"/>
              <a:gd name="T42" fmla="*/ 63 w 96"/>
              <a:gd name="T43" fmla="*/ 44 h 82"/>
              <a:gd name="T44" fmla="*/ 75 w 96"/>
              <a:gd name="T45" fmla="*/ 44 h 82"/>
              <a:gd name="T46" fmla="*/ 64 w 96"/>
              <a:gd name="T47" fmla="*/ 53 h 82"/>
              <a:gd name="T48" fmla="*/ 63 w 96"/>
              <a:gd name="T49" fmla="*/ 62 h 82"/>
              <a:gd name="T50" fmla="*/ 96 w 96"/>
              <a:gd name="T51" fmla="*/ 62 h 82"/>
              <a:gd name="T52" fmla="*/ 96 w 96"/>
              <a:gd name="T53" fmla="*/ 47 h 82"/>
              <a:gd name="T54" fmla="*/ 63 w 96"/>
              <a:gd name="T55" fmla="*/ 47 h 82"/>
              <a:gd name="T56" fmla="*/ 64 w 96"/>
              <a:gd name="T57" fmla="*/ 53 h 82"/>
              <a:gd name="T58" fmla="*/ 78 w 96"/>
              <a:gd name="T59" fmla="*/ 79 h 82"/>
              <a:gd name="T60" fmla="*/ 96 w 96"/>
              <a:gd name="T61" fmla="*/ 79 h 82"/>
              <a:gd name="T62" fmla="*/ 96 w 96"/>
              <a:gd name="T63" fmla="*/ 64 h 82"/>
              <a:gd name="T64" fmla="*/ 78 w 96"/>
              <a:gd name="T65" fmla="*/ 64 h 82"/>
              <a:gd name="T66" fmla="*/ 78 w 96"/>
              <a:gd name="T67" fmla="*/ 79 h 82"/>
              <a:gd name="T68" fmla="*/ 51 w 96"/>
              <a:gd name="T69" fmla="*/ 79 h 82"/>
              <a:gd name="T70" fmla="*/ 75 w 96"/>
              <a:gd name="T71" fmla="*/ 79 h 82"/>
              <a:gd name="T72" fmla="*/ 75 w 96"/>
              <a:gd name="T73" fmla="*/ 64 h 82"/>
              <a:gd name="T74" fmla="*/ 62 w 96"/>
              <a:gd name="T75" fmla="*/ 64 h 82"/>
              <a:gd name="T76" fmla="*/ 51 w 96"/>
              <a:gd name="T77" fmla="*/ 79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6" h="82">
                <a:moveTo>
                  <a:pt x="47" y="22"/>
                </a:moveTo>
                <a:cubicBezTo>
                  <a:pt x="47" y="22"/>
                  <a:pt x="47" y="30"/>
                  <a:pt x="43" y="34"/>
                </a:cubicBezTo>
                <a:cubicBezTo>
                  <a:pt x="43" y="23"/>
                  <a:pt x="40" y="9"/>
                  <a:pt x="23" y="0"/>
                </a:cubicBezTo>
                <a:cubicBezTo>
                  <a:pt x="30" y="26"/>
                  <a:pt x="0" y="29"/>
                  <a:pt x="0" y="53"/>
                </a:cubicBezTo>
                <a:cubicBezTo>
                  <a:pt x="0" y="69"/>
                  <a:pt x="13" y="82"/>
                  <a:pt x="30" y="82"/>
                </a:cubicBezTo>
                <a:cubicBezTo>
                  <a:pt x="46" y="82"/>
                  <a:pt x="59" y="69"/>
                  <a:pt x="59" y="53"/>
                </a:cubicBezTo>
                <a:cubicBezTo>
                  <a:pt x="59" y="34"/>
                  <a:pt x="47" y="22"/>
                  <a:pt x="47" y="22"/>
                </a:cubicBezTo>
                <a:moveTo>
                  <a:pt x="32" y="77"/>
                </a:moveTo>
                <a:cubicBezTo>
                  <a:pt x="27" y="77"/>
                  <a:pt x="23" y="76"/>
                  <a:pt x="21" y="73"/>
                </a:cubicBezTo>
                <a:cubicBezTo>
                  <a:pt x="12" y="65"/>
                  <a:pt x="17" y="48"/>
                  <a:pt x="30" y="42"/>
                </a:cubicBezTo>
                <a:cubicBezTo>
                  <a:pt x="28" y="50"/>
                  <a:pt x="32" y="52"/>
                  <a:pt x="37" y="55"/>
                </a:cubicBezTo>
                <a:cubicBezTo>
                  <a:pt x="40" y="56"/>
                  <a:pt x="42" y="60"/>
                  <a:pt x="43" y="64"/>
                </a:cubicBezTo>
                <a:cubicBezTo>
                  <a:pt x="43" y="70"/>
                  <a:pt x="38" y="76"/>
                  <a:pt x="32" y="77"/>
                </a:cubicBezTo>
                <a:moveTo>
                  <a:pt x="78" y="44"/>
                </a:moveTo>
                <a:cubicBezTo>
                  <a:pt x="96" y="44"/>
                  <a:pt x="96" y="44"/>
                  <a:pt x="96" y="44"/>
                </a:cubicBezTo>
                <a:cubicBezTo>
                  <a:pt x="96" y="29"/>
                  <a:pt x="96" y="29"/>
                  <a:pt x="96" y="29"/>
                </a:cubicBezTo>
                <a:cubicBezTo>
                  <a:pt x="78" y="29"/>
                  <a:pt x="78" y="29"/>
                  <a:pt x="78" y="29"/>
                </a:cubicBezTo>
                <a:lnTo>
                  <a:pt x="78" y="44"/>
                </a:lnTo>
                <a:close/>
                <a:moveTo>
                  <a:pt x="75" y="44"/>
                </a:moveTo>
                <a:cubicBezTo>
                  <a:pt x="75" y="29"/>
                  <a:pt x="75" y="29"/>
                  <a:pt x="75" y="29"/>
                </a:cubicBezTo>
                <a:cubicBezTo>
                  <a:pt x="58" y="29"/>
                  <a:pt x="58" y="29"/>
                  <a:pt x="58" y="29"/>
                </a:cubicBezTo>
                <a:cubicBezTo>
                  <a:pt x="60" y="33"/>
                  <a:pt x="62" y="38"/>
                  <a:pt x="63" y="44"/>
                </a:cubicBezTo>
                <a:lnTo>
                  <a:pt x="75" y="44"/>
                </a:lnTo>
                <a:close/>
                <a:moveTo>
                  <a:pt x="64" y="53"/>
                </a:moveTo>
                <a:cubicBezTo>
                  <a:pt x="64" y="56"/>
                  <a:pt x="64" y="59"/>
                  <a:pt x="63" y="62"/>
                </a:cubicBezTo>
                <a:cubicBezTo>
                  <a:pt x="96" y="62"/>
                  <a:pt x="96" y="62"/>
                  <a:pt x="96" y="62"/>
                </a:cubicBezTo>
                <a:cubicBezTo>
                  <a:pt x="96" y="47"/>
                  <a:pt x="96" y="47"/>
                  <a:pt x="96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4" y="49"/>
                  <a:pt x="64" y="51"/>
                  <a:pt x="64" y="53"/>
                </a:cubicBezTo>
                <a:moveTo>
                  <a:pt x="78" y="79"/>
                </a:moveTo>
                <a:cubicBezTo>
                  <a:pt x="96" y="79"/>
                  <a:pt x="96" y="79"/>
                  <a:pt x="96" y="79"/>
                </a:cubicBezTo>
                <a:cubicBezTo>
                  <a:pt x="96" y="64"/>
                  <a:pt x="96" y="64"/>
                  <a:pt x="96" y="64"/>
                </a:cubicBezTo>
                <a:cubicBezTo>
                  <a:pt x="78" y="64"/>
                  <a:pt x="78" y="64"/>
                  <a:pt x="78" y="64"/>
                </a:cubicBezTo>
                <a:lnTo>
                  <a:pt x="78" y="79"/>
                </a:lnTo>
                <a:close/>
                <a:moveTo>
                  <a:pt x="51" y="79"/>
                </a:moveTo>
                <a:cubicBezTo>
                  <a:pt x="75" y="79"/>
                  <a:pt x="75" y="79"/>
                  <a:pt x="75" y="79"/>
                </a:cubicBezTo>
                <a:cubicBezTo>
                  <a:pt x="75" y="64"/>
                  <a:pt x="75" y="64"/>
                  <a:pt x="75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60" y="70"/>
                  <a:pt x="56" y="75"/>
                  <a:pt x="51" y="79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none" lIns="0" tIns="57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51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11AAFF"/>
              </a:buClr>
              <a:buSzTx/>
              <a:buFontTx/>
              <a:buNone/>
              <a:tabLst/>
              <a:defRPr/>
            </a:pPr>
            <a:endParaRPr kumimoji="0" lang="de-CH" altLang="de-DE" sz="1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heSans Swisscom"/>
              <a:ea typeface="+mn-ea"/>
              <a:cs typeface="+mn-cs"/>
            </a:endParaRPr>
          </a:p>
        </p:txBody>
      </p:sp>
      <p:sp>
        <p:nvSpPr>
          <p:cNvPr id="12" name="Rechteck 225">
            <a:extLst>
              <a:ext uri="{FF2B5EF4-FFF2-40B4-BE49-F238E27FC236}">
                <a16:creationId xmlns:a16="http://schemas.microsoft.com/office/drawing/2014/main" id="{B8AE343D-96F5-4BF0-B20B-1CF0BA5EE80D}"/>
              </a:ext>
            </a:extLst>
          </p:cNvPr>
          <p:cNvSpPr/>
          <p:nvPr/>
        </p:nvSpPr>
        <p:spPr>
          <a:xfrm>
            <a:off x="3421270" y="3806215"/>
            <a:ext cx="11621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TheSans Swisscom"/>
                <a:ea typeface="+mn-ea"/>
                <a:cs typeface="+mn-cs"/>
              </a:rPr>
              <a:t>Firewall</a:t>
            </a:r>
          </a:p>
        </p:txBody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0DED9DD3-70A4-46FC-922E-AE919D56EF7E}"/>
              </a:ext>
            </a:extLst>
          </p:cNvPr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5620548" y="3400259"/>
            <a:ext cx="193675" cy="376238"/>
          </a:xfrm>
          <a:custGeom>
            <a:avLst/>
            <a:gdLst>
              <a:gd name="T0" fmla="*/ 41 w 52"/>
              <a:gd name="T1" fmla="*/ 0 h 100"/>
              <a:gd name="T2" fmla="*/ 11 w 52"/>
              <a:gd name="T3" fmla="*/ 0 h 100"/>
              <a:gd name="T4" fmla="*/ 0 w 52"/>
              <a:gd name="T5" fmla="*/ 11 h 100"/>
              <a:gd name="T6" fmla="*/ 0 w 52"/>
              <a:gd name="T7" fmla="*/ 100 h 100"/>
              <a:gd name="T8" fmla="*/ 52 w 52"/>
              <a:gd name="T9" fmla="*/ 100 h 100"/>
              <a:gd name="T10" fmla="*/ 52 w 52"/>
              <a:gd name="T11" fmla="*/ 11 h 100"/>
              <a:gd name="T12" fmla="*/ 41 w 52"/>
              <a:gd name="T13" fmla="*/ 0 h 100"/>
              <a:gd name="T14" fmla="*/ 26 w 52"/>
              <a:gd name="T15" fmla="*/ 82 h 100"/>
              <a:gd name="T16" fmla="*/ 21 w 52"/>
              <a:gd name="T17" fmla="*/ 77 h 100"/>
              <a:gd name="T18" fmla="*/ 26 w 52"/>
              <a:gd name="T19" fmla="*/ 72 h 100"/>
              <a:gd name="T20" fmla="*/ 31 w 52"/>
              <a:gd name="T21" fmla="*/ 77 h 100"/>
              <a:gd name="T22" fmla="*/ 26 w 52"/>
              <a:gd name="T23" fmla="*/ 82 h 100"/>
              <a:gd name="T24" fmla="*/ 45 w 52"/>
              <a:gd name="T25" fmla="*/ 35 h 100"/>
              <a:gd name="T26" fmla="*/ 8 w 52"/>
              <a:gd name="T27" fmla="*/ 35 h 100"/>
              <a:gd name="T28" fmla="*/ 8 w 52"/>
              <a:gd name="T29" fmla="*/ 25 h 100"/>
              <a:gd name="T30" fmla="*/ 45 w 52"/>
              <a:gd name="T31" fmla="*/ 25 h 100"/>
              <a:gd name="T32" fmla="*/ 45 w 52"/>
              <a:gd name="T33" fmla="*/ 35 h 100"/>
              <a:gd name="T34" fmla="*/ 45 w 52"/>
              <a:gd name="T35" fmla="*/ 23 h 100"/>
              <a:gd name="T36" fmla="*/ 8 w 52"/>
              <a:gd name="T37" fmla="*/ 23 h 100"/>
              <a:gd name="T38" fmla="*/ 8 w 52"/>
              <a:gd name="T39" fmla="*/ 13 h 100"/>
              <a:gd name="T40" fmla="*/ 45 w 52"/>
              <a:gd name="T41" fmla="*/ 13 h 100"/>
              <a:gd name="T42" fmla="*/ 45 w 52"/>
              <a:gd name="T43" fmla="*/ 23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2" h="100">
                <a:moveTo>
                  <a:pt x="41" y="0"/>
                </a:move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100"/>
                  <a:pt x="0" y="100"/>
                  <a:pt x="0" y="100"/>
                </a:cubicBezTo>
                <a:cubicBezTo>
                  <a:pt x="52" y="100"/>
                  <a:pt x="52" y="100"/>
                  <a:pt x="52" y="100"/>
                </a:cubicBezTo>
                <a:cubicBezTo>
                  <a:pt x="52" y="11"/>
                  <a:pt x="52" y="11"/>
                  <a:pt x="52" y="11"/>
                </a:cubicBezTo>
                <a:cubicBezTo>
                  <a:pt x="52" y="5"/>
                  <a:pt x="47" y="0"/>
                  <a:pt x="41" y="0"/>
                </a:cubicBezTo>
                <a:moveTo>
                  <a:pt x="26" y="82"/>
                </a:moveTo>
                <a:cubicBezTo>
                  <a:pt x="23" y="82"/>
                  <a:pt x="21" y="80"/>
                  <a:pt x="21" y="77"/>
                </a:cubicBezTo>
                <a:cubicBezTo>
                  <a:pt x="21" y="75"/>
                  <a:pt x="23" y="72"/>
                  <a:pt x="26" y="72"/>
                </a:cubicBezTo>
                <a:cubicBezTo>
                  <a:pt x="29" y="72"/>
                  <a:pt x="31" y="75"/>
                  <a:pt x="31" y="77"/>
                </a:cubicBezTo>
                <a:cubicBezTo>
                  <a:pt x="31" y="80"/>
                  <a:pt x="29" y="82"/>
                  <a:pt x="26" y="82"/>
                </a:cubicBezTo>
                <a:moveTo>
                  <a:pt x="45" y="35"/>
                </a:moveTo>
                <a:cubicBezTo>
                  <a:pt x="8" y="35"/>
                  <a:pt x="8" y="35"/>
                  <a:pt x="8" y="35"/>
                </a:cubicBezTo>
                <a:cubicBezTo>
                  <a:pt x="8" y="25"/>
                  <a:pt x="8" y="25"/>
                  <a:pt x="8" y="25"/>
                </a:cubicBezTo>
                <a:cubicBezTo>
                  <a:pt x="45" y="25"/>
                  <a:pt x="45" y="25"/>
                  <a:pt x="45" y="25"/>
                </a:cubicBezTo>
                <a:lnTo>
                  <a:pt x="45" y="35"/>
                </a:lnTo>
                <a:close/>
                <a:moveTo>
                  <a:pt x="45" y="23"/>
                </a:moveTo>
                <a:cubicBezTo>
                  <a:pt x="8" y="23"/>
                  <a:pt x="8" y="23"/>
                  <a:pt x="8" y="23"/>
                </a:cubicBezTo>
                <a:cubicBezTo>
                  <a:pt x="8" y="13"/>
                  <a:pt x="8" y="13"/>
                  <a:pt x="8" y="13"/>
                </a:cubicBezTo>
                <a:cubicBezTo>
                  <a:pt x="45" y="13"/>
                  <a:pt x="45" y="13"/>
                  <a:pt x="45" y="13"/>
                </a:cubicBezTo>
                <a:lnTo>
                  <a:pt x="45" y="2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none" lIns="0" tIns="504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51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11AAFF"/>
              </a:buClr>
              <a:buSzTx/>
              <a:buFontTx/>
              <a:buNone/>
              <a:tabLst/>
              <a:defRPr/>
            </a:pPr>
            <a:endParaRPr kumimoji="0" lang="de-DE" sz="1000" b="0" i="0" u="none" strike="noStrike" kern="0" cap="none" spc="0" normalizeH="0" baseline="0" noProof="0" dirty="0">
              <a:ln>
                <a:noFill/>
              </a:ln>
              <a:solidFill>
                <a:srgbClr val="11AAFF"/>
              </a:solidFill>
              <a:effectLst/>
              <a:uLnTx/>
              <a:uFillTx/>
              <a:latin typeface="TheSans Swisscom"/>
              <a:ea typeface="+mn-ea"/>
              <a:cs typeface="+mn-cs"/>
            </a:endParaRPr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4254D074-14ED-40AD-920E-F833AAAA4A50}"/>
              </a:ext>
            </a:extLst>
          </p:cNvPr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5306312" y="3400259"/>
            <a:ext cx="193675" cy="376238"/>
          </a:xfrm>
          <a:custGeom>
            <a:avLst/>
            <a:gdLst>
              <a:gd name="T0" fmla="*/ 41 w 52"/>
              <a:gd name="T1" fmla="*/ 0 h 100"/>
              <a:gd name="T2" fmla="*/ 11 w 52"/>
              <a:gd name="T3" fmla="*/ 0 h 100"/>
              <a:gd name="T4" fmla="*/ 0 w 52"/>
              <a:gd name="T5" fmla="*/ 11 h 100"/>
              <a:gd name="T6" fmla="*/ 0 w 52"/>
              <a:gd name="T7" fmla="*/ 100 h 100"/>
              <a:gd name="T8" fmla="*/ 52 w 52"/>
              <a:gd name="T9" fmla="*/ 100 h 100"/>
              <a:gd name="T10" fmla="*/ 52 w 52"/>
              <a:gd name="T11" fmla="*/ 11 h 100"/>
              <a:gd name="T12" fmla="*/ 41 w 52"/>
              <a:gd name="T13" fmla="*/ 0 h 100"/>
              <a:gd name="T14" fmla="*/ 26 w 52"/>
              <a:gd name="T15" fmla="*/ 82 h 100"/>
              <a:gd name="T16" fmla="*/ 21 w 52"/>
              <a:gd name="T17" fmla="*/ 77 h 100"/>
              <a:gd name="T18" fmla="*/ 26 w 52"/>
              <a:gd name="T19" fmla="*/ 72 h 100"/>
              <a:gd name="T20" fmla="*/ 31 w 52"/>
              <a:gd name="T21" fmla="*/ 77 h 100"/>
              <a:gd name="T22" fmla="*/ 26 w 52"/>
              <a:gd name="T23" fmla="*/ 82 h 100"/>
              <a:gd name="T24" fmla="*/ 45 w 52"/>
              <a:gd name="T25" fmla="*/ 35 h 100"/>
              <a:gd name="T26" fmla="*/ 8 w 52"/>
              <a:gd name="T27" fmla="*/ 35 h 100"/>
              <a:gd name="T28" fmla="*/ 8 w 52"/>
              <a:gd name="T29" fmla="*/ 25 h 100"/>
              <a:gd name="T30" fmla="*/ 45 w 52"/>
              <a:gd name="T31" fmla="*/ 25 h 100"/>
              <a:gd name="T32" fmla="*/ 45 w 52"/>
              <a:gd name="T33" fmla="*/ 35 h 100"/>
              <a:gd name="T34" fmla="*/ 45 w 52"/>
              <a:gd name="T35" fmla="*/ 23 h 100"/>
              <a:gd name="T36" fmla="*/ 8 w 52"/>
              <a:gd name="T37" fmla="*/ 23 h 100"/>
              <a:gd name="T38" fmla="*/ 8 w 52"/>
              <a:gd name="T39" fmla="*/ 13 h 100"/>
              <a:gd name="T40" fmla="*/ 45 w 52"/>
              <a:gd name="T41" fmla="*/ 13 h 100"/>
              <a:gd name="T42" fmla="*/ 45 w 52"/>
              <a:gd name="T43" fmla="*/ 23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2" h="100">
                <a:moveTo>
                  <a:pt x="41" y="0"/>
                </a:move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100"/>
                  <a:pt x="0" y="100"/>
                  <a:pt x="0" y="100"/>
                </a:cubicBezTo>
                <a:cubicBezTo>
                  <a:pt x="52" y="100"/>
                  <a:pt x="52" y="100"/>
                  <a:pt x="52" y="100"/>
                </a:cubicBezTo>
                <a:cubicBezTo>
                  <a:pt x="52" y="11"/>
                  <a:pt x="52" y="11"/>
                  <a:pt x="52" y="11"/>
                </a:cubicBezTo>
                <a:cubicBezTo>
                  <a:pt x="52" y="5"/>
                  <a:pt x="47" y="0"/>
                  <a:pt x="41" y="0"/>
                </a:cubicBezTo>
                <a:moveTo>
                  <a:pt x="26" y="82"/>
                </a:moveTo>
                <a:cubicBezTo>
                  <a:pt x="23" y="82"/>
                  <a:pt x="21" y="80"/>
                  <a:pt x="21" y="77"/>
                </a:cubicBezTo>
                <a:cubicBezTo>
                  <a:pt x="21" y="75"/>
                  <a:pt x="23" y="72"/>
                  <a:pt x="26" y="72"/>
                </a:cubicBezTo>
                <a:cubicBezTo>
                  <a:pt x="29" y="72"/>
                  <a:pt x="31" y="75"/>
                  <a:pt x="31" y="77"/>
                </a:cubicBezTo>
                <a:cubicBezTo>
                  <a:pt x="31" y="80"/>
                  <a:pt x="29" y="82"/>
                  <a:pt x="26" y="82"/>
                </a:cubicBezTo>
                <a:moveTo>
                  <a:pt x="45" y="35"/>
                </a:moveTo>
                <a:cubicBezTo>
                  <a:pt x="8" y="35"/>
                  <a:pt x="8" y="35"/>
                  <a:pt x="8" y="35"/>
                </a:cubicBezTo>
                <a:cubicBezTo>
                  <a:pt x="8" y="25"/>
                  <a:pt x="8" y="25"/>
                  <a:pt x="8" y="25"/>
                </a:cubicBezTo>
                <a:cubicBezTo>
                  <a:pt x="45" y="25"/>
                  <a:pt x="45" y="25"/>
                  <a:pt x="45" y="25"/>
                </a:cubicBezTo>
                <a:lnTo>
                  <a:pt x="45" y="35"/>
                </a:lnTo>
                <a:close/>
                <a:moveTo>
                  <a:pt x="45" y="23"/>
                </a:moveTo>
                <a:cubicBezTo>
                  <a:pt x="8" y="23"/>
                  <a:pt x="8" y="23"/>
                  <a:pt x="8" y="23"/>
                </a:cubicBezTo>
                <a:cubicBezTo>
                  <a:pt x="8" y="13"/>
                  <a:pt x="8" y="13"/>
                  <a:pt x="8" y="13"/>
                </a:cubicBezTo>
                <a:cubicBezTo>
                  <a:pt x="45" y="13"/>
                  <a:pt x="45" y="13"/>
                  <a:pt x="45" y="13"/>
                </a:cubicBezTo>
                <a:lnTo>
                  <a:pt x="45" y="2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none" lIns="0" tIns="504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51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11AAFF"/>
              </a:buClr>
              <a:buSzTx/>
              <a:buFontTx/>
              <a:buNone/>
              <a:tabLst/>
              <a:defRPr/>
            </a:pPr>
            <a:endParaRPr kumimoji="0" lang="de-DE" sz="1000" b="0" i="0" u="none" strike="noStrike" kern="0" cap="none" spc="0" normalizeH="0" baseline="0" noProof="0" dirty="0">
              <a:ln>
                <a:noFill/>
              </a:ln>
              <a:solidFill>
                <a:srgbClr val="11AAFF"/>
              </a:solidFill>
              <a:effectLst/>
              <a:uLnTx/>
              <a:uFillTx/>
              <a:latin typeface="TheSans Swisscom"/>
              <a:ea typeface="+mn-ea"/>
              <a:cs typeface="+mn-cs"/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E194D4CF-D6F6-451A-8902-32228E040158}"/>
              </a:ext>
            </a:extLst>
          </p:cNvPr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5356907" y="4894287"/>
            <a:ext cx="286160" cy="263826"/>
          </a:xfrm>
          <a:custGeom>
            <a:avLst/>
            <a:gdLst>
              <a:gd name="T0" fmla="*/ 43 w 87"/>
              <a:gd name="T1" fmla="*/ 35 h 80"/>
              <a:gd name="T2" fmla="*/ 87 w 87"/>
              <a:gd name="T3" fmla="*/ 18 h 80"/>
              <a:gd name="T4" fmla="*/ 43 w 87"/>
              <a:gd name="T5" fmla="*/ 0 h 80"/>
              <a:gd name="T6" fmla="*/ 0 w 87"/>
              <a:gd name="T7" fmla="*/ 18 h 80"/>
              <a:gd name="T8" fmla="*/ 43 w 87"/>
              <a:gd name="T9" fmla="*/ 35 h 80"/>
              <a:gd name="T10" fmla="*/ 0 w 87"/>
              <a:gd name="T11" fmla="*/ 27 h 80"/>
              <a:gd name="T12" fmla="*/ 0 w 87"/>
              <a:gd name="T13" fmla="*/ 62 h 80"/>
              <a:gd name="T14" fmla="*/ 43 w 87"/>
              <a:gd name="T15" fmla="*/ 80 h 80"/>
              <a:gd name="T16" fmla="*/ 87 w 87"/>
              <a:gd name="T17" fmla="*/ 62 h 80"/>
              <a:gd name="T18" fmla="*/ 87 w 87"/>
              <a:gd name="T19" fmla="*/ 27 h 80"/>
              <a:gd name="T20" fmla="*/ 43 w 87"/>
              <a:gd name="T21" fmla="*/ 40 h 80"/>
              <a:gd name="T22" fmla="*/ 0 w 87"/>
              <a:gd name="T23" fmla="*/ 27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" h="80">
                <a:moveTo>
                  <a:pt x="43" y="35"/>
                </a:moveTo>
                <a:cubicBezTo>
                  <a:pt x="67" y="35"/>
                  <a:pt x="87" y="27"/>
                  <a:pt x="87" y="18"/>
                </a:cubicBezTo>
                <a:cubicBezTo>
                  <a:pt x="87" y="8"/>
                  <a:pt x="67" y="0"/>
                  <a:pt x="43" y="0"/>
                </a:cubicBezTo>
                <a:cubicBezTo>
                  <a:pt x="19" y="0"/>
                  <a:pt x="0" y="8"/>
                  <a:pt x="0" y="18"/>
                </a:cubicBezTo>
                <a:cubicBezTo>
                  <a:pt x="0" y="27"/>
                  <a:pt x="19" y="35"/>
                  <a:pt x="43" y="35"/>
                </a:cubicBezTo>
                <a:moveTo>
                  <a:pt x="0" y="27"/>
                </a:moveTo>
                <a:cubicBezTo>
                  <a:pt x="0" y="62"/>
                  <a:pt x="0" y="62"/>
                  <a:pt x="0" y="62"/>
                </a:cubicBezTo>
                <a:cubicBezTo>
                  <a:pt x="0" y="72"/>
                  <a:pt x="19" y="80"/>
                  <a:pt x="43" y="80"/>
                </a:cubicBezTo>
                <a:cubicBezTo>
                  <a:pt x="67" y="80"/>
                  <a:pt x="87" y="72"/>
                  <a:pt x="87" y="62"/>
                </a:cubicBezTo>
                <a:cubicBezTo>
                  <a:pt x="87" y="27"/>
                  <a:pt x="87" y="27"/>
                  <a:pt x="87" y="27"/>
                </a:cubicBezTo>
                <a:cubicBezTo>
                  <a:pt x="79" y="35"/>
                  <a:pt x="62" y="40"/>
                  <a:pt x="43" y="40"/>
                </a:cubicBezTo>
                <a:cubicBezTo>
                  <a:pt x="24" y="40"/>
                  <a:pt x="8" y="35"/>
                  <a:pt x="0" y="27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1155"/>
              </a:solidFill>
              <a:effectLst/>
              <a:uLnTx/>
              <a:uFillTx/>
              <a:latin typeface="TheSans Swisscom"/>
              <a:ea typeface="+mn-ea"/>
              <a:cs typeface="+mn-cs"/>
            </a:endParaRPr>
          </a:p>
        </p:txBody>
      </p:sp>
      <p:grpSp>
        <p:nvGrpSpPr>
          <p:cNvPr id="19" name="Gruppieren 156">
            <a:extLst>
              <a:ext uri="{FF2B5EF4-FFF2-40B4-BE49-F238E27FC236}">
                <a16:creationId xmlns:a16="http://schemas.microsoft.com/office/drawing/2014/main" id="{E268E8FB-C1C0-40ED-A01E-82FC3114E69C}"/>
              </a:ext>
            </a:extLst>
          </p:cNvPr>
          <p:cNvGrpSpPr/>
          <p:nvPr/>
        </p:nvGrpSpPr>
        <p:grpSpPr>
          <a:xfrm>
            <a:off x="6998835" y="3332217"/>
            <a:ext cx="615020" cy="615781"/>
            <a:chOff x="1951603" y="3125728"/>
            <a:chExt cx="617592" cy="617592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2D0A505-96F1-49C0-BE34-8BD4FA712852}"/>
                </a:ext>
              </a:extLst>
            </p:cNvPr>
            <p:cNvSpPr/>
            <p:nvPr/>
          </p:nvSpPr>
          <p:spPr bwMode="gray">
            <a:xfrm>
              <a:off x="1951603" y="3125728"/>
              <a:ext cx="617592" cy="617592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"/>
                <a:ea typeface="+mn-ea"/>
                <a:cs typeface="+mn-cs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6DADC780-BC93-4178-B654-6787BB020F60}"/>
                </a:ext>
              </a:extLst>
            </p:cNvPr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2014234" y="3218788"/>
              <a:ext cx="452473" cy="384702"/>
            </a:xfrm>
            <a:custGeom>
              <a:avLst/>
              <a:gdLst>
                <a:gd name="T0" fmla="*/ 47 w 96"/>
                <a:gd name="T1" fmla="*/ 22 h 82"/>
                <a:gd name="T2" fmla="*/ 43 w 96"/>
                <a:gd name="T3" fmla="*/ 34 h 82"/>
                <a:gd name="T4" fmla="*/ 23 w 96"/>
                <a:gd name="T5" fmla="*/ 0 h 82"/>
                <a:gd name="T6" fmla="*/ 0 w 96"/>
                <a:gd name="T7" fmla="*/ 53 h 82"/>
                <a:gd name="T8" fmla="*/ 30 w 96"/>
                <a:gd name="T9" fmla="*/ 82 h 82"/>
                <a:gd name="T10" fmla="*/ 59 w 96"/>
                <a:gd name="T11" fmla="*/ 53 h 82"/>
                <a:gd name="T12" fmla="*/ 47 w 96"/>
                <a:gd name="T13" fmla="*/ 22 h 82"/>
                <a:gd name="T14" fmla="*/ 32 w 96"/>
                <a:gd name="T15" fmla="*/ 77 h 82"/>
                <a:gd name="T16" fmla="*/ 21 w 96"/>
                <a:gd name="T17" fmla="*/ 73 h 82"/>
                <a:gd name="T18" fmla="*/ 30 w 96"/>
                <a:gd name="T19" fmla="*/ 42 h 82"/>
                <a:gd name="T20" fmla="*/ 37 w 96"/>
                <a:gd name="T21" fmla="*/ 55 h 82"/>
                <a:gd name="T22" fmla="*/ 43 w 96"/>
                <a:gd name="T23" fmla="*/ 64 h 82"/>
                <a:gd name="T24" fmla="*/ 32 w 96"/>
                <a:gd name="T25" fmla="*/ 77 h 82"/>
                <a:gd name="T26" fmla="*/ 78 w 96"/>
                <a:gd name="T27" fmla="*/ 44 h 82"/>
                <a:gd name="T28" fmla="*/ 96 w 96"/>
                <a:gd name="T29" fmla="*/ 44 h 82"/>
                <a:gd name="T30" fmla="*/ 96 w 96"/>
                <a:gd name="T31" fmla="*/ 29 h 82"/>
                <a:gd name="T32" fmla="*/ 78 w 96"/>
                <a:gd name="T33" fmla="*/ 29 h 82"/>
                <a:gd name="T34" fmla="*/ 78 w 96"/>
                <a:gd name="T35" fmla="*/ 44 h 82"/>
                <a:gd name="T36" fmla="*/ 75 w 96"/>
                <a:gd name="T37" fmla="*/ 44 h 82"/>
                <a:gd name="T38" fmla="*/ 75 w 96"/>
                <a:gd name="T39" fmla="*/ 29 h 82"/>
                <a:gd name="T40" fmla="*/ 58 w 96"/>
                <a:gd name="T41" fmla="*/ 29 h 82"/>
                <a:gd name="T42" fmla="*/ 63 w 96"/>
                <a:gd name="T43" fmla="*/ 44 h 82"/>
                <a:gd name="T44" fmla="*/ 75 w 96"/>
                <a:gd name="T45" fmla="*/ 44 h 82"/>
                <a:gd name="T46" fmla="*/ 64 w 96"/>
                <a:gd name="T47" fmla="*/ 53 h 82"/>
                <a:gd name="T48" fmla="*/ 63 w 96"/>
                <a:gd name="T49" fmla="*/ 62 h 82"/>
                <a:gd name="T50" fmla="*/ 96 w 96"/>
                <a:gd name="T51" fmla="*/ 62 h 82"/>
                <a:gd name="T52" fmla="*/ 96 w 96"/>
                <a:gd name="T53" fmla="*/ 47 h 82"/>
                <a:gd name="T54" fmla="*/ 63 w 96"/>
                <a:gd name="T55" fmla="*/ 47 h 82"/>
                <a:gd name="T56" fmla="*/ 64 w 96"/>
                <a:gd name="T57" fmla="*/ 53 h 82"/>
                <a:gd name="T58" fmla="*/ 78 w 96"/>
                <a:gd name="T59" fmla="*/ 79 h 82"/>
                <a:gd name="T60" fmla="*/ 96 w 96"/>
                <a:gd name="T61" fmla="*/ 79 h 82"/>
                <a:gd name="T62" fmla="*/ 96 w 96"/>
                <a:gd name="T63" fmla="*/ 64 h 82"/>
                <a:gd name="T64" fmla="*/ 78 w 96"/>
                <a:gd name="T65" fmla="*/ 64 h 82"/>
                <a:gd name="T66" fmla="*/ 78 w 96"/>
                <a:gd name="T67" fmla="*/ 79 h 82"/>
                <a:gd name="T68" fmla="*/ 51 w 96"/>
                <a:gd name="T69" fmla="*/ 79 h 82"/>
                <a:gd name="T70" fmla="*/ 75 w 96"/>
                <a:gd name="T71" fmla="*/ 79 h 82"/>
                <a:gd name="T72" fmla="*/ 75 w 96"/>
                <a:gd name="T73" fmla="*/ 64 h 82"/>
                <a:gd name="T74" fmla="*/ 62 w 96"/>
                <a:gd name="T75" fmla="*/ 64 h 82"/>
                <a:gd name="T76" fmla="*/ 51 w 96"/>
                <a:gd name="T77" fmla="*/ 7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6" h="82">
                  <a:moveTo>
                    <a:pt x="47" y="22"/>
                  </a:moveTo>
                  <a:cubicBezTo>
                    <a:pt x="47" y="22"/>
                    <a:pt x="47" y="30"/>
                    <a:pt x="43" y="34"/>
                  </a:cubicBezTo>
                  <a:cubicBezTo>
                    <a:pt x="43" y="23"/>
                    <a:pt x="40" y="9"/>
                    <a:pt x="23" y="0"/>
                  </a:cubicBezTo>
                  <a:cubicBezTo>
                    <a:pt x="30" y="26"/>
                    <a:pt x="0" y="29"/>
                    <a:pt x="0" y="53"/>
                  </a:cubicBezTo>
                  <a:cubicBezTo>
                    <a:pt x="0" y="69"/>
                    <a:pt x="13" y="82"/>
                    <a:pt x="30" y="82"/>
                  </a:cubicBezTo>
                  <a:cubicBezTo>
                    <a:pt x="46" y="82"/>
                    <a:pt x="59" y="69"/>
                    <a:pt x="59" y="53"/>
                  </a:cubicBezTo>
                  <a:cubicBezTo>
                    <a:pt x="59" y="34"/>
                    <a:pt x="47" y="22"/>
                    <a:pt x="47" y="22"/>
                  </a:cubicBezTo>
                  <a:moveTo>
                    <a:pt x="32" y="77"/>
                  </a:moveTo>
                  <a:cubicBezTo>
                    <a:pt x="27" y="77"/>
                    <a:pt x="23" y="76"/>
                    <a:pt x="21" y="73"/>
                  </a:cubicBezTo>
                  <a:cubicBezTo>
                    <a:pt x="12" y="65"/>
                    <a:pt x="17" y="48"/>
                    <a:pt x="30" y="42"/>
                  </a:cubicBezTo>
                  <a:cubicBezTo>
                    <a:pt x="28" y="50"/>
                    <a:pt x="32" y="52"/>
                    <a:pt x="37" y="55"/>
                  </a:cubicBezTo>
                  <a:cubicBezTo>
                    <a:pt x="40" y="56"/>
                    <a:pt x="42" y="60"/>
                    <a:pt x="43" y="64"/>
                  </a:cubicBezTo>
                  <a:cubicBezTo>
                    <a:pt x="43" y="70"/>
                    <a:pt x="38" y="76"/>
                    <a:pt x="32" y="77"/>
                  </a:cubicBezTo>
                  <a:moveTo>
                    <a:pt x="78" y="44"/>
                  </a:moveTo>
                  <a:cubicBezTo>
                    <a:pt x="96" y="44"/>
                    <a:pt x="96" y="44"/>
                    <a:pt x="96" y="44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44"/>
                  </a:lnTo>
                  <a:close/>
                  <a:moveTo>
                    <a:pt x="75" y="44"/>
                  </a:moveTo>
                  <a:cubicBezTo>
                    <a:pt x="75" y="29"/>
                    <a:pt x="75" y="29"/>
                    <a:pt x="75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60" y="33"/>
                    <a:pt x="62" y="38"/>
                    <a:pt x="63" y="44"/>
                  </a:cubicBezTo>
                  <a:lnTo>
                    <a:pt x="75" y="44"/>
                  </a:lnTo>
                  <a:close/>
                  <a:moveTo>
                    <a:pt x="64" y="53"/>
                  </a:moveTo>
                  <a:cubicBezTo>
                    <a:pt x="64" y="56"/>
                    <a:pt x="64" y="59"/>
                    <a:pt x="63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4" y="49"/>
                    <a:pt x="64" y="51"/>
                    <a:pt x="64" y="53"/>
                  </a:cubicBezTo>
                  <a:moveTo>
                    <a:pt x="78" y="79"/>
                  </a:moveTo>
                  <a:cubicBezTo>
                    <a:pt x="96" y="79"/>
                    <a:pt x="96" y="79"/>
                    <a:pt x="96" y="79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78" y="64"/>
                    <a:pt x="78" y="64"/>
                    <a:pt x="78" y="64"/>
                  </a:cubicBezTo>
                  <a:lnTo>
                    <a:pt x="78" y="79"/>
                  </a:lnTo>
                  <a:close/>
                  <a:moveTo>
                    <a:pt x="51" y="79"/>
                  </a:moveTo>
                  <a:cubicBezTo>
                    <a:pt x="75" y="79"/>
                    <a:pt x="75" y="79"/>
                    <a:pt x="75" y="79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0" y="70"/>
                    <a:pt x="56" y="75"/>
                    <a:pt x="51" y="7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none" lIns="0" tIns="792000" rIns="86400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68551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11AAFF"/>
                </a:buClr>
                <a:buSzTx/>
                <a:buFontTx/>
                <a:buNone/>
                <a:tabLst/>
                <a:defRPr/>
              </a:pPr>
              <a:endParaRPr kumimoji="0" lang="de-CH" alt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"/>
                <a:ea typeface="+mn-ea"/>
                <a:cs typeface="+mn-cs"/>
              </a:endParaRPr>
            </a:p>
          </p:txBody>
        </p:sp>
      </p:grpSp>
      <p:sp>
        <p:nvSpPr>
          <p:cNvPr id="22" name="Freeform 7">
            <a:extLst>
              <a:ext uri="{FF2B5EF4-FFF2-40B4-BE49-F238E27FC236}">
                <a16:creationId xmlns:a16="http://schemas.microsoft.com/office/drawing/2014/main" id="{FE902B47-A9A4-49B1-90B2-7324CB92A48A}"/>
              </a:ext>
            </a:extLst>
          </p:cNvPr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8655957" y="3125928"/>
            <a:ext cx="365125" cy="366713"/>
          </a:xfrm>
          <a:custGeom>
            <a:avLst/>
            <a:gdLst>
              <a:gd name="T0" fmla="*/ 48 w 97"/>
              <a:gd name="T1" fmla="*/ 0 h 98"/>
              <a:gd name="T2" fmla="*/ 0 w 97"/>
              <a:gd name="T3" fmla="*/ 49 h 98"/>
              <a:gd name="T4" fmla="*/ 48 w 97"/>
              <a:gd name="T5" fmla="*/ 98 h 98"/>
              <a:gd name="T6" fmla="*/ 97 w 97"/>
              <a:gd name="T7" fmla="*/ 49 h 98"/>
              <a:gd name="T8" fmla="*/ 48 w 97"/>
              <a:gd name="T9" fmla="*/ 0 h 98"/>
              <a:gd name="T10" fmla="*/ 84 w 97"/>
              <a:gd name="T11" fmla="*/ 34 h 98"/>
              <a:gd name="T12" fmla="*/ 68 w 97"/>
              <a:gd name="T13" fmla="*/ 34 h 98"/>
              <a:gd name="T14" fmla="*/ 63 w 97"/>
              <a:gd name="T15" fmla="*/ 20 h 98"/>
              <a:gd name="T16" fmla="*/ 57 w 97"/>
              <a:gd name="T17" fmla="*/ 11 h 98"/>
              <a:gd name="T18" fmla="*/ 84 w 97"/>
              <a:gd name="T19" fmla="*/ 34 h 98"/>
              <a:gd name="T20" fmla="*/ 67 w 97"/>
              <a:gd name="T21" fmla="*/ 49 h 98"/>
              <a:gd name="T22" fmla="*/ 66 w 97"/>
              <a:gd name="T23" fmla="*/ 61 h 98"/>
              <a:gd name="T24" fmla="*/ 30 w 97"/>
              <a:gd name="T25" fmla="*/ 61 h 98"/>
              <a:gd name="T26" fmla="*/ 29 w 97"/>
              <a:gd name="T27" fmla="*/ 49 h 98"/>
              <a:gd name="T28" fmla="*/ 30 w 97"/>
              <a:gd name="T29" fmla="*/ 37 h 98"/>
              <a:gd name="T30" fmla="*/ 66 w 97"/>
              <a:gd name="T31" fmla="*/ 37 h 98"/>
              <a:gd name="T32" fmla="*/ 67 w 97"/>
              <a:gd name="T33" fmla="*/ 49 h 98"/>
              <a:gd name="T34" fmla="*/ 48 w 97"/>
              <a:gd name="T35" fmla="*/ 10 h 98"/>
              <a:gd name="T36" fmla="*/ 61 w 97"/>
              <a:gd name="T37" fmla="*/ 21 h 98"/>
              <a:gd name="T38" fmla="*/ 66 w 97"/>
              <a:gd name="T39" fmla="*/ 34 h 98"/>
              <a:gd name="T40" fmla="*/ 31 w 97"/>
              <a:gd name="T41" fmla="*/ 34 h 98"/>
              <a:gd name="T42" fmla="*/ 35 w 97"/>
              <a:gd name="T43" fmla="*/ 21 h 98"/>
              <a:gd name="T44" fmla="*/ 48 w 97"/>
              <a:gd name="T45" fmla="*/ 10 h 98"/>
              <a:gd name="T46" fmla="*/ 40 w 97"/>
              <a:gd name="T47" fmla="*/ 11 h 98"/>
              <a:gd name="T48" fmla="*/ 33 w 97"/>
              <a:gd name="T49" fmla="*/ 20 h 98"/>
              <a:gd name="T50" fmla="*/ 28 w 97"/>
              <a:gd name="T51" fmla="*/ 34 h 98"/>
              <a:gd name="T52" fmla="*/ 12 w 97"/>
              <a:gd name="T53" fmla="*/ 34 h 98"/>
              <a:gd name="T54" fmla="*/ 40 w 97"/>
              <a:gd name="T55" fmla="*/ 11 h 98"/>
              <a:gd name="T56" fmla="*/ 10 w 97"/>
              <a:gd name="T57" fmla="*/ 49 h 98"/>
              <a:gd name="T58" fmla="*/ 11 w 97"/>
              <a:gd name="T59" fmla="*/ 37 h 98"/>
              <a:gd name="T60" fmla="*/ 28 w 97"/>
              <a:gd name="T61" fmla="*/ 37 h 98"/>
              <a:gd name="T62" fmla="*/ 27 w 97"/>
              <a:gd name="T63" fmla="*/ 49 h 98"/>
              <a:gd name="T64" fmla="*/ 28 w 97"/>
              <a:gd name="T65" fmla="*/ 61 h 98"/>
              <a:gd name="T66" fmla="*/ 11 w 97"/>
              <a:gd name="T67" fmla="*/ 61 h 98"/>
              <a:gd name="T68" fmla="*/ 10 w 97"/>
              <a:gd name="T69" fmla="*/ 49 h 98"/>
              <a:gd name="T70" fmla="*/ 12 w 97"/>
              <a:gd name="T71" fmla="*/ 64 h 98"/>
              <a:gd name="T72" fmla="*/ 28 w 97"/>
              <a:gd name="T73" fmla="*/ 64 h 98"/>
              <a:gd name="T74" fmla="*/ 33 w 97"/>
              <a:gd name="T75" fmla="*/ 78 h 98"/>
              <a:gd name="T76" fmla="*/ 40 w 97"/>
              <a:gd name="T77" fmla="*/ 87 h 98"/>
              <a:gd name="T78" fmla="*/ 12 w 97"/>
              <a:gd name="T79" fmla="*/ 64 h 98"/>
              <a:gd name="T80" fmla="*/ 48 w 97"/>
              <a:gd name="T81" fmla="*/ 88 h 98"/>
              <a:gd name="T82" fmla="*/ 35 w 97"/>
              <a:gd name="T83" fmla="*/ 77 h 98"/>
              <a:gd name="T84" fmla="*/ 31 w 97"/>
              <a:gd name="T85" fmla="*/ 64 h 98"/>
              <a:gd name="T86" fmla="*/ 66 w 97"/>
              <a:gd name="T87" fmla="*/ 64 h 98"/>
              <a:gd name="T88" fmla="*/ 61 w 97"/>
              <a:gd name="T89" fmla="*/ 77 h 98"/>
              <a:gd name="T90" fmla="*/ 48 w 97"/>
              <a:gd name="T91" fmla="*/ 88 h 98"/>
              <a:gd name="T92" fmla="*/ 57 w 97"/>
              <a:gd name="T93" fmla="*/ 87 h 98"/>
              <a:gd name="T94" fmla="*/ 63 w 97"/>
              <a:gd name="T95" fmla="*/ 78 h 98"/>
              <a:gd name="T96" fmla="*/ 68 w 97"/>
              <a:gd name="T97" fmla="*/ 64 h 98"/>
              <a:gd name="T98" fmla="*/ 84 w 97"/>
              <a:gd name="T99" fmla="*/ 64 h 98"/>
              <a:gd name="T100" fmla="*/ 57 w 97"/>
              <a:gd name="T101" fmla="*/ 87 h 98"/>
              <a:gd name="T102" fmla="*/ 68 w 97"/>
              <a:gd name="T103" fmla="*/ 61 h 98"/>
              <a:gd name="T104" fmla="*/ 69 w 97"/>
              <a:gd name="T105" fmla="*/ 49 h 98"/>
              <a:gd name="T106" fmla="*/ 68 w 97"/>
              <a:gd name="T107" fmla="*/ 37 h 98"/>
              <a:gd name="T108" fmla="*/ 85 w 97"/>
              <a:gd name="T109" fmla="*/ 37 h 98"/>
              <a:gd name="T110" fmla="*/ 87 w 97"/>
              <a:gd name="T111" fmla="*/ 49 h 98"/>
              <a:gd name="T112" fmla="*/ 85 w 97"/>
              <a:gd name="T113" fmla="*/ 61 h 98"/>
              <a:gd name="T114" fmla="*/ 68 w 97"/>
              <a:gd name="T115" fmla="*/ 61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7" h="98">
                <a:moveTo>
                  <a:pt x="48" y="0"/>
                </a:moveTo>
                <a:cubicBezTo>
                  <a:pt x="21" y="0"/>
                  <a:pt x="0" y="22"/>
                  <a:pt x="0" y="49"/>
                </a:cubicBezTo>
                <a:cubicBezTo>
                  <a:pt x="0" y="76"/>
                  <a:pt x="21" y="98"/>
                  <a:pt x="48" y="98"/>
                </a:cubicBezTo>
                <a:cubicBezTo>
                  <a:pt x="75" y="98"/>
                  <a:pt x="97" y="76"/>
                  <a:pt x="97" y="49"/>
                </a:cubicBezTo>
                <a:cubicBezTo>
                  <a:pt x="97" y="22"/>
                  <a:pt x="75" y="0"/>
                  <a:pt x="48" y="0"/>
                </a:cubicBezTo>
                <a:moveTo>
                  <a:pt x="84" y="34"/>
                </a:moveTo>
                <a:cubicBezTo>
                  <a:pt x="68" y="34"/>
                  <a:pt x="68" y="34"/>
                  <a:pt x="68" y="34"/>
                </a:cubicBezTo>
                <a:cubicBezTo>
                  <a:pt x="67" y="29"/>
                  <a:pt x="65" y="24"/>
                  <a:pt x="63" y="20"/>
                </a:cubicBezTo>
                <a:cubicBezTo>
                  <a:pt x="62" y="16"/>
                  <a:pt x="59" y="13"/>
                  <a:pt x="57" y="11"/>
                </a:cubicBezTo>
                <a:cubicBezTo>
                  <a:pt x="69" y="14"/>
                  <a:pt x="79" y="23"/>
                  <a:pt x="84" y="34"/>
                </a:cubicBezTo>
                <a:moveTo>
                  <a:pt x="67" y="49"/>
                </a:moveTo>
                <a:cubicBezTo>
                  <a:pt x="67" y="53"/>
                  <a:pt x="67" y="57"/>
                  <a:pt x="66" y="61"/>
                </a:cubicBezTo>
                <a:cubicBezTo>
                  <a:pt x="30" y="61"/>
                  <a:pt x="30" y="61"/>
                  <a:pt x="30" y="61"/>
                </a:cubicBezTo>
                <a:cubicBezTo>
                  <a:pt x="30" y="57"/>
                  <a:pt x="29" y="53"/>
                  <a:pt x="29" y="49"/>
                </a:cubicBezTo>
                <a:cubicBezTo>
                  <a:pt x="29" y="45"/>
                  <a:pt x="30" y="41"/>
                  <a:pt x="30" y="37"/>
                </a:cubicBezTo>
                <a:cubicBezTo>
                  <a:pt x="66" y="37"/>
                  <a:pt x="66" y="37"/>
                  <a:pt x="66" y="37"/>
                </a:cubicBezTo>
                <a:cubicBezTo>
                  <a:pt x="67" y="41"/>
                  <a:pt x="67" y="45"/>
                  <a:pt x="67" y="49"/>
                </a:cubicBezTo>
                <a:moveTo>
                  <a:pt x="48" y="10"/>
                </a:moveTo>
                <a:cubicBezTo>
                  <a:pt x="53" y="10"/>
                  <a:pt x="58" y="14"/>
                  <a:pt x="61" y="21"/>
                </a:cubicBezTo>
                <a:cubicBezTo>
                  <a:pt x="63" y="25"/>
                  <a:pt x="65" y="30"/>
                  <a:pt x="66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2" y="30"/>
                  <a:pt x="33" y="25"/>
                  <a:pt x="35" y="21"/>
                </a:cubicBezTo>
                <a:cubicBezTo>
                  <a:pt x="39" y="14"/>
                  <a:pt x="43" y="10"/>
                  <a:pt x="48" y="10"/>
                </a:cubicBezTo>
                <a:moveTo>
                  <a:pt x="40" y="11"/>
                </a:moveTo>
                <a:cubicBezTo>
                  <a:pt x="37" y="13"/>
                  <a:pt x="35" y="16"/>
                  <a:pt x="33" y="20"/>
                </a:cubicBezTo>
                <a:cubicBezTo>
                  <a:pt x="31" y="24"/>
                  <a:pt x="29" y="29"/>
                  <a:pt x="28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7" y="23"/>
                  <a:pt x="27" y="14"/>
                  <a:pt x="40" y="11"/>
                </a:cubicBezTo>
                <a:moveTo>
                  <a:pt x="10" y="49"/>
                </a:moveTo>
                <a:cubicBezTo>
                  <a:pt x="10" y="45"/>
                  <a:pt x="10" y="41"/>
                  <a:pt x="11" y="37"/>
                </a:cubicBezTo>
                <a:cubicBezTo>
                  <a:pt x="28" y="37"/>
                  <a:pt x="28" y="37"/>
                  <a:pt x="28" y="37"/>
                </a:cubicBezTo>
                <a:cubicBezTo>
                  <a:pt x="27" y="41"/>
                  <a:pt x="27" y="45"/>
                  <a:pt x="27" y="49"/>
                </a:cubicBezTo>
                <a:cubicBezTo>
                  <a:pt x="27" y="53"/>
                  <a:pt x="27" y="57"/>
                  <a:pt x="28" y="61"/>
                </a:cubicBezTo>
                <a:cubicBezTo>
                  <a:pt x="11" y="61"/>
                  <a:pt x="11" y="61"/>
                  <a:pt x="11" y="61"/>
                </a:cubicBezTo>
                <a:cubicBezTo>
                  <a:pt x="10" y="57"/>
                  <a:pt x="10" y="53"/>
                  <a:pt x="10" y="49"/>
                </a:cubicBezTo>
                <a:moveTo>
                  <a:pt x="12" y="64"/>
                </a:moveTo>
                <a:cubicBezTo>
                  <a:pt x="28" y="64"/>
                  <a:pt x="28" y="64"/>
                  <a:pt x="28" y="64"/>
                </a:cubicBezTo>
                <a:cubicBezTo>
                  <a:pt x="29" y="69"/>
                  <a:pt x="31" y="74"/>
                  <a:pt x="33" y="78"/>
                </a:cubicBezTo>
                <a:cubicBezTo>
                  <a:pt x="35" y="82"/>
                  <a:pt x="37" y="85"/>
                  <a:pt x="40" y="87"/>
                </a:cubicBezTo>
                <a:cubicBezTo>
                  <a:pt x="27" y="84"/>
                  <a:pt x="17" y="75"/>
                  <a:pt x="12" y="64"/>
                </a:cubicBezTo>
                <a:moveTo>
                  <a:pt x="48" y="88"/>
                </a:moveTo>
                <a:cubicBezTo>
                  <a:pt x="43" y="88"/>
                  <a:pt x="39" y="84"/>
                  <a:pt x="35" y="77"/>
                </a:cubicBezTo>
                <a:cubicBezTo>
                  <a:pt x="33" y="73"/>
                  <a:pt x="32" y="68"/>
                  <a:pt x="31" y="64"/>
                </a:cubicBezTo>
                <a:cubicBezTo>
                  <a:pt x="66" y="64"/>
                  <a:pt x="66" y="64"/>
                  <a:pt x="66" y="64"/>
                </a:cubicBezTo>
                <a:cubicBezTo>
                  <a:pt x="65" y="68"/>
                  <a:pt x="63" y="73"/>
                  <a:pt x="61" y="77"/>
                </a:cubicBezTo>
                <a:cubicBezTo>
                  <a:pt x="58" y="84"/>
                  <a:pt x="53" y="88"/>
                  <a:pt x="48" y="88"/>
                </a:cubicBezTo>
                <a:moveTo>
                  <a:pt x="57" y="87"/>
                </a:moveTo>
                <a:cubicBezTo>
                  <a:pt x="59" y="85"/>
                  <a:pt x="62" y="82"/>
                  <a:pt x="63" y="78"/>
                </a:cubicBezTo>
                <a:cubicBezTo>
                  <a:pt x="65" y="74"/>
                  <a:pt x="67" y="69"/>
                  <a:pt x="68" y="64"/>
                </a:cubicBezTo>
                <a:cubicBezTo>
                  <a:pt x="84" y="64"/>
                  <a:pt x="84" y="64"/>
                  <a:pt x="84" y="64"/>
                </a:cubicBezTo>
                <a:cubicBezTo>
                  <a:pt x="79" y="75"/>
                  <a:pt x="69" y="84"/>
                  <a:pt x="57" y="87"/>
                </a:cubicBezTo>
                <a:moveTo>
                  <a:pt x="68" y="61"/>
                </a:moveTo>
                <a:cubicBezTo>
                  <a:pt x="69" y="57"/>
                  <a:pt x="69" y="53"/>
                  <a:pt x="69" y="49"/>
                </a:cubicBezTo>
                <a:cubicBezTo>
                  <a:pt x="69" y="45"/>
                  <a:pt x="69" y="41"/>
                  <a:pt x="68" y="37"/>
                </a:cubicBezTo>
                <a:cubicBezTo>
                  <a:pt x="85" y="37"/>
                  <a:pt x="85" y="37"/>
                  <a:pt x="85" y="37"/>
                </a:cubicBezTo>
                <a:cubicBezTo>
                  <a:pt x="86" y="41"/>
                  <a:pt x="87" y="45"/>
                  <a:pt x="87" y="49"/>
                </a:cubicBezTo>
                <a:cubicBezTo>
                  <a:pt x="87" y="53"/>
                  <a:pt x="86" y="57"/>
                  <a:pt x="85" y="61"/>
                </a:cubicBezTo>
                <a:lnTo>
                  <a:pt x="68" y="6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none" lIns="0" tIns="39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sp>
        <p:nvSpPr>
          <p:cNvPr id="23" name="Rechteck 7">
            <a:extLst>
              <a:ext uri="{FF2B5EF4-FFF2-40B4-BE49-F238E27FC236}">
                <a16:creationId xmlns:a16="http://schemas.microsoft.com/office/drawing/2014/main" id="{118E3D30-344A-426C-B984-136D26FB5323}"/>
              </a:ext>
            </a:extLst>
          </p:cNvPr>
          <p:cNvSpPr/>
          <p:nvPr/>
        </p:nvSpPr>
        <p:spPr>
          <a:xfrm>
            <a:off x="8505332" y="3543169"/>
            <a:ext cx="6383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TheSans Swisscom"/>
                <a:ea typeface="+mn-ea"/>
                <a:cs typeface="+mn-cs"/>
              </a:rPr>
              <a:t>Internet</a:t>
            </a:r>
          </a:p>
        </p:txBody>
      </p:sp>
      <p:sp>
        <p:nvSpPr>
          <p:cNvPr id="24" name="Rechteck 15">
            <a:extLst>
              <a:ext uri="{FF2B5EF4-FFF2-40B4-BE49-F238E27FC236}">
                <a16:creationId xmlns:a16="http://schemas.microsoft.com/office/drawing/2014/main" id="{26194B45-D0CD-4F31-95EE-221B8541B729}"/>
              </a:ext>
            </a:extLst>
          </p:cNvPr>
          <p:cNvSpPr/>
          <p:nvPr/>
        </p:nvSpPr>
        <p:spPr>
          <a:xfrm>
            <a:off x="8424408" y="3907892"/>
            <a:ext cx="86914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11AAFF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3G/4G  </a:t>
            </a:r>
            <a:br>
              <a: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11AAFF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</a:b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11AAFF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Network</a:t>
            </a:r>
          </a:p>
        </p:txBody>
      </p:sp>
      <p:sp>
        <p:nvSpPr>
          <p:cNvPr id="25" name="Line 42">
            <a:extLst>
              <a:ext uri="{FF2B5EF4-FFF2-40B4-BE49-F238E27FC236}">
                <a16:creationId xmlns:a16="http://schemas.microsoft.com/office/drawing/2014/main" id="{C6EF7487-60BA-40F5-85DA-319019128A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27944" y="3877684"/>
            <a:ext cx="869149" cy="246222"/>
          </a:xfrm>
          <a:prstGeom prst="line">
            <a:avLst/>
          </a:prstGeom>
          <a:solidFill>
            <a:schemeClr val="tx2"/>
          </a:solidFill>
          <a:ln>
            <a:solidFill>
              <a:schemeClr val="tx2"/>
            </a:solidFill>
            <a:prstDash val="dash"/>
            <a:headEnd type="triangle"/>
            <a:tailEnd type="triangle"/>
          </a:ln>
          <a:extLst/>
        </p:spPr>
        <p:txBody>
          <a:bodyPr vert="horz" wrap="none" lIns="2556000" tIns="180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000" b="0" i="0" u="none" strike="noStrike" kern="0" cap="none" spc="0" normalizeH="0" baseline="0" noProof="0" dirty="0">
              <a:ln>
                <a:noFill/>
              </a:ln>
              <a:solidFill>
                <a:srgbClr val="DD1122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sp>
        <p:nvSpPr>
          <p:cNvPr id="26" name="Line 42">
            <a:extLst>
              <a:ext uri="{FF2B5EF4-FFF2-40B4-BE49-F238E27FC236}">
                <a16:creationId xmlns:a16="http://schemas.microsoft.com/office/drawing/2014/main" id="{5D44D8F3-3F57-4F61-BCBB-BB7D75EC8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6636" y="3497490"/>
            <a:ext cx="796987" cy="246221"/>
          </a:xfrm>
          <a:prstGeom prst="line">
            <a:avLst/>
          </a:prstGeom>
          <a:solidFill>
            <a:schemeClr val="tx2"/>
          </a:solidFill>
          <a:ln>
            <a:solidFill>
              <a:schemeClr val="tx2"/>
            </a:solidFill>
            <a:prstDash val="dash"/>
            <a:headEnd type="triangle"/>
            <a:tailEnd type="triangle"/>
          </a:ln>
          <a:extLst/>
        </p:spPr>
        <p:txBody>
          <a:bodyPr vert="horz" wrap="none" lIns="2556000" tIns="180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000" b="0" i="0" u="none" strike="noStrike" kern="0" cap="none" spc="0" normalizeH="0" baseline="0" noProof="0" dirty="0">
              <a:ln>
                <a:noFill/>
              </a:ln>
              <a:solidFill>
                <a:srgbClr val="DD1122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sp>
        <p:nvSpPr>
          <p:cNvPr id="27" name="Rechteck 16">
            <a:extLst>
              <a:ext uri="{FF2B5EF4-FFF2-40B4-BE49-F238E27FC236}">
                <a16:creationId xmlns:a16="http://schemas.microsoft.com/office/drawing/2014/main" id="{A72B2F59-A960-4818-8DB8-76DC3DBD0CAA}"/>
              </a:ext>
            </a:extLst>
          </p:cNvPr>
          <p:cNvSpPr/>
          <p:nvPr/>
        </p:nvSpPr>
        <p:spPr bwMode="gray">
          <a:xfrm>
            <a:off x="3405182" y="2680444"/>
            <a:ext cx="4357909" cy="3230027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1155"/>
              </a:solidFill>
              <a:effectLst/>
              <a:uLnTx/>
              <a:uFillTx/>
              <a:latin typeface="TheSans Swisscom"/>
              <a:ea typeface="+mn-ea"/>
              <a:cs typeface="+mn-cs"/>
            </a:endParaRPr>
          </a:p>
        </p:txBody>
      </p:sp>
      <p:sp>
        <p:nvSpPr>
          <p:cNvPr id="28" name="Rechteck 225">
            <a:extLst>
              <a:ext uri="{FF2B5EF4-FFF2-40B4-BE49-F238E27FC236}">
                <a16:creationId xmlns:a16="http://schemas.microsoft.com/office/drawing/2014/main" id="{B47512CB-1747-43E7-95D0-38B90112A698}"/>
              </a:ext>
            </a:extLst>
          </p:cNvPr>
          <p:cNvSpPr/>
          <p:nvPr/>
        </p:nvSpPr>
        <p:spPr>
          <a:xfrm>
            <a:off x="4908138" y="5235569"/>
            <a:ext cx="11621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TheSans Swisscom"/>
                <a:ea typeface="+mn-ea"/>
                <a:cs typeface="+mn-cs"/>
              </a:rPr>
              <a:t>DB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000" kern="0" dirty="0" err="1">
                <a:solidFill>
                  <a:srgbClr val="666666"/>
                </a:solidFill>
                <a:latin typeface="TheSans Swisscom"/>
              </a:rPr>
              <a:t>PostreSQL</a:t>
            </a:r>
            <a:endParaRPr kumimoji="0" lang="de-DE" sz="10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TheSans Swisscom"/>
              <a:ea typeface="+mn-ea"/>
              <a:cs typeface="+mn-cs"/>
            </a:endParaRPr>
          </a:p>
        </p:txBody>
      </p:sp>
      <p:sp>
        <p:nvSpPr>
          <p:cNvPr id="29" name="Rechteck 225">
            <a:extLst>
              <a:ext uri="{FF2B5EF4-FFF2-40B4-BE49-F238E27FC236}">
                <a16:creationId xmlns:a16="http://schemas.microsoft.com/office/drawing/2014/main" id="{D83BF592-B45D-4DDB-8BF8-1173F5C17BDE}"/>
              </a:ext>
            </a:extLst>
          </p:cNvPr>
          <p:cNvSpPr/>
          <p:nvPr/>
        </p:nvSpPr>
        <p:spPr>
          <a:xfrm>
            <a:off x="4949481" y="3812905"/>
            <a:ext cx="11621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de-DE" sz="1000" kern="0" dirty="0" err="1">
                <a:solidFill>
                  <a:srgbClr val="666666"/>
                </a:solidFill>
                <a:latin typeface="TheSans Swisscom"/>
              </a:rPr>
              <a:t>Application</a:t>
            </a:r>
            <a:r>
              <a:rPr lang="de-DE" sz="1000" kern="0" dirty="0">
                <a:solidFill>
                  <a:srgbClr val="666666"/>
                </a:solidFill>
                <a:latin typeface="TheSans Swisscom"/>
              </a:rPr>
              <a:t> Web</a:t>
            </a:r>
          </a:p>
          <a:p>
            <a:pPr lvl="0" algn="ctr">
              <a:defRPr/>
            </a:pPr>
            <a:r>
              <a:rPr lang="de-DE" sz="1000" kern="0" dirty="0">
                <a:solidFill>
                  <a:srgbClr val="666666"/>
                </a:solidFill>
                <a:latin typeface="TheSans Swisscom"/>
              </a:rPr>
              <a:t>Python / Django</a:t>
            </a:r>
          </a:p>
        </p:txBody>
      </p:sp>
      <p:sp>
        <p:nvSpPr>
          <p:cNvPr id="30" name="Line 42">
            <a:extLst>
              <a:ext uri="{FF2B5EF4-FFF2-40B4-BE49-F238E27FC236}">
                <a16:creationId xmlns:a16="http://schemas.microsoft.com/office/drawing/2014/main" id="{85044AB6-2488-4E87-92D1-115DB3091F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7873" y="3648942"/>
            <a:ext cx="580296" cy="244"/>
          </a:xfrm>
          <a:prstGeom prst="line">
            <a:avLst/>
          </a:prstGeom>
          <a:solidFill>
            <a:schemeClr val="tx2"/>
          </a:solidFill>
          <a:ln>
            <a:solidFill>
              <a:schemeClr val="tx2"/>
            </a:solidFill>
            <a:prstDash val="solid"/>
            <a:headEnd type="triangle"/>
            <a:tailEnd type="triangle"/>
          </a:ln>
          <a:extLst/>
        </p:spPr>
        <p:txBody>
          <a:bodyPr vert="horz" wrap="none" lIns="2556000" tIns="180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000" b="0" i="0" u="none" strike="noStrike" kern="0" cap="none" spc="0" normalizeH="0" baseline="0" noProof="0" dirty="0">
              <a:ln>
                <a:noFill/>
              </a:ln>
              <a:solidFill>
                <a:srgbClr val="DD1122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sp>
        <p:nvSpPr>
          <p:cNvPr id="31" name="Line 42">
            <a:extLst>
              <a:ext uri="{FF2B5EF4-FFF2-40B4-BE49-F238E27FC236}">
                <a16:creationId xmlns:a16="http://schemas.microsoft.com/office/drawing/2014/main" id="{140B7B39-C8B0-4679-A858-36B5729CD2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99987" y="4213015"/>
            <a:ext cx="0" cy="508580"/>
          </a:xfrm>
          <a:prstGeom prst="line">
            <a:avLst/>
          </a:prstGeom>
          <a:solidFill>
            <a:schemeClr val="tx2"/>
          </a:solidFill>
          <a:ln>
            <a:solidFill>
              <a:schemeClr val="tx2"/>
            </a:solidFill>
            <a:prstDash val="solid"/>
            <a:headEnd type="triangle"/>
            <a:tailEnd type="triangle"/>
          </a:ln>
          <a:extLst/>
        </p:spPr>
        <p:txBody>
          <a:bodyPr vert="horz" wrap="none" lIns="2556000" tIns="180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000" b="0" i="0" u="none" strike="noStrike" kern="0" cap="none" spc="0" normalizeH="0" baseline="0" noProof="0" dirty="0">
              <a:ln>
                <a:noFill/>
              </a:ln>
              <a:solidFill>
                <a:srgbClr val="DD1122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sp>
        <p:nvSpPr>
          <p:cNvPr id="32" name="Line 42">
            <a:extLst>
              <a:ext uri="{FF2B5EF4-FFF2-40B4-BE49-F238E27FC236}">
                <a16:creationId xmlns:a16="http://schemas.microsoft.com/office/drawing/2014/main" id="{17B8E97E-7A6D-4DA5-95B3-7C4B11519E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2228" y="3651064"/>
            <a:ext cx="553339" cy="15283"/>
          </a:xfrm>
          <a:prstGeom prst="line">
            <a:avLst/>
          </a:prstGeom>
          <a:solidFill>
            <a:schemeClr val="tx2"/>
          </a:solidFill>
          <a:ln>
            <a:solidFill>
              <a:schemeClr val="tx2"/>
            </a:solidFill>
            <a:prstDash val="solid"/>
            <a:headEnd type="triangle"/>
            <a:tailEnd type="triangle"/>
          </a:ln>
          <a:extLst/>
        </p:spPr>
        <p:txBody>
          <a:bodyPr vert="horz" wrap="none" lIns="2556000" tIns="180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000" b="0" i="0" u="none" strike="noStrike" kern="0" cap="none" spc="0" normalizeH="0" baseline="0" noProof="0" dirty="0">
              <a:ln>
                <a:noFill/>
              </a:ln>
              <a:solidFill>
                <a:srgbClr val="DD1122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sp>
        <p:nvSpPr>
          <p:cNvPr id="33" name="Line 42">
            <a:extLst>
              <a:ext uri="{FF2B5EF4-FFF2-40B4-BE49-F238E27FC236}">
                <a16:creationId xmlns:a16="http://schemas.microsoft.com/office/drawing/2014/main" id="{FBD03B1F-B765-4E95-A877-B75F14F8FE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6689" y="3796593"/>
            <a:ext cx="796987" cy="246221"/>
          </a:xfrm>
          <a:prstGeom prst="line">
            <a:avLst/>
          </a:prstGeom>
          <a:solidFill>
            <a:schemeClr val="tx2"/>
          </a:solidFill>
          <a:ln>
            <a:solidFill>
              <a:schemeClr val="tx2"/>
            </a:solidFill>
            <a:prstDash val="dash"/>
            <a:headEnd type="triangle"/>
            <a:tailEnd type="triangle"/>
          </a:ln>
          <a:extLst/>
        </p:spPr>
        <p:txBody>
          <a:bodyPr vert="horz" wrap="none" lIns="2556000" tIns="180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000" b="0" i="0" u="none" strike="noStrike" kern="0" cap="none" spc="0" normalizeH="0" baseline="0" noProof="0" dirty="0">
              <a:ln>
                <a:noFill/>
              </a:ln>
              <a:solidFill>
                <a:srgbClr val="DD1122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sp>
        <p:nvSpPr>
          <p:cNvPr id="34" name="Line 42">
            <a:extLst>
              <a:ext uri="{FF2B5EF4-FFF2-40B4-BE49-F238E27FC236}">
                <a16:creationId xmlns:a16="http://schemas.microsoft.com/office/drawing/2014/main" id="{F4BEFBCF-E511-4D62-A05A-E822D977AC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39862" y="3359201"/>
            <a:ext cx="869149" cy="246222"/>
          </a:xfrm>
          <a:prstGeom prst="line">
            <a:avLst/>
          </a:prstGeom>
          <a:solidFill>
            <a:schemeClr val="tx2"/>
          </a:solidFill>
          <a:ln>
            <a:solidFill>
              <a:schemeClr val="tx2"/>
            </a:solidFill>
            <a:prstDash val="dash"/>
            <a:headEnd type="triangle"/>
            <a:tailEnd type="triangle"/>
          </a:ln>
          <a:extLst/>
        </p:spPr>
        <p:txBody>
          <a:bodyPr vert="horz" wrap="none" lIns="2556000" tIns="180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000" b="0" i="0" u="none" strike="noStrike" kern="0" cap="none" spc="0" normalizeH="0" baseline="0" noProof="0" dirty="0">
              <a:ln>
                <a:noFill/>
              </a:ln>
              <a:solidFill>
                <a:srgbClr val="DD1122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sp>
        <p:nvSpPr>
          <p:cNvPr id="35" name="Line 42">
            <a:extLst>
              <a:ext uri="{FF2B5EF4-FFF2-40B4-BE49-F238E27FC236}">
                <a16:creationId xmlns:a16="http://schemas.microsoft.com/office/drawing/2014/main" id="{435B310C-7E8B-4DD6-956D-5248183C74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87386" y="3902015"/>
            <a:ext cx="646114" cy="221890"/>
          </a:xfrm>
          <a:prstGeom prst="line">
            <a:avLst/>
          </a:prstGeom>
          <a:solidFill>
            <a:schemeClr val="tx2"/>
          </a:solidFill>
          <a:ln>
            <a:solidFill>
              <a:schemeClr val="tx2"/>
            </a:solidFill>
            <a:prstDash val="solid"/>
            <a:headEnd type="triangle"/>
            <a:tailEnd type="triangle"/>
          </a:ln>
          <a:extLst/>
        </p:spPr>
        <p:txBody>
          <a:bodyPr vert="horz" wrap="none" lIns="2556000" tIns="180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000" b="0" i="0" u="none" strike="noStrike" kern="0" cap="none" spc="0" normalizeH="0" baseline="0" noProof="0" dirty="0">
              <a:ln>
                <a:noFill/>
              </a:ln>
              <a:solidFill>
                <a:srgbClr val="DD1122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sp>
        <p:nvSpPr>
          <p:cNvPr id="36" name="Line 42">
            <a:extLst>
              <a:ext uri="{FF2B5EF4-FFF2-40B4-BE49-F238E27FC236}">
                <a16:creationId xmlns:a16="http://schemas.microsoft.com/office/drawing/2014/main" id="{434B8F8B-72E5-48F7-90C4-3E641EBDF8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33113" y="2866944"/>
            <a:ext cx="685657" cy="373421"/>
          </a:xfrm>
          <a:prstGeom prst="line">
            <a:avLst/>
          </a:prstGeom>
          <a:solidFill>
            <a:schemeClr val="tx2"/>
          </a:solidFill>
          <a:ln>
            <a:solidFill>
              <a:schemeClr val="tx2"/>
            </a:solidFill>
            <a:prstDash val="solid"/>
            <a:headEnd type="triangle"/>
            <a:tailEnd type="triangle"/>
          </a:ln>
          <a:extLst/>
        </p:spPr>
        <p:txBody>
          <a:bodyPr vert="horz" wrap="none" lIns="2556000" tIns="180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000" b="0" i="0" u="none" strike="noStrike" kern="0" cap="none" spc="0" normalizeH="0" baseline="0" noProof="0" dirty="0">
              <a:ln>
                <a:noFill/>
              </a:ln>
              <a:solidFill>
                <a:srgbClr val="DD1122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sp>
        <p:nvSpPr>
          <p:cNvPr id="37" name="Line 42">
            <a:extLst>
              <a:ext uri="{FF2B5EF4-FFF2-40B4-BE49-F238E27FC236}">
                <a16:creationId xmlns:a16="http://schemas.microsoft.com/office/drawing/2014/main" id="{77138D0D-64A1-4492-A90B-94FE8EABDFA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3648" y="3355341"/>
            <a:ext cx="689852" cy="274599"/>
          </a:xfrm>
          <a:prstGeom prst="line">
            <a:avLst/>
          </a:prstGeom>
          <a:solidFill>
            <a:schemeClr val="tx2"/>
          </a:solidFill>
          <a:ln>
            <a:solidFill>
              <a:schemeClr val="tx2"/>
            </a:solidFill>
            <a:prstDash val="solid"/>
            <a:headEnd type="triangle"/>
            <a:tailEnd type="triangle"/>
          </a:ln>
          <a:extLst/>
        </p:spPr>
        <p:txBody>
          <a:bodyPr vert="horz" wrap="none" lIns="2556000" tIns="180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000" b="0" i="0" u="none" strike="noStrike" kern="0" cap="none" spc="0" normalizeH="0" baseline="0" noProof="0" dirty="0">
              <a:ln>
                <a:noFill/>
              </a:ln>
              <a:solidFill>
                <a:srgbClr val="DD1122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sp>
        <p:nvSpPr>
          <p:cNvPr id="38" name="Line 42">
            <a:extLst>
              <a:ext uri="{FF2B5EF4-FFF2-40B4-BE49-F238E27FC236}">
                <a16:creationId xmlns:a16="http://schemas.microsoft.com/office/drawing/2014/main" id="{640AE3EF-0A55-4E1D-A9F5-982A1BC3485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13890" y="4304063"/>
            <a:ext cx="619610" cy="374224"/>
          </a:xfrm>
          <a:prstGeom prst="line">
            <a:avLst/>
          </a:prstGeom>
          <a:solidFill>
            <a:schemeClr val="tx2"/>
          </a:solidFill>
          <a:ln>
            <a:solidFill>
              <a:schemeClr val="tx2"/>
            </a:solidFill>
            <a:prstDash val="solid"/>
            <a:headEnd type="triangle"/>
            <a:tailEnd type="triangle"/>
          </a:ln>
          <a:extLst/>
        </p:spPr>
        <p:txBody>
          <a:bodyPr vert="horz" wrap="none" lIns="2556000" tIns="180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000" b="0" i="0" u="none" strike="noStrike" kern="0" cap="none" spc="0" normalizeH="0" baseline="0" noProof="0" dirty="0">
              <a:ln>
                <a:noFill/>
              </a:ln>
              <a:solidFill>
                <a:srgbClr val="DD1122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pic>
        <p:nvPicPr>
          <p:cNvPr id="39" name="Grafik 63">
            <a:extLst>
              <a:ext uri="{FF2B5EF4-FFF2-40B4-BE49-F238E27FC236}">
                <a16:creationId xmlns:a16="http://schemas.microsoft.com/office/drawing/2014/main" id="{244F866C-025D-4220-A0FF-24EDBE110F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39283" y="2576473"/>
            <a:ext cx="432000" cy="432000"/>
          </a:xfrm>
          <a:prstGeom prst="rect">
            <a:avLst/>
          </a:prstGeom>
        </p:spPr>
      </p:pic>
      <p:pic>
        <p:nvPicPr>
          <p:cNvPr id="40" name="Grafik 62">
            <a:extLst>
              <a:ext uri="{FF2B5EF4-FFF2-40B4-BE49-F238E27FC236}">
                <a16:creationId xmlns:a16="http://schemas.microsoft.com/office/drawing/2014/main" id="{640F12EF-B183-4D06-ACE3-8424793983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52149" y="3311711"/>
            <a:ext cx="432000" cy="432000"/>
          </a:xfrm>
          <a:prstGeom prst="rect">
            <a:avLst/>
          </a:prstGeom>
        </p:spPr>
      </p:pic>
      <p:pic>
        <p:nvPicPr>
          <p:cNvPr id="41" name="Grafik 60">
            <a:extLst>
              <a:ext uri="{FF2B5EF4-FFF2-40B4-BE49-F238E27FC236}">
                <a16:creationId xmlns:a16="http://schemas.microsoft.com/office/drawing/2014/main" id="{A1DCF926-6997-46EF-AF3D-C4B6413A56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52149" y="3751857"/>
            <a:ext cx="432000" cy="432000"/>
          </a:xfrm>
          <a:prstGeom prst="rect">
            <a:avLst/>
          </a:prstGeom>
        </p:spPr>
      </p:pic>
      <p:pic>
        <p:nvPicPr>
          <p:cNvPr id="42" name="Grafik 59">
            <a:extLst>
              <a:ext uri="{FF2B5EF4-FFF2-40B4-BE49-F238E27FC236}">
                <a16:creationId xmlns:a16="http://schemas.microsoft.com/office/drawing/2014/main" id="{55E861A6-4E33-420A-9808-18F4E7DCD10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958218" y="4462287"/>
            <a:ext cx="432000" cy="432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C7FF815-9D46-4209-A827-83E445C835AF}"/>
              </a:ext>
            </a:extLst>
          </p:cNvPr>
          <p:cNvSpPr/>
          <p:nvPr/>
        </p:nvSpPr>
        <p:spPr>
          <a:xfrm>
            <a:off x="9818770" y="2211448"/>
            <a:ext cx="688033" cy="295523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" name="Rechteck 225">
            <a:extLst>
              <a:ext uri="{FF2B5EF4-FFF2-40B4-BE49-F238E27FC236}">
                <a16:creationId xmlns:a16="http://schemas.microsoft.com/office/drawing/2014/main" id="{12249E28-AD27-4D8A-A548-4E7DC734DA99}"/>
              </a:ext>
            </a:extLst>
          </p:cNvPr>
          <p:cNvSpPr/>
          <p:nvPr/>
        </p:nvSpPr>
        <p:spPr>
          <a:xfrm>
            <a:off x="9530256" y="1802874"/>
            <a:ext cx="11621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000" kern="0" dirty="0">
                <a:solidFill>
                  <a:schemeClr val="accent1">
                    <a:lumMod val="75000"/>
                  </a:schemeClr>
                </a:solidFill>
                <a:latin typeface="TheSans Swisscom"/>
              </a:rPr>
              <a:t>Support </a:t>
            </a:r>
            <a:r>
              <a:rPr lang="de-DE" sz="1000" kern="0" dirty="0" err="1">
                <a:solidFill>
                  <a:schemeClr val="accent1">
                    <a:lumMod val="75000"/>
                  </a:schemeClr>
                </a:solidFill>
                <a:latin typeface="TheSans Swisscom"/>
              </a:rPr>
              <a:t>pour</a:t>
            </a:r>
            <a:r>
              <a:rPr lang="de-DE" sz="1000" kern="0" dirty="0">
                <a:solidFill>
                  <a:schemeClr val="accent1">
                    <a:lumMod val="75000"/>
                  </a:schemeClr>
                </a:solidFill>
                <a:latin typeface="TheSans Swisscom"/>
              </a:rPr>
              <a:t> </a:t>
            </a:r>
            <a:r>
              <a:rPr lang="de-DE" sz="1000" kern="0" dirty="0" err="1">
                <a:solidFill>
                  <a:schemeClr val="accent1">
                    <a:lumMod val="75000"/>
                  </a:schemeClr>
                </a:solidFill>
                <a:latin typeface="TheSans Swisscom"/>
              </a:rPr>
              <a:t>employés</a:t>
            </a:r>
            <a:endParaRPr lang="de-DE" sz="1000" kern="0" dirty="0">
              <a:solidFill>
                <a:schemeClr val="accent1">
                  <a:lumMod val="75000"/>
                </a:schemeClr>
              </a:solidFill>
              <a:latin typeface="TheSans Swisscom"/>
            </a:endParaRPr>
          </a:p>
        </p:txBody>
      </p:sp>
    </p:spTree>
    <p:extLst>
      <p:ext uri="{BB962C8B-B14F-4D97-AF65-F5344CB8AC3E}">
        <p14:creationId xmlns:p14="http://schemas.microsoft.com/office/powerpoint/2010/main" val="7598192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Grand écran</PresentationFormat>
  <Paragraphs>37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TheSans Swisscom</vt:lpstr>
      <vt:lpstr>TheSans Swisscom Light</vt:lpstr>
      <vt:lpstr>Thème Office</vt:lpstr>
      <vt:lpstr>Présentation de solution pour "OC Pizza"</vt:lpstr>
      <vt:lpstr>Enjeux et contraintes</vt:lpstr>
      <vt:lpstr>Application web</vt:lpstr>
      <vt:lpstr>Acteurs &amp; rôles</vt:lpstr>
      <vt:lpstr>Schématisation de la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solution pour "OC Pizza"</dc:title>
  <dc:creator>Simon Baptiste, ENT-MBS-IOT-DDL</dc:creator>
  <cp:lastModifiedBy>Simon Baptiste, ENT-MBS-IOT-DDL</cp:lastModifiedBy>
  <cp:revision>3</cp:revision>
  <dcterms:created xsi:type="dcterms:W3CDTF">2019-02-01T08:29:34Z</dcterms:created>
  <dcterms:modified xsi:type="dcterms:W3CDTF">2019-02-01T08:37:00Z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iteId">
    <vt:lpwstr>364e5b87-c1c7-420d-9bee-c35d19b557a1</vt:lpwstr>
  </property>
  <property fmtid="{D5CDD505-2E9C-101B-9397-08002B2CF9AE}" pid="4" name="MSIP_Label_2e1fccfb-80ca-4fe1-a574-1516544edb53_Owner">
    <vt:lpwstr>Baptiste.Simon@swisscom.com</vt:lpwstr>
  </property>
  <property fmtid="{D5CDD505-2E9C-101B-9397-08002B2CF9AE}" pid="5" name="MSIP_Label_2e1fccfb-80ca-4fe1-a574-1516544edb53_SetDate">
    <vt:lpwstr>2019-02-01T08:36:59.0028163Z</vt:lpwstr>
  </property>
  <property fmtid="{D5CDD505-2E9C-101B-9397-08002B2CF9AE}" pid="6" name="MSIP_Label_2e1fccfb-80ca-4fe1-a574-1516544edb53_Name">
    <vt:lpwstr>C2 Internal</vt:lpwstr>
  </property>
  <property fmtid="{D5CDD505-2E9C-101B-9397-08002B2CF9AE}" pid="7" name="MSIP_Label_2e1fccfb-80ca-4fe1-a574-1516544edb53_Application">
    <vt:lpwstr>Microsoft Azure Information Protection</vt:lpwstr>
  </property>
  <property fmtid="{D5CDD505-2E9C-101B-9397-08002B2CF9AE}" pid="8" name="MSIP_Label_2e1fccfb-80ca-4fe1-a574-1516544edb53_Extended_MSFT_Method">
    <vt:lpwstr>Automatic</vt:lpwstr>
  </property>
  <property fmtid="{D5CDD505-2E9C-101B-9397-08002B2CF9AE}" pid="9" name="Sensitivity">
    <vt:lpwstr>C2 Internal</vt:lpwstr>
  </property>
</Properties>
</file>