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57" r:id="rId4"/>
    <p:sldId id="256" r:id="rId5"/>
    <p:sldId id="261"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C028-3A90-3A09-59CF-B5027BF4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C9B8AF-A8ED-F570-557E-69B1CD96F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07654-E6BB-A963-489D-9AE893B20E1F}"/>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5" name="Footer Placeholder 4">
            <a:extLst>
              <a:ext uri="{FF2B5EF4-FFF2-40B4-BE49-F238E27FC236}">
                <a16:creationId xmlns:a16="http://schemas.microsoft.com/office/drawing/2014/main" id="{C0AF901B-ADEF-DBC5-E5D5-F90F27F5E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EC011-E18F-B216-8A16-7FD8AF96D9A4}"/>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9748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D2-D0F5-91F2-247C-F68607A01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9B649-2188-3362-09FF-2C8772DCE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AB0E7-64D6-420B-5FFA-DC5DD1C2833A}"/>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5" name="Footer Placeholder 4">
            <a:extLst>
              <a:ext uri="{FF2B5EF4-FFF2-40B4-BE49-F238E27FC236}">
                <a16:creationId xmlns:a16="http://schemas.microsoft.com/office/drawing/2014/main" id="{6AAD34D7-4B20-DD30-03C5-E09CCB3A1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42BFF-6594-F827-5C35-3BB01A2C04DB}"/>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18105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CE9FE-4D3A-94FA-3311-A85FF30BB2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DCFABD-05DA-FBD8-91ED-A8FE9E591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DF49-761D-A4E3-CA91-6F1A6ECCED0B}"/>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5" name="Footer Placeholder 4">
            <a:extLst>
              <a:ext uri="{FF2B5EF4-FFF2-40B4-BE49-F238E27FC236}">
                <a16:creationId xmlns:a16="http://schemas.microsoft.com/office/drawing/2014/main" id="{2CE7227D-AD52-2F84-2C48-37F250EBC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94C2-4343-A0D3-91D8-A6F831916B9A}"/>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01653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8A0B-C2E5-58A4-6C7A-8E6B9EA8B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CE73-7455-2621-BE8A-45C7E522D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2D49-3FD3-EA0A-D725-AB622228A1F3}"/>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5" name="Footer Placeholder 4">
            <a:extLst>
              <a:ext uri="{FF2B5EF4-FFF2-40B4-BE49-F238E27FC236}">
                <a16:creationId xmlns:a16="http://schemas.microsoft.com/office/drawing/2014/main" id="{163B58C6-95C8-A23F-00B4-D856CEAB0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EC868-29B7-FB63-8183-7C5EB0B01EBE}"/>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209765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FAB5-A777-E743-1319-30F879FB8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BDAAA-C5EB-2B34-5502-FD60F3E7AD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43C485-1DF6-92EC-A441-F1941137272A}"/>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5" name="Footer Placeholder 4">
            <a:extLst>
              <a:ext uri="{FF2B5EF4-FFF2-40B4-BE49-F238E27FC236}">
                <a16:creationId xmlns:a16="http://schemas.microsoft.com/office/drawing/2014/main" id="{C1648E2A-9B33-C38F-0B56-61B7E58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C5BA-A0AD-5D22-F520-BD02D35052BB}"/>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30809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BBA1-F016-AEA2-2873-46322BFEF1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B6365-9746-8C16-D9A6-40724945A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B5F1C-2CA2-6DE6-BDCC-49386BCA2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44B38-D757-4EDC-1935-99A395F43051}"/>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6" name="Footer Placeholder 5">
            <a:extLst>
              <a:ext uri="{FF2B5EF4-FFF2-40B4-BE49-F238E27FC236}">
                <a16:creationId xmlns:a16="http://schemas.microsoft.com/office/drawing/2014/main" id="{1B105938-90CC-26C2-4A76-8AA7B624D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3925A-15EE-10A0-6D74-40944D3D5B1A}"/>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48789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099D-B5EE-EB4C-9CCD-4C6A9EEA97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CF021-DBB6-617C-48BD-4FA172159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7412A-0279-2E1A-2AD6-D0F6A60D4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5969AB-5CAC-0F44-CF40-9DCE69C5E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BAB26-B6A9-070B-416A-AF24301A22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DA9EB-2486-78AB-8B3F-C4C58F666E3B}"/>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8" name="Footer Placeholder 7">
            <a:extLst>
              <a:ext uri="{FF2B5EF4-FFF2-40B4-BE49-F238E27FC236}">
                <a16:creationId xmlns:a16="http://schemas.microsoft.com/office/drawing/2014/main" id="{939DC96B-9A39-8DB4-1F6A-3A8BDA3F9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30D855-66EE-AD23-1F49-8906CA56F2D5}"/>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42101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2C2E-EEFE-EC06-23AC-10CA7817E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956116-BBB3-E69C-DB11-FA3047DA87C6}"/>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4" name="Footer Placeholder 3">
            <a:extLst>
              <a:ext uri="{FF2B5EF4-FFF2-40B4-BE49-F238E27FC236}">
                <a16:creationId xmlns:a16="http://schemas.microsoft.com/office/drawing/2014/main" id="{D444D1D9-5490-F3B8-86BB-1C548556CB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EC6D3-9CA6-E0FC-DBA7-94EDDA5703BE}"/>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51675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B730E-8768-1A76-3634-D619839B6496}"/>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3" name="Footer Placeholder 2">
            <a:extLst>
              <a:ext uri="{FF2B5EF4-FFF2-40B4-BE49-F238E27FC236}">
                <a16:creationId xmlns:a16="http://schemas.microsoft.com/office/drawing/2014/main" id="{ECFA63B2-1BD9-CBEB-9807-5CAF7D237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F04867-B7FB-B421-01F5-ED8DC8B34B1C}"/>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21653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F130-A68C-9C2E-7EA9-E0791A622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C5FB8-E2DB-7138-AB05-DEB45F2D9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D604B-9499-42FD-1258-5BA7DB209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CA54A-EF53-917F-BFB7-58A33C940547}"/>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6" name="Footer Placeholder 5">
            <a:extLst>
              <a:ext uri="{FF2B5EF4-FFF2-40B4-BE49-F238E27FC236}">
                <a16:creationId xmlns:a16="http://schemas.microsoft.com/office/drawing/2014/main" id="{B2823013-A462-8B09-3627-84821E6C0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D3334-8A6A-4731-E2C4-51275FCC2E6C}"/>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2495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36D-C381-1591-1BEB-C5082E604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49201-150A-C478-5B39-20087E4E6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3DE98-D98A-C0E3-6D85-A8C42B7F8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8387A-A87B-2830-B312-53C52CA907B6}"/>
              </a:ext>
            </a:extLst>
          </p:cNvPr>
          <p:cNvSpPr>
            <a:spLocks noGrp="1"/>
          </p:cNvSpPr>
          <p:nvPr>
            <p:ph type="dt" sz="half" idx="10"/>
          </p:nvPr>
        </p:nvSpPr>
        <p:spPr/>
        <p:txBody>
          <a:bodyPr/>
          <a:lstStyle/>
          <a:p>
            <a:fld id="{063EEF62-D6A4-4765-A76E-BAE27595EEDE}" type="datetimeFigureOut">
              <a:rPr lang="en-US" smtClean="0"/>
              <a:t>5/16/2024</a:t>
            </a:fld>
            <a:endParaRPr lang="en-US"/>
          </a:p>
        </p:txBody>
      </p:sp>
      <p:sp>
        <p:nvSpPr>
          <p:cNvPr id="6" name="Footer Placeholder 5">
            <a:extLst>
              <a:ext uri="{FF2B5EF4-FFF2-40B4-BE49-F238E27FC236}">
                <a16:creationId xmlns:a16="http://schemas.microsoft.com/office/drawing/2014/main" id="{D1580E6C-07AE-6A7C-21E7-9E9A3CE62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6844B-152D-45D2-B59F-F019AC4AD1AD}"/>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68569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C0DB1-6A68-1AF4-5526-A004D5E9E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5CDD0-87FE-E8C3-7E18-2EBBF96C7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3A8F6-76A5-125F-A873-63F25E56E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3EEF62-D6A4-4765-A76E-BAE27595EEDE}" type="datetimeFigureOut">
              <a:rPr lang="en-US" smtClean="0"/>
              <a:t>5/16/2024</a:t>
            </a:fld>
            <a:endParaRPr lang="en-US"/>
          </a:p>
        </p:txBody>
      </p:sp>
      <p:sp>
        <p:nvSpPr>
          <p:cNvPr id="5" name="Footer Placeholder 4">
            <a:extLst>
              <a:ext uri="{FF2B5EF4-FFF2-40B4-BE49-F238E27FC236}">
                <a16:creationId xmlns:a16="http://schemas.microsoft.com/office/drawing/2014/main" id="{9307047B-5443-E0B8-FD45-504BD498A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3AE188-DB93-59B4-B46D-726A67330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DB7B88-89DE-4405-87CA-419E0FF455A6}" type="slidenum">
              <a:rPr lang="en-US" smtClean="0"/>
              <a:t>‹#›</a:t>
            </a:fld>
            <a:endParaRPr lang="en-US"/>
          </a:p>
        </p:txBody>
      </p:sp>
    </p:spTree>
    <p:extLst>
      <p:ext uri="{BB962C8B-B14F-4D97-AF65-F5344CB8AC3E}">
        <p14:creationId xmlns:p14="http://schemas.microsoft.com/office/powerpoint/2010/main" val="387300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79F019-CF95-3C60-0C7E-EC7756AFEFA0}"/>
              </a:ext>
            </a:extLst>
          </p:cNvPr>
          <p:cNvSpPr>
            <a:spLocks noGrp="1"/>
          </p:cNvSpPr>
          <p:nvPr>
            <p:ph type="ctrTitle"/>
          </p:nvPr>
        </p:nvSpPr>
        <p:spPr>
          <a:xfrm>
            <a:off x="883298" y="1122363"/>
            <a:ext cx="10643118" cy="2387600"/>
          </a:xfrm>
        </p:spPr>
        <p:txBody>
          <a:bodyPr>
            <a:normAutofit fontScale="90000"/>
          </a:bodyPr>
          <a:lstStyle/>
          <a:p>
            <a:r>
              <a:rPr lang="en-US" dirty="0"/>
              <a:t>PCR performance across small (&lt;2,000km2) and large (&gt;2,000km2) basins</a:t>
            </a:r>
          </a:p>
        </p:txBody>
      </p:sp>
    </p:spTree>
    <p:extLst>
      <p:ext uri="{BB962C8B-B14F-4D97-AF65-F5344CB8AC3E}">
        <p14:creationId xmlns:p14="http://schemas.microsoft.com/office/powerpoint/2010/main" val="288790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 drawn on it&#10;&#10;Description automatically generated">
            <a:extLst>
              <a:ext uri="{FF2B5EF4-FFF2-40B4-BE49-F238E27FC236}">
                <a16:creationId xmlns:a16="http://schemas.microsoft.com/office/drawing/2014/main" id="{E0ECFC13-E3AE-94F2-9FE5-642FDA5BD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1" y="960667"/>
            <a:ext cx="4640429" cy="4640429"/>
          </a:xfrm>
          <a:prstGeom prst="rect">
            <a:avLst/>
          </a:prstGeom>
        </p:spPr>
      </p:pic>
      <p:pic>
        <p:nvPicPr>
          <p:cNvPr id="7" name="Picture 6" descr="A graph with a line&#10;&#10;Description automatically generated">
            <a:extLst>
              <a:ext uri="{FF2B5EF4-FFF2-40B4-BE49-F238E27FC236}">
                <a16:creationId xmlns:a16="http://schemas.microsoft.com/office/drawing/2014/main" id="{08CB2251-F5B3-237D-48B1-94BC02FBC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77" y="960667"/>
            <a:ext cx="4704184" cy="4704184"/>
          </a:xfrm>
          <a:prstGeom prst="rect">
            <a:avLst/>
          </a:prstGeom>
        </p:spPr>
      </p:pic>
      <p:sp>
        <p:nvSpPr>
          <p:cNvPr id="8" name="TextBox 7">
            <a:extLst>
              <a:ext uri="{FF2B5EF4-FFF2-40B4-BE49-F238E27FC236}">
                <a16:creationId xmlns:a16="http://schemas.microsoft.com/office/drawing/2014/main" id="{C4B6F43A-A849-EC3D-6B13-BE1A7AD28D7B}"/>
              </a:ext>
            </a:extLst>
          </p:cNvPr>
          <p:cNvSpPr txBox="1"/>
          <p:nvPr/>
        </p:nvSpPr>
        <p:spPr>
          <a:xfrm>
            <a:off x="1306285" y="5914841"/>
            <a:ext cx="4858139" cy="369332"/>
          </a:xfrm>
          <a:prstGeom prst="rect">
            <a:avLst/>
          </a:prstGeom>
          <a:noFill/>
        </p:spPr>
        <p:txBody>
          <a:bodyPr wrap="square" rtlCol="0">
            <a:spAutoFit/>
          </a:bodyPr>
          <a:lstStyle/>
          <a:p>
            <a:r>
              <a:rPr lang="en-US" b="1" dirty="0">
                <a:solidFill>
                  <a:srgbClr val="0005C0"/>
                </a:solidFill>
              </a:rPr>
              <a:t>Large basins (&gt;2,000 km</a:t>
            </a:r>
            <a:r>
              <a:rPr lang="en-US" b="1" baseline="30000" dirty="0">
                <a:solidFill>
                  <a:srgbClr val="0005C0"/>
                </a:solidFill>
              </a:rPr>
              <a:t>2</a:t>
            </a:r>
            <a:r>
              <a:rPr lang="en-US" b="1" dirty="0">
                <a:solidFill>
                  <a:srgbClr val="0005C0"/>
                </a:solidFill>
              </a:rPr>
              <a:t>)</a:t>
            </a:r>
          </a:p>
        </p:txBody>
      </p:sp>
      <p:sp>
        <p:nvSpPr>
          <p:cNvPr id="9" name="TextBox 8">
            <a:extLst>
              <a:ext uri="{FF2B5EF4-FFF2-40B4-BE49-F238E27FC236}">
                <a16:creationId xmlns:a16="http://schemas.microsoft.com/office/drawing/2014/main" id="{032C91A4-FF8F-B262-F19E-53AE4ADB01F8}"/>
              </a:ext>
            </a:extLst>
          </p:cNvPr>
          <p:cNvSpPr txBox="1"/>
          <p:nvPr/>
        </p:nvSpPr>
        <p:spPr>
          <a:xfrm>
            <a:off x="1306284" y="6228586"/>
            <a:ext cx="4858139" cy="369332"/>
          </a:xfrm>
          <a:prstGeom prst="rect">
            <a:avLst/>
          </a:prstGeom>
          <a:noFill/>
        </p:spPr>
        <p:txBody>
          <a:bodyPr wrap="square" rtlCol="0">
            <a:spAutoFit/>
          </a:bodyPr>
          <a:lstStyle/>
          <a:p>
            <a:r>
              <a:rPr lang="en-US" b="1" dirty="0"/>
              <a:t>Small basins (&lt;2,000 km</a:t>
            </a:r>
            <a:r>
              <a:rPr lang="en-US" b="1" baseline="30000" dirty="0"/>
              <a:t>2</a:t>
            </a:r>
            <a:r>
              <a:rPr lang="en-US" dirty="0">
                <a:solidFill>
                  <a:srgbClr val="0070C0"/>
                </a:solidFill>
              </a:rPr>
              <a:t>)</a:t>
            </a:r>
          </a:p>
        </p:txBody>
      </p:sp>
      <p:sp>
        <p:nvSpPr>
          <p:cNvPr id="10" name="TextBox 9">
            <a:extLst>
              <a:ext uri="{FF2B5EF4-FFF2-40B4-BE49-F238E27FC236}">
                <a16:creationId xmlns:a16="http://schemas.microsoft.com/office/drawing/2014/main" id="{E56E6236-66AB-F330-3B32-AAF34035F9EA}"/>
              </a:ext>
            </a:extLst>
          </p:cNvPr>
          <p:cNvSpPr txBox="1"/>
          <p:nvPr/>
        </p:nvSpPr>
        <p:spPr>
          <a:xfrm>
            <a:off x="908179" y="389161"/>
            <a:ext cx="4528457" cy="369332"/>
          </a:xfrm>
          <a:prstGeom prst="rect">
            <a:avLst/>
          </a:prstGeom>
          <a:noFill/>
        </p:spPr>
        <p:txBody>
          <a:bodyPr wrap="square" rtlCol="0">
            <a:spAutoFit/>
          </a:bodyPr>
          <a:lstStyle/>
          <a:p>
            <a:pPr algn="ctr"/>
            <a:r>
              <a:rPr lang="en-US" dirty="0"/>
              <a:t>Nash Sutcliffe</a:t>
            </a:r>
          </a:p>
        </p:txBody>
      </p:sp>
      <p:sp>
        <p:nvSpPr>
          <p:cNvPr id="11" name="TextBox 10">
            <a:extLst>
              <a:ext uri="{FF2B5EF4-FFF2-40B4-BE49-F238E27FC236}">
                <a16:creationId xmlns:a16="http://schemas.microsoft.com/office/drawing/2014/main" id="{58E8E369-2217-4401-BB33-F3099EA29B78}"/>
              </a:ext>
            </a:extLst>
          </p:cNvPr>
          <p:cNvSpPr txBox="1"/>
          <p:nvPr/>
        </p:nvSpPr>
        <p:spPr>
          <a:xfrm>
            <a:off x="6070340" y="434463"/>
            <a:ext cx="4528457" cy="369332"/>
          </a:xfrm>
          <a:prstGeom prst="rect">
            <a:avLst/>
          </a:prstGeom>
          <a:noFill/>
        </p:spPr>
        <p:txBody>
          <a:bodyPr wrap="square" rtlCol="0">
            <a:spAutoFit/>
          </a:bodyPr>
          <a:lstStyle/>
          <a:p>
            <a:pPr algn="ctr"/>
            <a:r>
              <a:rPr lang="en-US" dirty="0"/>
              <a:t>Correlation (Pearson)</a:t>
            </a:r>
          </a:p>
        </p:txBody>
      </p:sp>
    </p:spTree>
    <p:extLst>
      <p:ext uri="{BB962C8B-B14F-4D97-AF65-F5344CB8AC3E}">
        <p14:creationId xmlns:p14="http://schemas.microsoft.com/office/powerpoint/2010/main" val="25769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E4D9-5068-0E82-B68E-5C73D2A2EA71}"/>
              </a:ext>
            </a:extLst>
          </p:cNvPr>
          <p:cNvSpPr>
            <a:spLocks noGrp="1"/>
          </p:cNvSpPr>
          <p:nvPr>
            <p:ph type="ctrTitle"/>
          </p:nvPr>
        </p:nvSpPr>
        <p:spPr/>
        <p:txBody>
          <a:bodyPr/>
          <a:lstStyle/>
          <a:p>
            <a:r>
              <a:rPr lang="en-US" dirty="0"/>
              <a:t>Comparison between PCR and RGB Futures</a:t>
            </a:r>
          </a:p>
        </p:txBody>
      </p:sp>
      <p:sp>
        <p:nvSpPr>
          <p:cNvPr id="3" name="Subtitle 2">
            <a:extLst>
              <a:ext uri="{FF2B5EF4-FFF2-40B4-BE49-F238E27FC236}">
                <a16:creationId xmlns:a16="http://schemas.microsoft.com/office/drawing/2014/main" id="{D00278F4-FFB0-DDF9-5AF3-ED8F6043F8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477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3B840-9F2E-5BFC-EFBF-8346D33D4C13}"/>
              </a:ext>
            </a:extLst>
          </p:cNvPr>
          <p:cNvPicPr>
            <a:picLocks noChangeAspect="1"/>
          </p:cNvPicPr>
          <p:nvPr/>
        </p:nvPicPr>
        <p:blipFill rotWithShape="1">
          <a:blip r:embed="rId2"/>
          <a:srcRect l="10899" t="22327" r="60827" b="22422"/>
          <a:stretch/>
        </p:blipFill>
        <p:spPr>
          <a:xfrm>
            <a:off x="428648" y="314118"/>
            <a:ext cx="11334704" cy="6229763"/>
          </a:xfrm>
          <a:prstGeom prst="rect">
            <a:avLst/>
          </a:prstGeom>
        </p:spPr>
      </p:pic>
      <p:sp>
        <p:nvSpPr>
          <p:cNvPr id="6" name="Oval 5">
            <a:extLst>
              <a:ext uri="{FF2B5EF4-FFF2-40B4-BE49-F238E27FC236}">
                <a16:creationId xmlns:a16="http://schemas.microsoft.com/office/drawing/2014/main" id="{75E68230-9399-DFBC-9285-8FED4DC33B28}"/>
              </a:ext>
            </a:extLst>
          </p:cNvPr>
          <p:cNvSpPr/>
          <p:nvPr/>
        </p:nvSpPr>
        <p:spPr>
          <a:xfrm>
            <a:off x="9478108"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Oval 7">
            <a:extLst>
              <a:ext uri="{FF2B5EF4-FFF2-40B4-BE49-F238E27FC236}">
                <a16:creationId xmlns:a16="http://schemas.microsoft.com/office/drawing/2014/main" id="{7187F5E7-B7E3-517A-510B-BB28EADC5FFB}"/>
              </a:ext>
            </a:extLst>
          </p:cNvPr>
          <p:cNvSpPr/>
          <p:nvPr/>
        </p:nvSpPr>
        <p:spPr>
          <a:xfrm>
            <a:off x="9841523"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3B667EF-7524-00DA-7010-7D38E9E28184}"/>
              </a:ext>
            </a:extLst>
          </p:cNvPr>
          <p:cNvSpPr txBox="1"/>
          <p:nvPr/>
        </p:nvSpPr>
        <p:spPr>
          <a:xfrm>
            <a:off x="3745522" y="5805217"/>
            <a:ext cx="5442439" cy="369332"/>
          </a:xfrm>
          <a:prstGeom prst="rect">
            <a:avLst/>
          </a:prstGeom>
          <a:noFill/>
        </p:spPr>
        <p:txBody>
          <a:bodyPr wrap="square" rtlCol="0">
            <a:spAutoFit/>
          </a:bodyPr>
          <a:lstStyle/>
          <a:p>
            <a:r>
              <a:rPr lang="en-US" b="1" dirty="0">
                <a:solidFill>
                  <a:srgbClr val="FF0000"/>
                </a:solidFill>
              </a:rPr>
              <a:t>USGS 08361000: Below Elephant Butte Dam</a:t>
            </a:r>
          </a:p>
        </p:txBody>
      </p:sp>
      <p:sp>
        <p:nvSpPr>
          <p:cNvPr id="10" name="TextBox 9">
            <a:extLst>
              <a:ext uri="{FF2B5EF4-FFF2-40B4-BE49-F238E27FC236}">
                <a16:creationId xmlns:a16="http://schemas.microsoft.com/office/drawing/2014/main" id="{4BC588FF-CAB4-90F7-C700-5C0A501E5035}"/>
              </a:ext>
            </a:extLst>
          </p:cNvPr>
          <p:cNvSpPr txBox="1"/>
          <p:nvPr/>
        </p:nvSpPr>
        <p:spPr>
          <a:xfrm>
            <a:off x="4035668" y="6330517"/>
            <a:ext cx="5442439" cy="369332"/>
          </a:xfrm>
          <a:prstGeom prst="rect">
            <a:avLst/>
          </a:prstGeom>
          <a:noFill/>
        </p:spPr>
        <p:txBody>
          <a:bodyPr wrap="square" rtlCol="0">
            <a:spAutoFit/>
          </a:bodyPr>
          <a:lstStyle/>
          <a:p>
            <a:r>
              <a:rPr lang="en-US" b="1" dirty="0">
                <a:solidFill>
                  <a:srgbClr val="FF0000"/>
                </a:solidFill>
              </a:rPr>
              <a:t>USGS 08362500: Below Caballo Dam</a:t>
            </a:r>
          </a:p>
        </p:txBody>
      </p:sp>
      <p:sp>
        <p:nvSpPr>
          <p:cNvPr id="11" name="Oval 10">
            <a:extLst>
              <a:ext uri="{FF2B5EF4-FFF2-40B4-BE49-F238E27FC236}">
                <a16:creationId xmlns:a16="http://schemas.microsoft.com/office/drawing/2014/main" id="{58C7B0E6-6908-78CF-109E-3AC597E3FA6F}"/>
              </a:ext>
            </a:extLst>
          </p:cNvPr>
          <p:cNvSpPr/>
          <p:nvPr/>
        </p:nvSpPr>
        <p:spPr>
          <a:xfrm>
            <a:off x="5445370"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TextBox 11">
            <a:extLst>
              <a:ext uri="{FF2B5EF4-FFF2-40B4-BE49-F238E27FC236}">
                <a16:creationId xmlns:a16="http://schemas.microsoft.com/office/drawing/2014/main" id="{9D08AC15-886E-A028-59E6-11C88DDAD208}"/>
              </a:ext>
            </a:extLst>
          </p:cNvPr>
          <p:cNvSpPr txBox="1"/>
          <p:nvPr/>
        </p:nvSpPr>
        <p:spPr>
          <a:xfrm>
            <a:off x="4149969" y="314118"/>
            <a:ext cx="5442439" cy="369332"/>
          </a:xfrm>
          <a:prstGeom prst="rect">
            <a:avLst/>
          </a:prstGeom>
          <a:noFill/>
        </p:spPr>
        <p:txBody>
          <a:bodyPr wrap="square" rtlCol="0">
            <a:spAutoFit/>
          </a:bodyPr>
          <a:lstStyle/>
          <a:p>
            <a:r>
              <a:rPr lang="en-US" b="1" dirty="0">
                <a:solidFill>
                  <a:srgbClr val="FF0000"/>
                </a:solidFill>
              </a:rPr>
              <a:t>USGS 08317400: Below Cochiti Dam</a:t>
            </a:r>
          </a:p>
        </p:txBody>
      </p:sp>
      <p:cxnSp>
        <p:nvCxnSpPr>
          <p:cNvPr id="14" name="Straight Connector 13">
            <a:extLst>
              <a:ext uri="{FF2B5EF4-FFF2-40B4-BE49-F238E27FC236}">
                <a16:creationId xmlns:a16="http://schemas.microsoft.com/office/drawing/2014/main" id="{DB929A49-9470-4548-5D79-6CD3FBFE8476}"/>
              </a:ext>
            </a:extLst>
          </p:cNvPr>
          <p:cNvCxnSpPr>
            <a:cxnSpLocks/>
          </p:cNvCxnSpPr>
          <p:nvPr/>
        </p:nvCxnSpPr>
        <p:spPr>
          <a:xfrm flipV="1">
            <a:off x="5502520" y="683450"/>
            <a:ext cx="520211" cy="228835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14A0271-A1D2-BF46-4622-5EBF12C54D4A}"/>
              </a:ext>
            </a:extLst>
          </p:cNvPr>
          <p:cNvCxnSpPr>
            <a:cxnSpLocks/>
            <a:endCxn id="6" idx="6"/>
          </p:cNvCxnSpPr>
          <p:nvPr/>
        </p:nvCxnSpPr>
        <p:spPr>
          <a:xfrm flipV="1">
            <a:off x="6466741" y="3042139"/>
            <a:ext cx="3125667" cy="276307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A9A9B5A-3DC1-BE1F-7C88-B710486F75FB}"/>
              </a:ext>
            </a:extLst>
          </p:cNvPr>
          <p:cNvCxnSpPr>
            <a:cxnSpLocks/>
            <a:endCxn id="8" idx="2"/>
          </p:cNvCxnSpPr>
          <p:nvPr/>
        </p:nvCxnSpPr>
        <p:spPr>
          <a:xfrm flipV="1">
            <a:off x="7913077" y="3042139"/>
            <a:ext cx="1928446" cy="35386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899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o Grande River Map Texas US Printable Map">
            <a:extLst>
              <a:ext uri="{FF2B5EF4-FFF2-40B4-BE49-F238E27FC236}">
                <a16:creationId xmlns:a16="http://schemas.microsoft.com/office/drawing/2014/main" id="{B2DA97F9-B921-2CE5-5D57-2C781CA94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82" y="517738"/>
            <a:ext cx="4116201" cy="5822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2A2B40-77E4-90EE-BABD-361D652EA192}"/>
              </a:ext>
            </a:extLst>
          </p:cNvPr>
          <p:cNvSpPr txBox="1"/>
          <p:nvPr/>
        </p:nvSpPr>
        <p:spPr>
          <a:xfrm>
            <a:off x="228600" y="416859"/>
            <a:ext cx="6736976" cy="6186309"/>
          </a:xfrm>
          <a:prstGeom prst="rect">
            <a:avLst/>
          </a:prstGeom>
          <a:noFill/>
        </p:spPr>
        <p:txBody>
          <a:bodyPr wrap="square" rtlCol="0">
            <a:spAutoFit/>
          </a:bodyPr>
          <a:lstStyle/>
          <a:p>
            <a:r>
              <a:rPr lang="en-US" dirty="0"/>
              <a:t>As discussed, assigning the USGS gage to a </a:t>
            </a:r>
            <a:r>
              <a:rPr lang="en-US" dirty="0" err="1"/>
              <a:t>specfic</a:t>
            </a:r>
            <a:r>
              <a:rPr lang="en-US" dirty="0"/>
              <a:t> PCR GLOB grid cell might be challenging.</a:t>
            </a:r>
          </a:p>
          <a:p>
            <a:endParaRPr lang="en-US" dirty="0"/>
          </a:p>
          <a:p>
            <a:r>
              <a:rPr lang="en-US" dirty="0"/>
              <a:t>Two methods:</a:t>
            </a:r>
          </a:p>
          <a:p>
            <a:endParaRPr lang="en-US" dirty="0"/>
          </a:p>
          <a:p>
            <a:r>
              <a:rPr lang="en-US" dirty="0"/>
              <a:t>1. Selecting the grid cell whose center point is the closest to the location from the USGS gage</a:t>
            </a:r>
          </a:p>
          <a:p>
            <a:pPr marL="285750" indent="-285750">
              <a:buFontTx/>
              <a:buChar char="-"/>
            </a:pPr>
            <a:endParaRPr lang="en-US" dirty="0"/>
          </a:p>
          <a:p>
            <a:r>
              <a:rPr lang="en-US" dirty="0"/>
              <a:t>2. Selecting the grid cell from the direct neighbors surrounding the closest grid cell from the USGS gage. The selected grid cell is the one whose average flow is the closest of the average flow of the USGS gage.</a:t>
            </a:r>
          </a:p>
          <a:p>
            <a:endParaRPr lang="en-US" dirty="0"/>
          </a:p>
          <a:p>
            <a:endParaRPr lang="en-US" dirty="0"/>
          </a:p>
          <a:p>
            <a:r>
              <a:rPr lang="en-US" dirty="0"/>
              <a:t>The next slides show that method 1 seems more appropriate. While the difference in average flow is larger when the method 1 is used, the difference in PCR GLOB grid cell flow is such that method 2 is likely to select a grid cell that does not encompass the main RG rive stem.</a:t>
            </a:r>
          </a:p>
          <a:p>
            <a:endParaRPr lang="en-US" dirty="0"/>
          </a:p>
          <a:p>
            <a:r>
              <a:rPr lang="en-US" dirty="0"/>
              <a:t>Long story short, I think PCR GLOB largely over-estimate flows</a:t>
            </a:r>
          </a:p>
          <a:p>
            <a:endParaRPr lang="en-US" dirty="0"/>
          </a:p>
        </p:txBody>
      </p:sp>
    </p:spTree>
    <p:extLst>
      <p:ext uri="{BB962C8B-B14F-4D97-AF65-F5344CB8AC3E}">
        <p14:creationId xmlns:p14="http://schemas.microsoft.com/office/powerpoint/2010/main" val="82975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94014F-428A-7F9F-AB47-6A8294827443}"/>
              </a:ext>
            </a:extLst>
          </p:cNvPr>
          <p:cNvSpPr txBox="1"/>
          <p:nvPr/>
        </p:nvSpPr>
        <p:spPr>
          <a:xfrm>
            <a:off x="479443" y="322910"/>
            <a:ext cx="5442439" cy="369332"/>
          </a:xfrm>
          <a:prstGeom prst="rect">
            <a:avLst/>
          </a:prstGeom>
          <a:noFill/>
        </p:spPr>
        <p:txBody>
          <a:bodyPr wrap="square" rtlCol="0">
            <a:spAutoFit/>
          </a:bodyPr>
          <a:lstStyle/>
          <a:p>
            <a:r>
              <a:rPr lang="en-US" b="1" dirty="0"/>
              <a:t>USGS 08317400: Below Cochiti Dam</a:t>
            </a:r>
          </a:p>
        </p:txBody>
      </p:sp>
      <p:pic>
        <p:nvPicPr>
          <p:cNvPr id="8" name="Picture 7" descr="A graph with blue and red lines&#10;&#10;Description automatically generated">
            <a:extLst>
              <a:ext uri="{FF2B5EF4-FFF2-40B4-BE49-F238E27FC236}">
                <a16:creationId xmlns:a16="http://schemas.microsoft.com/office/drawing/2014/main" id="{BF6F2D2F-69A5-9DBB-8B8F-B8E1456B8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43" y="1689514"/>
            <a:ext cx="4862232" cy="3646674"/>
          </a:xfrm>
          <a:prstGeom prst="rect">
            <a:avLst/>
          </a:prstGeom>
        </p:spPr>
      </p:pic>
      <p:pic>
        <p:nvPicPr>
          <p:cNvPr id="10" name="Picture 9" descr="A graph of a graph showing different colored lines&#10;&#10;Description automatically generated with medium confidence">
            <a:extLst>
              <a:ext uri="{FF2B5EF4-FFF2-40B4-BE49-F238E27FC236}">
                <a16:creationId xmlns:a16="http://schemas.microsoft.com/office/drawing/2014/main" id="{B9303E86-F6F5-7BC0-9652-72BB66B10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223" y="1689514"/>
            <a:ext cx="4862232" cy="3646674"/>
          </a:xfrm>
          <a:prstGeom prst="rect">
            <a:avLst/>
          </a:prstGeom>
        </p:spPr>
      </p:pic>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graphicFrame>
        <p:nvGraphicFramePr>
          <p:cNvPr id="13" name="Table 12">
            <a:extLst>
              <a:ext uri="{FF2B5EF4-FFF2-40B4-BE49-F238E27FC236}">
                <a16:creationId xmlns:a16="http://schemas.microsoft.com/office/drawing/2014/main" id="{235B668C-EEE1-D9A5-CB2A-07D53EFD12D3}"/>
              </a:ext>
            </a:extLst>
          </p:cNvPr>
          <p:cNvGraphicFramePr>
            <a:graphicFrameLocks noGrp="1"/>
          </p:cNvGraphicFramePr>
          <p:nvPr>
            <p:extLst>
              <p:ext uri="{D42A27DB-BD31-4B8C-83A1-F6EECF244321}">
                <p14:modId xmlns:p14="http://schemas.microsoft.com/office/powerpoint/2010/main" val="1183231837"/>
              </p:ext>
            </p:extLst>
          </p:nvPr>
        </p:nvGraphicFramePr>
        <p:xfrm>
          <a:off x="224172" y="5518304"/>
          <a:ext cx="5372774" cy="911840"/>
        </p:xfrm>
        <a:graphic>
          <a:graphicData uri="http://schemas.openxmlformats.org/drawingml/2006/table">
            <a:tbl>
              <a:tblPr>
                <a:tableStyleId>{793D81CF-94F2-401A-BA57-92F5A7B2D0C5}</a:tableStyleId>
              </a:tblPr>
              <a:tblGrid>
                <a:gridCol w="690465">
                  <a:extLst>
                    <a:ext uri="{9D8B030D-6E8A-4147-A177-3AD203B41FA5}">
                      <a16:colId xmlns:a16="http://schemas.microsoft.com/office/drawing/2014/main" val="2686615473"/>
                    </a:ext>
                  </a:extLst>
                </a:gridCol>
                <a:gridCol w="286403">
                  <a:extLst>
                    <a:ext uri="{9D8B030D-6E8A-4147-A177-3AD203B41FA5}">
                      <a16:colId xmlns:a16="http://schemas.microsoft.com/office/drawing/2014/main" val="5168192"/>
                    </a:ext>
                  </a:extLst>
                </a:gridCol>
                <a:gridCol w="488434">
                  <a:extLst>
                    <a:ext uri="{9D8B030D-6E8A-4147-A177-3AD203B41FA5}">
                      <a16:colId xmlns:a16="http://schemas.microsoft.com/office/drawing/2014/main" val="3667275172"/>
                    </a:ext>
                  </a:extLst>
                </a:gridCol>
                <a:gridCol w="488434">
                  <a:extLst>
                    <a:ext uri="{9D8B030D-6E8A-4147-A177-3AD203B41FA5}">
                      <a16:colId xmlns:a16="http://schemas.microsoft.com/office/drawing/2014/main" val="4133682509"/>
                    </a:ext>
                  </a:extLst>
                </a:gridCol>
                <a:gridCol w="488434">
                  <a:extLst>
                    <a:ext uri="{9D8B030D-6E8A-4147-A177-3AD203B41FA5}">
                      <a16:colId xmlns:a16="http://schemas.microsoft.com/office/drawing/2014/main" val="2495122779"/>
                    </a:ext>
                  </a:extLst>
                </a:gridCol>
                <a:gridCol w="488434">
                  <a:extLst>
                    <a:ext uri="{9D8B030D-6E8A-4147-A177-3AD203B41FA5}">
                      <a16:colId xmlns:a16="http://schemas.microsoft.com/office/drawing/2014/main" val="3321241090"/>
                    </a:ext>
                  </a:extLst>
                </a:gridCol>
                <a:gridCol w="488434">
                  <a:extLst>
                    <a:ext uri="{9D8B030D-6E8A-4147-A177-3AD203B41FA5}">
                      <a16:colId xmlns:a16="http://schemas.microsoft.com/office/drawing/2014/main" val="985260413"/>
                    </a:ext>
                  </a:extLst>
                </a:gridCol>
                <a:gridCol w="488434">
                  <a:extLst>
                    <a:ext uri="{9D8B030D-6E8A-4147-A177-3AD203B41FA5}">
                      <a16:colId xmlns:a16="http://schemas.microsoft.com/office/drawing/2014/main" val="1831383219"/>
                    </a:ext>
                  </a:extLst>
                </a:gridCol>
                <a:gridCol w="488434">
                  <a:extLst>
                    <a:ext uri="{9D8B030D-6E8A-4147-A177-3AD203B41FA5}">
                      <a16:colId xmlns:a16="http://schemas.microsoft.com/office/drawing/2014/main" val="478479835"/>
                    </a:ext>
                  </a:extLst>
                </a:gridCol>
                <a:gridCol w="488434">
                  <a:extLst>
                    <a:ext uri="{9D8B030D-6E8A-4147-A177-3AD203B41FA5}">
                      <a16:colId xmlns:a16="http://schemas.microsoft.com/office/drawing/2014/main" val="1366026873"/>
                    </a:ext>
                  </a:extLst>
                </a:gridCol>
                <a:gridCol w="488434">
                  <a:extLst>
                    <a:ext uri="{9D8B030D-6E8A-4147-A177-3AD203B41FA5}">
                      <a16:colId xmlns:a16="http://schemas.microsoft.com/office/drawing/2014/main" val="2748833973"/>
                    </a:ext>
                  </a:extLst>
                </a:gridCol>
              </a:tblGrid>
              <a:tr h="162249">
                <a:tc>
                  <a:txBody>
                    <a:bodyPr/>
                    <a:lstStyle/>
                    <a:p>
                      <a:pPr algn="ctr"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min</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q25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q50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q75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q95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max</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mean</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std</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nash</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9162084"/>
                  </a:ext>
                </a:extLst>
              </a:tr>
              <a:tr h="162249">
                <a:tc>
                  <a:txBody>
                    <a:bodyPr/>
                    <a:lstStyle/>
                    <a:p>
                      <a:pPr algn="ctr" fontAlgn="b"/>
                      <a:r>
                        <a:rPr lang="en-US" sz="800" b="0" u="none" strike="noStrike">
                          <a:solidFill>
                            <a:srgbClr val="000000"/>
                          </a:solidFill>
                          <a:effectLst/>
                        </a:rPr>
                        <a:t>USGS</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0.1</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0.4</a:t>
                      </a:r>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447.1</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1525.1</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2044.7</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2487.3</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740.6</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775.9</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825318"/>
                  </a:ext>
                </a:extLst>
              </a:tr>
              <a:tr h="293671">
                <a:tc>
                  <a:txBody>
                    <a:bodyPr/>
                    <a:lstStyle/>
                    <a:p>
                      <a:pPr algn="ctr" fontAlgn="b"/>
                      <a:r>
                        <a:rPr lang="en-US" sz="800" b="0" u="none" strike="noStrike">
                          <a:solidFill>
                            <a:srgbClr val="000000"/>
                          </a:solidFill>
                          <a:effectLst/>
                        </a:rPr>
                        <a:t>RGB_Futures</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0.0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145.2</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300.0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1161.3</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1650.0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4500.0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4500.0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1290.4</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1150.3</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-0.8</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325197"/>
                  </a:ext>
                </a:extLst>
              </a:tr>
              <a:tr h="293671">
                <a:tc>
                  <a:txBody>
                    <a:bodyPr/>
                    <a:lstStyle/>
                    <a:p>
                      <a:pPr algn="ctr" fontAlgn="b"/>
                      <a:r>
                        <a:rPr lang="en-US" sz="800" b="0" u="none" strike="noStrike">
                          <a:solidFill>
                            <a:srgbClr val="000000"/>
                          </a:solidFill>
                          <a:effectLst/>
                        </a:rPr>
                        <a:t>PCR_GLOB</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19.1</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402.4</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1488.2</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3296.1</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6080.5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14044.2</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20156.0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4519.9</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4087.1</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dirty="0">
                          <a:solidFill>
                            <a:srgbClr val="000000"/>
                          </a:solidFill>
                          <a:effectLst/>
                        </a:rPr>
                        <a:t>-47.7</a:t>
                      </a:r>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563914"/>
                  </a:ext>
                </a:extLst>
              </a:tr>
            </a:tbl>
          </a:graphicData>
        </a:graphic>
      </p:graphicFrame>
      <p:graphicFrame>
        <p:nvGraphicFramePr>
          <p:cNvPr id="14" name="Table 13">
            <a:extLst>
              <a:ext uri="{FF2B5EF4-FFF2-40B4-BE49-F238E27FC236}">
                <a16:creationId xmlns:a16="http://schemas.microsoft.com/office/drawing/2014/main" id="{5A32AD9E-6D3A-B59D-806A-72668C40B624}"/>
              </a:ext>
            </a:extLst>
          </p:cNvPr>
          <p:cNvGraphicFramePr>
            <a:graphicFrameLocks noGrp="1"/>
          </p:cNvGraphicFramePr>
          <p:nvPr>
            <p:extLst>
              <p:ext uri="{D42A27DB-BD31-4B8C-83A1-F6EECF244321}">
                <p14:modId xmlns:p14="http://schemas.microsoft.com/office/powerpoint/2010/main" val="2144663817"/>
              </p:ext>
            </p:extLst>
          </p:nvPr>
        </p:nvGraphicFramePr>
        <p:xfrm>
          <a:off x="6095999" y="5518300"/>
          <a:ext cx="4957667" cy="911840"/>
        </p:xfrm>
        <a:graphic>
          <a:graphicData uri="http://schemas.openxmlformats.org/drawingml/2006/table">
            <a:tbl>
              <a:tblPr/>
              <a:tblGrid>
                <a:gridCol w="603381">
                  <a:extLst>
                    <a:ext uri="{9D8B030D-6E8A-4147-A177-3AD203B41FA5}">
                      <a16:colId xmlns:a16="http://schemas.microsoft.com/office/drawing/2014/main" val="2300500305"/>
                    </a:ext>
                  </a:extLst>
                </a:gridCol>
                <a:gridCol w="298013">
                  <a:extLst>
                    <a:ext uri="{9D8B030D-6E8A-4147-A177-3AD203B41FA5}">
                      <a16:colId xmlns:a16="http://schemas.microsoft.com/office/drawing/2014/main" val="4004097719"/>
                    </a:ext>
                  </a:extLst>
                </a:gridCol>
                <a:gridCol w="450697">
                  <a:extLst>
                    <a:ext uri="{9D8B030D-6E8A-4147-A177-3AD203B41FA5}">
                      <a16:colId xmlns:a16="http://schemas.microsoft.com/office/drawing/2014/main" val="2459899249"/>
                    </a:ext>
                  </a:extLst>
                </a:gridCol>
                <a:gridCol w="450697">
                  <a:extLst>
                    <a:ext uri="{9D8B030D-6E8A-4147-A177-3AD203B41FA5}">
                      <a16:colId xmlns:a16="http://schemas.microsoft.com/office/drawing/2014/main" val="2796960222"/>
                    </a:ext>
                  </a:extLst>
                </a:gridCol>
                <a:gridCol w="450697">
                  <a:extLst>
                    <a:ext uri="{9D8B030D-6E8A-4147-A177-3AD203B41FA5}">
                      <a16:colId xmlns:a16="http://schemas.microsoft.com/office/drawing/2014/main" val="906912540"/>
                    </a:ext>
                  </a:extLst>
                </a:gridCol>
                <a:gridCol w="450697">
                  <a:extLst>
                    <a:ext uri="{9D8B030D-6E8A-4147-A177-3AD203B41FA5}">
                      <a16:colId xmlns:a16="http://schemas.microsoft.com/office/drawing/2014/main" val="3923050470"/>
                    </a:ext>
                  </a:extLst>
                </a:gridCol>
                <a:gridCol w="450697">
                  <a:extLst>
                    <a:ext uri="{9D8B030D-6E8A-4147-A177-3AD203B41FA5}">
                      <a16:colId xmlns:a16="http://schemas.microsoft.com/office/drawing/2014/main" val="1808484301"/>
                    </a:ext>
                  </a:extLst>
                </a:gridCol>
                <a:gridCol w="450697">
                  <a:extLst>
                    <a:ext uri="{9D8B030D-6E8A-4147-A177-3AD203B41FA5}">
                      <a16:colId xmlns:a16="http://schemas.microsoft.com/office/drawing/2014/main" val="4230756773"/>
                    </a:ext>
                  </a:extLst>
                </a:gridCol>
                <a:gridCol w="450697">
                  <a:extLst>
                    <a:ext uri="{9D8B030D-6E8A-4147-A177-3AD203B41FA5}">
                      <a16:colId xmlns:a16="http://schemas.microsoft.com/office/drawing/2014/main" val="2828089671"/>
                    </a:ext>
                  </a:extLst>
                </a:gridCol>
                <a:gridCol w="450697">
                  <a:extLst>
                    <a:ext uri="{9D8B030D-6E8A-4147-A177-3AD203B41FA5}">
                      <a16:colId xmlns:a16="http://schemas.microsoft.com/office/drawing/2014/main" val="27972236"/>
                    </a:ext>
                  </a:extLst>
                </a:gridCol>
                <a:gridCol w="450697">
                  <a:extLst>
                    <a:ext uri="{9D8B030D-6E8A-4147-A177-3AD203B41FA5}">
                      <a16:colId xmlns:a16="http://schemas.microsoft.com/office/drawing/2014/main" val="132087147"/>
                    </a:ext>
                  </a:extLst>
                </a:gridCol>
              </a:tblGrid>
              <a:tr h="227960">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113839"/>
                  </a:ext>
                </a:extLst>
              </a:tr>
              <a:tr h="227960">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67436"/>
                  </a:ext>
                </a:extLst>
              </a:tr>
              <a:tr h="227960">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65739"/>
                  </a:ext>
                </a:extLst>
              </a:tr>
              <a:tr h="227960">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5276576"/>
                  </a:ext>
                </a:extLst>
              </a:tr>
            </a:tbl>
          </a:graphicData>
        </a:graphic>
      </p:graphicFrame>
    </p:spTree>
    <p:extLst>
      <p:ext uri="{BB962C8B-B14F-4D97-AF65-F5344CB8AC3E}">
        <p14:creationId xmlns:p14="http://schemas.microsoft.com/office/powerpoint/2010/main" val="25889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sp>
        <p:nvSpPr>
          <p:cNvPr id="2" name="TextBox 1">
            <a:extLst>
              <a:ext uri="{FF2B5EF4-FFF2-40B4-BE49-F238E27FC236}">
                <a16:creationId xmlns:a16="http://schemas.microsoft.com/office/drawing/2014/main" id="{F35B5FCC-74CF-92A0-2338-641FDF7B49CB}"/>
              </a:ext>
            </a:extLst>
          </p:cNvPr>
          <p:cNvSpPr txBox="1"/>
          <p:nvPr/>
        </p:nvSpPr>
        <p:spPr>
          <a:xfrm>
            <a:off x="441213" y="339598"/>
            <a:ext cx="5442439" cy="369332"/>
          </a:xfrm>
          <a:prstGeom prst="rect">
            <a:avLst/>
          </a:prstGeom>
          <a:noFill/>
        </p:spPr>
        <p:txBody>
          <a:bodyPr wrap="square" rtlCol="0">
            <a:spAutoFit/>
          </a:bodyPr>
          <a:lstStyle/>
          <a:p>
            <a:r>
              <a:rPr lang="en-US" b="1" dirty="0"/>
              <a:t>USGS 08361000: Below Elephant Butte Dam</a:t>
            </a:r>
          </a:p>
        </p:txBody>
      </p:sp>
      <p:pic>
        <p:nvPicPr>
          <p:cNvPr id="4" name="Picture 3" descr="A graph of different colored lines&#10;&#10;Description automatically generated">
            <a:extLst>
              <a:ext uri="{FF2B5EF4-FFF2-40B4-BE49-F238E27FC236}">
                <a16:creationId xmlns:a16="http://schemas.microsoft.com/office/drawing/2014/main" id="{3358569E-9BEA-9947-CE88-CBF530C2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873" y="1689514"/>
            <a:ext cx="4784443" cy="3588332"/>
          </a:xfrm>
          <a:prstGeom prst="rect">
            <a:avLst/>
          </a:prstGeom>
        </p:spPr>
      </p:pic>
      <p:pic>
        <p:nvPicPr>
          <p:cNvPr id="7" name="Picture 6" descr="A graph with blue and red lines&#10;&#10;Description automatically generated">
            <a:extLst>
              <a:ext uri="{FF2B5EF4-FFF2-40B4-BE49-F238E27FC236}">
                <a16:creationId xmlns:a16="http://schemas.microsoft.com/office/drawing/2014/main" id="{CE8535B3-EAF2-8875-0DEA-33B18A737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01" y="1689514"/>
            <a:ext cx="4572988" cy="3429741"/>
          </a:xfrm>
          <a:prstGeom prst="rect">
            <a:avLst/>
          </a:prstGeom>
        </p:spPr>
      </p:pic>
      <p:graphicFrame>
        <p:nvGraphicFramePr>
          <p:cNvPr id="9" name="Table 8">
            <a:extLst>
              <a:ext uri="{FF2B5EF4-FFF2-40B4-BE49-F238E27FC236}">
                <a16:creationId xmlns:a16="http://schemas.microsoft.com/office/drawing/2014/main" id="{7180C9A3-90BD-39DE-0FF1-337D6F8BEFA5}"/>
              </a:ext>
            </a:extLst>
          </p:cNvPr>
          <p:cNvGraphicFramePr>
            <a:graphicFrameLocks noGrp="1"/>
          </p:cNvGraphicFramePr>
          <p:nvPr>
            <p:extLst>
              <p:ext uri="{D42A27DB-BD31-4B8C-83A1-F6EECF244321}">
                <p14:modId xmlns:p14="http://schemas.microsoft.com/office/powerpoint/2010/main" val="1111315617"/>
              </p:ext>
            </p:extLst>
          </p:nvPr>
        </p:nvGraphicFramePr>
        <p:xfrm>
          <a:off x="297596" y="5355771"/>
          <a:ext cx="4736182" cy="995266"/>
        </p:xfrm>
        <a:graphic>
          <a:graphicData uri="http://schemas.openxmlformats.org/drawingml/2006/table">
            <a:tbl>
              <a:tblPr/>
              <a:tblGrid>
                <a:gridCol w="554600">
                  <a:extLst>
                    <a:ext uri="{9D8B030D-6E8A-4147-A177-3AD203B41FA5}">
                      <a16:colId xmlns:a16="http://schemas.microsoft.com/office/drawing/2014/main" val="1736500211"/>
                    </a:ext>
                  </a:extLst>
                </a:gridCol>
                <a:gridCol w="306524">
                  <a:extLst>
                    <a:ext uri="{9D8B030D-6E8A-4147-A177-3AD203B41FA5}">
                      <a16:colId xmlns:a16="http://schemas.microsoft.com/office/drawing/2014/main" val="3241262812"/>
                    </a:ext>
                  </a:extLst>
                </a:gridCol>
                <a:gridCol w="430562">
                  <a:extLst>
                    <a:ext uri="{9D8B030D-6E8A-4147-A177-3AD203B41FA5}">
                      <a16:colId xmlns:a16="http://schemas.microsoft.com/office/drawing/2014/main" val="2957449686"/>
                    </a:ext>
                  </a:extLst>
                </a:gridCol>
                <a:gridCol w="430562">
                  <a:extLst>
                    <a:ext uri="{9D8B030D-6E8A-4147-A177-3AD203B41FA5}">
                      <a16:colId xmlns:a16="http://schemas.microsoft.com/office/drawing/2014/main" val="62325702"/>
                    </a:ext>
                  </a:extLst>
                </a:gridCol>
                <a:gridCol w="430562">
                  <a:extLst>
                    <a:ext uri="{9D8B030D-6E8A-4147-A177-3AD203B41FA5}">
                      <a16:colId xmlns:a16="http://schemas.microsoft.com/office/drawing/2014/main" val="38262354"/>
                    </a:ext>
                  </a:extLst>
                </a:gridCol>
                <a:gridCol w="430562">
                  <a:extLst>
                    <a:ext uri="{9D8B030D-6E8A-4147-A177-3AD203B41FA5}">
                      <a16:colId xmlns:a16="http://schemas.microsoft.com/office/drawing/2014/main" val="2646869580"/>
                    </a:ext>
                  </a:extLst>
                </a:gridCol>
                <a:gridCol w="430562">
                  <a:extLst>
                    <a:ext uri="{9D8B030D-6E8A-4147-A177-3AD203B41FA5}">
                      <a16:colId xmlns:a16="http://schemas.microsoft.com/office/drawing/2014/main" val="4219611122"/>
                    </a:ext>
                  </a:extLst>
                </a:gridCol>
                <a:gridCol w="430562">
                  <a:extLst>
                    <a:ext uri="{9D8B030D-6E8A-4147-A177-3AD203B41FA5}">
                      <a16:colId xmlns:a16="http://schemas.microsoft.com/office/drawing/2014/main" val="13255454"/>
                    </a:ext>
                  </a:extLst>
                </a:gridCol>
                <a:gridCol w="430562">
                  <a:extLst>
                    <a:ext uri="{9D8B030D-6E8A-4147-A177-3AD203B41FA5}">
                      <a16:colId xmlns:a16="http://schemas.microsoft.com/office/drawing/2014/main" val="2635687638"/>
                    </a:ext>
                  </a:extLst>
                </a:gridCol>
                <a:gridCol w="430562">
                  <a:extLst>
                    <a:ext uri="{9D8B030D-6E8A-4147-A177-3AD203B41FA5}">
                      <a16:colId xmlns:a16="http://schemas.microsoft.com/office/drawing/2014/main" val="1752379696"/>
                    </a:ext>
                  </a:extLst>
                </a:gridCol>
                <a:gridCol w="430562">
                  <a:extLst>
                    <a:ext uri="{9D8B030D-6E8A-4147-A177-3AD203B41FA5}">
                      <a16:colId xmlns:a16="http://schemas.microsoft.com/office/drawing/2014/main" val="3328187223"/>
                    </a:ext>
                  </a:extLst>
                </a:gridCol>
              </a:tblGrid>
              <a:tr h="217291">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297451"/>
                  </a:ext>
                </a:extLst>
              </a:tr>
              <a:tr h="217291">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7210015"/>
                  </a:ext>
                </a:extLst>
              </a:tr>
              <a:tr h="280342">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504039"/>
                  </a:ext>
                </a:extLst>
              </a:tr>
              <a:tr h="280342">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5135.3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8502.6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14837.5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21861.3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6095.9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4635.0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1016067"/>
                  </a:ext>
                </a:extLst>
              </a:tr>
            </a:tbl>
          </a:graphicData>
        </a:graphic>
      </p:graphicFrame>
      <p:graphicFrame>
        <p:nvGraphicFramePr>
          <p:cNvPr id="13" name="Table 12">
            <a:extLst>
              <a:ext uri="{FF2B5EF4-FFF2-40B4-BE49-F238E27FC236}">
                <a16:creationId xmlns:a16="http://schemas.microsoft.com/office/drawing/2014/main" id="{6B672D77-4950-830D-AAB2-D7551690B715}"/>
              </a:ext>
            </a:extLst>
          </p:cNvPr>
          <p:cNvGraphicFramePr>
            <a:graphicFrameLocks noGrp="1"/>
          </p:cNvGraphicFramePr>
          <p:nvPr>
            <p:extLst>
              <p:ext uri="{D42A27DB-BD31-4B8C-83A1-F6EECF244321}">
                <p14:modId xmlns:p14="http://schemas.microsoft.com/office/powerpoint/2010/main" val="1744713755"/>
              </p:ext>
            </p:extLst>
          </p:nvPr>
        </p:nvGraphicFramePr>
        <p:xfrm>
          <a:off x="6388359" y="5355770"/>
          <a:ext cx="4876795" cy="999816"/>
        </p:xfrm>
        <a:graphic>
          <a:graphicData uri="http://schemas.openxmlformats.org/drawingml/2006/table">
            <a:tbl>
              <a:tblPr/>
              <a:tblGrid>
                <a:gridCol w="503853">
                  <a:extLst>
                    <a:ext uri="{9D8B030D-6E8A-4147-A177-3AD203B41FA5}">
                      <a16:colId xmlns:a16="http://schemas.microsoft.com/office/drawing/2014/main" val="2135093945"/>
                    </a:ext>
                  </a:extLst>
                </a:gridCol>
                <a:gridCol w="382837">
                  <a:extLst>
                    <a:ext uri="{9D8B030D-6E8A-4147-A177-3AD203B41FA5}">
                      <a16:colId xmlns:a16="http://schemas.microsoft.com/office/drawing/2014/main" val="1945137840"/>
                    </a:ext>
                  </a:extLst>
                </a:gridCol>
                <a:gridCol w="443345">
                  <a:extLst>
                    <a:ext uri="{9D8B030D-6E8A-4147-A177-3AD203B41FA5}">
                      <a16:colId xmlns:a16="http://schemas.microsoft.com/office/drawing/2014/main" val="90607053"/>
                    </a:ext>
                  </a:extLst>
                </a:gridCol>
                <a:gridCol w="443345">
                  <a:extLst>
                    <a:ext uri="{9D8B030D-6E8A-4147-A177-3AD203B41FA5}">
                      <a16:colId xmlns:a16="http://schemas.microsoft.com/office/drawing/2014/main" val="792072138"/>
                    </a:ext>
                  </a:extLst>
                </a:gridCol>
                <a:gridCol w="443345">
                  <a:extLst>
                    <a:ext uri="{9D8B030D-6E8A-4147-A177-3AD203B41FA5}">
                      <a16:colId xmlns:a16="http://schemas.microsoft.com/office/drawing/2014/main" val="329185368"/>
                    </a:ext>
                  </a:extLst>
                </a:gridCol>
                <a:gridCol w="443345">
                  <a:extLst>
                    <a:ext uri="{9D8B030D-6E8A-4147-A177-3AD203B41FA5}">
                      <a16:colId xmlns:a16="http://schemas.microsoft.com/office/drawing/2014/main" val="2324049408"/>
                    </a:ext>
                  </a:extLst>
                </a:gridCol>
                <a:gridCol w="443345">
                  <a:extLst>
                    <a:ext uri="{9D8B030D-6E8A-4147-A177-3AD203B41FA5}">
                      <a16:colId xmlns:a16="http://schemas.microsoft.com/office/drawing/2014/main" val="1825196550"/>
                    </a:ext>
                  </a:extLst>
                </a:gridCol>
                <a:gridCol w="443345">
                  <a:extLst>
                    <a:ext uri="{9D8B030D-6E8A-4147-A177-3AD203B41FA5}">
                      <a16:colId xmlns:a16="http://schemas.microsoft.com/office/drawing/2014/main" val="4119988674"/>
                    </a:ext>
                  </a:extLst>
                </a:gridCol>
                <a:gridCol w="443345">
                  <a:extLst>
                    <a:ext uri="{9D8B030D-6E8A-4147-A177-3AD203B41FA5}">
                      <a16:colId xmlns:a16="http://schemas.microsoft.com/office/drawing/2014/main" val="3720690139"/>
                    </a:ext>
                  </a:extLst>
                </a:gridCol>
                <a:gridCol w="443345">
                  <a:extLst>
                    <a:ext uri="{9D8B030D-6E8A-4147-A177-3AD203B41FA5}">
                      <a16:colId xmlns:a16="http://schemas.microsoft.com/office/drawing/2014/main" val="3926867861"/>
                    </a:ext>
                  </a:extLst>
                </a:gridCol>
                <a:gridCol w="443345">
                  <a:extLst>
                    <a:ext uri="{9D8B030D-6E8A-4147-A177-3AD203B41FA5}">
                      <a16:colId xmlns:a16="http://schemas.microsoft.com/office/drawing/2014/main" val="3019852447"/>
                    </a:ext>
                  </a:extLst>
                </a:gridCol>
              </a:tblGrid>
              <a:tr h="248817">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91766"/>
                  </a:ext>
                </a:extLst>
              </a:tr>
              <a:tr h="248817">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50308"/>
                  </a:ext>
                </a:extLst>
              </a:tr>
              <a:tr h="248817">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2170476"/>
                  </a:ext>
                </a:extLst>
              </a:tr>
              <a:tr h="248817">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290.6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7410562"/>
                  </a:ext>
                </a:extLst>
              </a:tr>
            </a:tbl>
          </a:graphicData>
        </a:graphic>
      </p:graphicFrame>
    </p:spTree>
    <p:extLst>
      <p:ext uri="{BB962C8B-B14F-4D97-AF65-F5344CB8AC3E}">
        <p14:creationId xmlns:p14="http://schemas.microsoft.com/office/powerpoint/2010/main" val="13020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pic>
        <p:nvPicPr>
          <p:cNvPr id="3" name="Picture 2" descr="A graph of different colored lines&#10;&#10;Description automatically generated">
            <a:extLst>
              <a:ext uri="{FF2B5EF4-FFF2-40B4-BE49-F238E27FC236}">
                <a16:creationId xmlns:a16="http://schemas.microsoft.com/office/drawing/2014/main" id="{C52F46E5-18C2-2C8E-B892-8BED65D75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62" y="1877290"/>
            <a:ext cx="5070771" cy="3803078"/>
          </a:xfrm>
          <a:prstGeom prst="rect">
            <a:avLst/>
          </a:prstGeom>
        </p:spPr>
      </p:pic>
      <p:sp>
        <p:nvSpPr>
          <p:cNvPr id="4" name="TextBox 3">
            <a:extLst>
              <a:ext uri="{FF2B5EF4-FFF2-40B4-BE49-F238E27FC236}">
                <a16:creationId xmlns:a16="http://schemas.microsoft.com/office/drawing/2014/main" id="{30D3E080-296D-8A08-5D7E-6BA464CF1A8D}"/>
              </a:ext>
            </a:extLst>
          </p:cNvPr>
          <p:cNvSpPr txBox="1"/>
          <p:nvPr/>
        </p:nvSpPr>
        <p:spPr>
          <a:xfrm>
            <a:off x="253377" y="262227"/>
            <a:ext cx="5442439" cy="369332"/>
          </a:xfrm>
          <a:prstGeom prst="rect">
            <a:avLst/>
          </a:prstGeom>
          <a:noFill/>
        </p:spPr>
        <p:txBody>
          <a:bodyPr wrap="square" rtlCol="0">
            <a:spAutoFit/>
          </a:bodyPr>
          <a:lstStyle/>
          <a:p>
            <a:r>
              <a:rPr lang="en-US" b="1" dirty="0"/>
              <a:t>USGS 08362500: Below Caballo Dam</a:t>
            </a:r>
          </a:p>
        </p:txBody>
      </p:sp>
      <p:pic>
        <p:nvPicPr>
          <p:cNvPr id="7" name="Picture 6" descr="A graph with red and blue lines&#10;&#10;Description automatically generated">
            <a:extLst>
              <a:ext uri="{FF2B5EF4-FFF2-40B4-BE49-F238E27FC236}">
                <a16:creationId xmlns:a16="http://schemas.microsoft.com/office/drawing/2014/main" id="{9D538FAC-6C51-8A7F-6F6E-D4576E956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71" y="1877290"/>
            <a:ext cx="4876802" cy="3657601"/>
          </a:xfrm>
          <a:prstGeom prst="rect">
            <a:avLst/>
          </a:prstGeom>
        </p:spPr>
      </p:pic>
      <p:graphicFrame>
        <p:nvGraphicFramePr>
          <p:cNvPr id="9" name="Table 8">
            <a:extLst>
              <a:ext uri="{FF2B5EF4-FFF2-40B4-BE49-F238E27FC236}">
                <a16:creationId xmlns:a16="http://schemas.microsoft.com/office/drawing/2014/main" id="{5099C8CD-6C15-64A6-B039-92A329251B6C}"/>
              </a:ext>
            </a:extLst>
          </p:cNvPr>
          <p:cNvGraphicFramePr>
            <a:graphicFrameLocks noGrp="1"/>
          </p:cNvGraphicFramePr>
          <p:nvPr>
            <p:extLst>
              <p:ext uri="{D42A27DB-BD31-4B8C-83A1-F6EECF244321}">
                <p14:modId xmlns:p14="http://schemas.microsoft.com/office/powerpoint/2010/main" val="631278309"/>
              </p:ext>
            </p:extLst>
          </p:nvPr>
        </p:nvGraphicFramePr>
        <p:xfrm>
          <a:off x="304800" y="5617029"/>
          <a:ext cx="5070769" cy="825340"/>
        </p:xfrm>
        <a:graphic>
          <a:graphicData uri="http://schemas.openxmlformats.org/drawingml/2006/table">
            <a:tbl>
              <a:tblPr/>
              <a:tblGrid>
                <a:gridCol w="597159">
                  <a:extLst>
                    <a:ext uri="{9D8B030D-6E8A-4147-A177-3AD203B41FA5}">
                      <a16:colId xmlns:a16="http://schemas.microsoft.com/office/drawing/2014/main" val="1338081612"/>
                    </a:ext>
                  </a:extLst>
                </a:gridCol>
                <a:gridCol w="324799">
                  <a:extLst>
                    <a:ext uri="{9D8B030D-6E8A-4147-A177-3AD203B41FA5}">
                      <a16:colId xmlns:a16="http://schemas.microsoft.com/office/drawing/2014/main" val="391504440"/>
                    </a:ext>
                  </a:extLst>
                </a:gridCol>
                <a:gridCol w="460979">
                  <a:extLst>
                    <a:ext uri="{9D8B030D-6E8A-4147-A177-3AD203B41FA5}">
                      <a16:colId xmlns:a16="http://schemas.microsoft.com/office/drawing/2014/main" val="395904414"/>
                    </a:ext>
                  </a:extLst>
                </a:gridCol>
                <a:gridCol w="460979">
                  <a:extLst>
                    <a:ext uri="{9D8B030D-6E8A-4147-A177-3AD203B41FA5}">
                      <a16:colId xmlns:a16="http://schemas.microsoft.com/office/drawing/2014/main" val="1076198953"/>
                    </a:ext>
                  </a:extLst>
                </a:gridCol>
                <a:gridCol w="460979">
                  <a:extLst>
                    <a:ext uri="{9D8B030D-6E8A-4147-A177-3AD203B41FA5}">
                      <a16:colId xmlns:a16="http://schemas.microsoft.com/office/drawing/2014/main" val="2784403449"/>
                    </a:ext>
                  </a:extLst>
                </a:gridCol>
                <a:gridCol w="460979">
                  <a:extLst>
                    <a:ext uri="{9D8B030D-6E8A-4147-A177-3AD203B41FA5}">
                      <a16:colId xmlns:a16="http://schemas.microsoft.com/office/drawing/2014/main" val="1519785665"/>
                    </a:ext>
                  </a:extLst>
                </a:gridCol>
                <a:gridCol w="460979">
                  <a:extLst>
                    <a:ext uri="{9D8B030D-6E8A-4147-A177-3AD203B41FA5}">
                      <a16:colId xmlns:a16="http://schemas.microsoft.com/office/drawing/2014/main" val="621609321"/>
                    </a:ext>
                  </a:extLst>
                </a:gridCol>
                <a:gridCol w="460979">
                  <a:extLst>
                    <a:ext uri="{9D8B030D-6E8A-4147-A177-3AD203B41FA5}">
                      <a16:colId xmlns:a16="http://schemas.microsoft.com/office/drawing/2014/main" val="2385687221"/>
                    </a:ext>
                  </a:extLst>
                </a:gridCol>
                <a:gridCol w="460979">
                  <a:extLst>
                    <a:ext uri="{9D8B030D-6E8A-4147-A177-3AD203B41FA5}">
                      <a16:colId xmlns:a16="http://schemas.microsoft.com/office/drawing/2014/main" val="1340936083"/>
                    </a:ext>
                  </a:extLst>
                </a:gridCol>
                <a:gridCol w="460979">
                  <a:extLst>
                    <a:ext uri="{9D8B030D-6E8A-4147-A177-3AD203B41FA5}">
                      <a16:colId xmlns:a16="http://schemas.microsoft.com/office/drawing/2014/main" val="4187453509"/>
                    </a:ext>
                  </a:extLst>
                </a:gridCol>
                <a:gridCol w="460979">
                  <a:extLst>
                    <a:ext uri="{9D8B030D-6E8A-4147-A177-3AD203B41FA5}">
                      <a16:colId xmlns:a16="http://schemas.microsoft.com/office/drawing/2014/main" val="2917376744"/>
                    </a:ext>
                  </a:extLst>
                </a:gridCol>
              </a:tblGrid>
              <a:tr h="206335">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9893369"/>
                  </a:ext>
                </a:extLst>
              </a:tr>
              <a:tr h="206335">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97109"/>
                  </a:ext>
                </a:extLst>
              </a:tr>
              <a:tr h="206335">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788870"/>
                  </a:ext>
                </a:extLst>
              </a:tr>
              <a:tr h="206335">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1794.5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4480.9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7119.9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10720.5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19984.9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4804.0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3673.6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720425"/>
                  </a:ext>
                </a:extLst>
              </a:tr>
            </a:tbl>
          </a:graphicData>
        </a:graphic>
      </p:graphicFrame>
      <p:graphicFrame>
        <p:nvGraphicFramePr>
          <p:cNvPr id="13" name="Table 12">
            <a:extLst>
              <a:ext uri="{FF2B5EF4-FFF2-40B4-BE49-F238E27FC236}">
                <a16:creationId xmlns:a16="http://schemas.microsoft.com/office/drawing/2014/main" id="{1C8AD308-AD84-4249-FC79-EDF64166135C}"/>
              </a:ext>
            </a:extLst>
          </p:cNvPr>
          <p:cNvGraphicFramePr>
            <a:graphicFrameLocks noGrp="1"/>
          </p:cNvGraphicFramePr>
          <p:nvPr>
            <p:extLst>
              <p:ext uri="{D42A27DB-BD31-4B8C-83A1-F6EECF244321}">
                <p14:modId xmlns:p14="http://schemas.microsoft.com/office/powerpoint/2010/main" val="3033419229"/>
              </p:ext>
            </p:extLst>
          </p:nvPr>
        </p:nvGraphicFramePr>
        <p:xfrm>
          <a:off x="6189306" y="5617029"/>
          <a:ext cx="5374435" cy="825340"/>
        </p:xfrm>
        <a:graphic>
          <a:graphicData uri="http://schemas.openxmlformats.org/drawingml/2006/table">
            <a:tbl>
              <a:tblPr/>
              <a:tblGrid>
                <a:gridCol w="622042">
                  <a:extLst>
                    <a:ext uri="{9D8B030D-6E8A-4147-A177-3AD203B41FA5}">
                      <a16:colId xmlns:a16="http://schemas.microsoft.com/office/drawing/2014/main" val="3937978889"/>
                    </a:ext>
                  </a:extLst>
                </a:gridCol>
                <a:gridCol w="355128">
                  <a:extLst>
                    <a:ext uri="{9D8B030D-6E8A-4147-A177-3AD203B41FA5}">
                      <a16:colId xmlns:a16="http://schemas.microsoft.com/office/drawing/2014/main" val="347255494"/>
                    </a:ext>
                  </a:extLst>
                </a:gridCol>
                <a:gridCol w="488585">
                  <a:extLst>
                    <a:ext uri="{9D8B030D-6E8A-4147-A177-3AD203B41FA5}">
                      <a16:colId xmlns:a16="http://schemas.microsoft.com/office/drawing/2014/main" val="1561581072"/>
                    </a:ext>
                  </a:extLst>
                </a:gridCol>
                <a:gridCol w="488585">
                  <a:extLst>
                    <a:ext uri="{9D8B030D-6E8A-4147-A177-3AD203B41FA5}">
                      <a16:colId xmlns:a16="http://schemas.microsoft.com/office/drawing/2014/main" val="1829510793"/>
                    </a:ext>
                  </a:extLst>
                </a:gridCol>
                <a:gridCol w="488585">
                  <a:extLst>
                    <a:ext uri="{9D8B030D-6E8A-4147-A177-3AD203B41FA5}">
                      <a16:colId xmlns:a16="http://schemas.microsoft.com/office/drawing/2014/main" val="2887226659"/>
                    </a:ext>
                  </a:extLst>
                </a:gridCol>
                <a:gridCol w="488585">
                  <a:extLst>
                    <a:ext uri="{9D8B030D-6E8A-4147-A177-3AD203B41FA5}">
                      <a16:colId xmlns:a16="http://schemas.microsoft.com/office/drawing/2014/main" val="2109321930"/>
                    </a:ext>
                  </a:extLst>
                </a:gridCol>
                <a:gridCol w="488585">
                  <a:extLst>
                    <a:ext uri="{9D8B030D-6E8A-4147-A177-3AD203B41FA5}">
                      <a16:colId xmlns:a16="http://schemas.microsoft.com/office/drawing/2014/main" val="2917507589"/>
                    </a:ext>
                  </a:extLst>
                </a:gridCol>
                <a:gridCol w="488585">
                  <a:extLst>
                    <a:ext uri="{9D8B030D-6E8A-4147-A177-3AD203B41FA5}">
                      <a16:colId xmlns:a16="http://schemas.microsoft.com/office/drawing/2014/main" val="3100651747"/>
                    </a:ext>
                  </a:extLst>
                </a:gridCol>
                <a:gridCol w="488585">
                  <a:extLst>
                    <a:ext uri="{9D8B030D-6E8A-4147-A177-3AD203B41FA5}">
                      <a16:colId xmlns:a16="http://schemas.microsoft.com/office/drawing/2014/main" val="3143200169"/>
                    </a:ext>
                  </a:extLst>
                </a:gridCol>
                <a:gridCol w="488585">
                  <a:extLst>
                    <a:ext uri="{9D8B030D-6E8A-4147-A177-3AD203B41FA5}">
                      <a16:colId xmlns:a16="http://schemas.microsoft.com/office/drawing/2014/main" val="3711332840"/>
                    </a:ext>
                  </a:extLst>
                </a:gridCol>
                <a:gridCol w="488585">
                  <a:extLst>
                    <a:ext uri="{9D8B030D-6E8A-4147-A177-3AD203B41FA5}">
                      <a16:colId xmlns:a16="http://schemas.microsoft.com/office/drawing/2014/main" val="3736129120"/>
                    </a:ext>
                  </a:extLst>
                </a:gridCol>
              </a:tblGrid>
              <a:tr h="206335">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897677"/>
                  </a:ext>
                </a:extLst>
              </a:tr>
              <a:tr h="206335">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978435"/>
                  </a:ext>
                </a:extLst>
              </a:tr>
              <a:tr h="206335">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988535"/>
                  </a:ext>
                </a:extLst>
              </a:tr>
              <a:tr h="206335">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0638690"/>
                  </a:ext>
                </a:extLst>
              </a:tr>
            </a:tbl>
          </a:graphicData>
        </a:graphic>
      </p:graphicFrame>
    </p:spTree>
    <p:extLst>
      <p:ext uri="{BB962C8B-B14F-4D97-AF65-F5344CB8AC3E}">
        <p14:creationId xmlns:p14="http://schemas.microsoft.com/office/powerpoint/2010/main" val="11754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1192</TotalTime>
  <Words>587</Words>
  <Application>Microsoft Office PowerPoint</Application>
  <PresentationFormat>Widescreen</PresentationFormat>
  <Paragraphs>285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Aptos Narrow</vt:lpstr>
      <vt:lpstr>Arial</vt:lpstr>
      <vt:lpstr>Office Theme</vt:lpstr>
      <vt:lpstr>PCR performance across small (&lt;2,000km2) and large (&gt;2,000km2) basins</vt:lpstr>
      <vt:lpstr>PowerPoint Presentation</vt:lpstr>
      <vt:lpstr>Comparison between PCR and RGB Futures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PCR and RGB Futures</dc:title>
  <dc:creator>Baptiste Francois</dc:creator>
  <cp:lastModifiedBy>Baptiste Francois</cp:lastModifiedBy>
  <cp:revision>2</cp:revision>
  <dcterms:created xsi:type="dcterms:W3CDTF">2024-05-16T19:00:38Z</dcterms:created>
  <dcterms:modified xsi:type="dcterms:W3CDTF">2024-05-17T14:52:57Z</dcterms:modified>
</cp:coreProperties>
</file>