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A557-9DF7-8147-A6CD-F11634C9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5EE5-4DA7-0BEF-E3B9-ABA77F1E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79A1-273D-6ECA-B46A-78781F62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E0BF-38DB-7D13-59C1-BF7DEC2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5C0E-AC98-F42A-F7DB-CDA97F5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1D33-1945-F61D-191D-6DA62BC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048DD-528F-C602-F791-E1C207F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9744-A501-1A0D-7558-55043CCF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6240-FAE4-0217-CC2E-0812E78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A26-664C-D986-349D-86D011D3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44F38-1983-99FF-FA1B-1DE6E2C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2F56C-93E4-8168-35E0-CCE06C7F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7852-3DDF-8134-A678-830F4652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6967-0A29-34D4-522A-394B48A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4A2D-8DBC-BFF7-32E8-E509986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C3D9-F25A-4567-58B1-AB38D115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7B8C-B474-6710-4FC5-48CE8DAC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EE17-A193-84DB-A85C-3D3214D9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E40F-18E8-426E-1056-3774E34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4E88-EF44-26E9-B7A5-127AF119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90F-AB96-05D6-2827-AE3534B6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7E2E-3B28-DEA8-109B-EABF7FA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8B21-9354-4BD0-719D-01D6EC53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95F9-E8C4-34B3-5DF0-B4FE757A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B0BD-658E-47FA-3BE1-EA5258B8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2FED-841D-DEAA-A270-FB54563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D56-0971-43A9-12D3-564BEF775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74EC-A4AB-7657-536F-16B70E41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00EA7-5A6B-6500-AC1C-EE626556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CB96-AA4C-9F99-581D-772BAFF8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9464-F69A-3CD0-0BBA-ED209897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ACDC-9FF9-A156-CCB2-823F622F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D43A-5BFC-DF94-1478-6BCB4911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AA75-E1E2-AD2B-E002-1F77581A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54DC-3845-BDF4-BD90-21971C88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7064D-8792-8577-2045-E3DE9EB7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A4F58-D547-555B-424A-A0DEDD18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8D46A-6F68-06CD-D244-9996FB1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DB254-BAD8-4AC9-86D7-2671AF60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CDD-A063-E64A-69CA-62F226D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08C3-EB42-AD72-95D0-D4169FB4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EBE-41D4-4178-6CEB-68843D40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13E62-ABA8-9C49-FD9D-3B4FE1B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E896A-E6F8-4C9A-6A7A-0DF951E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4103-09E4-ED14-46A8-80AC06B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3EB9-0528-CEDA-E393-5589EBC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9A2-0239-8DCB-928D-B469E97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C3CD-4607-CA85-363D-69658EF4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4CF4-58A7-D4A0-CC87-015614E2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C155-DBD4-8EF0-0F49-3FBE0FE0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795A-B9DD-6D03-F3A9-93F56CA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A1D8C-2C9C-FDF6-5F3E-6448EB8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D7F9-357B-DC9D-E8EF-E05B4226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EE3E3-F932-19DF-B30A-A9676AA3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57249-8916-141D-2E92-99DB926B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5DB0-9FCF-0DDC-DDC8-7103354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B61C-D6AC-284E-D3D8-B3093973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3187-9729-4479-CE83-7D13B94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62B2-7D6F-62D2-A5D4-578E4AB9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71F-AE2F-0FAB-3B50-E7D97978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D43-C28E-FC7A-D3FE-9C3722F5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8A17B-FC6F-4F04-B5BD-6354CAEB8C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0BAD-BAD8-4B63-736B-0E08DEAE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5B43-EC49-EE9C-571A-150AB5E67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7880-E93D-5D01-8447-FED8507D8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PCR-GLOBWB 2.0 and DPL-HBV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82B4-C599-3B33-99F2-A22E50F0D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04/26/2024</a:t>
            </a:r>
          </a:p>
        </p:txBody>
      </p:sp>
    </p:spTree>
    <p:extLst>
      <p:ext uri="{BB962C8B-B14F-4D97-AF65-F5344CB8AC3E}">
        <p14:creationId xmlns:p14="http://schemas.microsoft.com/office/powerpoint/2010/main" val="202799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sam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3341DEF-52EB-909F-2F41-A0D2B7CA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6" y="795528"/>
            <a:ext cx="9093708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3F223-7FB2-D277-B750-DBEE1E75E075}"/>
              </a:ext>
            </a:extLst>
          </p:cNvPr>
          <p:cNvSpPr txBox="1"/>
          <p:nvPr/>
        </p:nvSpPr>
        <p:spPr>
          <a:xfrm>
            <a:off x="694592" y="164592"/>
            <a:ext cx="723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 (zoom)</a:t>
            </a:r>
          </a:p>
        </p:txBody>
      </p:sp>
    </p:spTree>
    <p:extLst>
      <p:ext uri="{BB962C8B-B14F-4D97-AF65-F5344CB8AC3E}">
        <p14:creationId xmlns:p14="http://schemas.microsoft.com/office/powerpoint/2010/main" val="417329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AF8E8201-F2CE-9441-3C1E-11FDBDE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3" y="835269"/>
            <a:ext cx="9034097" cy="6022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C052D-B1D9-4009-9676-29DA30DC2385}"/>
              </a:ext>
            </a:extLst>
          </p:cNvPr>
          <p:cNvSpPr txBox="1"/>
          <p:nvPr/>
        </p:nvSpPr>
        <p:spPr>
          <a:xfrm>
            <a:off x="694593" y="164592"/>
            <a:ext cx="974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Correlation monthly flow (per calendar month)</a:t>
            </a:r>
          </a:p>
        </p:txBody>
      </p:sp>
    </p:spTree>
    <p:extLst>
      <p:ext uri="{BB962C8B-B14F-4D97-AF65-F5344CB8AC3E}">
        <p14:creationId xmlns:p14="http://schemas.microsoft.com/office/powerpoint/2010/main" val="14035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9A36-0DE4-D522-7B46-4B8641BA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AA1C-C55F-68F0-6E26-7AF3736B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have headwater catchment.</a:t>
            </a:r>
          </a:p>
          <a:p>
            <a:r>
              <a:rPr lang="en-US" dirty="0"/>
              <a:t>Need larger catchments</a:t>
            </a:r>
          </a:p>
          <a:p>
            <a:r>
              <a:rPr lang="en-US" dirty="0"/>
              <a:t>Using RG – look at headwater and downstream catchments.</a:t>
            </a:r>
          </a:p>
          <a:p>
            <a:r>
              <a:rPr lang="en-US" dirty="0"/>
              <a:t>Need to show risk. Calculate a drought metric – recurrence intervals</a:t>
            </a:r>
          </a:p>
          <a:p>
            <a:r>
              <a:rPr lang="en-US" dirty="0"/>
              <a:t>Cumulative low 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893-E8D1-39B4-8524-70A5C050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E108-E07D-4AC9-8AF9-15AE4563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USGS gages across US and evaluate PCR over </a:t>
            </a:r>
            <a:r>
              <a:rPr lang="en-US" dirty="0" err="1"/>
              <a:t>caravan+USGS</a:t>
            </a:r>
            <a:endParaRPr lang="en-US" dirty="0"/>
          </a:p>
          <a:p>
            <a:r>
              <a:rPr lang="en-US" dirty="0"/>
              <a:t>Fix the selection issues for PCR (looking at neighbors gages or river network data)</a:t>
            </a:r>
          </a:p>
          <a:p>
            <a:r>
              <a:rPr lang="en-US" dirty="0"/>
              <a:t>Take on RGB Futures (</a:t>
            </a:r>
            <a:r>
              <a:rPr lang="en-US" dirty="0" err="1"/>
              <a:t>Chinedum’s</a:t>
            </a:r>
            <a:r>
              <a:rPr lang="en-US" dirty="0"/>
              <a:t> version).</a:t>
            </a:r>
          </a:p>
          <a:p>
            <a:r>
              <a:rPr lang="en-US" dirty="0"/>
              <a:t>Use LSTM (w/ transfer learning) model over  RG basins</a:t>
            </a:r>
          </a:p>
          <a:p>
            <a:r>
              <a:rPr lang="en-US" dirty="0"/>
              <a:t>Try to get simulated reservoir storage from PCR.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727D-3F46-1A45-9CDB-AA3BC205B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23111" r="66500" b="50000"/>
          <a:stretch/>
        </p:blipFill>
        <p:spPr>
          <a:xfrm>
            <a:off x="838200" y="1574165"/>
            <a:ext cx="10515600" cy="37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822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2FDFE9A-4FDA-B2D4-63B4-62012A9E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94" y="1211118"/>
            <a:ext cx="4952497" cy="4952497"/>
          </a:xfrm>
          <a:prstGeom prst="rect">
            <a:avLst/>
          </a:prstGeom>
        </p:spPr>
      </p:pic>
      <p:pic>
        <p:nvPicPr>
          <p:cNvPr id="9" name="Picture 8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89FEE8B8-565D-6B9A-9A50-530ADCA2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" y="1205568"/>
            <a:ext cx="4890129" cy="4890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60257-DAA0-91CC-C263-764062A50E0A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463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7BF-C5E4-46E6-CBCC-39637D1F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648"/>
            <a:ext cx="10515600" cy="1325563"/>
          </a:xfrm>
        </p:spPr>
        <p:txBody>
          <a:bodyPr/>
          <a:lstStyle/>
          <a:p>
            <a:r>
              <a:rPr lang="en-US" dirty="0"/>
              <a:t>Comparison between </a:t>
            </a:r>
            <a:r>
              <a:rPr lang="en-US" b="1" dirty="0"/>
              <a:t>PCR-GLOBWB2.0</a:t>
            </a:r>
            <a:r>
              <a:rPr lang="en-US" dirty="0"/>
              <a:t> and </a:t>
            </a:r>
            <a:r>
              <a:rPr lang="en-US" b="1" dirty="0"/>
              <a:t>DPL-HBV</a:t>
            </a:r>
            <a:r>
              <a:rPr lang="en-US" dirty="0"/>
              <a:t> (from Maharjan et al. in prep)</a:t>
            </a:r>
          </a:p>
        </p:txBody>
      </p:sp>
    </p:spTree>
    <p:extLst>
      <p:ext uri="{BB962C8B-B14F-4D97-AF65-F5344CB8AC3E}">
        <p14:creationId xmlns:p14="http://schemas.microsoft.com/office/powerpoint/2010/main" val="2132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0" y="289249"/>
            <a:ext cx="1151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comparison is only made on the glacierized catchment (orange color)</a:t>
            </a:r>
          </a:p>
        </p:txBody>
      </p:sp>
    </p:spTree>
    <p:extLst>
      <p:ext uri="{BB962C8B-B14F-4D97-AF65-F5344CB8AC3E}">
        <p14:creationId xmlns:p14="http://schemas.microsoft.com/office/powerpoint/2010/main" val="4151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9D5DB-D7FF-7F0E-2B8C-E3D41F1C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68" y="2541668"/>
            <a:ext cx="4316332" cy="431633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D7EAAF-DC15-7404-097B-2E8FA937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0584"/>
              </p:ext>
            </p:extLst>
          </p:nvPr>
        </p:nvGraphicFramePr>
        <p:xfrm>
          <a:off x="380999" y="1346740"/>
          <a:ext cx="3894846" cy="3251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</a:t>
                      </a:r>
                    </a:p>
                    <a:p>
                      <a:r>
                        <a:rPr lang="en-US" sz="18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  <p:pic>
        <p:nvPicPr>
          <p:cNvPr id="7" name="Picture 6" descr="A graph of a number of gauges&#10;&#10;Description automatically generated">
            <a:extLst>
              <a:ext uri="{FF2B5EF4-FFF2-40B4-BE49-F238E27FC236}">
                <a16:creationId xmlns:a16="http://schemas.microsoft.com/office/drawing/2014/main" id="{E9D943DC-94C7-3253-E009-B8C8A7F7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77" y="148743"/>
            <a:ext cx="3894845" cy="389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4ACB7-A7F8-66F9-9CA5-7E0D908E1D56}"/>
              </a:ext>
            </a:extLst>
          </p:cNvPr>
          <p:cNvSpPr txBox="1"/>
          <p:nvPr/>
        </p:nvSpPr>
        <p:spPr>
          <a:xfrm>
            <a:off x="99429" y="234614"/>
            <a:ext cx="570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(monthly flow, %)</a:t>
            </a:r>
          </a:p>
        </p:txBody>
      </p:sp>
    </p:spTree>
    <p:extLst>
      <p:ext uri="{BB962C8B-B14F-4D97-AF65-F5344CB8AC3E}">
        <p14:creationId xmlns:p14="http://schemas.microsoft.com/office/powerpoint/2010/main" val="18164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training&#10;&#10;Description automatically generated">
            <a:extLst>
              <a:ext uri="{FF2B5EF4-FFF2-40B4-BE49-F238E27FC236}">
                <a16:creationId xmlns:a16="http://schemas.microsoft.com/office/drawing/2014/main" id="{95F3808F-0284-200E-2DC6-C393EEA2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51" y="2598539"/>
            <a:ext cx="3894844" cy="3894844"/>
          </a:xfrm>
          <a:prstGeom prst="rect">
            <a:avLst/>
          </a:prstGeom>
        </p:spPr>
      </p:pic>
      <p:pic>
        <p:nvPicPr>
          <p:cNvPr id="12" name="Picture 11" descr="A graph of a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4201A729-C9B0-AF7C-8E2D-72C514F0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92" y="164592"/>
            <a:ext cx="3894845" cy="3894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284F14-1BE8-9408-574A-B83861A91076}"/>
              </a:ext>
            </a:extLst>
          </p:cNvPr>
          <p:cNvSpPr txBox="1"/>
          <p:nvPr/>
        </p:nvSpPr>
        <p:spPr>
          <a:xfrm>
            <a:off x="288019" y="164592"/>
            <a:ext cx="559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variance</a:t>
            </a:r>
          </a:p>
          <a:p>
            <a:r>
              <a:rPr lang="en-US" sz="3200" b="1" dirty="0"/>
              <a:t>(monthly flow, %)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DA02B5-09E5-3C5E-C51E-4AF9B349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34576"/>
              </p:ext>
            </p:extLst>
          </p:nvPr>
        </p:nvGraphicFramePr>
        <p:xfrm>
          <a:off x="468280" y="1825244"/>
          <a:ext cx="3894846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1,222,751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5E530F81-14C5-BD52-5E80-97E672FE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461665"/>
            <a:ext cx="3264408" cy="3264408"/>
          </a:xfrm>
          <a:prstGeom prst="rect">
            <a:avLst/>
          </a:prstGeom>
        </p:spPr>
      </p:pic>
      <p:pic>
        <p:nvPicPr>
          <p:cNvPr id="5" name="Picture 4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AB3C1A53-BA02-101B-9CD1-99DDCE23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424343"/>
            <a:ext cx="3260371" cy="3260371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95655A58-D253-4E25-1C9D-751E71BC5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3597629"/>
            <a:ext cx="3260371" cy="326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269F7-DF2E-B99F-3F1B-7D525E83EEB0}"/>
              </a:ext>
            </a:extLst>
          </p:cNvPr>
          <p:cNvSpPr txBox="1"/>
          <p:nvPr/>
        </p:nvSpPr>
        <p:spPr>
          <a:xfrm>
            <a:off x="961832" y="60374"/>
            <a:ext cx="253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NSE (monthly flow)</a:t>
            </a:r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86C6C86F-AB2B-00EE-AA49-B9F3B7F7E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422324"/>
            <a:ext cx="3264408" cy="3264408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B1E1BFD9-4C03-FF71-10AC-E72123743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3593592"/>
            <a:ext cx="3264408" cy="3264408"/>
          </a:xfrm>
          <a:prstGeom prst="rect">
            <a:avLst/>
          </a:prstGeom>
        </p:spPr>
      </p:pic>
      <p:pic>
        <p:nvPicPr>
          <p:cNvPr id="16" name="Picture 15" descr="A graph with a red line&#10;&#10;Description automatically generated">
            <a:extLst>
              <a:ext uri="{FF2B5EF4-FFF2-40B4-BE49-F238E27FC236}">
                <a16:creationId xmlns:a16="http://schemas.microsoft.com/office/drawing/2014/main" id="{4597E263-D426-EC08-6ADF-CDB84C73A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3593592"/>
            <a:ext cx="3317400" cy="3317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388C2-970C-CCAC-2311-47F7B24DD6E2}"/>
              </a:ext>
            </a:extLst>
          </p:cNvPr>
          <p:cNvSpPr txBox="1"/>
          <p:nvPr/>
        </p:nvSpPr>
        <p:spPr>
          <a:xfrm>
            <a:off x="5120608" y="52992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Annual 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7555A-ABB2-7C81-9BD9-4FA0F3809F63}"/>
              </a:ext>
            </a:extLst>
          </p:cNvPr>
          <p:cNvSpPr txBox="1"/>
          <p:nvPr/>
        </p:nvSpPr>
        <p:spPr>
          <a:xfrm>
            <a:off x="8979515" y="22274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monthly flow</a:t>
            </a:r>
          </a:p>
        </p:txBody>
      </p:sp>
    </p:spTree>
    <p:extLst>
      <p:ext uri="{BB962C8B-B14F-4D97-AF65-F5344CB8AC3E}">
        <p14:creationId xmlns:p14="http://schemas.microsoft.com/office/powerpoint/2010/main" val="12023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A8C0357-FAD9-D72E-7FFD-DDD0A465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63" y="811762"/>
            <a:ext cx="9093707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115A1-56CD-4212-701F-B00F5CBFEE2B}"/>
              </a:ext>
            </a:extLst>
          </p:cNvPr>
          <p:cNvSpPr txBox="1"/>
          <p:nvPr/>
        </p:nvSpPr>
        <p:spPr>
          <a:xfrm>
            <a:off x="694593" y="164592"/>
            <a:ext cx="620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</a:t>
            </a:r>
          </a:p>
        </p:txBody>
      </p:sp>
    </p:spTree>
    <p:extLst>
      <p:ext uri="{BB962C8B-B14F-4D97-AF65-F5344CB8AC3E}">
        <p14:creationId xmlns:p14="http://schemas.microsoft.com/office/powerpoint/2010/main" val="12230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249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Comparison between PCR-GLOBWB 2.0 and DPL-HBV</vt:lpstr>
      <vt:lpstr>PowerPoint Presentation</vt:lpstr>
      <vt:lpstr>PowerPoint Presentation</vt:lpstr>
      <vt:lpstr>Comparison between PCR-GLOBWB2.0 and DPL-HBV (from Maharjan et al. in prep)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Francois</dc:creator>
  <cp:lastModifiedBy>Baptiste Francois</cp:lastModifiedBy>
  <cp:revision>5</cp:revision>
  <dcterms:created xsi:type="dcterms:W3CDTF">2024-04-25T16:56:24Z</dcterms:created>
  <dcterms:modified xsi:type="dcterms:W3CDTF">2024-04-29T13:31:04Z</dcterms:modified>
</cp:coreProperties>
</file>