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fa3d5aa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fa3d5a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ffa3d5aa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ffa3d5aa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ffa3d5a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ffa3d5a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NOTES : - Quel type d’onde pour qu’on capte suffisamment d’ondes, à distance suffisante, et qui tienne dans les dimensions de notre domaine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Crypter les données entre l’UC et le capteur/UC et le retransmetteur pour que chacun ait ses données à LUI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ffa3d5aa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ffa3d5aa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ffa3d5aa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ffa3d5aa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db7e4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db7e4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Séance PACT 07/10</a:t>
            </a:r>
            <a:endParaRPr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Groupe 3.1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éléments matériels du projet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Capteur (onde à déterminer)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Retransmetteur (à déterminer : bracelet, lunettes…</a:t>
            </a:r>
            <a:r>
              <a:rPr lang="fr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Unité de calcul (microcontrôleur ou équivalent)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975" y="3049225"/>
            <a:ext cx="6588049" cy="16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entre appareils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62600" y="1551450"/>
            <a:ext cx="1928700" cy="2487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Capteur</a:t>
            </a:r>
            <a:endParaRPr sz="2200"/>
          </a:p>
        </p:txBody>
      </p:sp>
      <p:sp>
        <p:nvSpPr>
          <p:cNvPr id="69" name="Google Shape;69;p15"/>
          <p:cNvSpPr/>
          <p:nvPr/>
        </p:nvSpPr>
        <p:spPr>
          <a:xfrm>
            <a:off x="2391300" y="2509050"/>
            <a:ext cx="12300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621300" y="1551450"/>
            <a:ext cx="1928700" cy="2487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Unité de calcul</a:t>
            </a:r>
            <a:endParaRPr sz="2200"/>
          </a:p>
        </p:txBody>
      </p:sp>
      <p:sp>
        <p:nvSpPr>
          <p:cNvPr id="71" name="Google Shape;71;p15"/>
          <p:cNvSpPr/>
          <p:nvPr/>
        </p:nvSpPr>
        <p:spPr>
          <a:xfrm>
            <a:off x="5550000" y="2509050"/>
            <a:ext cx="12300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780000" y="1551450"/>
            <a:ext cx="1928700" cy="2487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Retransmetteur</a:t>
            </a:r>
            <a:endParaRPr sz="1900"/>
          </a:p>
        </p:txBody>
      </p:sp>
      <p:sp>
        <p:nvSpPr>
          <p:cNvPr id="73" name="Google Shape;73;p15"/>
          <p:cNvSpPr txBox="1"/>
          <p:nvPr/>
        </p:nvSpPr>
        <p:spPr>
          <a:xfrm>
            <a:off x="2404025" y="1422025"/>
            <a:ext cx="1230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Données analogiques (amplitude, λ)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550000" y="1422025"/>
            <a:ext cx="1230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Données numériques (activer vibrations etccc)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entre appareils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Idée : introduire le smartphone dans l’architecture afin de sélectionner quel domaine d’ondes on souhaite sélectionner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439800" y="2963125"/>
            <a:ext cx="2264400" cy="81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478950" y="2418000"/>
            <a:ext cx="3353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650600" y="2334175"/>
            <a:ext cx="1789200" cy="206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Smartphone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704200" y="2341800"/>
            <a:ext cx="1789200" cy="206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logicielle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195675" y="178375"/>
            <a:ext cx="1351800" cy="1401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735000" y="517150"/>
            <a:ext cx="23760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Ondes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491100" y="601000"/>
            <a:ext cx="629100" cy="27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126375" y="111825"/>
            <a:ext cx="1789200" cy="245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Acquisition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300425" y="453575"/>
            <a:ext cx="1425600" cy="573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Capteur A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300425" y="1139375"/>
            <a:ext cx="1425600" cy="5730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Capteur B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300425" y="1825175"/>
            <a:ext cx="1425600" cy="573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Autres capteurs...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 rot="5400000">
            <a:off x="3755350" y="2739575"/>
            <a:ext cx="629100" cy="27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3779775" y="3193925"/>
            <a:ext cx="4011300" cy="170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Unité de calcul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031350" y="3615350"/>
            <a:ext cx="993900" cy="1146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Traitement du signal</a:t>
            </a:r>
            <a:endParaRPr sz="1300"/>
          </a:p>
        </p:txBody>
      </p:sp>
      <p:sp>
        <p:nvSpPr>
          <p:cNvPr id="104" name="Google Shape;104;p18"/>
          <p:cNvSpPr/>
          <p:nvPr/>
        </p:nvSpPr>
        <p:spPr>
          <a:xfrm>
            <a:off x="5174350" y="3615350"/>
            <a:ext cx="993900" cy="11460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Conversion</a:t>
            </a:r>
            <a:endParaRPr sz="1100"/>
          </a:p>
        </p:txBody>
      </p:sp>
      <p:sp>
        <p:nvSpPr>
          <p:cNvPr id="105" name="Google Shape;105;p18"/>
          <p:cNvSpPr/>
          <p:nvPr/>
        </p:nvSpPr>
        <p:spPr>
          <a:xfrm>
            <a:off x="6317350" y="3615350"/>
            <a:ext cx="993900" cy="11460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Gestion des input/output</a:t>
            </a:r>
            <a:endParaRPr sz="1100"/>
          </a:p>
        </p:txBody>
      </p:sp>
      <p:sp>
        <p:nvSpPr>
          <p:cNvPr id="106" name="Google Shape;106;p18"/>
          <p:cNvSpPr/>
          <p:nvPr/>
        </p:nvSpPr>
        <p:spPr>
          <a:xfrm>
            <a:off x="3728725" y="3174425"/>
            <a:ext cx="993900" cy="2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sélection</a:t>
            </a:r>
            <a:endParaRPr sz="1000"/>
          </a:p>
        </p:txBody>
      </p:sp>
      <p:sp>
        <p:nvSpPr>
          <p:cNvPr id="107" name="Google Shape;107;p18"/>
          <p:cNvSpPr txBox="1"/>
          <p:nvPr/>
        </p:nvSpPr>
        <p:spPr>
          <a:xfrm>
            <a:off x="3557900" y="2612263"/>
            <a:ext cx="23760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Données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analogiques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1388675" y="3615350"/>
            <a:ext cx="1789200" cy="92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Smartphone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5400000">
            <a:off x="1774150" y="3196775"/>
            <a:ext cx="629100" cy="27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125400" y="2650750"/>
            <a:ext cx="23760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Consignes utilisateur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268400" y="3488950"/>
            <a:ext cx="23760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</a:rPr>
              <a:t>Données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</a:rPr>
              <a:t>numériques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780664" y="3433650"/>
            <a:ext cx="219975" cy="615000"/>
          </a:xfrm>
          <a:custGeom>
            <a:rect b="b" l="l" r="r" t="t"/>
            <a:pathLst>
              <a:path extrusionOk="0" h="24600" w="8799">
                <a:moveTo>
                  <a:pt x="680" y="24600"/>
                </a:moveTo>
                <a:cubicBezTo>
                  <a:pt x="3980" y="22950"/>
                  <a:pt x="9674" y="20273"/>
                  <a:pt x="8507" y="16773"/>
                </a:cubicBezTo>
                <a:cubicBezTo>
                  <a:pt x="7615" y="14098"/>
                  <a:pt x="1012" y="12978"/>
                  <a:pt x="121" y="15654"/>
                </a:cubicBezTo>
                <a:cubicBezTo>
                  <a:pt x="-365" y="17112"/>
                  <a:pt x="3508" y="17860"/>
                  <a:pt x="4594" y="16773"/>
                </a:cubicBezTo>
                <a:cubicBezTo>
                  <a:pt x="6969" y="14397"/>
                  <a:pt x="4091" y="9896"/>
                  <a:pt x="5153" y="6709"/>
                </a:cubicBezTo>
                <a:cubicBezTo>
                  <a:pt x="5944" y="4337"/>
                  <a:pt x="8507" y="2500"/>
                  <a:pt x="850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Google Shape;113;p18"/>
          <p:cNvSpPr/>
          <p:nvPr/>
        </p:nvSpPr>
        <p:spPr>
          <a:xfrm>
            <a:off x="3923475" y="3420976"/>
            <a:ext cx="90100" cy="96550"/>
          </a:xfrm>
          <a:custGeom>
            <a:rect b="b" l="l" r="r" t="t"/>
            <a:pathLst>
              <a:path extrusionOk="0" h="3862" w="3604">
                <a:moveTo>
                  <a:pt x="0" y="1066"/>
                </a:moveTo>
                <a:cubicBezTo>
                  <a:pt x="1133" y="1066"/>
                  <a:pt x="2847" y="-507"/>
                  <a:pt x="3354" y="507"/>
                </a:cubicBezTo>
                <a:cubicBezTo>
                  <a:pt x="3854" y="1507"/>
                  <a:pt x="2354" y="3362"/>
                  <a:pt x="3354" y="38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18"/>
          <p:cNvSpPr/>
          <p:nvPr/>
        </p:nvSpPr>
        <p:spPr>
          <a:xfrm rot="-5400000">
            <a:off x="6955750" y="2739575"/>
            <a:ext cx="629100" cy="27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816175" y="1579400"/>
            <a:ext cx="3208800" cy="99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Restitution (+ conversion)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6743825" y="2612263"/>
            <a:ext cx="23760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Données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numériques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591725" y="1964750"/>
            <a:ext cx="945675" cy="720275"/>
          </a:xfrm>
          <a:custGeom>
            <a:rect b="b" l="l" r="r" t="t"/>
            <a:pathLst>
              <a:path extrusionOk="0" h="28811" w="37827">
                <a:moveTo>
                  <a:pt x="9210" y="0"/>
                </a:moveTo>
                <a:cubicBezTo>
                  <a:pt x="-2987" y="6097"/>
                  <a:pt x="7104" y="-690"/>
                  <a:pt x="4737" y="1677"/>
                </a:cubicBezTo>
                <a:cubicBezTo>
                  <a:pt x="3551" y="2863"/>
                  <a:pt x="5667" y="5312"/>
                  <a:pt x="4737" y="6708"/>
                </a:cubicBezTo>
                <a:cubicBezTo>
                  <a:pt x="2888" y="9483"/>
                  <a:pt x="-792" y="12492"/>
                  <a:pt x="264" y="15654"/>
                </a:cubicBezTo>
                <a:cubicBezTo>
                  <a:pt x="1610" y="19685"/>
                  <a:pt x="6792" y="21124"/>
                  <a:pt x="10328" y="23481"/>
                </a:cubicBezTo>
                <a:cubicBezTo>
                  <a:pt x="16271" y="27443"/>
                  <a:pt x="26522" y="31327"/>
                  <a:pt x="31573" y="26276"/>
                </a:cubicBezTo>
                <a:cubicBezTo>
                  <a:pt x="35792" y="22057"/>
                  <a:pt x="40264" y="13164"/>
                  <a:pt x="36045" y="8945"/>
                </a:cubicBezTo>
                <a:cubicBezTo>
                  <a:pt x="29456" y="2356"/>
                  <a:pt x="18528" y="1118"/>
                  <a:pt x="9210" y="1118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Google Shape;118;p18"/>
          <p:cNvSpPr/>
          <p:nvPr/>
        </p:nvSpPr>
        <p:spPr>
          <a:xfrm>
            <a:off x="1891850" y="2132450"/>
            <a:ext cx="125800" cy="223650"/>
          </a:xfrm>
          <a:custGeom>
            <a:rect b="b" l="l" r="r" t="t"/>
            <a:pathLst>
              <a:path extrusionOk="0" h="8946" w="5032">
                <a:moveTo>
                  <a:pt x="0" y="0"/>
                </a:moveTo>
                <a:cubicBezTo>
                  <a:pt x="1897" y="2847"/>
                  <a:pt x="2613" y="6527"/>
                  <a:pt x="5032" y="8946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Google Shape;119;p18"/>
          <p:cNvSpPr/>
          <p:nvPr/>
        </p:nvSpPr>
        <p:spPr>
          <a:xfrm>
            <a:off x="2031625" y="2104500"/>
            <a:ext cx="181700" cy="251600"/>
          </a:xfrm>
          <a:custGeom>
            <a:rect b="b" l="l" r="r" t="t"/>
            <a:pathLst>
              <a:path extrusionOk="0" h="10064" w="7268">
                <a:moveTo>
                  <a:pt x="0" y="0"/>
                </a:moveTo>
                <a:cubicBezTo>
                  <a:pt x="3443" y="2295"/>
                  <a:pt x="7268" y="5926"/>
                  <a:pt x="7268" y="10064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Google Shape;120;p18"/>
          <p:cNvSpPr/>
          <p:nvPr/>
        </p:nvSpPr>
        <p:spPr>
          <a:xfrm>
            <a:off x="2003675" y="2300175"/>
            <a:ext cx="433275" cy="314900"/>
          </a:xfrm>
          <a:custGeom>
            <a:rect b="b" l="l" r="r" t="t"/>
            <a:pathLst>
              <a:path extrusionOk="0" h="12596" w="17331">
                <a:moveTo>
                  <a:pt x="0" y="7268"/>
                </a:moveTo>
                <a:cubicBezTo>
                  <a:pt x="1589" y="9387"/>
                  <a:pt x="3781" y="13484"/>
                  <a:pt x="6150" y="12300"/>
                </a:cubicBezTo>
                <a:cubicBezTo>
                  <a:pt x="7953" y="11399"/>
                  <a:pt x="7827" y="8386"/>
                  <a:pt x="9504" y="7268"/>
                </a:cubicBezTo>
                <a:cubicBezTo>
                  <a:pt x="12466" y="5293"/>
                  <a:pt x="17331" y="3560"/>
                  <a:pt x="17331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Google Shape;121;p18"/>
          <p:cNvSpPr/>
          <p:nvPr/>
        </p:nvSpPr>
        <p:spPr>
          <a:xfrm>
            <a:off x="1631250" y="1854275"/>
            <a:ext cx="111825" cy="153750"/>
          </a:xfrm>
          <a:custGeom>
            <a:rect b="b" l="l" r="r" t="t"/>
            <a:pathLst>
              <a:path extrusionOk="0" h="6150" w="4473">
                <a:moveTo>
                  <a:pt x="4473" y="6150"/>
                </a:moveTo>
                <a:cubicBezTo>
                  <a:pt x="2494" y="4566"/>
                  <a:pt x="1792" y="1792"/>
                  <a:pt x="0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18"/>
          <p:cNvSpPr/>
          <p:nvPr/>
        </p:nvSpPr>
        <p:spPr>
          <a:xfrm>
            <a:off x="1728342" y="1798350"/>
            <a:ext cx="14725" cy="181700"/>
          </a:xfrm>
          <a:custGeom>
            <a:rect b="b" l="l" r="r" t="t"/>
            <a:pathLst>
              <a:path extrusionOk="0" h="7268" w="589">
                <a:moveTo>
                  <a:pt x="589" y="7268"/>
                </a:moveTo>
                <a:cubicBezTo>
                  <a:pt x="0" y="4911"/>
                  <a:pt x="30" y="2430"/>
                  <a:pt x="30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18"/>
          <p:cNvSpPr/>
          <p:nvPr/>
        </p:nvSpPr>
        <p:spPr>
          <a:xfrm>
            <a:off x="1547400" y="1952100"/>
            <a:ext cx="195675" cy="41950"/>
          </a:xfrm>
          <a:custGeom>
            <a:rect b="b" l="l" r="r" t="t"/>
            <a:pathLst>
              <a:path extrusionOk="0" h="1678" w="7827">
                <a:moveTo>
                  <a:pt x="7827" y="1678"/>
                </a:moveTo>
                <a:cubicBezTo>
                  <a:pt x="5441" y="484"/>
                  <a:pt x="2668" y="0"/>
                  <a:pt x="0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18"/>
          <p:cNvSpPr/>
          <p:nvPr/>
        </p:nvSpPr>
        <p:spPr>
          <a:xfrm>
            <a:off x="3120200" y="3936825"/>
            <a:ext cx="684900" cy="251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975175" y="1930475"/>
            <a:ext cx="1425600" cy="5730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Emetteur de vibrations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-5400000">
            <a:off x="6986900" y="1134400"/>
            <a:ext cx="629100" cy="27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6345525" y="102175"/>
            <a:ext cx="1928826" cy="1145988"/>
          </a:xfrm>
          <a:prstGeom prst="irregularSeal1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Effet sur l’utilisateur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7499175" y="1930475"/>
            <a:ext cx="1425600" cy="573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Emetteur sonore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31300" y="278600"/>
            <a:ext cx="1284300" cy="61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Echange filaire</a:t>
            </a:r>
            <a:endParaRPr sz="1100"/>
          </a:p>
        </p:txBody>
      </p:sp>
      <p:sp>
        <p:nvSpPr>
          <p:cNvPr id="130" name="Google Shape;130;p18"/>
          <p:cNvSpPr/>
          <p:nvPr/>
        </p:nvSpPr>
        <p:spPr>
          <a:xfrm>
            <a:off x="231300" y="888200"/>
            <a:ext cx="1284300" cy="61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Echange sans fil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224975" y="1745350"/>
            <a:ext cx="4441200" cy="32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GPS/API                                     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Téléphone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10573" y="2094605"/>
            <a:ext cx="1537800" cy="25497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Données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Itinéraires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2916185" y="2094605"/>
            <a:ext cx="1537800" cy="2549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961660" y="2648858"/>
            <a:ext cx="9546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 rot="10800000">
            <a:off x="1961727" y="3521486"/>
            <a:ext cx="9546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3101783" y="3043665"/>
            <a:ext cx="1246200" cy="665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GPS/guidage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3101783" y="2249266"/>
            <a:ext cx="1246200" cy="665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Environnement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proche</a:t>
            </a:r>
            <a:endParaRPr sz="1200"/>
          </a:p>
        </p:txBody>
      </p:sp>
      <p:sp>
        <p:nvSpPr>
          <p:cNvPr id="142" name="Google Shape;142;p19"/>
          <p:cNvSpPr/>
          <p:nvPr/>
        </p:nvSpPr>
        <p:spPr>
          <a:xfrm>
            <a:off x="3101783" y="3817068"/>
            <a:ext cx="1246200" cy="665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Paramétrage bracelets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708144" y="3944258"/>
            <a:ext cx="9546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Bluetooth</a:t>
            </a:r>
            <a:endParaRPr sz="900"/>
          </a:p>
        </p:txBody>
      </p:sp>
      <p:sp>
        <p:nvSpPr>
          <p:cNvPr id="144" name="Google Shape;144;p19"/>
          <p:cNvSpPr/>
          <p:nvPr/>
        </p:nvSpPr>
        <p:spPr>
          <a:xfrm>
            <a:off x="5645667" y="1745350"/>
            <a:ext cx="2560200" cy="32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Bracelet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925547" y="3719647"/>
            <a:ext cx="2028300" cy="7761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Signaux lumineux (LEDs)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925547" y="2839998"/>
            <a:ext cx="2028300" cy="776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Signaux physiques (vibrations)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925547" y="1960350"/>
            <a:ext cx="2028300" cy="776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Capteur vocal &amp; CAN?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4604117" y="3329597"/>
            <a:ext cx="10269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Consignes (données numériques)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4676392" y="1476000"/>
            <a:ext cx="10269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Voix (sous forme numérique)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929908" y="2168497"/>
            <a:ext cx="10269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Données numériques</a:t>
            </a:r>
            <a:endParaRPr sz="1200"/>
          </a:p>
        </p:txBody>
      </p:sp>
      <p:sp>
        <p:nvSpPr>
          <p:cNvPr id="151" name="Google Shape;151;p19"/>
          <p:cNvSpPr txBox="1"/>
          <p:nvPr/>
        </p:nvSpPr>
        <p:spPr>
          <a:xfrm>
            <a:off x="1929908" y="3914400"/>
            <a:ext cx="10269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Recherche de données</a:t>
            </a:r>
            <a:endParaRPr sz="1200"/>
          </a:p>
        </p:txBody>
      </p:sp>
      <p:sp>
        <p:nvSpPr>
          <p:cNvPr id="152" name="Google Shape;152;p19"/>
          <p:cNvSpPr/>
          <p:nvPr/>
        </p:nvSpPr>
        <p:spPr>
          <a:xfrm>
            <a:off x="6331525" y="372000"/>
            <a:ext cx="1313700" cy="55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Utilisateur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 rot="10800000">
            <a:off x="4635900" y="2225975"/>
            <a:ext cx="12903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rot="5400000">
            <a:off x="6135900" y="1287300"/>
            <a:ext cx="10335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5590792" y="942600"/>
            <a:ext cx="10269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Voix ou mouvements(sous forme analogique)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 rot="-1574350">
            <a:off x="6983477" y="280884"/>
            <a:ext cx="1931873" cy="1146155"/>
          </a:xfrm>
          <a:prstGeom prst="irregularSeal1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Effet sur l’utilisateur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7980800" y="1118150"/>
            <a:ext cx="758400" cy="2152450"/>
          </a:xfrm>
          <a:custGeom>
            <a:rect b="b" l="l" r="r" t="t"/>
            <a:pathLst>
              <a:path extrusionOk="0" h="86098" w="30336">
                <a:moveTo>
                  <a:pt x="0" y="86098"/>
                </a:moveTo>
                <a:cubicBezTo>
                  <a:pt x="9263" y="85069"/>
                  <a:pt x="20117" y="86329"/>
                  <a:pt x="27395" y="80507"/>
                </a:cubicBezTo>
                <a:cubicBezTo>
                  <a:pt x="35218" y="74249"/>
                  <a:pt x="24797" y="60594"/>
                  <a:pt x="22363" y="50876"/>
                </a:cubicBezTo>
                <a:cubicBezTo>
                  <a:pt x="20595" y="43816"/>
                  <a:pt x="29696" y="36535"/>
                  <a:pt x="27395" y="29631"/>
                </a:cubicBezTo>
                <a:cubicBezTo>
                  <a:pt x="26288" y="26309"/>
                  <a:pt x="26245" y="21234"/>
                  <a:pt x="22923" y="20127"/>
                </a:cubicBezTo>
                <a:cubicBezTo>
                  <a:pt x="19193" y="18884"/>
                  <a:pt x="14617" y="17493"/>
                  <a:pt x="12859" y="13977"/>
                </a:cubicBezTo>
                <a:cubicBezTo>
                  <a:pt x="11462" y="11183"/>
                  <a:pt x="11052" y="7996"/>
                  <a:pt x="10064" y="5032"/>
                </a:cubicBezTo>
                <a:cubicBezTo>
                  <a:pt x="9530" y="3431"/>
                  <a:pt x="8312" y="1193"/>
                  <a:pt x="9505" y="0"/>
                </a:cubicBezTo>
              </a:path>
            </a:pathLst>
          </a:custGeom>
          <a:noFill/>
          <a:ln cap="flat" cmpd="sng" w="38100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8" name="Google Shape;158;p19"/>
          <p:cNvSpPr/>
          <p:nvPr/>
        </p:nvSpPr>
        <p:spPr>
          <a:xfrm>
            <a:off x="7966825" y="1034300"/>
            <a:ext cx="847200" cy="3032975"/>
          </a:xfrm>
          <a:custGeom>
            <a:rect b="b" l="l" r="r" t="t"/>
            <a:pathLst>
              <a:path extrusionOk="0" h="121319" w="33888">
                <a:moveTo>
                  <a:pt x="0" y="121319"/>
                </a:moveTo>
                <a:cubicBezTo>
                  <a:pt x="10176" y="113691"/>
                  <a:pt x="27287" y="111580"/>
                  <a:pt x="31309" y="99515"/>
                </a:cubicBezTo>
                <a:cubicBezTo>
                  <a:pt x="33903" y="91734"/>
                  <a:pt x="24352" y="84550"/>
                  <a:pt x="22363" y="76593"/>
                </a:cubicBezTo>
                <a:cubicBezTo>
                  <a:pt x="21133" y="71675"/>
                  <a:pt x="24024" y="66275"/>
                  <a:pt x="26836" y="62057"/>
                </a:cubicBezTo>
                <a:cubicBezTo>
                  <a:pt x="29247" y="58441"/>
                  <a:pt x="34919" y="55000"/>
                  <a:pt x="33545" y="50876"/>
                </a:cubicBezTo>
                <a:cubicBezTo>
                  <a:pt x="31379" y="44375"/>
                  <a:pt x="21175" y="42841"/>
                  <a:pt x="19009" y="36340"/>
                </a:cubicBezTo>
                <a:cubicBezTo>
                  <a:pt x="17532" y="31906"/>
                  <a:pt x="16413" y="26797"/>
                  <a:pt x="17891" y="22363"/>
                </a:cubicBezTo>
                <a:cubicBezTo>
                  <a:pt x="19591" y="17263"/>
                  <a:pt x="25136" y="14045"/>
                  <a:pt x="26836" y="8945"/>
                </a:cubicBezTo>
                <a:cubicBezTo>
                  <a:pt x="28255" y="4687"/>
                  <a:pt x="21261" y="0"/>
                  <a:pt x="16773" y="0"/>
                </a:cubicBezTo>
              </a:path>
            </a:pathLst>
          </a:custGeom>
          <a:noFill/>
          <a:ln cap="flat" cmpd="sng" w="38100">
            <a:solidFill>
              <a:srgbClr val="76A5A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