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6" r:id="rId11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/>
          <p:cNvSpPr>
            <a:spLocks noGrp="1" noChangeArrowheads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/>
          <p:cNvSpPr>
            <a:spLocks noGrp="1" noChangeArrowheads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/>
          <p:cNvSpPr>
            <a:spLocks noGrp="1" noChangeArrowheads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Shape 1062"/>
          <p:cNvSpPr>
            <a:spLocks noGrp="1" noChangeArrowheads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3"/>
          <p:cNvSpPr>
            <a:spLocks noGrp="1" noChangeArrowheads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10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  <p:sp>
        <p:nvSpPr>
          <p:cNvPr id="13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/>
          <p:cNvSpPr>
            <a:spLocks noGrp="1" noChangeArrowheads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/>
          <p:cNvSpPr>
            <a:spLocks noGrp="1" noChangeArrowheads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/>
          <p:cNvSpPr>
            <a:spLocks noGrp="1" noChangeArrowheads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>28/09/20</a:t>
            </a:fld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Séance 1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Problématisation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0615" y="4498730"/>
            <a:ext cx="8381999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/>
              <a:t>Clara Delabrouille</a:t>
            </a:r>
          </a:p>
          <a:p>
            <a:pPr>
              <a:defRPr/>
            </a:pPr>
            <a:r>
              <a:rPr/>
              <a:t>Alexandre Riabtsev</a:t>
            </a:r>
          </a:p>
          <a:p>
            <a:pPr>
              <a:defRPr/>
            </a:pPr>
            <a:r>
              <a:rPr/>
              <a:t>Baptiste Moalic</a:t>
            </a:r>
          </a:p>
          <a:p>
            <a:pPr>
              <a:defRPr/>
            </a:pPr>
            <a:r>
              <a:rPr/>
              <a:t>Isaïe Muron</a:t>
            </a:r>
          </a:p>
          <a:p>
            <a:pPr>
              <a:defRPr/>
            </a:pPr>
            <a:r>
              <a:rPr/>
              <a:t>Julien Marzal</a:t>
            </a:r>
          </a:p>
          <a:p>
            <a:pPr>
              <a:defRPr/>
            </a:pPr>
            <a:r>
              <a:rPr/>
              <a:t>Lucie Molinié</a:t>
            </a:r>
          </a:p>
          <a:p>
            <a:pPr>
              <a:defRPr/>
            </a:pPr>
            <a:r>
              <a:rPr/>
              <a:t>Quentin Patinier</a:t>
            </a:r>
          </a:p>
          <a:p>
            <a:pPr>
              <a:defRPr/>
            </a:pPr>
            <a:r>
              <a:rPr/>
              <a:t>Simon Pellicier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4 : Handicap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FR" sz="2000" dirty="0" smtClean="0"/>
              <a:t>Il s’agit de créer des outils d’aide à la gestion du handicap et d’assistance.</a:t>
            </a:r>
          </a:p>
          <a:p>
            <a:pPr marL="0" indent="0">
              <a:buNone/>
              <a:defRPr/>
            </a:pPr>
            <a:endParaRPr lang="fr-FR" sz="2000" dirty="0"/>
          </a:p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1 </a:t>
            </a: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000" dirty="0" smtClean="0"/>
              <a:t>Interface de rééducation par électrostimulation.</a:t>
            </a:r>
          </a:p>
          <a:p>
            <a:pPr marL="0" indent="0">
              <a:buNone/>
              <a:defRPr/>
            </a:pPr>
            <a:r>
              <a:rPr lang="fr-FR" sz="2000" dirty="0" smtClean="0"/>
              <a:t>	</a:t>
            </a: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fr-FR" sz="20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2000" dirty="0" smtClean="0"/>
              <a:t> Très innovant, rééducation de l’humain donc dans le sujet.</a:t>
            </a:r>
          </a:p>
          <a:p>
            <a:pPr marL="0" indent="0">
              <a:buNone/>
              <a:defRPr/>
            </a:pPr>
            <a:r>
              <a:rPr lang="fr-FR" sz="2000" dirty="0" smtClean="0"/>
              <a:t>	</a:t>
            </a: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fr-FR" sz="2000" dirty="0" smtClean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fr-FR" sz="2000" dirty="0" smtClean="0"/>
              <a:t>Connaissances en bio requises, peu numérique très électronique.</a:t>
            </a:r>
          </a:p>
          <a:p>
            <a:pPr marL="0" indent="0">
              <a:buNone/>
              <a:defRPr/>
            </a:pPr>
            <a:endParaRPr lang="fr-FR" sz="2000" dirty="0"/>
          </a:p>
          <a:p>
            <a:pPr marL="0" indent="0">
              <a:buNone/>
              <a:defRPr/>
            </a:pPr>
            <a:r>
              <a:rPr lang="fr-FR" sz="2000" dirty="0" smtClean="0"/>
              <a:t>Assez peu réalisé mais très mal fait.</a:t>
            </a:r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dirty="0" smtClean="0"/>
              <a:t>8,5/10</a:t>
            </a:r>
          </a:p>
          <a:p>
            <a:pPr marL="0" indent="0">
              <a:buNone/>
              <a:defRPr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3717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Problème 1 : Productivité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 marL="0" indent="0" algn="just">
              <a:buNone/>
              <a:defRPr/>
            </a:pPr>
            <a:r>
              <a:rPr sz="2000" dirty="0" smtClean="0"/>
              <a:t>Il s'agit d'assister l'humain au quotidien pour l'aider à développer sa productivité et sa motivation.</a:t>
            </a:r>
            <a:endParaRPr sz="2000" dirty="0"/>
          </a:p>
          <a:p>
            <a:pPr marL="0" indent="0">
              <a:buNone/>
              <a:defRPr/>
            </a:pPr>
            <a:endParaRPr sz="2000" dirty="0"/>
          </a:p>
          <a:p>
            <a:pPr marL="0" indent="0">
              <a:buNone/>
              <a:defRPr/>
            </a:pPr>
            <a:r>
              <a:rPr sz="2000" b="1" dirty="0">
                <a:solidFill>
                  <a:schemeClr val="accent5">
                    <a:lumMod val="50000"/>
                  </a:schemeClr>
                </a:solidFill>
              </a:rPr>
              <a:t>Solution 1 </a:t>
            </a:r>
            <a:r>
              <a:rPr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sz="2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2000" dirty="0" smtClean="0"/>
              <a:t>Gestion des tâches automatique par ordre de priorité (application).</a:t>
            </a:r>
          </a:p>
          <a:p>
            <a:pPr marL="0" indent="0">
              <a:buNone/>
              <a:defRPr/>
            </a:pPr>
            <a:r>
              <a:rPr sz="2000" dirty="0" smtClean="0"/>
              <a:t>	</a:t>
            </a:r>
            <a:r>
              <a:rPr sz="2000" b="1" dirty="0" smtClean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sz="2000" dirty="0" smtClean="0">
                <a:solidFill>
                  <a:schemeClr val="accent5">
                    <a:lumMod val="50000"/>
                  </a:schemeClr>
                </a:solidFill>
              </a:rPr>
              <a:t> :</a:t>
            </a:r>
            <a:r>
              <a:rPr sz="2000" dirty="0" smtClean="0"/>
              <a:t> Permet de débarrasser l'humain de la nécessité de planifier pour se consacrer seulement à l'exécution des tâches =&gt; dégage du temps libre, maximise la satisfaction.</a:t>
            </a:r>
          </a:p>
          <a:p>
            <a:pPr marL="0" indent="0">
              <a:buNone/>
              <a:defRPr/>
            </a:pPr>
            <a:r>
              <a:rPr sz="2000" dirty="0" smtClean="0"/>
              <a:t>	</a:t>
            </a:r>
            <a:r>
              <a:rPr sz="2000" b="1" dirty="0" smtClean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sz="2000" dirty="0" smtClean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sz="2000" dirty="0" smtClean="0"/>
              <a:t>Réduit l'autonomie, accroît la tendance passive et soumise de l'humain moderne. Priorités très personnelles.</a:t>
            </a:r>
          </a:p>
          <a:p>
            <a:pPr marL="0" indent="0">
              <a:buNone/>
              <a:defRPr/>
            </a:pPr>
            <a:endParaRPr sz="2000" dirty="0" smtClean="0"/>
          </a:p>
          <a:p>
            <a:pPr marL="0" indent="0">
              <a:buNone/>
              <a:defRPr/>
            </a:pPr>
            <a:r>
              <a:rPr sz="2000" b="1" dirty="0" smtClean="0">
                <a:solidFill>
                  <a:schemeClr val="accent5">
                    <a:lumMod val="50000"/>
                  </a:schemeClr>
                </a:solidFill>
              </a:rPr>
              <a:t>Solution 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</a:rPr>
              <a:t>2 :</a:t>
            </a:r>
            <a:r>
              <a:rPr sz="2000" dirty="0"/>
              <a:t> Application poussant l'enfant à s'ouvrir à de nouvelles activités, à se bouger (sous forme de jeu, défis à réaliser...).</a:t>
            </a:r>
          </a:p>
          <a:p>
            <a:pPr marL="0" indent="0">
              <a:buNone/>
              <a:defRPr/>
            </a:pPr>
            <a:r>
              <a:rPr sz="2000" dirty="0"/>
              <a:t>	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</a:rPr>
              <a:t> :</a:t>
            </a:r>
            <a:r>
              <a:rPr sz="2000" dirty="0"/>
              <a:t> Alternative aux écrans et à l'apathie, (combat la dépendance), éveille la curiosité, l'imagination et la connaissance des jeunes, c'est au service de l'humain.</a:t>
            </a:r>
          </a:p>
          <a:p>
            <a:pPr marL="0" indent="0">
              <a:buNone/>
              <a:defRPr/>
            </a:pPr>
            <a:r>
              <a:rPr sz="2000" dirty="0"/>
              <a:t>	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sz="20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sz="2000" dirty="0"/>
              <a:t>Pas de garantie que l'enfant suive les instructions, réduit potentiellement l'autonomie, rend l'individu passif, attentiste</a:t>
            </a:r>
            <a:r>
              <a:rPr sz="2000" dirty="0" smtClean="0"/>
              <a:t>.</a:t>
            </a:r>
            <a:endParaRPr lang="fr-FR" sz="2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1 :</a:t>
            </a:r>
            <a:r>
              <a:rPr lang="fr-FR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2000" dirty="0" smtClean="0"/>
              <a:t>Degré d’innovation de l’outil de gestion des t</a:t>
            </a:r>
            <a:r>
              <a:rPr lang="fr-FR" sz="2000" dirty="0" smtClean="0"/>
              <a:t>âches.</a:t>
            </a:r>
          </a:p>
          <a:p>
            <a:pPr marL="0" indent="0">
              <a:buNone/>
              <a:defRPr/>
            </a:pPr>
            <a:r>
              <a:rPr lang="fr-FR" sz="2000" dirty="0" smtClean="0"/>
              <a:t>Il existe déjà des planificateurs de tâches numériques (</a:t>
            </a:r>
            <a:r>
              <a:rPr lang="fr-FR" sz="2000" dirty="0" err="1"/>
              <a:t>m</a:t>
            </a:r>
            <a:r>
              <a:rPr lang="fr-FR" sz="2000" dirty="0" err="1" smtClean="0"/>
              <a:t>onday.com</a:t>
            </a:r>
            <a:r>
              <a:rPr lang="fr-FR" sz="2000" dirty="0" smtClean="0"/>
              <a:t>, </a:t>
            </a:r>
            <a:r>
              <a:rPr lang="fr-FR" sz="2000" dirty="0" err="1" smtClean="0"/>
              <a:t>Quire</a:t>
            </a:r>
            <a:r>
              <a:rPr lang="is-IS" sz="2000" dirty="0" smtClean="0"/>
              <a:t>…) mais sans intelligence artificielle. Ils permettent simplement l’organisation des tâches et le partage.</a:t>
            </a:r>
          </a:p>
          <a:p>
            <a:pPr marL="0" indent="0">
              <a:buNone/>
              <a:defRPr/>
            </a:pPr>
            <a:r>
              <a:rPr lang="is-IS" sz="2000" dirty="0" smtClean="0"/>
              <a:t>Il existe d’autre part pour des entreprises un gestionnaire, Predictive Project Analytics de Deloitte, ciblant les meilleurs aspects mais pas axé sur la gestion temporelle.</a:t>
            </a:r>
          </a:p>
          <a:p>
            <a:pPr marL="0" indent="0">
              <a:buNone/>
              <a:defRPr/>
            </a:pPr>
            <a:r>
              <a:rPr lang="is-IS" sz="2000" dirty="0" smtClean="0"/>
              <a:t>	4/10</a:t>
            </a:r>
          </a:p>
          <a:p>
            <a:pPr marL="0" indent="0">
              <a:buNone/>
              <a:defRPr/>
            </a:pPr>
            <a:endParaRPr lang="fr-FR" sz="2400" dirty="0"/>
          </a:p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2 :</a:t>
            </a:r>
            <a:r>
              <a:rPr lang="fr-FR" sz="2000" dirty="0"/>
              <a:t> </a:t>
            </a:r>
            <a:r>
              <a:rPr lang="fr-FR" sz="2000" dirty="0" smtClean="0"/>
              <a:t>Degré d’innovation de l’application de propositions d’activités.</a:t>
            </a:r>
          </a:p>
          <a:p>
            <a:pPr marL="0" indent="0">
              <a:buNone/>
              <a:defRPr/>
            </a:pPr>
            <a:r>
              <a:rPr lang="fr-FR" sz="2000" dirty="0" smtClean="0"/>
              <a:t>Application </a:t>
            </a:r>
            <a:r>
              <a:rPr lang="fr-FR" sz="2000" dirty="0" err="1" smtClean="0"/>
              <a:t>Bayam</a:t>
            </a:r>
            <a:r>
              <a:rPr lang="fr-FR" sz="2000" dirty="0" smtClean="0"/>
              <a:t> proposant des activités, potentiellement didactiques, sur la tablette. Cela ne propose pas des défis à réaliser </a:t>
            </a:r>
            <a:r>
              <a:rPr lang="fr-FR" sz="2000" dirty="0" err="1" smtClean="0"/>
              <a:t>irl</a:t>
            </a:r>
            <a:r>
              <a:rPr lang="fr-FR" sz="2000" dirty="0" smtClean="0"/>
              <a:t>.</a:t>
            </a:r>
          </a:p>
          <a:p>
            <a:pPr marL="0" indent="0">
              <a:buNone/>
              <a:defRPr/>
            </a:pPr>
            <a:r>
              <a:rPr lang="fr-FR" sz="2000" dirty="0"/>
              <a:t>	7</a:t>
            </a:r>
            <a:r>
              <a:rPr lang="fr-FR" sz="2000" dirty="0" smtClean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43372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Problème 2 : Perception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sz="2000" dirty="0"/>
              <a:t>Il s'agit d'améliorer ou enrichir la perception sensorielle des humains au quotidien ou dans un but ponctuel récréatif ou artistique.</a:t>
            </a:r>
          </a:p>
          <a:p>
            <a:pPr marL="0" indent="0">
              <a:buNone/>
              <a:defRPr/>
            </a:pPr>
            <a:endParaRPr sz="2000" dirty="0"/>
          </a:p>
          <a:p>
            <a:pPr marL="0" indent="0">
              <a:buNone/>
              <a:defRPr/>
            </a:pPr>
            <a:r>
              <a:rPr sz="2000" b="1" dirty="0">
                <a:solidFill>
                  <a:schemeClr val="accent5">
                    <a:lumMod val="50000"/>
                  </a:schemeClr>
                </a:solidFill>
              </a:rPr>
              <a:t>Solution 1 :</a:t>
            </a:r>
            <a:r>
              <a:rPr sz="2000" b="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2000" b="0" dirty="0"/>
              <a:t>Système de conversion entre sens (toucher, vision, ouïe, ...) et données extérieures (vision infrarouge, ultraviolets, sons inaudibles, ambiance, affluence)</a:t>
            </a:r>
          </a:p>
          <a:p>
            <a:pPr marL="0" indent="0">
              <a:buNone/>
              <a:defRPr/>
            </a:pPr>
            <a:r>
              <a:rPr sz="2000" b="0" dirty="0"/>
              <a:t>	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sz="2000" b="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sz="2000" b="0" dirty="0"/>
              <a:t> Aide pour les personnes handicapées sensoriellement, ou amélioration des performances, aide à mesurer le degré d'agitation dans une salle pour assister la sécurité. C'est agréable, récréatif.</a:t>
            </a:r>
          </a:p>
          <a:p>
            <a:pPr marL="0" indent="0">
              <a:buNone/>
              <a:defRPr/>
            </a:pPr>
            <a:r>
              <a:rPr sz="2000" b="0" dirty="0"/>
              <a:t>	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sz="2000" b="0" dirty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sz="2000" b="0" dirty="0"/>
              <a:t>Surplus d'informations pouvant engendrer la fatigue, pas nécessairement très utile pour les personnes sans handicap.</a:t>
            </a:r>
          </a:p>
          <a:p>
            <a:pPr marL="0" indent="0">
              <a:buNone/>
              <a:defRPr/>
            </a:pPr>
            <a:endParaRPr sz="2000" b="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sz="2000" b="1" dirty="0">
                <a:solidFill>
                  <a:schemeClr val="accent5">
                    <a:lumMod val="50000"/>
                  </a:schemeClr>
                </a:solidFill>
              </a:rPr>
              <a:t>Solution 2 :</a:t>
            </a:r>
            <a:r>
              <a:rPr sz="2000" b="1" dirty="0"/>
              <a:t> </a:t>
            </a:r>
            <a:r>
              <a:rPr sz="2000" b="0" dirty="0"/>
              <a:t>Caméra de recul pour humains, vision panoramique.</a:t>
            </a:r>
          </a:p>
          <a:p>
            <a:pPr marL="0" indent="0">
              <a:buNone/>
              <a:defRPr/>
            </a:pPr>
            <a:r>
              <a:rPr sz="2000" b="0" dirty="0"/>
              <a:t>	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sz="2000" b="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sz="2000" b="0" dirty="0"/>
              <a:t> Augmente le champ de vision, améliore les capacités humaines, aide à la sécurité.</a:t>
            </a:r>
          </a:p>
          <a:p>
            <a:pPr marL="0" indent="0">
              <a:buNone/>
              <a:defRPr/>
            </a:pPr>
            <a:r>
              <a:rPr sz="2000" b="0" dirty="0"/>
              <a:t>	</a:t>
            </a:r>
            <a:r>
              <a:rPr sz="2000" b="1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sz="2000" b="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sz="2000" b="0" dirty="0"/>
              <a:t> Vivable au quotidien (surplus d'informations) ? Pas souvent utile.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1 :</a:t>
            </a:r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000" dirty="0" smtClean="0"/>
              <a:t>Degré d’innovation du système de synesthésie.</a:t>
            </a:r>
          </a:p>
          <a:p>
            <a:pPr marL="0" indent="0">
              <a:buNone/>
              <a:defRPr/>
            </a:pPr>
            <a:r>
              <a:rPr lang="fr-FR" sz="2000" dirty="0" smtClean="0"/>
              <a:t>Conversion direct entre les cinq sens déjà abordée dans tous les sens (entre vue, ou</a:t>
            </a:r>
            <a:r>
              <a:rPr lang="fr-FR" sz="2000" dirty="0" smtClean="0"/>
              <a:t>ïe, toucher)</a:t>
            </a:r>
            <a:r>
              <a:rPr lang="fr-FR" sz="2000" dirty="0" smtClean="0"/>
              <a:t>, mais pas approfondie. Peu d’aspect imperceptible vers perceptible.</a:t>
            </a:r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dirty="0" smtClean="0"/>
              <a:t>7/10</a:t>
            </a:r>
          </a:p>
          <a:p>
            <a:pPr marL="0" indent="0">
              <a:buNone/>
              <a:defRPr/>
            </a:pPr>
            <a:endParaRPr lang="fr-F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2 :</a:t>
            </a:r>
            <a:r>
              <a:rPr lang="fr-FR" sz="2000" b="1" dirty="0"/>
              <a:t> </a:t>
            </a:r>
            <a:r>
              <a:rPr lang="fr-FR" sz="2000" dirty="0" smtClean="0"/>
              <a:t>Degré d’innovation de la caméra d’augmentation du champ de vision humain.</a:t>
            </a:r>
          </a:p>
          <a:p>
            <a:pPr marL="0" indent="0">
              <a:buNone/>
              <a:defRPr/>
            </a:pPr>
            <a:r>
              <a:rPr lang="fr-FR" sz="2000" dirty="0" smtClean="0"/>
              <a:t>Très difficile à réaliser, pas réalisé.</a:t>
            </a:r>
          </a:p>
          <a:p>
            <a:pPr marL="0" indent="0">
              <a:buNone/>
              <a:defRPr/>
            </a:pPr>
            <a:r>
              <a:rPr lang="fr-FR" sz="2000" dirty="0"/>
              <a:t>	7</a:t>
            </a:r>
            <a:r>
              <a:rPr lang="fr-FR" sz="2000" dirty="0" smtClean="0"/>
              <a:t>/10</a:t>
            </a:r>
          </a:p>
          <a:p>
            <a:pPr marL="0" indent="0">
              <a:buNone/>
              <a:defRPr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38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3 : Orientation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FR" sz="2000" dirty="0" smtClean="0"/>
              <a:t>Il s’agit d’adapter l’environnement pour lui permettre de s’autogérer et pour permettre à l’individu de s’y insérer plus écologiquement et plus aisément.</a:t>
            </a:r>
          </a:p>
          <a:p>
            <a:pPr marL="0" indent="0">
              <a:buNone/>
              <a:defRPr/>
            </a:pPr>
            <a:endParaRPr lang="fr-FR" sz="2000" dirty="0"/>
          </a:p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1 :</a:t>
            </a:r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000" dirty="0" smtClean="0"/>
              <a:t>Panneau d’information pour trouver son chemin que seuls les intéressés voient (réalité augmentée RA).</a:t>
            </a:r>
            <a:endParaRPr lang="fr-FR" sz="2000" dirty="0"/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2000" dirty="0"/>
              <a:t> </a:t>
            </a:r>
            <a:r>
              <a:rPr lang="fr-FR" sz="2000" dirty="0" smtClean="0"/>
              <a:t>Projet inédit et utile, réduit la pollution visuelle.</a:t>
            </a:r>
            <a:endParaRPr lang="fr-FR" sz="2000" dirty="0"/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fr-FR" sz="2000" dirty="0" smtClean="0"/>
              <a:t>La RA nécessite des balises physiques ou l’implantation d’une IA d’analyse d’image.</a:t>
            </a:r>
            <a:endParaRPr lang="fr-FR" sz="2000" dirty="0"/>
          </a:p>
          <a:p>
            <a:pPr marL="0" indent="0">
              <a:buNone/>
              <a:defRPr/>
            </a:pPr>
            <a:endParaRPr lang="fr-FR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2 </a:t>
            </a: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2000" dirty="0"/>
              <a:t> </a:t>
            </a:r>
            <a:r>
              <a:rPr lang="fr-FR" sz="2000" dirty="0" smtClean="0"/>
              <a:t>Ville connectée qui s’active lorsqu’il y a des gens.</a:t>
            </a:r>
            <a:endParaRPr lang="fr-FR" sz="2000" dirty="0"/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fr-FR" sz="20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2000" dirty="0"/>
              <a:t> </a:t>
            </a:r>
            <a:r>
              <a:rPr lang="fr-FR" sz="2000" dirty="0" smtClean="0"/>
              <a:t>Ecologique, réduit la pollution lumineuse</a:t>
            </a:r>
          </a:p>
          <a:p>
            <a:pPr marL="0" indent="0">
              <a:buNone/>
              <a:defRPr/>
            </a:pPr>
            <a:r>
              <a:rPr lang="fr-FR" sz="2000" dirty="0" smtClean="0"/>
              <a:t>	</a:t>
            </a: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fr-FR" sz="20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2000" dirty="0" smtClean="0"/>
              <a:t> Difficile à tester, politique de récolte de données à établir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5441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1 :</a:t>
            </a:r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2000" dirty="0" smtClean="0"/>
              <a:t>Degré d’innovation du panneau </a:t>
            </a:r>
            <a:r>
              <a:rPr lang="fr-FR" sz="2000" dirty="0"/>
              <a:t>d’information </a:t>
            </a:r>
            <a:r>
              <a:rPr lang="fr-FR" sz="2000" dirty="0" smtClean="0"/>
              <a:t>personnel.</a:t>
            </a:r>
          </a:p>
          <a:p>
            <a:pPr marL="0" indent="0">
              <a:buNone/>
              <a:defRPr/>
            </a:pPr>
            <a:r>
              <a:rPr lang="fr-FR" sz="2000" dirty="0" smtClean="0"/>
              <a:t>Existe déjà pour l’assistance à la conduite, affichage sur le téléphone (caméra + édition de l’image retransmise).</a:t>
            </a:r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dirty="0" smtClean="0"/>
              <a:t>5,5/10</a:t>
            </a:r>
            <a:endParaRPr lang="fr-FR" sz="2000" dirty="0"/>
          </a:p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2 :</a:t>
            </a:r>
            <a:r>
              <a:rPr lang="fr-FR" sz="2000" dirty="0"/>
              <a:t> </a:t>
            </a:r>
            <a:r>
              <a:rPr lang="fr-FR" sz="2000" dirty="0" smtClean="0"/>
              <a:t>Degré d’innovation de la ville connectée.</a:t>
            </a:r>
          </a:p>
          <a:p>
            <a:pPr marL="0" indent="0">
              <a:buNone/>
              <a:defRPr/>
            </a:pPr>
            <a:r>
              <a:rPr lang="fr-FR" sz="2000" dirty="0" smtClean="0"/>
              <a:t>Existe déjà pour ce qui est des lampadaires qui s’allument et s’éteignent au passage de gens.</a:t>
            </a:r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dirty="0" smtClean="0"/>
              <a:t>6/10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4315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3 :</a:t>
            </a:r>
            <a:r>
              <a:rPr lang="fr-FR" sz="2000" dirty="0"/>
              <a:t> Réseau de poubelles indiquant des itinéraires optimaux pour vider les poubelles détectées pleines.</a:t>
            </a:r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2000" dirty="0"/>
              <a:t> Utile aux citoyens et aux éboueurs, aide à entretenir une ville propre.</a:t>
            </a:r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2000" dirty="0"/>
              <a:t> Nécessité d’installer des capteurs ou des poubelles spécifiques</a:t>
            </a:r>
            <a:r>
              <a:rPr lang="fr-FR" sz="2000" dirty="0" smtClean="0"/>
              <a:t>.</a:t>
            </a:r>
          </a:p>
          <a:p>
            <a:pPr marL="0" indent="0">
              <a:buNone/>
              <a:defRPr/>
            </a:pPr>
            <a:endParaRPr lang="fr-FR" sz="2000" dirty="0"/>
          </a:p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</a:t>
            </a:r>
            <a:r>
              <a:rPr lang="fr-FR" sz="2000" b="1" dirty="0" smtClean="0">
                <a:solidFill>
                  <a:schemeClr val="accent5">
                    <a:lumMod val="50000"/>
                  </a:schemeClr>
                </a:solidFill>
              </a:rPr>
              <a:t>4 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2000" dirty="0"/>
              <a:t> </a:t>
            </a:r>
            <a:r>
              <a:rPr lang="fr-FR" sz="2000" dirty="0" smtClean="0"/>
              <a:t>Application d’orientation dans l’école (synchronisation avec l’EDT, indique là où aller) + variante pour les magasiniers en entreprise.</a:t>
            </a:r>
            <a:endParaRPr lang="fr-FR" sz="2000" dirty="0"/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fr-FR" sz="2000" dirty="0" smtClean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2000" dirty="0"/>
              <a:t> </a:t>
            </a:r>
            <a:r>
              <a:rPr lang="fr-FR" sz="2000" dirty="0" smtClean="0"/>
              <a:t>Facile à tester, possible de l’associer à la solution 1.</a:t>
            </a:r>
            <a:endParaRPr lang="fr-FR" sz="2000" dirty="0"/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– </a:t>
            </a:r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fr-FR" sz="2000" dirty="0"/>
              <a:t> </a:t>
            </a:r>
            <a:r>
              <a:rPr lang="fr-FR" sz="2000" dirty="0" smtClean="0"/>
              <a:t>Il existe déjà des algorithmes d’orientation, notre solution est donc peu innovante.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9242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3 :</a:t>
            </a:r>
            <a:r>
              <a:rPr lang="fr-FR" sz="2000" dirty="0"/>
              <a:t> </a:t>
            </a:r>
            <a:r>
              <a:rPr lang="fr-FR" sz="2000" dirty="0" smtClean="0"/>
              <a:t>Degré d’innovation du réseau de poubelle.</a:t>
            </a:r>
          </a:p>
          <a:p>
            <a:pPr marL="0" indent="0">
              <a:buNone/>
              <a:defRPr/>
            </a:pPr>
            <a:r>
              <a:rPr lang="fr-FR" sz="2000" dirty="0"/>
              <a:t>	</a:t>
            </a:r>
            <a:r>
              <a:rPr lang="fr-FR" sz="2000" dirty="0" smtClean="0"/>
              <a:t>Non, </a:t>
            </a:r>
            <a:r>
              <a:rPr lang="fr-FR" sz="2000" dirty="0" err="1" smtClean="0"/>
              <a:t>aka</a:t>
            </a:r>
            <a:r>
              <a:rPr lang="fr-FR" sz="2000" dirty="0" smtClean="0"/>
              <a:t> 3/10.</a:t>
            </a:r>
          </a:p>
          <a:p>
            <a:pPr marL="0" indent="0">
              <a:buNone/>
              <a:defRPr/>
            </a:pPr>
            <a:endParaRPr lang="fr-FR" sz="2000" dirty="0"/>
          </a:p>
          <a:p>
            <a:pPr marL="0" indent="0">
              <a:buNone/>
              <a:defRPr/>
            </a:pPr>
            <a:r>
              <a:rPr lang="fr-FR" sz="2000" b="1" dirty="0">
                <a:solidFill>
                  <a:schemeClr val="accent5">
                    <a:lumMod val="50000"/>
                  </a:schemeClr>
                </a:solidFill>
              </a:rPr>
              <a:t>Solution 4 :</a:t>
            </a:r>
            <a:r>
              <a:rPr lang="fr-FR" sz="2000" dirty="0"/>
              <a:t> </a:t>
            </a:r>
            <a:r>
              <a:rPr lang="fr-FR" sz="2000" dirty="0" smtClean="0"/>
              <a:t>Degré d’innovation de l’application d’orientation dans un établissement.</a:t>
            </a:r>
          </a:p>
          <a:p>
            <a:pPr marL="0" indent="0">
              <a:buNone/>
              <a:defRPr/>
            </a:pPr>
            <a:r>
              <a:rPr lang="fr-FR" sz="2000" dirty="0" smtClean="0"/>
              <a:t>Existe déjà sous la forme d’une application</a:t>
            </a:r>
            <a:r>
              <a:rPr lang="is-IS" sz="2000" dirty="0" smtClean="0"/>
              <a:t>… mais qui ne fonctionne pas dans Télécom.</a:t>
            </a:r>
          </a:p>
          <a:p>
            <a:pPr marL="0" indent="0">
              <a:buNone/>
              <a:defRPr/>
            </a:pPr>
            <a:r>
              <a:rPr lang="is-IS" sz="2000" dirty="0"/>
              <a:t>	</a:t>
            </a:r>
            <a:r>
              <a:rPr lang="is-IS" sz="2000" dirty="0" smtClean="0"/>
              <a:t>4/10.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69562076"/>
      </p:ext>
    </p:extLst>
  </p:cSld>
  <p:clrMapOvr>
    <a:masterClrMapping/>
  </p:clrMapOvr>
</p:sld>
</file>

<file path=ppt/theme/theme1.xml><?xml version="1.0" encoding="utf-8"?>
<a:theme xmlns:a="http://schemas.openxmlformats.org/drawing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357</Words>
  <Application>Microsoft Macintosh PowerPoint</Application>
  <DocSecurity>0</DocSecurity>
  <PresentationFormat>Personnalisé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Turtle</vt:lpstr>
      <vt:lpstr>Séance 1</vt:lpstr>
      <vt:lpstr>Problème 1 : Productivité</vt:lpstr>
      <vt:lpstr>Présentation PowerPoint</vt:lpstr>
      <vt:lpstr>Problème 2 : Perception</vt:lpstr>
      <vt:lpstr>Présentation PowerPoint</vt:lpstr>
      <vt:lpstr>Problème 3 : Orientation</vt:lpstr>
      <vt:lpstr>Présentation PowerPoint</vt:lpstr>
      <vt:lpstr>Présentation PowerPoint</vt:lpstr>
      <vt:lpstr>Présentation PowerPoint</vt:lpstr>
      <vt:lpstr>Problème 4 : Handicap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Séance 1</dc:title>
  <dc:subject/>
  <dc:creator/>
  <cp:keywords/>
  <dc:description/>
  <cp:lastModifiedBy>Nathalie Palanque-Delabrouille</cp:lastModifiedBy>
  <cp:revision>18</cp:revision>
  <dcterms:created xsi:type="dcterms:W3CDTF">2012-12-03T06:56:55Z</dcterms:created>
  <dcterms:modified xsi:type="dcterms:W3CDTF">2020-09-28T08:23:01Z</dcterms:modified>
  <cp:category/>
  <dc:identifier/>
  <cp:contentStatus/>
  <dc:language/>
  <cp:version/>
</cp:coreProperties>
</file>