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media/image9.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3.png" ContentType="image/png"/>
  <Override PartName="/ppt/media/image34.png" ContentType="image/png"/>
  <Override PartName="/ppt/media/image35.png" ContentType="image/png"/>
  <Override PartName="/ppt/media/image36.png" ContentType="image/png"/>
  <Override PartName="/ppt/media/image32.png" ContentType="image/png"/>
  <Override PartName="/ppt/media/image2.png" ContentType="image/png"/>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officeDocument" Target="ppt/presentation.xml"/><Relationship Id="rId2" Type="http://schemas.openxmlformats.org/officeDocument/2006/relationships/extended-properties" Target="docProps/app.xml"/><Relationship Id="rId1"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Lst>
  <p:sldSz cx="10080625" cy="5670550"/>
  <p:notesSz cx="7559675" cy="10691812"/>
</p:presentation>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ustomXml" Target="../customXml/item2.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ustomXml" Target="../customXml/item1.xml"/><Relationship Id="rId2" Type="http://schemas.openxmlformats.org/officeDocument/2006/relationships/slideMaster" Target="slideMasters/slideMaster1.xml"/><Relationship Id="rId1" Type="http://schemas.openxmlformats.org/officeDocument/2006/relationships/theme" Target="theme/theme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ustomXml" Target="../customXml/item3.xml"/></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GB"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GB"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GB"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GB"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GB"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GB"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GB"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 name="" descr=""/>
          <p:cNvPicPr/>
          <p:nvPr/>
        </p:nvPicPr>
        <p:blipFill>
          <a:blip r:embed="rId1"/>
          <a:stretch/>
        </p:blipFill>
        <p:spPr>
          <a:xfrm>
            <a:off x="68760" y="79200"/>
            <a:ext cx="2231640" cy="1107720"/>
          </a:xfrm>
          <a:prstGeom prst="rect">
            <a:avLst/>
          </a:prstGeom>
          <a:ln>
            <a:noFill/>
          </a:ln>
        </p:spPr>
      </p:pic>
      <p:pic>
        <p:nvPicPr>
          <p:cNvPr id="39" name="" descr=""/>
          <p:cNvPicPr/>
          <p:nvPr/>
        </p:nvPicPr>
        <p:blipFill>
          <a:blip r:embed="rId2"/>
          <a:stretch/>
        </p:blipFill>
        <p:spPr>
          <a:xfrm>
            <a:off x="1440000" y="1908000"/>
            <a:ext cx="7629120" cy="2877840"/>
          </a:xfrm>
          <a:prstGeom prst="rect">
            <a:avLst/>
          </a:prstGeom>
          <a:ln>
            <a:noFill/>
          </a:ln>
        </p:spPr>
      </p:pic>
      <p:sp>
        <p:nvSpPr>
          <p:cNvPr id="40" name="CustomShape 1"/>
          <p:cNvSpPr/>
          <p:nvPr/>
        </p:nvSpPr>
        <p:spPr>
          <a:xfrm>
            <a:off x="1476000" y="1899000"/>
            <a:ext cx="7557120" cy="1339920"/>
          </a:xfrm>
          <a:prstGeom prst="rect">
            <a:avLst/>
          </a:prstGeom>
          <a:solidFill>
            <a:srgbClr val="dddddd">
              <a:alpha val="50000"/>
            </a:srgbClr>
          </a:solidFill>
          <a:ln>
            <a:noFill/>
          </a:ln>
        </p:spPr>
        <p:style>
          <a:lnRef idx="0"/>
          <a:fillRef idx="0"/>
          <a:effectRef idx="0"/>
          <a:fontRef idx="minor"/>
        </p:style>
        <p:txBody>
          <a:bodyPr lIns="0" rIns="0" tIns="0" bIns="0" anchor="ctr">
            <a:spAutoFit/>
          </a:bodyPr>
          <a:p>
            <a:pPr algn="ctr">
              <a:lnSpc>
                <a:spcPct val="100000"/>
              </a:lnSpc>
            </a:pPr>
            <a:r>
              <a:rPr b="0" lang="en-GB" sz="8800" spc="-1" strike="noStrike">
                <a:solidFill>
                  <a:srgbClr val="c9211e"/>
                </a:solidFill>
                <a:latin typeface="Arial"/>
                <a:ea typeface="DejaVu Sans"/>
              </a:rPr>
              <a:t>Normaliseren</a:t>
            </a:r>
            <a:endParaRPr b="0" lang="en-GB" sz="8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 descr=""/>
          <p:cNvPicPr/>
          <p:nvPr/>
        </p:nvPicPr>
        <p:blipFill>
          <a:blip r:embed="rId1"/>
          <a:stretch/>
        </p:blipFill>
        <p:spPr>
          <a:xfrm>
            <a:off x="3168000" y="1937160"/>
            <a:ext cx="3304080" cy="2598840"/>
          </a:xfrm>
          <a:prstGeom prst="rect">
            <a:avLst/>
          </a:prstGeom>
          <a:ln>
            <a:noFill/>
          </a:ln>
        </p:spPr>
      </p:pic>
      <p:sp>
        <p:nvSpPr>
          <p:cNvPr id="42" name="CustomShape 1"/>
          <p:cNvSpPr/>
          <p:nvPr/>
        </p:nvSpPr>
        <p:spPr>
          <a:xfrm>
            <a:off x="720000" y="1728000"/>
            <a:ext cx="8352000" cy="3312000"/>
          </a:xfrm>
          <a:prstGeom prst="rect">
            <a:avLst/>
          </a:prstGeom>
          <a:solidFill>
            <a:srgbClr val="eeeeee">
              <a:alpha val="80000"/>
            </a:srgbClr>
          </a:solidFill>
          <a:ln>
            <a:noFill/>
          </a:ln>
        </p:spPr>
        <p:style>
          <a:lnRef idx="0"/>
          <a:fillRef idx="0"/>
          <a:effectRef idx="0"/>
          <a:fontRef idx="minor"/>
        </p:style>
      </p:sp>
      <p:pic>
        <p:nvPicPr>
          <p:cNvPr id="43" name="" descr=""/>
          <p:cNvPicPr/>
          <p:nvPr/>
        </p:nvPicPr>
        <p:blipFill>
          <a:blip r:embed="rId2"/>
          <a:stretch/>
        </p:blipFill>
        <p:spPr>
          <a:xfrm>
            <a:off x="68760" y="79200"/>
            <a:ext cx="2231640" cy="1107720"/>
          </a:xfrm>
          <a:prstGeom prst="rect">
            <a:avLst/>
          </a:prstGeom>
          <a:ln>
            <a:noFill/>
          </a:ln>
        </p:spPr>
      </p:pic>
      <p:sp>
        <p:nvSpPr>
          <p:cNvPr id="44" name="CustomShape 2"/>
          <p:cNvSpPr/>
          <p:nvPr/>
        </p:nvSpPr>
        <p:spPr>
          <a:xfrm>
            <a:off x="144000" y="1368000"/>
            <a:ext cx="374328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Normaliseren : het derde wiel </a:t>
            </a:r>
            <a:endParaRPr b="0" lang="en-GB" sz="1800" spc="-1" strike="noStrike">
              <a:latin typeface="Arial"/>
            </a:endParaRPr>
          </a:p>
        </p:txBody>
      </p:sp>
      <p:sp>
        <p:nvSpPr>
          <p:cNvPr id="45" name="CustomShape 3"/>
          <p:cNvSpPr/>
          <p:nvPr/>
        </p:nvSpPr>
        <p:spPr>
          <a:xfrm>
            <a:off x="1008000" y="2154240"/>
            <a:ext cx="770328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Rijschool “Het Derde Wiel” wil hun speciale rijles voor motor met zijspan promoten. Daarvoor willen ze een speciale webapplicatie laten maken.</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Het bijzondere van rijden met een motor met zijspan is dat je op een heel andere manier moet sturen dan met een motor zonder zijspan.</a:t>
            </a:r>
            <a:endParaRPr b="0" lang="en-GB" sz="1800" spc="-1" strike="noStrike">
              <a:latin typeface="Arial"/>
            </a:endParaRPr>
          </a:p>
          <a:p>
            <a:pPr>
              <a:lnSpc>
                <a:spcPct val="100000"/>
              </a:lnSpc>
            </a:pPr>
            <a:r>
              <a:rPr b="0" lang="en-GB" sz="1800" spc="-1" strike="noStrike">
                <a:solidFill>
                  <a:srgbClr val="000000"/>
                </a:solidFill>
                <a:latin typeface="Arial"/>
                <a:ea typeface="DejaVu Sans"/>
              </a:rPr>
              <a:t>De rijlessen zijn specifiek hierop gericht. </a:t>
            </a:r>
            <a:endParaRPr b="0" lang="en-GB" sz="1800" spc="-1" strike="noStrike">
              <a:latin typeface="Arial"/>
            </a:endParaRPr>
          </a:p>
        </p:txBody>
      </p:sp>
      <p:pic>
        <p:nvPicPr>
          <p:cNvPr id="46" name="" descr=""/>
          <p:cNvPicPr/>
          <p:nvPr/>
        </p:nvPicPr>
        <p:blipFill>
          <a:blip r:embed="rId3"/>
          <a:stretch/>
        </p:blipFill>
        <p:spPr>
          <a:xfrm>
            <a:off x="6696000" y="288000"/>
            <a:ext cx="1584000" cy="1584000"/>
          </a:xfrm>
          <a:prstGeom prst="rect">
            <a:avLst/>
          </a:prstGeom>
          <a:ln>
            <a:noFill/>
          </a:ln>
        </p:spPr>
      </p:pic>
      <p:sp>
        <p:nvSpPr>
          <p:cNvPr id="47" name="CustomShape 4"/>
          <p:cNvSpPr/>
          <p:nvPr/>
        </p:nvSpPr>
        <p:spPr>
          <a:xfrm>
            <a:off x="5616000" y="360000"/>
            <a:ext cx="3600000" cy="1800000"/>
          </a:xfrm>
          <a:custGeom>
            <a:avLst/>
            <a:gdLst/>
            <a:ahLst/>
            <a:rect l="0" t="0" r="r" b="b"/>
            <a:pathLst>
              <a:path w="10002" h="5002">
                <a:moveTo>
                  <a:pt x="0" y="0"/>
                </a:moveTo>
                <a:cubicBezTo>
                  <a:pt x="4611" y="2410"/>
                  <a:pt x="7732" y="2683"/>
                  <a:pt x="10001" y="2292"/>
                </a:cubicBezTo>
                <a:moveTo>
                  <a:pt x="0" y="3799"/>
                </a:moveTo>
                <a:cubicBezTo>
                  <a:pt x="2634" y="5001"/>
                  <a:pt x="3467" y="5001"/>
                  <a:pt x="5324" y="5001"/>
                </a:cubicBezTo>
                <a:cubicBezTo>
                  <a:pt x="6065" y="5001"/>
                  <a:pt x="8287" y="5001"/>
                  <a:pt x="10001" y="3799"/>
                </a:cubicBezTo>
              </a:path>
            </a:pathLst>
          </a:custGeom>
          <a:gradFill rotWithShape="0">
            <a:gsLst>
              <a:gs pos="0">
                <a:srgbClr val="ffffff"/>
              </a:gs>
              <a:gs pos="100000">
                <a:srgbClr val="000080"/>
              </a:gs>
            </a:gsLst>
            <a:lin ang="2700000"/>
          </a:gradFill>
          <a:ln w="9360">
            <a:solidFill>
              <a:srgbClr val="000000"/>
            </a:solidFill>
            <a:miter/>
          </a:ln>
          <a:effectLst>
            <a:outerShdw dist="152735" dir="2700000">
              <a:srgbClr val="868686"/>
            </a:outerShdw>
          </a:effectLst>
        </p:spPr>
        <p:style>
          <a:lnRef idx="0"/>
          <a:fillRef idx="0"/>
          <a:effectRef idx="0"/>
          <a:fontRef idx="minor"/>
        </p:style>
        <p:txBody>
          <a:bodyPr lIns="90000" rIns="90000" tIns="46800" bIns="46800" anchor="ctr" anchorCtr="1">
            <a:noAutofit/>
          </a:bodyPr>
          <a:p>
            <a:pPr>
              <a:lnSpc>
                <a:spcPct val="100000"/>
              </a:lnSpc>
            </a:pPr>
            <a:r>
              <a:rPr b="0" lang="en-GB" sz="2400" spc="-1" strike="noStrike">
                <a:solidFill>
                  <a:srgbClr val="000000"/>
                </a:solidFill>
                <a:latin typeface="Arial Black"/>
                <a:ea typeface="MS Gothic"/>
              </a:rPr>
              <a:t>Het Derde Wiel</a:t>
            </a:r>
            <a:endParaRPr b="0" lang="en-GB" sz="2400" spc="-1" strike="noStrike">
              <a:latin typeface="Times New Roman"/>
            </a:endParaRPr>
          </a:p>
        </p:txBody>
      </p:sp>
      <p:pic>
        <p:nvPicPr>
          <p:cNvPr id="48" name="" descr=""/>
          <p:cNvPicPr/>
          <p:nvPr/>
        </p:nvPicPr>
        <p:blipFill>
          <a:blip r:embed="rId4"/>
          <a:stretch/>
        </p:blipFill>
        <p:spPr>
          <a:xfrm flipH="1">
            <a:off x="8352000" y="3960000"/>
            <a:ext cx="1354320" cy="13543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9" name="" descr=""/>
          <p:cNvPicPr/>
          <p:nvPr/>
        </p:nvPicPr>
        <p:blipFill>
          <a:blip r:embed="rId1"/>
          <a:stretch/>
        </p:blipFill>
        <p:spPr>
          <a:xfrm>
            <a:off x="3168000" y="1937160"/>
            <a:ext cx="3304080" cy="2598840"/>
          </a:xfrm>
          <a:prstGeom prst="rect">
            <a:avLst/>
          </a:prstGeom>
          <a:ln>
            <a:noFill/>
          </a:ln>
        </p:spPr>
      </p:pic>
      <p:sp>
        <p:nvSpPr>
          <p:cNvPr id="50" name="CustomShape 1"/>
          <p:cNvSpPr/>
          <p:nvPr/>
        </p:nvSpPr>
        <p:spPr>
          <a:xfrm>
            <a:off x="720000" y="1728000"/>
            <a:ext cx="8352000" cy="3312000"/>
          </a:xfrm>
          <a:prstGeom prst="rect">
            <a:avLst/>
          </a:prstGeom>
          <a:solidFill>
            <a:srgbClr val="eeeeee">
              <a:alpha val="80000"/>
            </a:srgbClr>
          </a:solidFill>
          <a:ln>
            <a:noFill/>
          </a:ln>
        </p:spPr>
        <p:style>
          <a:lnRef idx="0"/>
          <a:fillRef idx="0"/>
          <a:effectRef idx="0"/>
          <a:fontRef idx="minor"/>
        </p:style>
      </p:sp>
      <p:pic>
        <p:nvPicPr>
          <p:cNvPr id="51" name="" descr=""/>
          <p:cNvPicPr/>
          <p:nvPr/>
        </p:nvPicPr>
        <p:blipFill>
          <a:blip r:embed="rId2"/>
          <a:stretch/>
        </p:blipFill>
        <p:spPr>
          <a:xfrm>
            <a:off x="68760" y="79200"/>
            <a:ext cx="2231640" cy="1107720"/>
          </a:xfrm>
          <a:prstGeom prst="rect">
            <a:avLst/>
          </a:prstGeom>
          <a:ln>
            <a:noFill/>
          </a:ln>
        </p:spPr>
      </p:pic>
      <p:sp>
        <p:nvSpPr>
          <p:cNvPr id="52" name="CustomShape 2"/>
          <p:cNvSpPr/>
          <p:nvPr/>
        </p:nvSpPr>
        <p:spPr>
          <a:xfrm>
            <a:off x="1008000" y="2154240"/>
            <a:ext cx="7920000" cy="25585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De website moet snelheid uitstralen en sportiviteit.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Klanten kunnen zich inschrijven met hun naam, adres, telefoonnummer en emailadres. Van de klant wordt verwacht dat hij of zij al een motorrijbewijs heeft. Het rijbewijsnummer moet daarom ook worden ingevuld bij registratie.</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Een klant moet kunnen inloggen en zijn of haar gegevens kunnen</a:t>
            </a:r>
            <a:endParaRPr b="0" lang="en-GB" sz="1800" spc="-1" strike="noStrike">
              <a:latin typeface="Arial"/>
            </a:endParaRPr>
          </a:p>
          <a:p>
            <a:pPr>
              <a:lnSpc>
                <a:spcPct val="100000"/>
              </a:lnSpc>
            </a:pPr>
            <a:r>
              <a:rPr b="0" lang="en-GB" sz="1800" spc="-1" strike="noStrike">
                <a:solidFill>
                  <a:srgbClr val="000000"/>
                </a:solidFill>
                <a:latin typeface="Arial"/>
                <a:ea typeface="DejaVu Sans"/>
              </a:rPr>
              <a:t>wijzigen. Verder worden les-afspraken ook voor de klant online</a:t>
            </a:r>
            <a:endParaRPr b="0" lang="en-GB" sz="1800" spc="-1" strike="noStrike">
              <a:latin typeface="Arial"/>
            </a:endParaRPr>
          </a:p>
          <a:p>
            <a:pPr>
              <a:lnSpc>
                <a:spcPct val="100000"/>
              </a:lnSpc>
            </a:pPr>
            <a:r>
              <a:rPr b="0" lang="en-GB" sz="1800" spc="-1" strike="noStrike">
                <a:solidFill>
                  <a:srgbClr val="000000"/>
                </a:solidFill>
                <a:latin typeface="Arial"/>
                <a:ea typeface="DejaVu Sans"/>
              </a:rPr>
              <a:t>bijgehouden.</a:t>
            </a:r>
            <a:endParaRPr b="0" lang="en-GB" sz="1800" spc="-1" strike="noStrike">
              <a:latin typeface="Arial"/>
            </a:endParaRPr>
          </a:p>
        </p:txBody>
      </p:sp>
      <p:pic>
        <p:nvPicPr>
          <p:cNvPr id="53" name="" descr=""/>
          <p:cNvPicPr/>
          <p:nvPr/>
        </p:nvPicPr>
        <p:blipFill>
          <a:blip r:embed="rId3"/>
          <a:stretch/>
        </p:blipFill>
        <p:spPr>
          <a:xfrm>
            <a:off x="6696000" y="288000"/>
            <a:ext cx="1584000" cy="1584000"/>
          </a:xfrm>
          <a:prstGeom prst="rect">
            <a:avLst/>
          </a:prstGeom>
          <a:ln>
            <a:noFill/>
          </a:ln>
        </p:spPr>
      </p:pic>
      <p:sp>
        <p:nvSpPr>
          <p:cNvPr id="54" name="CustomShape 3"/>
          <p:cNvSpPr/>
          <p:nvPr/>
        </p:nvSpPr>
        <p:spPr>
          <a:xfrm>
            <a:off x="5616000" y="360000"/>
            <a:ext cx="3600000" cy="1800000"/>
          </a:xfrm>
          <a:custGeom>
            <a:avLst/>
            <a:gdLst/>
            <a:ahLst/>
            <a:rect l="0" t="0" r="r" b="b"/>
            <a:pathLst>
              <a:path w="10002" h="5002">
                <a:moveTo>
                  <a:pt x="0" y="0"/>
                </a:moveTo>
                <a:cubicBezTo>
                  <a:pt x="4611" y="2410"/>
                  <a:pt x="7732" y="2683"/>
                  <a:pt x="10001" y="2292"/>
                </a:cubicBezTo>
                <a:moveTo>
                  <a:pt x="0" y="3799"/>
                </a:moveTo>
                <a:cubicBezTo>
                  <a:pt x="2634" y="5001"/>
                  <a:pt x="3467" y="5001"/>
                  <a:pt x="5324" y="5001"/>
                </a:cubicBezTo>
                <a:cubicBezTo>
                  <a:pt x="6065" y="5001"/>
                  <a:pt x="8287" y="5001"/>
                  <a:pt x="10001" y="3799"/>
                </a:cubicBezTo>
              </a:path>
            </a:pathLst>
          </a:custGeom>
          <a:gradFill rotWithShape="0">
            <a:gsLst>
              <a:gs pos="0">
                <a:srgbClr val="ffffff"/>
              </a:gs>
              <a:gs pos="100000">
                <a:srgbClr val="000080"/>
              </a:gs>
            </a:gsLst>
            <a:lin ang="2700000"/>
          </a:gradFill>
          <a:ln w="9360">
            <a:solidFill>
              <a:srgbClr val="000000"/>
            </a:solidFill>
            <a:miter/>
          </a:ln>
          <a:effectLst>
            <a:outerShdw dist="152735" dir="2700000">
              <a:srgbClr val="868686"/>
            </a:outerShdw>
          </a:effectLst>
        </p:spPr>
        <p:style>
          <a:lnRef idx="0"/>
          <a:fillRef idx="0"/>
          <a:effectRef idx="0"/>
          <a:fontRef idx="minor"/>
        </p:style>
        <p:txBody>
          <a:bodyPr lIns="90000" rIns="90000" tIns="46800" bIns="46800" anchor="ctr" anchorCtr="1">
            <a:noAutofit/>
          </a:bodyPr>
          <a:p>
            <a:pPr>
              <a:lnSpc>
                <a:spcPct val="100000"/>
              </a:lnSpc>
            </a:pPr>
            <a:r>
              <a:rPr b="0" lang="en-GB" sz="2400" spc="-1" strike="noStrike">
                <a:solidFill>
                  <a:srgbClr val="000000"/>
                </a:solidFill>
                <a:latin typeface="Arial Black"/>
                <a:ea typeface="MS Gothic"/>
              </a:rPr>
              <a:t>Het Derde Wiel</a:t>
            </a:r>
            <a:endParaRPr b="0" lang="en-GB" sz="2400" spc="-1" strike="noStrike">
              <a:latin typeface="Times New Roman"/>
            </a:endParaRPr>
          </a:p>
        </p:txBody>
      </p:sp>
      <p:pic>
        <p:nvPicPr>
          <p:cNvPr id="55" name="" descr=""/>
          <p:cNvPicPr/>
          <p:nvPr/>
        </p:nvPicPr>
        <p:blipFill>
          <a:blip r:embed="rId4"/>
          <a:stretch/>
        </p:blipFill>
        <p:spPr>
          <a:xfrm flipH="1">
            <a:off x="7933680" y="3672000"/>
            <a:ext cx="1714320" cy="1714320"/>
          </a:xfrm>
          <a:prstGeom prst="rect">
            <a:avLst/>
          </a:prstGeom>
          <a:ln>
            <a:noFill/>
          </a:ln>
        </p:spPr>
      </p:pic>
      <p:sp>
        <p:nvSpPr>
          <p:cNvPr id="56" name="CustomShape 4"/>
          <p:cNvSpPr/>
          <p:nvPr/>
        </p:nvSpPr>
        <p:spPr>
          <a:xfrm>
            <a:off x="144000" y="1368000"/>
            <a:ext cx="374328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Normaliseren : het derde wiel (2) </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7" name="" descr=""/>
          <p:cNvPicPr/>
          <p:nvPr/>
        </p:nvPicPr>
        <p:blipFill>
          <a:blip r:embed="rId1"/>
          <a:stretch/>
        </p:blipFill>
        <p:spPr>
          <a:xfrm>
            <a:off x="3168000" y="1937160"/>
            <a:ext cx="3304080" cy="2598840"/>
          </a:xfrm>
          <a:prstGeom prst="rect">
            <a:avLst/>
          </a:prstGeom>
          <a:ln>
            <a:noFill/>
          </a:ln>
        </p:spPr>
      </p:pic>
      <p:sp>
        <p:nvSpPr>
          <p:cNvPr id="58" name="CustomShape 1"/>
          <p:cNvSpPr/>
          <p:nvPr/>
        </p:nvSpPr>
        <p:spPr>
          <a:xfrm>
            <a:off x="720000" y="1728000"/>
            <a:ext cx="8352000" cy="3312000"/>
          </a:xfrm>
          <a:prstGeom prst="rect">
            <a:avLst/>
          </a:prstGeom>
          <a:solidFill>
            <a:srgbClr val="eeeeee">
              <a:alpha val="80000"/>
            </a:srgbClr>
          </a:solidFill>
          <a:ln>
            <a:noFill/>
          </a:ln>
        </p:spPr>
        <p:style>
          <a:lnRef idx="0"/>
          <a:fillRef idx="0"/>
          <a:effectRef idx="0"/>
          <a:fontRef idx="minor"/>
        </p:style>
      </p:sp>
      <p:pic>
        <p:nvPicPr>
          <p:cNvPr id="59" name="" descr=""/>
          <p:cNvPicPr/>
          <p:nvPr/>
        </p:nvPicPr>
        <p:blipFill>
          <a:blip r:embed="rId2"/>
          <a:stretch/>
        </p:blipFill>
        <p:spPr>
          <a:xfrm>
            <a:off x="68760" y="79200"/>
            <a:ext cx="2231640" cy="1107720"/>
          </a:xfrm>
          <a:prstGeom prst="rect">
            <a:avLst/>
          </a:prstGeom>
          <a:ln>
            <a:noFill/>
          </a:ln>
        </p:spPr>
      </p:pic>
      <p:sp>
        <p:nvSpPr>
          <p:cNvPr id="60" name="CustomShape 2"/>
          <p:cNvSpPr/>
          <p:nvPr/>
        </p:nvSpPr>
        <p:spPr>
          <a:xfrm>
            <a:off x="1008000" y="2154240"/>
            <a:ext cx="7920000" cy="283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Medewerkers moeten ook kunnen inloggen. Gegevens van de medewerkers worden door de directie ingevoerd en bijgehouden.</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Een medewerker kan klantgegevens bekijken en afspraken inboeken.</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En een medewerker kan zijn of haar vakantiedagen en vrije dagen</a:t>
            </a:r>
            <a:endParaRPr b="0" lang="en-GB" sz="1800" spc="-1" strike="noStrike">
              <a:latin typeface="Arial"/>
            </a:endParaRPr>
          </a:p>
          <a:p>
            <a:pPr>
              <a:lnSpc>
                <a:spcPct val="100000"/>
              </a:lnSpc>
            </a:pPr>
            <a:r>
              <a:rPr b="0" lang="en-GB" sz="1800" spc="-1" strike="noStrike">
                <a:solidFill>
                  <a:srgbClr val="000000"/>
                </a:solidFill>
                <a:latin typeface="Arial"/>
                <a:ea typeface="DejaVu Sans"/>
              </a:rPr>
              <a:t>plannen en invoeren.</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Verder kan een medewerker naar zijn of haar salarisspecificaties</a:t>
            </a:r>
            <a:endParaRPr b="0" lang="en-GB" sz="1800" spc="-1" strike="noStrike">
              <a:latin typeface="Arial"/>
            </a:endParaRPr>
          </a:p>
          <a:p>
            <a:pPr>
              <a:lnSpc>
                <a:spcPct val="100000"/>
              </a:lnSpc>
            </a:pPr>
            <a:r>
              <a:rPr b="0" lang="en-GB" sz="1800" spc="-1" strike="noStrike">
                <a:solidFill>
                  <a:srgbClr val="000000"/>
                </a:solidFill>
                <a:latin typeface="Arial"/>
                <a:ea typeface="DejaVu Sans"/>
              </a:rPr>
              <a:t>kijken.</a:t>
            </a:r>
            <a:endParaRPr b="0" lang="en-GB" sz="1800" spc="-1" strike="noStrike">
              <a:latin typeface="Arial"/>
            </a:endParaRPr>
          </a:p>
        </p:txBody>
      </p:sp>
      <p:pic>
        <p:nvPicPr>
          <p:cNvPr id="61" name="" descr=""/>
          <p:cNvPicPr/>
          <p:nvPr/>
        </p:nvPicPr>
        <p:blipFill>
          <a:blip r:embed="rId3"/>
          <a:stretch/>
        </p:blipFill>
        <p:spPr>
          <a:xfrm>
            <a:off x="6696000" y="288000"/>
            <a:ext cx="1584000" cy="1584000"/>
          </a:xfrm>
          <a:prstGeom prst="rect">
            <a:avLst/>
          </a:prstGeom>
          <a:ln>
            <a:noFill/>
          </a:ln>
        </p:spPr>
      </p:pic>
      <p:sp>
        <p:nvSpPr>
          <p:cNvPr id="62" name="CustomShape 3"/>
          <p:cNvSpPr/>
          <p:nvPr/>
        </p:nvSpPr>
        <p:spPr>
          <a:xfrm>
            <a:off x="5616000" y="360000"/>
            <a:ext cx="3600000" cy="1800000"/>
          </a:xfrm>
          <a:custGeom>
            <a:avLst/>
            <a:gdLst/>
            <a:ahLst/>
            <a:rect l="0" t="0" r="r" b="b"/>
            <a:pathLst>
              <a:path w="10002" h="5002">
                <a:moveTo>
                  <a:pt x="0" y="0"/>
                </a:moveTo>
                <a:cubicBezTo>
                  <a:pt x="4611" y="2410"/>
                  <a:pt x="7732" y="2683"/>
                  <a:pt x="10001" y="2292"/>
                </a:cubicBezTo>
                <a:moveTo>
                  <a:pt x="0" y="3799"/>
                </a:moveTo>
                <a:cubicBezTo>
                  <a:pt x="2634" y="5001"/>
                  <a:pt x="3467" y="5001"/>
                  <a:pt x="5324" y="5001"/>
                </a:cubicBezTo>
                <a:cubicBezTo>
                  <a:pt x="6065" y="5001"/>
                  <a:pt x="8287" y="5001"/>
                  <a:pt x="10001" y="3799"/>
                </a:cubicBezTo>
              </a:path>
            </a:pathLst>
          </a:custGeom>
          <a:gradFill rotWithShape="0">
            <a:gsLst>
              <a:gs pos="0">
                <a:srgbClr val="ffffff"/>
              </a:gs>
              <a:gs pos="100000">
                <a:srgbClr val="000080"/>
              </a:gs>
            </a:gsLst>
            <a:lin ang="2700000"/>
          </a:gradFill>
          <a:ln w="9360">
            <a:solidFill>
              <a:srgbClr val="000000"/>
            </a:solidFill>
            <a:miter/>
          </a:ln>
          <a:effectLst>
            <a:outerShdw dist="152735" dir="2700000">
              <a:srgbClr val="868686"/>
            </a:outerShdw>
          </a:effectLst>
        </p:spPr>
        <p:style>
          <a:lnRef idx="0"/>
          <a:fillRef idx="0"/>
          <a:effectRef idx="0"/>
          <a:fontRef idx="minor"/>
        </p:style>
        <p:txBody>
          <a:bodyPr lIns="90000" rIns="90000" tIns="46800" bIns="46800" anchor="ctr" anchorCtr="1">
            <a:noAutofit/>
          </a:bodyPr>
          <a:p>
            <a:pPr>
              <a:lnSpc>
                <a:spcPct val="100000"/>
              </a:lnSpc>
            </a:pPr>
            <a:r>
              <a:rPr b="0" lang="en-GB" sz="2400" spc="-1" strike="noStrike">
                <a:solidFill>
                  <a:srgbClr val="000000"/>
                </a:solidFill>
                <a:latin typeface="Arial Black"/>
                <a:ea typeface="MS Gothic"/>
              </a:rPr>
              <a:t>Het Derde Wiel</a:t>
            </a:r>
            <a:endParaRPr b="0" lang="en-GB" sz="2400" spc="-1" strike="noStrike">
              <a:latin typeface="Times New Roman"/>
            </a:endParaRPr>
          </a:p>
        </p:txBody>
      </p:sp>
      <p:pic>
        <p:nvPicPr>
          <p:cNvPr id="63" name="" descr=""/>
          <p:cNvPicPr/>
          <p:nvPr/>
        </p:nvPicPr>
        <p:blipFill>
          <a:blip r:embed="rId4"/>
          <a:stretch/>
        </p:blipFill>
        <p:spPr>
          <a:xfrm flipH="1">
            <a:off x="7776000" y="3888000"/>
            <a:ext cx="2034360" cy="1440000"/>
          </a:xfrm>
          <a:prstGeom prst="rect">
            <a:avLst/>
          </a:prstGeom>
          <a:ln>
            <a:noFill/>
          </a:ln>
        </p:spPr>
      </p:pic>
      <p:sp>
        <p:nvSpPr>
          <p:cNvPr id="64" name="CustomShape 4"/>
          <p:cNvSpPr/>
          <p:nvPr/>
        </p:nvSpPr>
        <p:spPr>
          <a:xfrm>
            <a:off x="144000" y="1368000"/>
            <a:ext cx="374328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Normaliseren : het derde wiel (3)</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5" name="" descr=""/>
          <p:cNvPicPr/>
          <p:nvPr/>
        </p:nvPicPr>
        <p:blipFill>
          <a:blip r:embed="rId1"/>
          <a:stretch/>
        </p:blipFill>
        <p:spPr>
          <a:xfrm>
            <a:off x="3168000" y="1937160"/>
            <a:ext cx="3304080" cy="2598840"/>
          </a:xfrm>
          <a:prstGeom prst="rect">
            <a:avLst/>
          </a:prstGeom>
          <a:ln>
            <a:noFill/>
          </a:ln>
        </p:spPr>
      </p:pic>
      <p:sp>
        <p:nvSpPr>
          <p:cNvPr id="66" name="CustomShape 1"/>
          <p:cNvSpPr/>
          <p:nvPr/>
        </p:nvSpPr>
        <p:spPr>
          <a:xfrm>
            <a:off x="720000" y="1728000"/>
            <a:ext cx="8352000" cy="3312000"/>
          </a:xfrm>
          <a:prstGeom prst="rect">
            <a:avLst/>
          </a:prstGeom>
          <a:solidFill>
            <a:srgbClr val="eeeeee">
              <a:alpha val="80000"/>
            </a:srgbClr>
          </a:solidFill>
          <a:ln>
            <a:noFill/>
          </a:ln>
        </p:spPr>
        <p:style>
          <a:lnRef idx="0"/>
          <a:fillRef idx="0"/>
          <a:effectRef idx="0"/>
          <a:fontRef idx="minor"/>
        </p:style>
      </p:sp>
      <p:pic>
        <p:nvPicPr>
          <p:cNvPr id="67" name="" descr=""/>
          <p:cNvPicPr/>
          <p:nvPr/>
        </p:nvPicPr>
        <p:blipFill>
          <a:blip r:embed="rId2"/>
          <a:stretch/>
        </p:blipFill>
        <p:spPr>
          <a:xfrm>
            <a:off x="68760" y="79200"/>
            <a:ext cx="2231640" cy="1107720"/>
          </a:xfrm>
          <a:prstGeom prst="rect">
            <a:avLst/>
          </a:prstGeom>
          <a:ln>
            <a:noFill/>
          </a:ln>
        </p:spPr>
      </p:pic>
      <p:sp>
        <p:nvSpPr>
          <p:cNvPr id="68" name="CustomShape 2"/>
          <p:cNvSpPr/>
          <p:nvPr/>
        </p:nvSpPr>
        <p:spPr>
          <a:xfrm>
            <a:off x="1008000" y="2154240"/>
            <a:ext cx="792000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Een rijles duurt 1 uur, dus de planning moet per uur worden opgezet. </a:t>
            </a:r>
            <a:endParaRPr b="0" lang="en-GB" sz="1800" spc="-1" strike="noStrike">
              <a:latin typeface="Arial"/>
            </a:endParaRPr>
          </a:p>
          <a:p>
            <a:pPr>
              <a:lnSpc>
                <a:spcPct val="100000"/>
              </a:lnSpc>
            </a:pPr>
            <a:r>
              <a:rPr b="0" lang="en-GB" sz="1800" spc="-1" strike="noStrike">
                <a:solidFill>
                  <a:srgbClr val="000000"/>
                </a:solidFill>
                <a:latin typeface="Arial"/>
                <a:ea typeface="DejaVu Sans"/>
              </a:rPr>
              <a:t>Er wordt per instructeur maximaal 8 uur les per dag gegeven.</a:t>
            </a:r>
            <a:endParaRPr b="0" lang="en-GB" sz="1800" spc="-1" strike="noStrike">
              <a:latin typeface="Arial"/>
            </a:endParaRPr>
          </a:p>
          <a:p>
            <a:pPr>
              <a:lnSpc>
                <a:spcPct val="100000"/>
              </a:lnSpc>
            </a:pPr>
            <a:r>
              <a:rPr b="0" lang="en-GB" sz="1800" spc="-1" strike="noStrike">
                <a:solidFill>
                  <a:srgbClr val="000000"/>
                </a:solidFill>
                <a:latin typeface="Arial"/>
                <a:ea typeface="DejaVu Sans"/>
              </a:rPr>
              <a:t>Een klant heeft altijd dezelfde instructeur.</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De klant rekent per les vooraf af via iDeal of PayPal en krijgt daarvoor een faktuur. Deze faktuur is via de website te benaderen en te downloaden.</a:t>
            </a:r>
            <a:endParaRPr b="0" lang="en-GB" sz="1800" spc="-1" strike="noStrike">
              <a:latin typeface="Arial"/>
            </a:endParaRPr>
          </a:p>
        </p:txBody>
      </p:sp>
      <p:pic>
        <p:nvPicPr>
          <p:cNvPr id="69" name="" descr=""/>
          <p:cNvPicPr/>
          <p:nvPr/>
        </p:nvPicPr>
        <p:blipFill>
          <a:blip r:embed="rId3"/>
          <a:stretch/>
        </p:blipFill>
        <p:spPr>
          <a:xfrm>
            <a:off x="6696000" y="288000"/>
            <a:ext cx="1584000" cy="1584000"/>
          </a:xfrm>
          <a:prstGeom prst="rect">
            <a:avLst/>
          </a:prstGeom>
          <a:ln>
            <a:noFill/>
          </a:ln>
        </p:spPr>
      </p:pic>
      <p:sp>
        <p:nvSpPr>
          <p:cNvPr id="70" name="CustomShape 3"/>
          <p:cNvSpPr/>
          <p:nvPr/>
        </p:nvSpPr>
        <p:spPr>
          <a:xfrm>
            <a:off x="5616000" y="360000"/>
            <a:ext cx="3600000" cy="1800000"/>
          </a:xfrm>
          <a:custGeom>
            <a:avLst/>
            <a:gdLst/>
            <a:ahLst/>
            <a:rect l="0" t="0" r="r" b="b"/>
            <a:pathLst>
              <a:path w="10002" h="5002">
                <a:moveTo>
                  <a:pt x="0" y="0"/>
                </a:moveTo>
                <a:cubicBezTo>
                  <a:pt x="4611" y="2410"/>
                  <a:pt x="7732" y="2683"/>
                  <a:pt x="10001" y="2292"/>
                </a:cubicBezTo>
                <a:moveTo>
                  <a:pt x="0" y="3799"/>
                </a:moveTo>
                <a:cubicBezTo>
                  <a:pt x="2634" y="5001"/>
                  <a:pt x="3467" y="5001"/>
                  <a:pt x="5324" y="5001"/>
                </a:cubicBezTo>
                <a:cubicBezTo>
                  <a:pt x="6065" y="5001"/>
                  <a:pt x="8287" y="5001"/>
                  <a:pt x="10001" y="3799"/>
                </a:cubicBezTo>
              </a:path>
            </a:pathLst>
          </a:custGeom>
          <a:gradFill rotWithShape="0">
            <a:gsLst>
              <a:gs pos="0">
                <a:srgbClr val="ffffff"/>
              </a:gs>
              <a:gs pos="100000">
                <a:srgbClr val="000080"/>
              </a:gs>
            </a:gsLst>
            <a:lin ang="2700000"/>
          </a:gradFill>
          <a:ln w="9360">
            <a:solidFill>
              <a:srgbClr val="000000"/>
            </a:solidFill>
            <a:miter/>
          </a:ln>
          <a:effectLst>
            <a:outerShdw dist="152735" dir="2700000">
              <a:srgbClr val="868686"/>
            </a:outerShdw>
          </a:effectLst>
        </p:spPr>
        <p:style>
          <a:lnRef idx="0"/>
          <a:fillRef idx="0"/>
          <a:effectRef idx="0"/>
          <a:fontRef idx="minor"/>
        </p:style>
        <p:txBody>
          <a:bodyPr lIns="90000" rIns="90000" tIns="46800" bIns="46800" anchor="ctr" anchorCtr="1">
            <a:noAutofit/>
          </a:bodyPr>
          <a:p>
            <a:pPr>
              <a:lnSpc>
                <a:spcPct val="100000"/>
              </a:lnSpc>
            </a:pPr>
            <a:r>
              <a:rPr b="0" lang="en-GB" sz="2400" spc="-1" strike="noStrike">
                <a:solidFill>
                  <a:srgbClr val="000000"/>
                </a:solidFill>
                <a:latin typeface="Arial Black"/>
                <a:ea typeface="MS Gothic"/>
              </a:rPr>
              <a:t>Het Derde Wiel</a:t>
            </a:r>
            <a:endParaRPr b="0" lang="en-GB" sz="2400" spc="-1" strike="noStrike">
              <a:latin typeface="Times New Roman"/>
            </a:endParaRPr>
          </a:p>
        </p:txBody>
      </p:sp>
      <p:pic>
        <p:nvPicPr>
          <p:cNvPr id="71" name="" descr=""/>
          <p:cNvPicPr/>
          <p:nvPr/>
        </p:nvPicPr>
        <p:blipFill>
          <a:blip r:embed="rId4"/>
          <a:stretch/>
        </p:blipFill>
        <p:spPr>
          <a:xfrm flipH="1">
            <a:off x="7920000" y="3816000"/>
            <a:ext cx="1874160" cy="1561680"/>
          </a:xfrm>
          <a:prstGeom prst="rect">
            <a:avLst/>
          </a:prstGeom>
          <a:ln>
            <a:noFill/>
          </a:ln>
        </p:spPr>
      </p:pic>
      <p:sp>
        <p:nvSpPr>
          <p:cNvPr id="72" name="CustomShape 4"/>
          <p:cNvSpPr/>
          <p:nvPr/>
        </p:nvSpPr>
        <p:spPr>
          <a:xfrm>
            <a:off x="144000" y="1368000"/>
            <a:ext cx="374328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Normaliseren : het derde wiel (4) </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3" name="" descr=""/>
          <p:cNvPicPr/>
          <p:nvPr/>
        </p:nvPicPr>
        <p:blipFill>
          <a:blip r:embed="rId1"/>
          <a:stretch/>
        </p:blipFill>
        <p:spPr>
          <a:xfrm>
            <a:off x="3168000" y="1937160"/>
            <a:ext cx="3304080" cy="2598840"/>
          </a:xfrm>
          <a:prstGeom prst="rect">
            <a:avLst/>
          </a:prstGeom>
          <a:ln>
            <a:noFill/>
          </a:ln>
        </p:spPr>
      </p:pic>
      <p:sp>
        <p:nvSpPr>
          <p:cNvPr id="74" name="CustomShape 1"/>
          <p:cNvSpPr/>
          <p:nvPr/>
        </p:nvSpPr>
        <p:spPr>
          <a:xfrm>
            <a:off x="720000" y="1728000"/>
            <a:ext cx="8352000" cy="3312000"/>
          </a:xfrm>
          <a:prstGeom prst="rect">
            <a:avLst/>
          </a:prstGeom>
          <a:solidFill>
            <a:srgbClr val="eeeeee">
              <a:alpha val="80000"/>
            </a:srgbClr>
          </a:solidFill>
          <a:ln>
            <a:noFill/>
          </a:ln>
        </p:spPr>
        <p:style>
          <a:lnRef idx="0"/>
          <a:fillRef idx="0"/>
          <a:effectRef idx="0"/>
          <a:fontRef idx="minor"/>
        </p:style>
      </p:sp>
      <p:pic>
        <p:nvPicPr>
          <p:cNvPr id="75" name="" descr=""/>
          <p:cNvPicPr/>
          <p:nvPr/>
        </p:nvPicPr>
        <p:blipFill>
          <a:blip r:embed="rId2"/>
          <a:stretch/>
        </p:blipFill>
        <p:spPr>
          <a:xfrm>
            <a:off x="68760" y="79200"/>
            <a:ext cx="2231640" cy="1107720"/>
          </a:xfrm>
          <a:prstGeom prst="rect">
            <a:avLst/>
          </a:prstGeom>
          <a:ln>
            <a:noFill/>
          </a:ln>
        </p:spPr>
      </p:pic>
      <p:sp>
        <p:nvSpPr>
          <p:cNvPr id="76" name="CustomShape 2"/>
          <p:cNvSpPr/>
          <p:nvPr/>
        </p:nvSpPr>
        <p:spPr>
          <a:xfrm>
            <a:off x="1008000" y="2154240"/>
            <a:ext cx="7920000" cy="2284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De lessen worden gegeven met drie verschillende type motor-zijspancombinaties.</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Een lichte combinatie met een Kawasaki 600</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	</a:t>
            </a:r>
            <a:r>
              <a:rPr b="0" lang="en-GB" sz="1800" spc="-1" strike="noStrike">
                <a:solidFill>
                  <a:srgbClr val="000000"/>
                </a:solidFill>
                <a:latin typeface="Arial"/>
                <a:ea typeface="DejaVu Sans"/>
              </a:rPr>
              <a:t>	</a:t>
            </a:r>
            <a:r>
              <a:rPr b="0" lang="en-GB" sz="1800" spc="-1" strike="noStrike">
                <a:solidFill>
                  <a:srgbClr val="000000"/>
                </a:solidFill>
                <a:latin typeface="Arial"/>
                <a:ea typeface="DejaVu Sans"/>
              </a:rPr>
              <a:t>	</a:t>
            </a:r>
            <a:r>
              <a:rPr b="0" lang="en-GB" sz="1800" spc="-1" strike="noStrike">
                <a:solidFill>
                  <a:srgbClr val="000000"/>
                </a:solidFill>
                <a:latin typeface="Arial"/>
                <a:ea typeface="DejaVu Sans"/>
              </a:rPr>
              <a:t>	</a:t>
            </a:r>
            <a:r>
              <a:rPr b="0" lang="en-GB" sz="1800" spc="-1" strike="noStrike">
                <a:solidFill>
                  <a:srgbClr val="000000"/>
                </a:solidFill>
                <a:latin typeface="Arial"/>
                <a:ea typeface="DejaVu Sans"/>
              </a:rPr>
              <a:t>Een middel zware combinatie met een Yamaha</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	</a:t>
            </a:r>
            <a:r>
              <a:rPr b="0" lang="en-GB" sz="1800" spc="-1" strike="noStrike">
                <a:solidFill>
                  <a:srgbClr val="000000"/>
                </a:solidFill>
                <a:latin typeface="Arial"/>
                <a:ea typeface="DejaVu Sans"/>
              </a:rPr>
              <a:t>	</a:t>
            </a:r>
            <a:r>
              <a:rPr b="0" lang="en-GB" sz="1800" spc="-1" strike="noStrike">
                <a:solidFill>
                  <a:srgbClr val="000000"/>
                </a:solidFill>
                <a:latin typeface="Arial"/>
                <a:ea typeface="DejaVu Sans"/>
              </a:rPr>
              <a:t>	</a:t>
            </a:r>
            <a:r>
              <a:rPr b="0" lang="en-GB" sz="1800" spc="-1" strike="noStrike">
                <a:solidFill>
                  <a:srgbClr val="000000"/>
                </a:solidFill>
                <a:latin typeface="Arial"/>
                <a:ea typeface="DejaVu Sans"/>
              </a:rPr>
              <a:t>En een zware met een Harley Davidson </a:t>
            </a:r>
            <a:endParaRPr b="0" lang="en-GB" sz="1800" spc="-1" strike="noStrike">
              <a:latin typeface="Arial"/>
            </a:endParaRPr>
          </a:p>
        </p:txBody>
      </p:sp>
      <p:pic>
        <p:nvPicPr>
          <p:cNvPr id="77" name="" descr=""/>
          <p:cNvPicPr/>
          <p:nvPr/>
        </p:nvPicPr>
        <p:blipFill>
          <a:blip r:embed="rId3"/>
          <a:stretch/>
        </p:blipFill>
        <p:spPr>
          <a:xfrm>
            <a:off x="6696000" y="288000"/>
            <a:ext cx="1584000" cy="1584000"/>
          </a:xfrm>
          <a:prstGeom prst="rect">
            <a:avLst/>
          </a:prstGeom>
          <a:ln>
            <a:noFill/>
          </a:ln>
        </p:spPr>
      </p:pic>
      <p:sp>
        <p:nvSpPr>
          <p:cNvPr id="78" name="CustomShape 3"/>
          <p:cNvSpPr/>
          <p:nvPr/>
        </p:nvSpPr>
        <p:spPr>
          <a:xfrm>
            <a:off x="5616000" y="360000"/>
            <a:ext cx="3600000" cy="1800000"/>
          </a:xfrm>
          <a:custGeom>
            <a:avLst/>
            <a:gdLst/>
            <a:ahLst/>
            <a:rect l="0" t="0" r="r" b="b"/>
            <a:pathLst>
              <a:path w="10002" h="5002">
                <a:moveTo>
                  <a:pt x="0" y="0"/>
                </a:moveTo>
                <a:cubicBezTo>
                  <a:pt x="4611" y="2410"/>
                  <a:pt x="7732" y="2683"/>
                  <a:pt x="10001" y="2292"/>
                </a:cubicBezTo>
                <a:moveTo>
                  <a:pt x="0" y="3799"/>
                </a:moveTo>
                <a:cubicBezTo>
                  <a:pt x="2634" y="5001"/>
                  <a:pt x="3467" y="5001"/>
                  <a:pt x="5324" y="5001"/>
                </a:cubicBezTo>
                <a:cubicBezTo>
                  <a:pt x="6065" y="5001"/>
                  <a:pt x="8287" y="5001"/>
                  <a:pt x="10001" y="3799"/>
                </a:cubicBezTo>
              </a:path>
            </a:pathLst>
          </a:custGeom>
          <a:gradFill rotWithShape="0">
            <a:gsLst>
              <a:gs pos="0">
                <a:srgbClr val="ffffff"/>
              </a:gs>
              <a:gs pos="100000">
                <a:srgbClr val="000080"/>
              </a:gs>
            </a:gsLst>
            <a:lin ang="2700000"/>
          </a:gradFill>
          <a:ln w="9360">
            <a:solidFill>
              <a:srgbClr val="000000"/>
            </a:solidFill>
            <a:miter/>
          </a:ln>
          <a:effectLst>
            <a:outerShdw dist="152735" dir="2700000">
              <a:srgbClr val="868686"/>
            </a:outerShdw>
          </a:effectLst>
        </p:spPr>
        <p:style>
          <a:lnRef idx="0"/>
          <a:fillRef idx="0"/>
          <a:effectRef idx="0"/>
          <a:fontRef idx="minor"/>
        </p:style>
        <p:txBody>
          <a:bodyPr lIns="90000" rIns="90000" tIns="46800" bIns="46800" anchor="ctr" anchorCtr="1">
            <a:noAutofit/>
          </a:bodyPr>
          <a:p>
            <a:pPr>
              <a:lnSpc>
                <a:spcPct val="100000"/>
              </a:lnSpc>
            </a:pPr>
            <a:r>
              <a:rPr b="0" lang="en-GB" sz="2400" spc="-1" strike="noStrike">
                <a:solidFill>
                  <a:srgbClr val="000000"/>
                </a:solidFill>
                <a:latin typeface="Arial Black"/>
                <a:ea typeface="MS Gothic"/>
              </a:rPr>
              <a:t>Het Derde Wiel</a:t>
            </a:r>
            <a:endParaRPr b="0" lang="en-GB" sz="2400" spc="-1" strike="noStrike">
              <a:latin typeface="Times New Roman"/>
            </a:endParaRPr>
          </a:p>
        </p:txBody>
      </p:sp>
      <p:pic>
        <p:nvPicPr>
          <p:cNvPr id="79" name="" descr=""/>
          <p:cNvPicPr/>
          <p:nvPr/>
        </p:nvPicPr>
        <p:blipFill>
          <a:blip r:embed="rId4"/>
          <a:stretch/>
        </p:blipFill>
        <p:spPr>
          <a:xfrm>
            <a:off x="8424000" y="2593440"/>
            <a:ext cx="1440000" cy="1078560"/>
          </a:xfrm>
          <a:prstGeom prst="rect">
            <a:avLst/>
          </a:prstGeom>
          <a:ln>
            <a:noFill/>
          </a:ln>
        </p:spPr>
      </p:pic>
      <p:pic>
        <p:nvPicPr>
          <p:cNvPr id="80" name="" descr=""/>
          <p:cNvPicPr/>
          <p:nvPr/>
        </p:nvPicPr>
        <p:blipFill>
          <a:blip r:embed="rId5"/>
          <a:stretch/>
        </p:blipFill>
        <p:spPr>
          <a:xfrm>
            <a:off x="720000" y="3456000"/>
            <a:ext cx="1613160" cy="1208160"/>
          </a:xfrm>
          <a:prstGeom prst="rect">
            <a:avLst/>
          </a:prstGeom>
          <a:ln>
            <a:noFill/>
          </a:ln>
        </p:spPr>
      </p:pic>
      <p:pic>
        <p:nvPicPr>
          <p:cNvPr id="81" name="" descr=""/>
          <p:cNvPicPr/>
          <p:nvPr/>
        </p:nvPicPr>
        <p:blipFill>
          <a:blip r:embed="rId6"/>
          <a:stretch/>
        </p:blipFill>
        <p:spPr>
          <a:xfrm>
            <a:off x="8208000" y="4069800"/>
            <a:ext cx="1584000" cy="1186200"/>
          </a:xfrm>
          <a:prstGeom prst="rect">
            <a:avLst/>
          </a:prstGeom>
          <a:ln>
            <a:noFill/>
          </a:ln>
        </p:spPr>
      </p:pic>
      <p:sp>
        <p:nvSpPr>
          <p:cNvPr id="82" name="CustomShape 4"/>
          <p:cNvSpPr/>
          <p:nvPr/>
        </p:nvSpPr>
        <p:spPr>
          <a:xfrm>
            <a:off x="144000" y="1368000"/>
            <a:ext cx="374328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Normaliseren : het derde wiel (5) </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3" name="" descr=""/>
          <p:cNvPicPr/>
          <p:nvPr/>
        </p:nvPicPr>
        <p:blipFill>
          <a:blip r:embed="rId1"/>
          <a:stretch/>
        </p:blipFill>
        <p:spPr>
          <a:xfrm>
            <a:off x="3168000" y="1937160"/>
            <a:ext cx="3304080" cy="2598840"/>
          </a:xfrm>
          <a:prstGeom prst="rect">
            <a:avLst/>
          </a:prstGeom>
          <a:ln>
            <a:noFill/>
          </a:ln>
        </p:spPr>
      </p:pic>
      <p:sp>
        <p:nvSpPr>
          <p:cNvPr id="84" name="CustomShape 1"/>
          <p:cNvSpPr/>
          <p:nvPr/>
        </p:nvSpPr>
        <p:spPr>
          <a:xfrm>
            <a:off x="720000" y="1728000"/>
            <a:ext cx="8352000" cy="3312000"/>
          </a:xfrm>
          <a:prstGeom prst="rect">
            <a:avLst/>
          </a:prstGeom>
          <a:solidFill>
            <a:srgbClr val="eeeeee">
              <a:alpha val="80000"/>
            </a:srgbClr>
          </a:solidFill>
          <a:ln>
            <a:noFill/>
          </a:ln>
        </p:spPr>
        <p:style>
          <a:lnRef idx="0"/>
          <a:fillRef idx="0"/>
          <a:effectRef idx="0"/>
          <a:fontRef idx="minor"/>
        </p:style>
      </p:sp>
      <p:pic>
        <p:nvPicPr>
          <p:cNvPr id="85" name="" descr=""/>
          <p:cNvPicPr/>
          <p:nvPr/>
        </p:nvPicPr>
        <p:blipFill>
          <a:blip r:embed="rId2"/>
          <a:stretch/>
        </p:blipFill>
        <p:spPr>
          <a:xfrm>
            <a:off x="68760" y="79200"/>
            <a:ext cx="2231640" cy="1107720"/>
          </a:xfrm>
          <a:prstGeom prst="rect">
            <a:avLst/>
          </a:prstGeom>
          <a:ln>
            <a:noFill/>
          </a:ln>
        </p:spPr>
      </p:pic>
      <p:sp>
        <p:nvSpPr>
          <p:cNvPr id="86" name="CustomShape 2"/>
          <p:cNvSpPr/>
          <p:nvPr/>
        </p:nvSpPr>
        <p:spPr>
          <a:xfrm>
            <a:off x="1008000" y="2154240"/>
            <a:ext cx="7920000" cy="2009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Als een klant een bepaalde motor-zijspan combinatie heeft gekozen dan blijft hij of zij daar ook op rijden.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Beschikbaarheid van de betreffende combinatie is essentieel voor de planning. Dus als een combinatie schade heeft of in onderhoud is dan moet dat in de planning worden verwerkt en met de klant worden gecommuniceerd.</a:t>
            </a:r>
            <a:endParaRPr b="0" lang="en-GB" sz="1800" spc="-1" strike="noStrike">
              <a:latin typeface="Arial"/>
            </a:endParaRPr>
          </a:p>
        </p:txBody>
      </p:sp>
      <p:pic>
        <p:nvPicPr>
          <p:cNvPr id="87" name="" descr=""/>
          <p:cNvPicPr/>
          <p:nvPr/>
        </p:nvPicPr>
        <p:blipFill>
          <a:blip r:embed="rId3"/>
          <a:stretch/>
        </p:blipFill>
        <p:spPr>
          <a:xfrm>
            <a:off x="6696000" y="288000"/>
            <a:ext cx="1584000" cy="1584000"/>
          </a:xfrm>
          <a:prstGeom prst="rect">
            <a:avLst/>
          </a:prstGeom>
          <a:ln>
            <a:noFill/>
          </a:ln>
        </p:spPr>
      </p:pic>
      <p:sp>
        <p:nvSpPr>
          <p:cNvPr id="88" name="CustomShape 3"/>
          <p:cNvSpPr/>
          <p:nvPr/>
        </p:nvSpPr>
        <p:spPr>
          <a:xfrm>
            <a:off x="5616000" y="360000"/>
            <a:ext cx="3600000" cy="1800000"/>
          </a:xfrm>
          <a:custGeom>
            <a:avLst/>
            <a:gdLst/>
            <a:ahLst/>
            <a:rect l="0" t="0" r="r" b="b"/>
            <a:pathLst>
              <a:path w="10002" h="5002">
                <a:moveTo>
                  <a:pt x="0" y="0"/>
                </a:moveTo>
                <a:cubicBezTo>
                  <a:pt x="4611" y="2410"/>
                  <a:pt x="7732" y="2683"/>
                  <a:pt x="10001" y="2292"/>
                </a:cubicBezTo>
                <a:moveTo>
                  <a:pt x="0" y="3799"/>
                </a:moveTo>
                <a:cubicBezTo>
                  <a:pt x="2634" y="5001"/>
                  <a:pt x="3467" y="5001"/>
                  <a:pt x="5324" y="5001"/>
                </a:cubicBezTo>
                <a:cubicBezTo>
                  <a:pt x="6065" y="5001"/>
                  <a:pt x="8287" y="5001"/>
                  <a:pt x="10001" y="3799"/>
                </a:cubicBezTo>
              </a:path>
            </a:pathLst>
          </a:custGeom>
          <a:gradFill rotWithShape="0">
            <a:gsLst>
              <a:gs pos="0">
                <a:srgbClr val="ffffff"/>
              </a:gs>
              <a:gs pos="100000">
                <a:srgbClr val="000080"/>
              </a:gs>
            </a:gsLst>
            <a:lin ang="2700000"/>
          </a:gradFill>
          <a:ln w="9360">
            <a:solidFill>
              <a:srgbClr val="000000"/>
            </a:solidFill>
            <a:miter/>
          </a:ln>
          <a:effectLst>
            <a:outerShdw dist="152735" dir="2700000">
              <a:srgbClr val="868686"/>
            </a:outerShdw>
          </a:effectLst>
        </p:spPr>
        <p:style>
          <a:lnRef idx="0"/>
          <a:fillRef idx="0"/>
          <a:effectRef idx="0"/>
          <a:fontRef idx="minor"/>
        </p:style>
        <p:txBody>
          <a:bodyPr lIns="90000" rIns="90000" tIns="46800" bIns="46800" anchor="ctr" anchorCtr="1">
            <a:noAutofit/>
          </a:bodyPr>
          <a:p>
            <a:pPr>
              <a:lnSpc>
                <a:spcPct val="100000"/>
              </a:lnSpc>
            </a:pPr>
            <a:r>
              <a:rPr b="0" lang="en-GB" sz="2400" spc="-1" strike="noStrike">
                <a:solidFill>
                  <a:srgbClr val="000000"/>
                </a:solidFill>
                <a:latin typeface="Arial Black"/>
                <a:ea typeface="MS Gothic"/>
              </a:rPr>
              <a:t>Het Derde Wiel</a:t>
            </a:r>
            <a:endParaRPr b="0" lang="en-GB" sz="2400" spc="-1" strike="noStrike">
              <a:latin typeface="Times New Roman"/>
            </a:endParaRPr>
          </a:p>
        </p:txBody>
      </p:sp>
      <p:pic>
        <p:nvPicPr>
          <p:cNvPr id="89" name="" descr=""/>
          <p:cNvPicPr/>
          <p:nvPr/>
        </p:nvPicPr>
        <p:blipFill>
          <a:blip r:embed="rId4"/>
          <a:stretch/>
        </p:blipFill>
        <p:spPr>
          <a:xfrm>
            <a:off x="8136000" y="3676680"/>
            <a:ext cx="1534680" cy="1723320"/>
          </a:xfrm>
          <a:prstGeom prst="rect">
            <a:avLst/>
          </a:prstGeom>
          <a:ln>
            <a:noFill/>
          </a:ln>
        </p:spPr>
      </p:pic>
      <p:sp>
        <p:nvSpPr>
          <p:cNvPr id="90" name="CustomShape 4"/>
          <p:cNvSpPr/>
          <p:nvPr/>
        </p:nvSpPr>
        <p:spPr>
          <a:xfrm>
            <a:off x="144000" y="1368000"/>
            <a:ext cx="374328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Normaliseren : het derde wiel (6) </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1" name="" descr=""/>
          <p:cNvPicPr/>
          <p:nvPr/>
        </p:nvPicPr>
        <p:blipFill>
          <a:blip r:embed="rId1"/>
          <a:stretch/>
        </p:blipFill>
        <p:spPr>
          <a:xfrm>
            <a:off x="3168000" y="1937160"/>
            <a:ext cx="3304080" cy="2598840"/>
          </a:xfrm>
          <a:prstGeom prst="rect">
            <a:avLst/>
          </a:prstGeom>
          <a:ln>
            <a:noFill/>
          </a:ln>
        </p:spPr>
      </p:pic>
      <p:sp>
        <p:nvSpPr>
          <p:cNvPr id="92" name="CustomShape 1"/>
          <p:cNvSpPr/>
          <p:nvPr/>
        </p:nvSpPr>
        <p:spPr>
          <a:xfrm>
            <a:off x="720000" y="1728000"/>
            <a:ext cx="8352000" cy="3312000"/>
          </a:xfrm>
          <a:prstGeom prst="rect">
            <a:avLst/>
          </a:prstGeom>
          <a:solidFill>
            <a:srgbClr val="eeeeee">
              <a:alpha val="80000"/>
            </a:srgbClr>
          </a:solidFill>
          <a:ln>
            <a:noFill/>
          </a:ln>
        </p:spPr>
        <p:style>
          <a:lnRef idx="0"/>
          <a:fillRef idx="0"/>
          <a:effectRef idx="0"/>
          <a:fontRef idx="minor"/>
        </p:style>
      </p:sp>
      <p:pic>
        <p:nvPicPr>
          <p:cNvPr id="93" name="" descr=""/>
          <p:cNvPicPr/>
          <p:nvPr/>
        </p:nvPicPr>
        <p:blipFill>
          <a:blip r:embed="rId2"/>
          <a:stretch/>
        </p:blipFill>
        <p:spPr>
          <a:xfrm>
            <a:off x="68760" y="79200"/>
            <a:ext cx="2231640" cy="1107720"/>
          </a:xfrm>
          <a:prstGeom prst="rect">
            <a:avLst/>
          </a:prstGeom>
          <a:ln>
            <a:noFill/>
          </a:ln>
        </p:spPr>
      </p:pic>
      <p:sp>
        <p:nvSpPr>
          <p:cNvPr id="94" name="CustomShape 2"/>
          <p:cNvSpPr/>
          <p:nvPr/>
        </p:nvSpPr>
        <p:spPr>
          <a:xfrm>
            <a:off x="1008000" y="2154240"/>
            <a:ext cx="792000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Tenslotte wil de directie nog overzichten kunnen maken: </a:t>
            </a:r>
            <a:endParaRPr b="0" lang="en-GB" sz="1800" spc="-1" strike="noStrike">
              <a:latin typeface="Arial"/>
            </a:endParaRPr>
          </a:p>
          <a:p>
            <a:pPr>
              <a:lnSpc>
                <a:spcPct val="100000"/>
              </a:lnSpc>
            </a:pPr>
            <a:r>
              <a:rPr b="0" lang="en-GB" sz="1800" spc="-1" strike="noStrike">
                <a:solidFill>
                  <a:srgbClr val="000000"/>
                </a:solidFill>
                <a:latin typeface="Arial"/>
                <a:ea typeface="DejaVu Sans"/>
              </a:rPr>
              <a:t>- aantal lessen per klant</a:t>
            </a:r>
            <a:endParaRPr b="0" lang="en-GB" sz="1800" spc="-1" strike="noStrike">
              <a:latin typeface="Arial"/>
            </a:endParaRPr>
          </a:p>
          <a:p>
            <a:pPr>
              <a:lnSpc>
                <a:spcPct val="100000"/>
              </a:lnSpc>
            </a:pPr>
            <a:r>
              <a:rPr b="0" lang="en-GB" sz="1800" spc="-1" strike="noStrike">
                <a:solidFill>
                  <a:srgbClr val="000000"/>
                </a:solidFill>
                <a:latin typeface="Arial"/>
                <a:ea typeface="DejaVu Sans"/>
              </a:rPr>
              <a:t>- inkomsten per klant en totaal</a:t>
            </a:r>
            <a:endParaRPr b="0" lang="en-GB" sz="1800" spc="-1" strike="noStrike">
              <a:latin typeface="Arial"/>
            </a:endParaRPr>
          </a:p>
          <a:p>
            <a:pPr>
              <a:lnSpc>
                <a:spcPct val="100000"/>
              </a:lnSpc>
            </a:pPr>
            <a:r>
              <a:rPr b="0" lang="en-GB" sz="1800" spc="-1" strike="noStrike">
                <a:solidFill>
                  <a:srgbClr val="000000"/>
                </a:solidFill>
                <a:latin typeface="Arial"/>
                <a:ea typeface="DejaVu Sans"/>
              </a:rPr>
              <a:t>- klanten met achterstand in betaling</a:t>
            </a:r>
            <a:endParaRPr b="0" lang="en-GB" sz="1800" spc="-1" strike="noStrike">
              <a:latin typeface="Arial"/>
            </a:endParaRPr>
          </a:p>
        </p:txBody>
      </p:sp>
      <p:pic>
        <p:nvPicPr>
          <p:cNvPr id="95" name="" descr=""/>
          <p:cNvPicPr/>
          <p:nvPr/>
        </p:nvPicPr>
        <p:blipFill>
          <a:blip r:embed="rId3"/>
          <a:stretch/>
        </p:blipFill>
        <p:spPr>
          <a:xfrm>
            <a:off x="6696000" y="288000"/>
            <a:ext cx="1584000" cy="1584000"/>
          </a:xfrm>
          <a:prstGeom prst="rect">
            <a:avLst/>
          </a:prstGeom>
          <a:ln>
            <a:noFill/>
          </a:ln>
        </p:spPr>
      </p:pic>
      <p:sp>
        <p:nvSpPr>
          <p:cNvPr id="96" name="CustomShape 3"/>
          <p:cNvSpPr/>
          <p:nvPr/>
        </p:nvSpPr>
        <p:spPr>
          <a:xfrm>
            <a:off x="5616000" y="360000"/>
            <a:ext cx="3600000" cy="1800000"/>
          </a:xfrm>
          <a:custGeom>
            <a:avLst/>
            <a:gdLst/>
            <a:ahLst/>
            <a:rect l="0" t="0" r="r" b="b"/>
            <a:pathLst>
              <a:path w="10002" h="5002">
                <a:moveTo>
                  <a:pt x="0" y="0"/>
                </a:moveTo>
                <a:cubicBezTo>
                  <a:pt x="4611" y="2410"/>
                  <a:pt x="7732" y="2683"/>
                  <a:pt x="10001" y="2292"/>
                </a:cubicBezTo>
                <a:moveTo>
                  <a:pt x="0" y="3799"/>
                </a:moveTo>
                <a:cubicBezTo>
                  <a:pt x="2634" y="5001"/>
                  <a:pt x="3467" y="5001"/>
                  <a:pt x="5324" y="5001"/>
                </a:cubicBezTo>
                <a:cubicBezTo>
                  <a:pt x="6065" y="5001"/>
                  <a:pt x="8287" y="5001"/>
                  <a:pt x="10001" y="3799"/>
                </a:cubicBezTo>
              </a:path>
            </a:pathLst>
          </a:custGeom>
          <a:gradFill rotWithShape="0">
            <a:gsLst>
              <a:gs pos="0">
                <a:srgbClr val="ffffff"/>
              </a:gs>
              <a:gs pos="100000">
                <a:srgbClr val="000080"/>
              </a:gs>
            </a:gsLst>
            <a:lin ang="2700000"/>
          </a:gradFill>
          <a:ln w="9360">
            <a:solidFill>
              <a:srgbClr val="000000"/>
            </a:solidFill>
            <a:miter/>
          </a:ln>
          <a:effectLst>
            <a:outerShdw dist="152735" dir="2700000">
              <a:srgbClr val="868686"/>
            </a:outerShdw>
          </a:effectLst>
        </p:spPr>
        <p:style>
          <a:lnRef idx="0"/>
          <a:fillRef idx="0"/>
          <a:effectRef idx="0"/>
          <a:fontRef idx="minor"/>
        </p:style>
        <p:txBody>
          <a:bodyPr lIns="90000" rIns="90000" tIns="46800" bIns="46800" anchor="ctr" anchorCtr="1">
            <a:noAutofit/>
          </a:bodyPr>
          <a:p>
            <a:pPr>
              <a:lnSpc>
                <a:spcPct val="100000"/>
              </a:lnSpc>
            </a:pPr>
            <a:r>
              <a:rPr b="0" lang="en-GB" sz="2400" spc="-1" strike="noStrike">
                <a:solidFill>
                  <a:srgbClr val="000000"/>
                </a:solidFill>
                <a:latin typeface="Arial Black"/>
                <a:ea typeface="MS Gothic"/>
              </a:rPr>
              <a:t>Het Derde Wiel</a:t>
            </a:r>
            <a:endParaRPr b="0" lang="en-GB" sz="2400" spc="-1" strike="noStrike">
              <a:latin typeface="Times New Roman"/>
            </a:endParaRPr>
          </a:p>
        </p:txBody>
      </p:sp>
      <p:sp>
        <p:nvSpPr>
          <p:cNvPr id="97" name="CustomShape 4"/>
          <p:cNvSpPr/>
          <p:nvPr/>
        </p:nvSpPr>
        <p:spPr>
          <a:xfrm>
            <a:off x="144000" y="1368000"/>
            <a:ext cx="374328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Normaliseren : het derde wiel (7) </a:t>
            </a:r>
            <a:endParaRPr b="0" lang="en-GB" sz="1800" spc="-1" strike="noStrike">
              <a:latin typeface="Arial"/>
            </a:endParaRPr>
          </a:p>
        </p:txBody>
      </p:sp>
      <p:pic>
        <p:nvPicPr>
          <p:cNvPr id="98" name="" descr=""/>
          <p:cNvPicPr/>
          <p:nvPr/>
        </p:nvPicPr>
        <p:blipFill>
          <a:blip r:embed="rId4"/>
          <a:stretch/>
        </p:blipFill>
        <p:spPr>
          <a:xfrm>
            <a:off x="7776000" y="3778200"/>
            <a:ext cx="1973160" cy="14778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9" name="" descr=""/>
          <p:cNvPicPr/>
          <p:nvPr/>
        </p:nvPicPr>
        <p:blipFill>
          <a:blip r:embed="rId1"/>
          <a:stretch/>
        </p:blipFill>
        <p:spPr>
          <a:xfrm>
            <a:off x="3168000" y="1937160"/>
            <a:ext cx="3304080" cy="2598840"/>
          </a:xfrm>
          <a:prstGeom prst="rect">
            <a:avLst/>
          </a:prstGeom>
          <a:ln>
            <a:noFill/>
          </a:ln>
        </p:spPr>
      </p:pic>
      <p:sp>
        <p:nvSpPr>
          <p:cNvPr id="100" name="CustomShape 1"/>
          <p:cNvSpPr/>
          <p:nvPr/>
        </p:nvSpPr>
        <p:spPr>
          <a:xfrm>
            <a:off x="720000" y="1728000"/>
            <a:ext cx="8352000" cy="3312000"/>
          </a:xfrm>
          <a:prstGeom prst="rect">
            <a:avLst/>
          </a:prstGeom>
          <a:solidFill>
            <a:srgbClr val="eeeeee">
              <a:alpha val="80000"/>
            </a:srgbClr>
          </a:solidFill>
          <a:ln>
            <a:noFill/>
          </a:ln>
        </p:spPr>
        <p:style>
          <a:lnRef idx="0"/>
          <a:fillRef idx="0"/>
          <a:effectRef idx="0"/>
          <a:fontRef idx="minor"/>
        </p:style>
      </p:sp>
      <p:pic>
        <p:nvPicPr>
          <p:cNvPr id="101" name="" descr=""/>
          <p:cNvPicPr/>
          <p:nvPr/>
        </p:nvPicPr>
        <p:blipFill>
          <a:blip r:embed="rId2"/>
          <a:stretch/>
        </p:blipFill>
        <p:spPr>
          <a:xfrm>
            <a:off x="68760" y="79200"/>
            <a:ext cx="2231640" cy="1107720"/>
          </a:xfrm>
          <a:prstGeom prst="rect">
            <a:avLst/>
          </a:prstGeom>
          <a:ln>
            <a:noFill/>
          </a:ln>
        </p:spPr>
      </p:pic>
      <p:sp>
        <p:nvSpPr>
          <p:cNvPr id="102" name="CustomShape 2"/>
          <p:cNvSpPr/>
          <p:nvPr/>
        </p:nvSpPr>
        <p:spPr>
          <a:xfrm>
            <a:off x="1008000" y="2154240"/>
            <a:ext cx="7920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0-de normaalvorm</a:t>
            </a:r>
            <a:endParaRPr b="0" lang="en-GB" sz="1800" spc="-1" strike="noStrike">
              <a:latin typeface="Arial"/>
            </a:endParaRPr>
          </a:p>
        </p:txBody>
      </p:sp>
      <p:pic>
        <p:nvPicPr>
          <p:cNvPr id="103" name="" descr=""/>
          <p:cNvPicPr/>
          <p:nvPr/>
        </p:nvPicPr>
        <p:blipFill>
          <a:blip r:embed="rId3"/>
          <a:stretch/>
        </p:blipFill>
        <p:spPr>
          <a:xfrm>
            <a:off x="6696000" y="288000"/>
            <a:ext cx="1584000" cy="1584000"/>
          </a:xfrm>
          <a:prstGeom prst="rect">
            <a:avLst/>
          </a:prstGeom>
          <a:ln>
            <a:noFill/>
          </a:ln>
        </p:spPr>
      </p:pic>
      <p:sp>
        <p:nvSpPr>
          <p:cNvPr id="104" name="CustomShape 3"/>
          <p:cNvSpPr/>
          <p:nvPr/>
        </p:nvSpPr>
        <p:spPr>
          <a:xfrm>
            <a:off x="5616000" y="360000"/>
            <a:ext cx="3600000" cy="1800000"/>
          </a:xfrm>
          <a:custGeom>
            <a:avLst/>
            <a:gdLst/>
            <a:ahLst/>
            <a:rect l="0" t="0" r="r" b="b"/>
            <a:pathLst>
              <a:path w="10002" h="5002">
                <a:moveTo>
                  <a:pt x="0" y="0"/>
                </a:moveTo>
                <a:cubicBezTo>
                  <a:pt x="4611" y="2410"/>
                  <a:pt x="7732" y="2683"/>
                  <a:pt x="10001" y="2292"/>
                </a:cubicBezTo>
                <a:moveTo>
                  <a:pt x="0" y="3799"/>
                </a:moveTo>
                <a:cubicBezTo>
                  <a:pt x="2634" y="5001"/>
                  <a:pt x="3467" y="5001"/>
                  <a:pt x="5324" y="5001"/>
                </a:cubicBezTo>
                <a:cubicBezTo>
                  <a:pt x="6065" y="5001"/>
                  <a:pt x="8287" y="5001"/>
                  <a:pt x="10001" y="3799"/>
                </a:cubicBezTo>
              </a:path>
            </a:pathLst>
          </a:custGeom>
          <a:gradFill rotWithShape="0">
            <a:gsLst>
              <a:gs pos="0">
                <a:srgbClr val="ffffff"/>
              </a:gs>
              <a:gs pos="100000">
                <a:srgbClr val="000080"/>
              </a:gs>
            </a:gsLst>
            <a:lin ang="2700000"/>
          </a:gradFill>
          <a:ln w="9360">
            <a:solidFill>
              <a:srgbClr val="000000"/>
            </a:solidFill>
            <a:miter/>
          </a:ln>
          <a:effectLst>
            <a:outerShdw dist="152735" dir="2700000">
              <a:srgbClr val="868686"/>
            </a:outerShdw>
          </a:effectLst>
        </p:spPr>
        <p:style>
          <a:lnRef idx="0"/>
          <a:fillRef idx="0"/>
          <a:effectRef idx="0"/>
          <a:fontRef idx="minor"/>
        </p:style>
        <p:txBody>
          <a:bodyPr lIns="90000" rIns="90000" tIns="46800" bIns="46800" anchor="ctr" anchorCtr="1">
            <a:noAutofit/>
          </a:bodyPr>
          <a:p>
            <a:pPr>
              <a:lnSpc>
                <a:spcPct val="100000"/>
              </a:lnSpc>
            </a:pPr>
            <a:r>
              <a:rPr b="0" lang="en-GB" sz="2400" spc="-1" strike="noStrike">
                <a:solidFill>
                  <a:srgbClr val="000000"/>
                </a:solidFill>
                <a:latin typeface="Arial Black"/>
                <a:ea typeface="MS Gothic"/>
              </a:rPr>
              <a:t>Het Derde Wiel</a:t>
            </a:r>
            <a:endParaRPr b="0" lang="en-GB" sz="2400" spc="-1" strike="noStrike">
              <a:latin typeface="Times New Roman"/>
            </a:endParaRPr>
          </a:p>
        </p:txBody>
      </p:sp>
      <p:sp>
        <p:nvSpPr>
          <p:cNvPr id="105" name="CustomShape 4"/>
          <p:cNvSpPr/>
          <p:nvPr/>
        </p:nvSpPr>
        <p:spPr>
          <a:xfrm>
            <a:off x="144000" y="1368000"/>
            <a:ext cx="374328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Normaliseren : het derde wiel (8) </a:t>
            </a:r>
            <a:endParaRPr b="0" lang="en-GB" sz="1800" spc="-1" strike="noStrike">
              <a:latin typeface="Arial"/>
            </a:endParaRPr>
          </a:p>
        </p:txBody>
      </p:sp>
      <p:pic>
        <p:nvPicPr>
          <p:cNvPr id="106" name="" descr=""/>
          <p:cNvPicPr/>
          <p:nvPr/>
        </p:nvPicPr>
        <p:blipFill>
          <a:blip r:embed="rId4"/>
          <a:stretch/>
        </p:blipFill>
        <p:spPr>
          <a:xfrm>
            <a:off x="8208000" y="3973680"/>
            <a:ext cx="1282320" cy="12823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861A46275E0C4CAAD43C618D3F4F52" ma:contentTypeVersion="2" ma:contentTypeDescription="Create a new document." ma:contentTypeScope="" ma:versionID="06b13a93d061e088e55b4474f6536373">
  <xsd:schema xmlns:xsd="http://www.w3.org/2001/XMLSchema" xmlns:xs="http://www.w3.org/2001/XMLSchema" xmlns:p="http://schemas.microsoft.com/office/2006/metadata/properties" xmlns:ns2="72f36f01-34b6-4e5e-89bd-7b98ec01430f" targetNamespace="http://schemas.microsoft.com/office/2006/metadata/properties" ma:root="true" ma:fieldsID="1b36ef241ab6fa5e0666e8248e136973" ns2:_="">
    <xsd:import namespace="72f36f01-34b6-4e5e-89bd-7b98ec01430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f36f01-34b6-4e5e-89bd-7b98ec0143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DA6140-B5FA-446A-99F9-6FFD6632CC21}"/>
</file>

<file path=customXml/itemProps2.xml><?xml version="1.0" encoding="utf-8"?>
<ds:datastoreItem xmlns:ds="http://schemas.openxmlformats.org/officeDocument/2006/customXml" ds:itemID="{FB0E8831-6FE7-4BA4-8F45-B4465737CD7A}"/>
</file>

<file path=customXml/itemProps3.xml><?xml version="1.0" encoding="utf-8"?>
<ds:datastoreItem xmlns:ds="http://schemas.openxmlformats.org/officeDocument/2006/customXml" ds:itemID="{DFD3F9A0-D9FF-49FA-9E05-9BEAC0F9DAB8}"/>
</file>

<file path=docProps/app.xml><?xml version="1.0" encoding="utf-8"?>
<Properties xmlns="http://schemas.openxmlformats.org/officeDocument/2006/extended-properties" xmlns:vt="http://schemas.openxmlformats.org/officeDocument/2006/docPropsVTypes">
  <Template/>
  <TotalTime>6170</TotalTime>
  <Application>LibreOffice/6.2.4.2$Windows_X86_64 LibreOffice_project/2412653d852ce75f65fbfa83fb7e7b669a126d64</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72</cp:revision>
  <dcterms:created xsi:type="dcterms:W3CDTF">2020-01-17T08:51:05Z</dcterms:created>
  <dcterms:modified xsi:type="dcterms:W3CDTF">2020-05-14T12:55:00Z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0x01010040861A46275E0C4CAAD43C618D3F4F52</vt:lpwstr>
  </property>
</Properties>
</file>