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aveat"/>
      <p:regular r:id="rId21"/>
      <p:bold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iLeiGs2lwa+IPY5mvhpFV6Q19p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aveat-bold.fntdata"/><Relationship Id="rId21" Type="http://schemas.openxmlformats.org/officeDocument/2006/relationships/font" Target="fonts/Caveat-regular.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30d1c63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d30d1c632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30d1c63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2d30d1c632d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30d1c63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2d30d1c632d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30d1c632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d30d1c632d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30d1c632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d30d1c632d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2f8671e5a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d2f8671e5a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2f8671e5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d2f8671e5a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2f35422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d2f354225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2f354225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2d2f354225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8"/>
          <p:cNvGrpSpPr/>
          <p:nvPr/>
        </p:nvGrpSpPr>
        <p:grpSpPr>
          <a:xfrm>
            <a:off x="255200" y="592"/>
            <a:ext cx="2250363" cy="1044300"/>
            <a:chOff x="255200" y="592"/>
            <a:chExt cx="2250363" cy="1044300"/>
          </a:xfrm>
        </p:grpSpPr>
        <p:sp>
          <p:nvSpPr>
            <p:cNvPr id="15" name="Google Shape;15;p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
          <p:cNvGrpSpPr/>
          <p:nvPr/>
        </p:nvGrpSpPr>
        <p:grpSpPr>
          <a:xfrm>
            <a:off x="905395" y="592"/>
            <a:ext cx="2250363" cy="1044300"/>
            <a:chOff x="905395" y="592"/>
            <a:chExt cx="2250363" cy="1044300"/>
          </a:xfrm>
        </p:grpSpPr>
        <p:sp>
          <p:nvSpPr>
            <p:cNvPr id="19" name="Google Shape;19;p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
          <p:cNvGrpSpPr/>
          <p:nvPr/>
        </p:nvGrpSpPr>
        <p:grpSpPr>
          <a:xfrm>
            <a:off x="7057468" y="5088"/>
            <a:ext cx="1851281" cy="752108"/>
            <a:chOff x="6917201" y="0"/>
            <a:chExt cx="2227776" cy="863400"/>
          </a:xfrm>
        </p:grpSpPr>
        <p:sp>
          <p:nvSpPr>
            <p:cNvPr id="23" name="Google Shape;23;p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8"/>
          <p:cNvGrpSpPr/>
          <p:nvPr/>
        </p:nvGrpSpPr>
        <p:grpSpPr>
          <a:xfrm>
            <a:off x="6553032" y="4217852"/>
            <a:ext cx="2389067" cy="925737"/>
            <a:chOff x="6917201" y="0"/>
            <a:chExt cx="2227776" cy="863400"/>
          </a:xfrm>
        </p:grpSpPr>
        <p:sp>
          <p:nvSpPr>
            <p:cNvPr id="27" name="Google Shape;27;p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8"/>
          <p:cNvGrpSpPr/>
          <p:nvPr/>
        </p:nvGrpSpPr>
        <p:grpSpPr>
          <a:xfrm>
            <a:off x="199149" y="4055652"/>
            <a:ext cx="2795413" cy="1083308"/>
            <a:chOff x="6917201" y="0"/>
            <a:chExt cx="2227776" cy="863400"/>
          </a:xfrm>
        </p:grpSpPr>
        <p:sp>
          <p:nvSpPr>
            <p:cNvPr id="31" name="Google Shape;3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8"/>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7"/>
          <p:cNvGrpSpPr/>
          <p:nvPr/>
        </p:nvGrpSpPr>
        <p:grpSpPr>
          <a:xfrm>
            <a:off x="5959222" y="4119576"/>
            <a:ext cx="2520951" cy="1024165"/>
            <a:chOff x="6917201" y="0"/>
            <a:chExt cx="2227776" cy="863400"/>
          </a:xfrm>
        </p:grpSpPr>
        <p:sp>
          <p:nvSpPr>
            <p:cNvPr id="112" name="Google Shape;112;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7"/>
          <p:cNvGrpSpPr/>
          <p:nvPr/>
        </p:nvGrpSpPr>
        <p:grpSpPr>
          <a:xfrm>
            <a:off x="199149" y="2"/>
            <a:ext cx="2795413" cy="1083308"/>
            <a:chOff x="6917201" y="0"/>
            <a:chExt cx="2227776" cy="863400"/>
          </a:xfrm>
        </p:grpSpPr>
        <p:sp>
          <p:nvSpPr>
            <p:cNvPr id="116" name="Google Shape;116;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44" name="Shape 44"/>
        <p:cNvGrpSpPr/>
        <p:nvPr/>
      </p:nvGrpSpPr>
      <p:grpSpPr>
        <a:xfrm>
          <a:off x="0" y="0"/>
          <a:ext cx="0" cy="0"/>
          <a:chOff x="0" y="0"/>
          <a:chExt cx="0" cy="0"/>
        </a:xfrm>
      </p:grpSpPr>
      <p:sp>
        <p:nvSpPr>
          <p:cNvPr id="45" name="Google Shape;45;p1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10"/>
          <p:cNvGrpSpPr/>
          <p:nvPr/>
        </p:nvGrpSpPr>
        <p:grpSpPr>
          <a:xfrm>
            <a:off x="5594191" y="3961115"/>
            <a:ext cx="2910144" cy="1182340"/>
            <a:chOff x="6917201" y="0"/>
            <a:chExt cx="2227776" cy="863400"/>
          </a:xfrm>
        </p:grpSpPr>
        <p:sp>
          <p:nvSpPr>
            <p:cNvPr id="47" name="Google Shape;47;p1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10"/>
          <p:cNvGrpSpPr/>
          <p:nvPr/>
        </p:nvGrpSpPr>
        <p:grpSpPr>
          <a:xfrm>
            <a:off x="199149" y="2"/>
            <a:ext cx="2795413" cy="1083308"/>
            <a:chOff x="6917201" y="0"/>
            <a:chExt cx="2227776" cy="863400"/>
          </a:xfrm>
        </p:grpSpPr>
        <p:sp>
          <p:nvSpPr>
            <p:cNvPr id="51" name="Google Shape;51;p1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55" name="Google Shape;55;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1" name="Google Shape;61;p1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1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69" name="Google Shape;69;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5" name="Google Shape;75;p1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1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 name="Google Shape;80;p14"/>
          <p:cNvGrpSpPr/>
          <p:nvPr/>
        </p:nvGrpSpPr>
        <p:grpSpPr>
          <a:xfrm>
            <a:off x="255991" y="-118"/>
            <a:ext cx="2251347" cy="1043408"/>
            <a:chOff x="3961956" y="4383950"/>
            <a:chExt cx="1160548" cy="548700"/>
          </a:xfrm>
        </p:grpSpPr>
        <p:sp>
          <p:nvSpPr>
            <p:cNvPr id="81" name="Google Shape;81;p1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14"/>
          <p:cNvGrpSpPr/>
          <p:nvPr/>
        </p:nvGrpSpPr>
        <p:grpSpPr>
          <a:xfrm>
            <a:off x="34934" y="4522125"/>
            <a:ext cx="1593305" cy="617072"/>
            <a:chOff x="6917201" y="0"/>
            <a:chExt cx="2227776" cy="863400"/>
          </a:xfrm>
        </p:grpSpPr>
        <p:sp>
          <p:nvSpPr>
            <p:cNvPr id="86" name="Google Shape;86;p1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14"/>
          <p:cNvGrpSpPr/>
          <p:nvPr/>
        </p:nvGrpSpPr>
        <p:grpSpPr>
          <a:xfrm>
            <a:off x="5886353" y="1243"/>
            <a:ext cx="3257454" cy="1261514"/>
            <a:chOff x="6917201" y="0"/>
            <a:chExt cx="2227776" cy="863400"/>
          </a:xfrm>
        </p:grpSpPr>
        <p:sp>
          <p:nvSpPr>
            <p:cNvPr id="90" name="Google Shape;90;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p1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94" name="Google Shape;94;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5"/>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5"/>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6"/>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91350" y="980372"/>
            <a:ext cx="5361300" cy="1325400"/>
          </a:xfrm>
          <a:prstGeom prst="rect">
            <a:avLst/>
          </a:prstGeom>
          <a:noFill/>
          <a:ln>
            <a:noFill/>
          </a:ln>
        </p:spPr>
        <p:txBody>
          <a:bodyPr anchorCtr="0" anchor="ctr" bIns="91425" lIns="91425" spcFirstLastPara="1" rIns="91425" wrap="square" tIns="91425">
            <a:normAutofit/>
          </a:bodyPr>
          <a:lstStyle/>
          <a:p>
            <a:pPr indent="0" lvl="0" marL="0" rtl="0" algn="ctr">
              <a:lnSpc>
                <a:spcPct val="107916"/>
              </a:lnSpc>
              <a:spcBef>
                <a:spcPts val="1200"/>
              </a:spcBef>
              <a:spcAft>
                <a:spcPts val="1200"/>
              </a:spcAft>
              <a:buSzPts val="3800"/>
              <a:buNone/>
            </a:pPr>
            <a:r>
              <a:rPr b="1" lang="es-419" sz="1800">
                <a:solidFill>
                  <a:srgbClr val="000000"/>
                </a:solidFill>
                <a:latin typeface="Calibri"/>
                <a:ea typeface="Calibri"/>
                <a:cs typeface="Calibri"/>
                <a:sym typeface="Calibri"/>
              </a:rPr>
              <a:t>Sistema de información para una Tienda de Ropa en Redes Sociales</a:t>
            </a:r>
            <a:endParaRPr/>
          </a:p>
        </p:txBody>
      </p:sp>
      <p:sp>
        <p:nvSpPr>
          <p:cNvPr id="129" name="Google Shape;129;p1"/>
          <p:cNvSpPr txBox="1"/>
          <p:nvPr>
            <p:ph idx="1" type="subTitle"/>
          </p:nvPr>
        </p:nvSpPr>
        <p:spPr>
          <a:xfrm>
            <a:off x="1289675" y="2504158"/>
            <a:ext cx="6033900" cy="16047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358"/>
              <a:buNone/>
            </a:pPr>
            <a:r>
              <a:rPr b="1" lang="es-419" sz="1220"/>
              <a:t>Aprendices:</a:t>
            </a:r>
            <a:r>
              <a:rPr lang="es-419" sz="1220"/>
              <a:t> Jeison Morales</a:t>
            </a:r>
            <a:endParaRPr sz="1220"/>
          </a:p>
          <a:p>
            <a:pPr indent="457200" lvl="0" marL="0" rtl="0" algn="ctr">
              <a:lnSpc>
                <a:spcPct val="80000"/>
              </a:lnSpc>
              <a:spcBef>
                <a:spcPts val="0"/>
              </a:spcBef>
              <a:spcAft>
                <a:spcPts val="0"/>
              </a:spcAft>
              <a:buSzPts val="358"/>
              <a:buNone/>
            </a:pPr>
            <a:r>
              <a:rPr lang="es-419" sz="1220"/>
              <a:t>      	    Heimar Maldonado</a:t>
            </a:r>
            <a:endParaRPr sz="1220"/>
          </a:p>
          <a:p>
            <a:pPr indent="0" lvl="0" marL="2743200" rtl="0" algn="l">
              <a:lnSpc>
                <a:spcPct val="80000"/>
              </a:lnSpc>
              <a:spcBef>
                <a:spcPts val="0"/>
              </a:spcBef>
              <a:spcAft>
                <a:spcPts val="0"/>
              </a:spcAft>
              <a:buSzPts val="358"/>
              <a:buNone/>
            </a:pPr>
            <a:r>
              <a:rPr lang="es-419" sz="1220"/>
              <a:t>   Miguel Baquero</a:t>
            </a:r>
            <a:endParaRPr sz="1220"/>
          </a:p>
          <a:p>
            <a:pPr indent="457200" lvl="0" marL="457200" rtl="0" algn="l">
              <a:lnSpc>
                <a:spcPct val="80000"/>
              </a:lnSpc>
              <a:spcBef>
                <a:spcPts val="0"/>
              </a:spcBef>
              <a:spcAft>
                <a:spcPts val="0"/>
              </a:spcAft>
              <a:buSzPts val="358"/>
              <a:buNone/>
            </a:pPr>
            <a:r>
              <a:rPr lang="es-419" sz="1220"/>
              <a:t>  				   William Romero</a:t>
            </a:r>
            <a:endParaRPr sz="1220"/>
          </a:p>
          <a:p>
            <a:pPr indent="457200" lvl="0" marL="0" rtl="0" algn="ctr">
              <a:lnSpc>
                <a:spcPct val="80000"/>
              </a:lnSpc>
              <a:spcBef>
                <a:spcPts val="0"/>
              </a:spcBef>
              <a:spcAft>
                <a:spcPts val="0"/>
              </a:spcAft>
              <a:buSzPts val="358"/>
              <a:buNone/>
            </a:pPr>
            <a:r>
              <a:t/>
            </a:r>
            <a:endParaRPr b="1" sz="1220"/>
          </a:p>
          <a:p>
            <a:pPr indent="457200" lvl="0" marL="0" rtl="0" algn="ctr">
              <a:lnSpc>
                <a:spcPct val="80000"/>
              </a:lnSpc>
              <a:spcBef>
                <a:spcPts val="0"/>
              </a:spcBef>
              <a:spcAft>
                <a:spcPts val="0"/>
              </a:spcAft>
              <a:buSzPts val="358"/>
              <a:buNone/>
            </a:pPr>
            <a:r>
              <a:rPr b="1" lang="es-419" sz="1220"/>
              <a:t>Instructora:</a:t>
            </a:r>
            <a:r>
              <a:rPr lang="es-419" sz="1220"/>
              <a:t> Paola Tovar</a:t>
            </a:r>
            <a:endParaRPr sz="1220"/>
          </a:p>
          <a:p>
            <a:pPr indent="457200" lvl="0" marL="0" rtl="0" algn="ctr">
              <a:lnSpc>
                <a:spcPct val="80000"/>
              </a:lnSpc>
              <a:spcBef>
                <a:spcPts val="0"/>
              </a:spcBef>
              <a:spcAft>
                <a:spcPts val="0"/>
              </a:spcAft>
              <a:buSzPts val="358"/>
              <a:buNone/>
            </a:pPr>
            <a:r>
              <a:t/>
            </a:r>
            <a:endParaRPr sz="1220"/>
          </a:p>
          <a:p>
            <a:pPr indent="457200" lvl="0" marL="0" rtl="0" algn="ctr">
              <a:lnSpc>
                <a:spcPct val="80000"/>
              </a:lnSpc>
              <a:spcBef>
                <a:spcPts val="0"/>
              </a:spcBef>
              <a:spcAft>
                <a:spcPts val="0"/>
              </a:spcAft>
              <a:buSzPts val="358"/>
              <a:buNone/>
            </a:pPr>
            <a:r>
              <a:t/>
            </a:r>
            <a:endParaRPr sz="1220"/>
          </a:p>
          <a:p>
            <a:pPr indent="457200" lvl="0" marL="0" rtl="0" algn="ctr">
              <a:lnSpc>
                <a:spcPct val="80000"/>
              </a:lnSpc>
              <a:spcBef>
                <a:spcPts val="0"/>
              </a:spcBef>
              <a:spcAft>
                <a:spcPts val="0"/>
              </a:spcAft>
              <a:buSzPts val="358"/>
              <a:buNone/>
            </a:pPr>
            <a:r>
              <a:rPr b="1" lang="es-419" sz="1220"/>
              <a:t>ficha:</a:t>
            </a:r>
            <a:r>
              <a:rPr lang="es-419" sz="1220"/>
              <a:t> 2996176</a:t>
            </a:r>
            <a:endParaRPr sz="1220"/>
          </a:p>
          <a:p>
            <a:pPr indent="457200" lvl="0" marL="0" rtl="0" algn="ctr">
              <a:lnSpc>
                <a:spcPct val="80000"/>
              </a:lnSpc>
              <a:spcBef>
                <a:spcPts val="0"/>
              </a:spcBef>
              <a:spcAft>
                <a:spcPts val="0"/>
              </a:spcAft>
              <a:buSzPts val="358"/>
              <a:buNone/>
            </a:pPr>
            <a:r>
              <a:rPr b="1" lang="es-419" sz="1220"/>
              <a:t>fecha:</a:t>
            </a:r>
            <a:r>
              <a:rPr lang="es-419" sz="1220"/>
              <a:t> septiembre 2024</a:t>
            </a:r>
            <a:endParaRPr sz="1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2d30d1c632d_1_0"/>
          <p:cNvPicPr preferRelativeResize="0"/>
          <p:nvPr/>
        </p:nvPicPr>
        <p:blipFill rotWithShape="1">
          <a:blip r:embed="rId3">
            <a:alphaModFix/>
          </a:blip>
          <a:srcRect b="0" l="0" r="0" t="0"/>
          <a:stretch/>
        </p:blipFill>
        <p:spPr>
          <a:xfrm>
            <a:off x="334875" y="1464538"/>
            <a:ext cx="4237125" cy="2865450"/>
          </a:xfrm>
          <a:prstGeom prst="rect">
            <a:avLst/>
          </a:prstGeom>
          <a:noFill/>
          <a:ln>
            <a:noFill/>
          </a:ln>
        </p:spPr>
      </p:pic>
      <p:pic>
        <p:nvPicPr>
          <p:cNvPr id="205" name="Google Shape;205;g2d30d1c632d_1_0"/>
          <p:cNvPicPr preferRelativeResize="0"/>
          <p:nvPr/>
        </p:nvPicPr>
        <p:blipFill rotWithShape="1">
          <a:blip r:embed="rId4">
            <a:alphaModFix/>
          </a:blip>
          <a:srcRect b="0" l="0" r="0" t="0"/>
          <a:stretch/>
        </p:blipFill>
        <p:spPr>
          <a:xfrm>
            <a:off x="4637625" y="1458638"/>
            <a:ext cx="4237125" cy="2877226"/>
          </a:xfrm>
          <a:prstGeom prst="rect">
            <a:avLst/>
          </a:prstGeom>
          <a:noFill/>
          <a:ln>
            <a:noFill/>
          </a:ln>
        </p:spPr>
      </p:pic>
      <p:sp>
        <p:nvSpPr>
          <p:cNvPr id="206" name="Google Shape;206;g2d30d1c632d_1_0"/>
          <p:cNvSpPr txBox="1"/>
          <p:nvPr/>
        </p:nvSpPr>
        <p:spPr>
          <a:xfrm>
            <a:off x="2639250" y="596975"/>
            <a:ext cx="38655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Requisitos Funcionales</a:t>
            </a:r>
            <a:endParaRPr b="1" i="0" sz="3700" u="none" cap="none" strike="noStrike">
              <a:solidFill>
                <a:srgbClr val="000000"/>
              </a:solidFill>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2d30d1c632d_1_5"/>
          <p:cNvPicPr preferRelativeResize="0"/>
          <p:nvPr/>
        </p:nvPicPr>
        <p:blipFill rotWithShape="1">
          <a:blip r:embed="rId3">
            <a:alphaModFix/>
          </a:blip>
          <a:srcRect b="0" l="0" r="0" t="0"/>
          <a:stretch/>
        </p:blipFill>
        <p:spPr>
          <a:xfrm>
            <a:off x="276325" y="1037425"/>
            <a:ext cx="4068875" cy="2852325"/>
          </a:xfrm>
          <a:prstGeom prst="rect">
            <a:avLst/>
          </a:prstGeom>
          <a:noFill/>
          <a:ln>
            <a:noFill/>
          </a:ln>
        </p:spPr>
      </p:pic>
      <p:pic>
        <p:nvPicPr>
          <p:cNvPr id="212" name="Google Shape;212;g2d30d1c632d_1_5"/>
          <p:cNvPicPr preferRelativeResize="0"/>
          <p:nvPr/>
        </p:nvPicPr>
        <p:blipFill rotWithShape="1">
          <a:blip r:embed="rId4">
            <a:alphaModFix/>
          </a:blip>
          <a:srcRect b="0" l="0" r="0" t="0"/>
          <a:stretch/>
        </p:blipFill>
        <p:spPr>
          <a:xfrm>
            <a:off x="4474300" y="1037425"/>
            <a:ext cx="4385900" cy="2852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2d30d1c632d_1_10"/>
          <p:cNvPicPr preferRelativeResize="0"/>
          <p:nvPr/>
        </p:nvPicPr>
        <p:blipFill rotWithShape="1">
          <a:blip r:embed="rId3">
            <a:alphaModFix/>
          </a:blip>
          <a:srcRect b="0" l="0" r="0" t="0"/>
          <a:stretch/>
        </p:blipFill>
        <p:spPr>
          <a:xfrm>
            <a:off x="1674475" y="514350"/>
            <a:ext cx="56388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d30d1c632d_1_15"/>
          <p:cNvSpPr txBox="1"/>
          <p:nvPr/>
        </p:nvSpPr>
        <p:spPr>
          <a:xfrm>
            <a:off x="2435850" y="255850"/>
            <a:ext cx="42723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Requisitos No funcionales</a:t>
            </a:r>
            <a:endParaRPr b="1" i="0" sz="3700" u="none" cap="none" strike="noStrike">
              <a:solidFill>
                <a:srgbClr val="000000"/>
              </a:solidFill>
              <a:latin typeface="Caveat"/>
              <a:ea typeface="Caveat"/>
              <a:cs typeface="Caveat"/>
              <a:sym typeface="Caveat"/>
            </a:endParaRPr>
          </a:p>
        </p:txBody>
      </p:sp>
      <p:pic>
        <p:nvPicPr>
          <p:cNvPr id="223" name="Google Shape;223;g2d30d1c632d_1_15"/>
          <p:cNvPicPr preferRelativeResize="0"/>
          <p:nvPr/>
        </p:nvPicPr>
        <p:blipFill rotWithShape="1">
          <a:blip r:embed="rId3">
            <a:alphaModFix/>
          </a:blip>
          <a:srcRect b="0" l="0" r="0" t="0"/>
          <a:stretch/>
        </p:blipFill>
        <p:spPr>
          <a:xfrm>
            <a:off x="244250" y="1162450"/>
            <a:ext cx="4491926" cy="3566225"/>
          </a:xfrm>
          <a:prstGeom prst="rect">
            <a:avLst/>
          </a:prstGeom>
          <a:noFill/>
          <a:ln>
            <a:noFill/>
          </a:ln>
        </p:spPr>
      </p:pic>
      <p:pic>
        <p:nvPicPr>
          <p:cNvPr id="224" name="Google Shape;224;g2d30d1c632d_1_15"/>
          <p:cNvPicPr preferRelativeResize="0"/>
          <p:nvPr/>
        </p:nvPicPr>
        <p:blipFill rotWithShape="1">
          <a:blip r:embed="rId4">
            <a:alphaModFix/>
          </a:blip>
          <a:srcRect b="0" l="0" r="0" t="0"/>
          <a:stretch/>
        </p:blipFill>
        <p:spPr>
          <a:xfrm>
            <a:off x="4801776" y="1172225"/>
            <a:ext cx="4103024" cy="354668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2d30d1c632d_1_20"/>
          <p:cNvPicPr preferRelativeResize="0"/>
          <p:nvPr/>
        </p:nvPicPr>
        <p:blipFill rotWithShape="1">
          <a:blip r:embed="rId3">
            <a:alphaModFix/>
          </a:blip>
          <a:srcRect b="0" l="0" r="0" t="0"/>
          <a:stretch/>
        </p:blipFill>
        <p:spPr>
          <a:xfrm>
            <a:off x="257375" y="699975"/>
            <a:ext cx="4515800" cy="3905550"/>
          </a:xfrm>
          <a:prstGeom prst="rect">
            <a:avLst/>
          </a:prstGeom>
          <a:noFill/>
          <a:ln>
            <a:noFill/>
          </a:ln>
        </p:spPr>
      </p:pic>
      <p:pic>
        <p:nvPicPr>
          <p:cNvPr id="230" name="Google Shape;230;g2d30d1c632d_1_20"/>
          <p:cNvPicPr preferRelativeResize="0"/>
          <p:nvPr/>
        </p:nvPicPr>
        <p:blipFill rotWithShape="1">
          <a:blip r:embed="rId4">
            <a:alphaModFix/>
          </a:blip>
          <a:srcRect b="0" l="0" r="0" t="0"/>
          <a:stretch/>
        </p:blipFill>
        <p:spPr>
          <a:xfrm>
            <a:off x="4839475" y="1880875"/>
            <a:ext cx="4089499" cy="95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6"/>
          <p:cNvSpPr txBox="1"/>
          <p:nvPr/>
        </p:nvSpPr>
        <p:spPr>
          <a:xfrm>
            <a:off x="3055950" y="1027225"/>
            <a:ext cx="3032100" cy="25209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1400"/>
              </a:spcBef>
              <a:spcAft>
                <a:spcPts val="400"/>
              </a:spcAft>
              <a:buClr>
                <a:srgbClr val="000000"/>
              </a:buClr>
              <a:buSzPts val="7300"/>
              <a:buFont typeface="Arial"/>
              <a:buNone/>
            </a:pPr>
            <a:r>
              <a:rPr b="1" i="0" lang="es-419" sz="7300" u="none" cap="none" strike="noStrike">
                <a:solidFill>
                  <a:srgbClr val="000000"/>
                </a:solidFill>
                <a:latin typeface="Caveat"/>
                <a:ea typeface="Caveat"/>
                <a:cs typeface="Caveat"/>
                <a:sym typeface="Caveat"/>
              </a:rPr>
              <a:t>Gracias :).</a:t>
            </a:r>
            <a:endParaRPr b="1" i="0" sz="7300" u="none" cap="none" strike="noStrike">
              <a:solidFill>
                <a:srgbClr val="000000"/>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609675" y="386850"/>
            <a:ext cx="43614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400"/>
              </a:spcBef>
              <a:spcAft>
                <a:spcPts val="0"/>
              </a:spcAft>
              <a:buSzPct val="90090"/>
              <a:buNone/>
            </a:pPr>
            <a:r>
              <a:rPr b="1" lang="es-419" sz="3700">
                <a:solidFill>
                  <a:srgbClr val="000000"/>
                </a:solidFill>
                <a:latin typeface="Caveat"/>
                <a:ea typeface="Caveat"/>
                <a:cs typeface="Caveat"/>
                <a:sym typeface="Caveat"/>
              </a:rPr>
              <a:t>Planteamiento del problema:</a:t>
            </a:r>
            <a:endParaRPr b="1" sz="3700">
              <a:solidFill>
                <a:srgbClr val="000000"/>
              </a:solidFill>
              <a:latin typeface="Caveat"/>
              <a:ea typeface="Caveat"/>
              <a:cs typeface="Caveat"/>
              <a:sym typeface="Caveat"/>
            </a:endParaRPr>
          </a:p>
          <a:p>
            <a:pPr indent="0" lvl="0" marL="0" rtl="0" algn="l">
              <a:lnSpc>
                <a:spcPct val="100000"/>
              </a:lnSpc>
              <a:spcBef>
                <a:spcPts val="400"/>
              </a:spcBef>
              <a:spcAft>
                <a:spcPts val="0"/>
              </a:spcAft>
              <a:buSzPct val="111111"/>
              <a:buNone/>
            </a:pPr>
            <a:r>
              <a:t/>
            </a:r>
            <a:endParaRPr/>
          </a:p>
        </p:txBody>
      </p:sp>
      <p:sp>
        <p:nvSpPr>
          <p:cNvPr id="135" name="Google Shape;135;p2"/>
          <p:cNvSpPr txBox="1"/>
          <p:nvPr>
            <p:ph idx="1" type="body"/>
          </p:nvPr>
        </p:nvSpPr>
        <p:spPr>
          <a:xfrm>
            <a:off x="338775" y="1064075"/>
            <a:ext cx="5766000" cy="34245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1200"/>
              </a:spcBef>
              <a:spcAft>
                <a:spcPts val="1200"/>
              </a:spcAft>
              <a:buSzPts val="1529"/>
              <a:buNone/>
            </a:pPr>
            <a:r>
              <a:rPr lang="es-419" sz="1500">
                <a:solidFill>
                  <a:srgbClr val="000000"/>
                </a:solidFill>
              </a:rPr>
              <a:t>Los propietarios de una tienda de ropa buscan expandir su presencia en el mundo digital para mejorar la experiencia de sus clientes. Actualmente la empresa no cuenta con punto fijo, pues opera a través de redes. Los dueños desean crear una página web que les permita organizar mejor sus productos y que facilite la compra a los clientes, permitiéndoles navegar por categorías, seleccionar artículos y realizar pagos en línea. Además, necesitan una interfaz que les permita gestionar de manera eficiente los pedidos y la información de sus clientes. Sin una solución adecuada, el negocio podría no alcanzar su máximo potencial en un mercado cada vez más competitivo y digitalizado.</a:t>
            </a:r>
            <a:endParaRPr sz="1400"/>
          </a:p>
        </p:txBody>
      </p:sp>
      <p:sp>
        <p:nvSpPr>
          <p:cNvPr id="136" name="Google Shape;136;p2"/>
          <p:cNvSpPr txBox="1"/>
          <p:nvPr/>
        </p:nvSpPr>
        <p:spPr>
          <a:xfrm>
            <a:off x="6253750" y="3362000"/>
            <a:ext cx="19806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419" sz="700" u="none" cap="none" strike="noStrike">
                <a:solidFill>
                  <a:srgbClr val="05103E"/>
                </a:solidFill>
                <a:latin typeface="Times New Roman"/>
                <a:ea typeface="Times New Roman"/>
                <a:cs typeface="Times New Roman"/>
                <a:sym typeface="Times New Roman"/>
              </a:rPr>
              <a:t>https://woobsing.com/tag/ventas-digitales</a:t>
            </a:r>
            <a:endParaRPr b="0" i="0" sz="700" u="none" cap="none" strike="noStrike">
              <a:solidFill>
                <a:srgbClr val="000000"/>
              </a:solidFill>
              <a:latin typeface="Arial"/>
              <a:ea typeface="Arial"/>
              <a:cs typeface="Arial"/>
              <a:sym typeface="Arial"/>
            </a:endParaRPr>
          </a:p>
        </p:txBody>
      </p:sp>
      <p:sp>
        <p:nvSpPr>
          <p:cNvPr id="137" name="Google Shape;137;p2"/>
          <p:cNvSpPr txBox="1"/>
          <p:nvPr/>
        </p:nvSpPr>
        <p:spPr>
          <a:xfrm>
            <a:off x="6253750" y="1009850"/>
            <a:ext cx="30000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419" sz="700" u="none" cap="none" strike="noStrike">
                <a:solidFill>
                  <a:srgbClr val="05103E"/>
                </a:solidFill>
                <a:latin typeface="Times New Roman"/>
                <a:ea typeface="Times New Roman"/>
                <a:cs typeface="Times New Roman"/>
                <a:sym typeface="Times New Roman"/>
              </a:rPr>
              <a:t>Figura #1: </a:t>
            </a:r>
            <a:endParaRPr b="0" i="0" sz="1400" u="none" cap="none" strike="noStrike">
              <a:solidFill>
                <a:srgbClr val="000000"/>
              </a:solidFill>
              <a:latin typeface="Arial"/>
              <a:ea typeface="Arial"/>
              <a:cs typeface="Arial"/>
              <a:sym typeface="Arial"/>
            </a:endParaRPr>
          </a:p>
        </p:txBody>
      </p:sp>
      <p:pic>
        <p:nvPicPr>
          <p:cNvPr id="138" name="Google Shape;138;p2"/>
          <p:cNvPicPr preferRelativeResize="0"/>
          <p:nvPr/>
        </p:nvPicPr>
        <p:blipFill rotWithShape="1">
          <a:blip r:embed="rId3">
            <a:alphaModFix/>
          </a:blip>
          <a:srcRect b="0" l="0" r="0" t="0"/>
          <a:stretch/>
        </p:blipFill>
        <p:spPr>
          <a:xfrm>
            <a:off x="6253750" y="1341450"/>
            <a:ext cx="2609600" cy="1981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d2f8671e5a_1_21"/>
          <p:cNvSpPr txBox="1"/>
          <p:nvPr/>
        </p:nvSpPr>
        <p:spPr>
          <a:xfrm>
            <a:off x="1852500" y="938100"/>
            <a:ext cx="5439000" cy="938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200"/>
              </a:spcAft>
              <a:buClr>
                <a:srgbClr val="000000"/>
              </a:buClr>
              <a:buSzPts val="1100"/>
              <a:buFont typeface="Arial"/>
              <a:buNone/>
            </a:pPr>
            <a:r>
              <a:rPr b="1" i="0" lang="es-419" sz="1100" u="none" cap="none" strike="noStrike">
                <a:solidFill>
                  <a:srgbClr val="000000"/>
                </a:solidFill>
                <a:latin typeface="Arial"/>
                <a:ea typeface="Arial"/>
                <a:cs typeface="Arial"/>
                <a:sym typeface="Arial"/>
              </a:rPr>
              <a:t>¿Cómo puede la tienda de ropa mejorar la experiencia de sus clientes y optimizar la gestión de pedidos mediante la creación de una página web de comercio que ofrezca una navegación más organizada, opciones de compra en línea y una administración eficiente de los pedidos?</a:t>
            </a:r>
            <a:endParaRPr b="0" i="0" sz="1100" u="none" cap="none" strike="noStrike">
              <a:solidFill>
                <a:srgbClr val="000000"/>
              </a:solidFill>
              <a:latin typeface="Arial"/>
              <a:ea typeface="Arial"/>
              <a:cs typeface="Arial"/>
              <a:sym typeface="Arial"/>
            </a:endParaRPr>
          </a:p>
        </p:txBody>
      </p:sp>
      <p:sp>
        <p:nvSpPr>
          <p:cNvPr id="144" name="Google Shape;144;g2d2f8671e5a_1_21"/>
          <p:cNvSpPr txBox="1"/>
          <p:nvPr/>
        </p:nvSpPr>
        <p:spPr>
          <a:xfrm>
            <a:off x="2871300" y="146700"/>
            <a:ext cx="34014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Pregunta problema:</a:t>
            </a:r>
            <a:endParaRPr b="1" i="0" sz="3700" u="none" cap="none" strike="noStrike">
              <a:solidFill>
                <a:srgbClr val="000000"/>
              </a:solidFill>
              <a:latin typeface="Caveat"/>
              <a:ea typeface="Caveat"/>
              <a:cs typeface="Caveat"/>
              <a:sym typeface="Caveat"/>
            </a:endParaRPr>
          </a:p>
        </p:txBody>
      </p:sp>
      <p:pic>
        <p:nvPicPr>
          <p:cNvPr id="145" name="Google Shape;145;g2d2f8671e5a_1_21"/>
          <p:cNvPicPr preferRelativeResize="0"/>
          <p:nvPr/>
        </p:nvPicPr>
        <p:blipFill rotWithShape="1">
          <a:blip r:embed="rId3">
            <a:alphaModFix/>
          </a:blip>
          <a:srcRect b="0" l="0" r="0" t="0"/>
          <a:stretch/>
        </p:blipFill>
        <p:spPr>
          <a:xfrm>
            <a:off x="2267849" y="2398299"/>
            <a:ext cx="1433500" cy="2242803"/>
          </a:xfrm>
          <a:prstGeom prst="rect">
            <a:avLst/>
          </a:prstGeom>
          <a:noFill/>
          <a:ln>
            <a:noFill/>
          </a:ln>
        </p:spPr>
      </p:pic>
      <p:pic>
        <p:nvPicPr>
          <p:cNvPr id="146" name="Google Shape;146;g2d2f8671e5a_1_21"/>
          <p:cNvPicPr preferRelativeResize="0"/>
          <p:nvPr/>
        </p:nvPicPr>
        <p:blipFill rotWithShape="1">
          <a:blip r:embed="rId3">
            <a:alphaModFix/>
          </a:blip>
          <a:srcRect b="0" l="0" r="0" t="0"/>
          <a:stretch/>
        </p:blipFill>
        <p:spPr>
          <a:xfrm>
            <a:off x="3886211" y="2398299"/>
            <a:ext cx="1433500" cy="2242803"/>
          </a:xfrm>
          <a:prstGeom prst="rect">
            <a:avLst/>
          </a:prstGeom>
          <a:noFill/>
          <a:ln>
            <a:noFill/>
          </a:ln>
        </p:spPr>
      </p:pic>
      <p:pic>
        <p:nvPicPr>
          <p:cNvPr id="147" name="Google Shape;147;g2d2f8671e5a_1_21"/>
          <p:cNvPicPr preferRelativeResize="0"/>
          <p:nvPr/>
        </p:nvPicPr>
        <p:blipFill rotWithShape="1">
          <a:blip r:embed="rId3">
            <a:alphaModFix/>
          </a:blip>
          <a:srcRect b="0" l="0" r="0" t="0"/>
          <a:stretch/>
        </p:blipFill>
        <p:spPr>
          <a:xfrm>
            <a:off x="5504574" y="2398299"/>
            <a:ext cx="1433500" cy="2242803"/>
          </a:xfrm>
          <a:prstGeom prst="rect">
            <a:avLst/>
          </a:prstGeom>
          <a:noFill/>
          <a:ln>
            <a:noFill/>
          </a:ln>
        </p:spPr>
      </p:pic>
      <p:sp>
        <p:nvSpPr>
          <p:cNvPr id="148" name="Google Shape;148;g2d2f8671e5a_1_21"/>
          <p:cNvSpPr txBox="1"/>
          <p:nvPr/>
        </p:nvSpPr>
        <p:spPr>
          <a:xfrm>
            <a:off x="1901125" y="2070900"/>
            <a:ext cx="1044900" cy="354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200"/>
              </a:spcBef>
              <a:spcAft>
                <a:spcPts val="1200"/>
              </a:spcAft>
              <a:buClr>
                <a:srgbClr val="000000"/>
              </a:buClr>
              <a:buSzPts val="1100"/>
              <a:buFont typeface="Arial"/>
              <a:buNone/>
            </a:pPr>
            <a:r>
              <a:rPr b="1" i="0" lang="es-419" sz="1100" u="none" cap="none" strike="noStrike">
                <a:solidFill>
                  <a:srgbClr val="000000"/>
                </a:solidFill>
                <a:latin typeface="Arial"/>
                <a:ea typeface="Arial"/>
                <a:cs typeface="Arial"/>
                <a:sym typeface="Arial"/>
              </a:rPr>
              <a:t>Figura #2:</a:t>
            </a:r>
            <a:endParaRPr b="0" i="0" sz="1400" u="none" cap="none" strike="noStrike">
              <a:solidFill>
                <a:srgbClr val="000000"/>
              </a:solidFill>
              <a:latin typeface="Arial"/>
              <a:ea typeface="Arial"/>
              <a:cs typeface="Arial"/>
              <a:sym typeface="Arial"/>
            </a:endParaRPr>
          </a:p>
        </p:txBody>
      </p:sp>
      <p:sp>
        <p:nvSpPr>
          <p:cNvPr id="149" name="Google Shape;149;g2d2f8671e5a_1_21"/>
          <p:cNvSpPr txBox="1"/>
          <p:nvPr/>
        </p:nvSpPr>
        <p:spPr>
          <a:xfrm>
            <a:off x="5677800" y="4581575"/>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419" sz="1000" u="none" cap="none" strike="noStrike">
                <a:solidFill>
                  <a:srgbClr val="05103E"/>
                </a:solidFill>
                <a:latin typeface="Times New Roman"/>
                <a:ea typeface="Times New Roman"/>
                <a:cs typeface="Times New Roman"/>
                <a:sym typeface="Times New Roman"/>
              </a:rPr>
              <a:t>Vexels. (s. f.). </a:t>
            </a:r>
            <a:r>
              <a:rPr b="0" i="1" lang="es-419" sz="1000" u="none" cap="none" strike="noStrike">
                <a:solidFill>
                  <a:srgbClr val="05103E"/>
                </a:solidFill>
                <a:latin typeface="Times New Roman"/>
                <a:ea typeface="Times New Roman"/>
                <a:cs typeface="Times New Roman"/>
                <a:sym typeface="Times New Roman"/>
              </a:rPr>
              <a:t>Diseño PNG y SVG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966950" y="1015550"/>
            <a:ext cx="2742900" cy="954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400"/>
              </a:spcBef>
              <a:spcAft>
                <a:spcPts val="0"/>
              </a:spcAft>
              <a:buSzPct val="90090"/>
              <a:buNone/>
            </a:pPr>
            <a:r>
              <a:rPr b="1" lang="es-419" sz="3700">
                <a:solidFill>
                  <a:srgbClr val="000000"/>
                </a:solidFill>
                <a:latin typeface="Caveat"/>
                <a:ea typeface="Caveat"/>
                <a:cs typeface="Caveat"/>
                <a:sym typeface="Caveat"/>
              </a:rPr>
              <a:t>Objetivo General:</a:t>
            </a:r>
            <a:endParaRPr b="1" sz="3700">
              <a:solidFill>
                <a:srgbClr val="000000"/>
              </a:solidFill>
              <a:latin typeface="Caveat"/>
              <a:ea typeface="Caveat"/>
              <a:cs typeface="Caveat"/>
              <a:sym typeface="Caveat"/>
            </a:endParaRPr>
          </a:p>
          <a:p>
            <a:pPr indent="0" lvl="0" marL="0" rtl="0" algn="l">
              <a:lnSpc>
                <a:spcPct val="100000"/>
              </a:lnSpc>
              <a:spcBef>
                <a:spcPts val="400"/>
              </a:spcBef>
              <a:spcAft>
                <a:spcPts val="0"/>
              </a:spcAft>
              <a:buSzPct val="111111"/>
              <a:buNone/>
            </a:pPr>
            <a:r>
              <a:t/>
            </a:r>
            <a:endParaRPr/>
          </a:p>
        </p:txBody>
      </p:sp>
      <p:sp>
        <p:nvSpPr>
          <p:cNvPr id="155" name="Google Shape;155;p3"/>
          <p:cNvSpPr txBox="1"/>
          <p:nvPr/>
        </p:nvSpPr>
        <p:spPr>
          <a:xfrm>
            <a:off x="4246825" y="827600"/>
            <a:ext cx="3000000" cy="13305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200"/>
              </a:spcBef>
              <a:spcAft>
                <a:spcPts val="1200"/>
              </a:spcAft>
              <a:buClr>
                <a:srgbClr val="000000"/>
              </a:buClr>
              <a:buSzPts val="1400"/>
              <a:buFont typeface="Arial"/>
              <a:buNone/>
            </a:pPr>
            <a:r>
              <a:rPr b="0" i="0" lang="es-419" sz="1400" u="none" cap="none" strike="noStrike">
                <a:solidFill>
                  <a:srgbClr val="000000"/>
                </a:solidFill>
                <a:latin typeface="Calibri"/>
                <a:ea typeface="Calibri"/>
                <a:cs typeface="Calibri"/>
                <a:sym typeface="Calibri"/>
              </a:rPr>
              <a:t>Desarrollar un sistema de información de comercio para la tienda de ropa, que permita mejorar la experiencia de los clientes y facilitar la gestión de pedidos para los dueños del negocio.</a:t>
            </a:r>
            <a:endParaRPr b="0" i="0" sz="1400" u="none" cap="none" strike="noStrike">
              <a:solidFill>
                <a:srgbClr val="000000"/>
              </a:solidFill>
              <a:latin typeface="Calibri"/>
              <a:ea typeface="Calibri"/>
              <a:cs typeface="Calibri"/>
              <a:sym typeface="Calibri"/>
            </a:endParaRPr>
          </a:p>
        </p:txBody>
      </p:sp>
      <p:pic>
        <p:nvPicPr>
          <p:cNvPr id="156" name="Google Shape;156;p3"/>
          <p:cNvPicPr preferRelativeResize="0"/>
          <p:nvPr/>
        </p:nvPicPr>
        <p:blipFill rotWithShape="1">
          <a:blip r:embed="rId3">
            <a:alphaModFix/>
          </a:blip>
          <a:srcRect b="0" l="0" r="0" t="0"/>
          <a:stretch/>
        </p:blipFill>
        <p:spPr>
          <a:xfrm>
            <a:off x="709850" y="2672625"/>
            <a:ext cx="3393549" cy="1487999"/>
          </a:xfrm>
          <a:prstGeom prst="rect">
            <a:avLst/>
          </a:prstGeom>
          <a:noFill/>
          <a:ln>
            <a:noFill/>
          </a:ln>
        </p:spPr>
      </p:pic>
      <p:sp>
        <p:nvSpPr>
          <p:cNvPr id="157" name="Google Shape;157;p3"/>
          <p:cNvSpPr txBox="1"/>
          <p:nvPr/>
        </p:nvSpPr>
        <p:spPr>
          <a:xfrm>
            <a:off x="2433600" y="4204975"/>
            <a:ext cx="16698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A, D., &amp; A, D. (2024, 28 mayo)</a:t>
            </a:r>
            <a:endParaRPr b="0" i="0" sz="1200" u="none" cap="none" strike="noStrike">
              <a:solidFill>
                <a:srgbClr val="000000"/>
              </a:solidFill>
              <a:latin typeface="Arial"/>
              <a:ea typeface="Arial"/>
              <a:cs typeface="Arial"/>
              <a:sym typeface="Arial"/>
            </a:endParaRPr>
          </a:p>
        </p:txBody>
      </p:sp>
      <p:pic>
        <p:nvPicPr>
          <p:cNvPr id="158" name="Google Shape;158;p3"/>
          <p:cNvPicPr preferRelativeResize="0"/>
          <p:nvPr/>
        </p:nvPicPr>
        <p:blipFill rotWithShape="1">
          <a:blip r:embed="rId4">
            <a:alphaModFix/>
          </a:blip>
          <a:srcRect b="0" l="0" r="0" t="0"/>
          <a:stretch/>
        </p:blipFill>
        <p:spPr>
          <a:xfrm>
            <a:off x="5674699" y="2672625"/>
            <a:ext cx="2313975" cy="1542650"/>
          </a:xfrm>
          <a:prstGeom prst="rect">
            <a:avLst/>
          </a:prstGeom>
          <a:noFill/>
          <a:ln>
            <a:noFill/>
          </a:ln>
        </p:spPr>
      </p:pic>
      <p:sp>
        <p:nvSpPr>
          <p:cNvPr id="159" name="Google Shape;159;p3"/>
          <p:cNvSpPr txBox="1"/>
          <p:nvPr/>
        </p:nvSpPr>
        <p:spPr>
          <a:xfrm>
            <a:off x="6091475" y="4256700"/>
            <a:ext cx="1897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Roura, M. (2023, 24 agosto)</a:t>
            </a:r>
            <a:endParaRPr b="0" i="0" sz="900" u="none" cap="none" strike="noStrike">
              <a:solidFill>
                <a:srgbClr val="000000"/>
              </a:solidFill>
              <a:latin typeface="Arial"/>
              <a:ea typeface="Arial"/>
              <a:cs typeface="Arial"/>
              <a:sym typeface="Arial"/>
            </a:endParaRPr>
          </a:p>
        </p:txBody>
      </p:sp>
      <p:sp>
        <p:nvSpPr>
          <p:cNvPr id="160" name="Google Shape;160;p3"/>
          <p:cNvSpPr txBox="1"/>
          <p:nvPr/>
        </p:nvSpPr>
        <p:spPr>
          <a:xfrm>
            <a:off x="5674700" y="2308100"/>
            <a:ext cx="3000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Figura #4: </a:t>
            </a:r>
            <a:endParaRPr b="0" i="0" sz="1400" u="none" cap="none" strike="noStrike">
              <a:solidFill>
                <a:srgbClr val="000000"/>
              </a:solidFill>
              <a:latin typeface="Arial"/>
              <a:ea typeface="Arial"/>
              <a:cs typeface="Arial"/>
              <a:sym typeface="Arial"/>
            </a:endParaRPr>
          </a:p>
        </p:txBody>
      </p:sp>
      <p:sp>
        <p:nvSpPr>
          <p:cNvPr id="161" name="Google Shape;161;p3"/>
          <p:cNvSpPr txBox="1"/>
          <p:nvPr/>
        </p:nvSpPr>
        <p:spPr>
          <a:xfrm>
            <a:off x="709850" y="2305175"/>
            <a:ext cx="30000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Figura #3: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idx="1" type="body"/>
          </p:nvPr>
        </p:nvSpPr>
        <p:spPr>
          <a:xfrm>
            <a:off x="856150" y="1913650"/>
            <a:ext cx="7505700" cy="2229000"/>
          </a:xfrm>
          <a:prstGeom prst="rect">
            <a:avLst/>
          </a:prstGeom>
          <a:noFill/>
          <a:ln>
            <a:noFill/>
          </a:ln>
        </p:spPr>
        <p:txBody>
          <a:bodyPr anchorCtr="0" anchor="t" bIns="91425" lIns="91425" spcFirstLastPara="1" rIns="91425" wrap="square" tIns="91425">
            <a:normAutofit fontScale="25000" lnSpcReduction="20000"/>
          </a:bodyPr>
          <a:lstStyle/>
          <a:p>
            <a:pPr indent="-335403" lvl="0" marL="457200" rtl="0" algn="just">
              <a:lnSpc>
                <a:spcPct val="107916"/>
              </a:lnSpc>
              <a:spcBef>
                <a:spcPts val="1200"/>
              </a:spcBef>
              <a:spcAft>
                <a:spcPts val="0"/>
              </a:spcAft>
              <a:buClr>
                <a:srgbClr val="000000"/>
              </a:buClr>
              <a:buSzPct val="100000"/>
              <a:buAutoNum type="arabicPeriod"/>
            </a:pPr>
            <a:r>
              <a:rPr lang="es-419" sz="6725">
                <a:solidFill>
                  <a:srgbClr val="000000"/>
                </a:solidFill>
              </a:rPr>
              <a:t>Registrar datos sobre las compras que realizan los usuarios.</a:t>
            </a:r>
            <a:endParaRPr sz="6725">
              <a:solidFill>
                <a:srgbClr val="000000"/>
              </a:solidFill>
            </a:endParaRPr>
          </a:p>
          <a:p>
            <a:pPr indent="-335403" lvl="0" marL="457200" rtl="0" algn="just">
              <a:lnSpc>
                <a:spcPct val="107916"/>
              </a:lnSpc>
              <a:spcBef>
                <a:spcPts val="1200"/>
              </a:spcBef>
              <a:spcAft>
                <a:spcPts val="0"/>
              </a:spcAft>
              <a:buClr>
                <a:srgbClr val="000000"/>
              </a:buClr>
              <a:buSzPct val="100000"/>
              <a:buAutoNum type="arabicPeriod"/>
            </a:pPr>
            <a:r>
              <a:rPr lang="es-419" sz="6725">
                <a:solidFill>
                  <a:srgbClr val="000000"/>
                </a:solidFill>
              </a:rPr>
              <a:t>Integrar un carrito de compras que permita a los usuarios almacenar temporalmente los productos seleccionados antes de completar la compra.</a:t>
            </a:r>
            <a:endParaRPr sz="6725">
              <a:solidFill>
                <a:srgbClr val="000000"/>
              </a:solidFill>
            </a:endParaRPr>
          </a:p>
          <a:p>
            <a:pPr indent="-335374" lvl="0" marL="457200" rtl="0" algn="just">
              <a:lnSpc>
                <a:spcPct val="107916"/>
              </a:lnSpc>
              <a:spcBef>
                <a:spcPts val="1200"/>
              </a:spcBef>
              <a:spcAft>
                <a:spcPts val="0"/>
              </a:spcAft>
              <a:buClr>
                <a:srgbClr val="000000"/>
              </a:buClr>
              <a:buSzPct val="100000"/>
              <a:buAutoNum type="arabicPeriod"/>
            </a:pPr>
            <a:r>
              <a:rPr lang="es-419" sz="6725">
                <a:solidFill>
                  <a:srgbClr val="000000"/>
                </a:solidFill>
              </a:rPr>
              <a:t>Implementar un sistema de pagos en línea que ofrezca diversas opciones a los clientes para completar sus transacciones.</a:t>
            </a:r>
            <a:endParaRPr sz="6725">
              <a:solidFill>
                <a:srgbClr val="000000"/>
              </a:solidFill>
            </a:endParaRPr>
          </a:p>
          <a:p>
            <a:pPr indent="0" lvl="0" marL="0" rtl="0" algn="just">
              <a:lnSpc>
                <a:spcPct val="107916"/>
              </a:lnSpc>
              <a:spcBef>
                <a:spcPts val="1200"/>
              </a:spcBef>
              <a:spcAft>
                <a:spcPts val="0"/>
              </a:spcAft>
              <a:buSzPct val="77323"/>
              <a:buNone/>
            </a:pPr>
            <a:r>
              <a:t/>
            </a:r>
            <a:endParaRPr sz="6725">
              <a:solidFill>
                <a:srgbClr val="000000"/>
              </a:solidFill>
            </a:endParaRPr>
          </a:p>
          <a:p>
            <a:pPr indent="0" lvl="0" marL="0" rtl="0" algn="l">
              <a:lnSpc>
                <a:spcPct val="115000"/>
              </a:lnSpc>
              <a:spcBef>
                <a:spcPts val="1200"/>
              </a:spcBef>
              <a:spcAft>
                <a:spcPts val="1200"/>
              </a:spcAft>
              <a:buSzPts val="1300"/>
              <a:buNone/>
            </a:pPr>
            <a:r>
              <a:t/>
            </a:r>
            <a:endParaRPr/>
          </a:p>
        </p:txBody>
      </p:sp>
      <p:sp>
        <p:nvSpPr>
          <p:cNvPr id="167" name="Google Shape;167;p4"/>
          <p:cNvSpPr txBox="1"/>
          <p:nvPr>
            <p:ph type="title"/>
          </p:nvPr>
        </p:nvSpPr>
        <p:spPr>
          <a:xfrm>
            <a:off x="2934450" y="509925"/>
            <a:ext cx="3275100" cy="687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7916"/>
              </a:lnSpc>
              <a:spcBef>
                <a:spcPts val="1400"/>
              </a:spcBef>
              <a:spcAft>
                <a:spcPts val="0"/>
              </a:spcAft>
              <a:buSzPct val="90090"/>
              <a:buNone/>
            </a:pPr>
            <a:r>
              <a:rPr b="1" lang="es-419" sz="3700">
                <a:solidFill>
                  <a:srgbClr val="000000"/>
                </a:solidFill>
                <a:latin typeface="Caveat"/>
                <a:ea typeface="Caveat"/>
                <a:cs typeface="Caveat"/>
                <a:sym typeface="Caveat"/>
              </a:rPr>
              <a:t>Objetivos Específicos:</a:t>
            </a:r>
            <a:endParaRPr b="1" sz="3700">
              <a:solidFill>
                <a:srgbClr val="000000"/>
              </a:solidFill>
              <a:latin typeface="Caveat"/>
              <a:ea typeface="Caveat"/>
              <a:cs typeface="Caveat"/>
              <a:sym typeface="Caveat"/>
            </a:endParaRPr>
          </a:p>
          <a:p>
            <a:pPr indent="0" lvl="0" marL="0" rtl="0" algn="l">
              <a:lnSpc>
                <a:spcPct val="100000"/>
              </a:lnSpc>
              <a:spcBef>
                <a:spcPts val="400"/>
              </a:spcBef>
              <a:spcAft>
                <a:spcPts val="0"/>
              </a:spcAft>
              <a:buSzPct val="111111"/>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idx="1" type="body"/>
          </p:nvPr>
        </p:nvSpPr>
        <p:spPr>
          <a:xfrm>
            <a:off x="416450" y="1436500"/>
            <a:ext cx="5097300" cy="24480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1200"/>
              </a:spcAft>
              <a:buSzPts val="1018"/>
              <a:buNone/>
            </a:pPr>
            <a:r>
              <a:rPr lang="es-419" sz="1363">
                <a:solidFill>
                  <a:srgbClr val="000000"/>
                </a:solidFill>
              </a:rPr>
              <a:t>La implementación de un sistema de información para la tienda de ropa es esencial para mantenerse competitiva en el mercado digital actual, que está en constante evolución. Una plataforma de comercio electrónico podrá proporcionar a los clientes una experiencia más fluida y cómoda, lo que probablemente aumentará la satisfacción del cliente y las ventas. Además, ofrecer una opción más profesional y organizada para realizar compras en línea puede fortalecer la confianza de los clientes en la marca. Para los dueños, un sistema de gestión de pedidos permitirá un mayor control y organización, agilizando los procesos internos del negocio.</a:t>
            </a:r>
            <a:endParaRPr sz="1402"/>
          </a:p>
        </p:txBody>
      </p:sp>
      <p:sp>
        <p:nvSpPr>
          <p:cNvPr id="173" name="Google Shape;173;p5"/>
          <p:cNvSpPr txBox="1"/>
          <p:nvPr/>
        </p:nvSpPr>
        <p:spPr>
          <a:xfrm>
            <a:off x="733225" y="625725"/>
            <a:ext cx="23229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Justificación:</a:t>
            </a:r>
            <a:endParaRPr b="1" i="0" sz="3700" u="none" cap="none" strike="noStrike">
              <a:solidFill>
                <a:srgbClr val="000000"/>
              </a:solidFill>
              <a:latin typeface="Caveat"/>
              <a:ea typeface="Caveat"/>
              <a:cs typeface="Caveat"/>
              <a:sym typeface="Caveat"/>
            </a:endParaRPr>
          </a:p>
        </p:txBody>
      </p:sp>
      <p:pic>
        <p:nvPicPr>
          <p:cNvPr id="174" name="Google Shape;174;p5"/>
          <p:cNvPicPr preferRelativeResize="0"/>
          <p:nvPr/>
        </p:nvPicPr>
        <p:blipFill rotWithShape="1">
          <a:blip r:embed="rId3">
            <a:alphaModFix/>
          </a:blip>
          <a:srcRect b="0" l="0" r="0" t="0"/>
          <a:stretch/>
        </p:blipFill>
        <p:spPr>
          <a:xfrm>
            <a:off x="5622200" y="1600513"/>
            <a:ext cx="3204925" cy="2119926"/>
          </a:xfrm>
          <a:prstGeom prst="rect">
            <a:avLst/>
          </a:prstGeom>
          <a:noFill/>
          <a:ln>
            <a:noFill/>
          </a:ln>
        </p:spPr>
      </p:pic>
      <p:sp>
        <p:nvSpPr>
          <p:cNvPr id="175" name="Google Shape;175;p5"/>
          <p:cNvSpPr txBox="1"/>
          <p:nvPr/>
        </p:nvSpPr>
        <p:spPr>
          <a:xfrm>
            <a:off x="5622200" y="1167200"/>
            <a:ext cx="27294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Figura #5: </a:t>
            </a:r>
            <a:endParaRPr b="0" i="0" sz="900" u="none" cap="none" strike="noStrike">
              <a:solidFill>
                <a:srgbClr val="000000"/>
              </a:solidFill>
              <a:latin typeface="Arial"/>
              <a:ea typeface="Arial"/>
              <a:cs typeface="Arial"/>
              <a:sym typeface="Arial"/>
            </a:endParaRPr>
          </a:p>
        </p:txBody>
      </p:sp>
      <p:sp>
        <p:nvSpPr>
          <p:cNvPr id="176" name="Google Shape;176;p5"/>
          <p:cNvSpPr txBox="1"/>
          <p:nvPr/>
        </p:nvSpPr>
        <p:spPr>
          <a:xfrm>
            <a:off x="5658425" y="3677825"/>
            <a:ext cx="1947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419" sz="900" u="none" cap="none" strike="noStrike">
                <a:solidFill>
                  <a:srgbClr val="05103E"/>
                </a:solidFill>
                <a:latin typeface="Times New Roman"/>
                <a:ea typeface="Times New Roman"/>
                <a:cs typeface="Times New Roman"/>
                <a:sym typeface="Times New Roman"/>
              </a:rPr>
              <a:t>Pablo, J., &amp; Pablo, J. (2023, 9 junio).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d2f8671e5a_1_8"/>
          <p:cNvSpPr txBox="1"/>
          <p:nvPr/>
        </p:nvSpPr>
        <p:spPr>
          <a:xfrm>
            <a:off x="446475" y="1406425"/>
            <a:ext cx="3496800" cy="2685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s-419" sz="1300" u="none" cap="none" strike="noStrike">
                <a:solidFill>
                  <a:srgbClr val="000000"/>
                </a:solidFill>
                <a:latin typeface="Arial"/>
                <a:ea typeface="Arial"/>
                <a:cs typeface="Arial"/>
                <a:sym typeface="Arial"/>
              </a:rPr>
              <a:t>Alcance:</a:t>
            </a:r>
            <a:endParaRPr b="1" i="0" sz="1300" u="none" cap="none" strike="noStrike">
              <a:solidFill>
                <a:srgbClr val="000000"/>
              </a:solidFill>
              <a:latin typeface="Arial"/>
              <a:ea typeface="Arial"/>
              <a:cs typeface="Arial"/>
              <a:sym typeface="Arial"/>
            </a:endParaRPr>
          </a:p>
          <a:p>
            <a:pPr indent="-298450" lvl="0" marL="457200" marR="0" rtl="0" algn="l">
              <a:lnSpc>
                <a:spcPct val="115000"/>
              </a:lnSpc>
              <a:spcBef>
                <a:spcPts val="1200"/>
              </a:spcBef>
              <a:spcAft>
                <a:spcPts val="0"/>
              </a:spcAft>
              <a:buClr>
                <a:srgbClr val="000000"/>
              </a:buClr>
              <a:buSzPts val="1100"/>
              <a:buFont typeface="Arial"/>
              <a:buAutoNum type="arabicPeriod"/>
            </a:pPr>
            <a:r>
              <a:rPr b="1" i="0" lang="es-419" sz="1100" u="none" cap="none" strike="noStrike">
                <a:solidFill>
                  <a:srgbClr val="000000"/>
                </a:solidFill>
                <a:latin typeface="Arial"/>
                <a:ea typeface="Arial"/>
                <a:cs typeface="Arial"/>
                <a:sym typeface="Arial"/>
              </a:rPr>
              <a:t>Interfaz de usuario</a:t>
            </a:r>
            <a:r>
              <a:rPr b="0" i="0" lang="es-419" sz="1100" u="none" cap="none" strike="noStrike">
                <a:solidFill>
                  <a:srgbClr val="000000"/>
                </a:solidFill>
                <a:latin typeface="Arial"/>
                <a:ea typeface="Arial"/>
                <a:cs typeface="Arial"/>
                <a:sym typeface="Arial"/>
              </a:rPr>
              <a:t>: Página web que permite navegar productos por categorías.</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s-419" sz="1100" u="none" cap="none" strike="noStrike">
                <a:solidFill>
                  <a:srgbClr val="000000"/>
                </a:solidFill>
                <a:latin typeface="Arial"/>
                <a:ea typeface="Arial"/>
                <a:cs typeface="Arial"/>
                <a:sym typeface="Arial"/>
              </a:rPr>
              <a:t>Registro y autenticación</a:t>
            </a:r>
            <a:r>
              <a:rPr b="0" i="0" lang="es-419" sz="1100" u="none" cap="none" strike="noStrike">
                <a:solidFill>
                  <a:srgbClr val="000000"/>
                </a:solidFill>
                <a:latin typeface="Arial"/>
                <a:ea typeface="Arial"/>
                <a:cs typeface="Arial"/>
                <a:sym typeface="Arial"/>
              </a:rPr>
              <a:t>: Sistema para que los clientes creen cuentas y guarden su información.</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s-419" sz="1100" u="none" cap="none" strike="noStrike">
                <a:solidFill>
                  <a:srgbClr val="000000"/>
                </a:solidFill>
                <a:latin typeface="Arial"/>
                <a:ea typeface="Arial"/>
                <a:cs typeface="Arial"/>
                <a:sym typeface="Arial"/>
              </a:rPr>
              <a:t>Carrito de compras</a:t>
            </a:r>
            <a:r>
              <a:rPr b="0" i="0" lang="es-419" sz="1100" u="none" cap="none" strike="noStrike">
                <a:solidFill>
                  <a:srgbClr val="000000"/>
                </a:solidFill>
                <a:latin typeface="Arial"/>
                <a:ea typeface="Arial"/>
                <a:cs typeface="Arial"/>
                <a:sym typeface="Arial"/>
              </a:rPr>
              <a:t>: Almacena productos seleccionados antes del pago.</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s-419" sz="1100" u="none" cap="none" strike="noStrike">
                <a:solidFill>
                  <a:srgbClr val="000000"/>
                </a:solidFill>
                <a:latin typeface="Arial"/>
                <a:ea typeface="Arial"/>
                <a:cs typeface="Arial"/>
                <a:sym typeface="Arial"/>
              </a:rPr>
              <a:t>Panel administrativo</a:t>
            </a:r>
            <a:r>
              <a:rPr b="0" i="0" lang="es-419" sz="1100" u="none" cap="none" strike="noStrike">
                <a:solidFill>
                  <a:srgbClr val="000000"/>
                </a:solidFill>
                <a:latin typeface="Arial"/>
                <a:ea typeface="Arial"/>
                <a:cs typeface="Arial"/>
                <a:sym typeface="Arial"/>
              </a:rPr>
              <a:t>: Para que los dueños gestionan pedidos y clientes.</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AutoNum type="arabicPeriod"/>
            </a:pPr>
            <a:r>
              <a:rPr b="1" i="0" lang="es-419" sz="1100" u="none" cap="none" strike="noStrike">
                <a:solidFill>
                  <a:srgbClr val="000000"/>
                </a:solidFill>
                <a:latin typeface="Arial"/>
                <a:ea typeface="Arial"/>
                <a:cs typeface="Arial"/>
                <a:sym typeface="Arial"/>
              </a:rPr>
              <a:t>Optimización móvil</a:t>
            </a:r>
            <a:r>
              <a:rPr b="0" i="0" lang="es-419" sz="1100" u="none" cap="none" strike="noStrike">
                <a:solidFill>
                  <a:srgbClr val="000000"/>
                </a:solidFill>
                <a:latin typeface="Arial"/>
                <a:ea typeface="Arial"/>
                <a:cs typeface="Arial"/>
                <a:sym typeface="Arial"/>
              </a:rPr>
              <a:t>: Diseño responsivo para dispositivos móviles.</a:t>
            </a:r>
            <a:endParaRPr b="0" i="0" sz="1100" u="none" cap="none" strike="noStrike">
              <a:solidFill>
                <a:srgbClr val="000000"/>
              </a:solidFill>
              <a:latin typeface="Arial"/>
              <a:ea typeface="Arial"/>
              <a:cs typeface="Arial"/>
              <a:sym typeface="Arial"/>
            </a:endParaRPr>
          </a:p>
        </p:txBody>
      </p:sp>
      <p:sp>
        <p:nvSpPr>
          <p:cNvPr id="182" name="Google Shape;182;g2d2f8671e5a_1_8"/>
          <p:cNvSpPr txBox="1"/>
          <p:nvPr/>
        </p:nvSpPr>
        <p:spPr>
          <a:xfrm>
            <a:off x="5022950" y="1890125"/>
            <a:ext cx="3377700" cy="1906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s-419" sz="1300" u="none" cap="none" strike="noStrike">
                <a:solidFill>
                  <a:srgbClr val="000000"/>
                </a:solidFill>
                <a:latin typeface="Arial"/>
                <a:ea typeface="Arial"/>
                <a:cs typeface="Arial"/>
                <a:sym typeface="Arial"/>
              </a:rPr>
              <a:t>Delimitación:</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120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Se descarta  aplicación móvil nativa.</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Sin  chat en vivo.</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Sin tener en cuenta  un sistema propio de pagos.</a:t>
            </a:r>
            <a:endParaRPr b="0" i="0" sz="1100" u="none" cap="none" strike="noStrike">
              <a:solidFill>
                <a:srgbClr val="000000"/>
              </a:solidFill>
              <a:latin typeface="Arial"/>
              <a:ea typeface="Arial"/>
              <a:cs typeface="Arial"/>
              <a:sym typeface="Arial"/>
            </a:endParaRPr>
          </a:p>
          <a:p>
            <a:pPr indent="-298450" lvl="0" marL="457200" marR="0" rtl="0" algn="l">
              <a:lnSpc>
                <a:spcPct val="115000"/>
              </a:lnSpc>
              <a:spcBef>
                <a:spcPts val="0"/>
              </a:spcBef>
              <a:spcAft>
                <a:spcPts val="0"/>
              </a:spcAft>
              <a:buClr>
                <a:srgbClr val="000000"/>
              </a:buClr>
              <a:buSzPts val="1100"/>
              <a:buFont typeface="Arial"/>
              <a:buChar char="●"/>
            </a:pPr>
            <a:r>
              <a:rPr b="0" i="0" lang="es-419" sz="1100" u="none" cap="none" strike="noStrike">
                <a:solidFill>
                  <a:srgbClr val="000000"/>
                </a:solidFill>
                <a:latin typeface="Arial"/>
                <a:ea typeface="Arial"/>
                <a:cs typeface="Arial"/>
                <a:sym typeface="Arial"/>
              </a:rPr>
              <a:t>No contará con funciones avanzadas de personalización ni ventas internacionales en esta fase</a:t>
            </a:r>
            <a:endParaRPr b="0" i="0" sz="1100" u="none" cap="none" strike="noStrike">
              <a:solidFill>
                <a:srgbClr val="000000"/>
              </a:solidFill>
              <a:latin typeface="Arial"/>
              <a:ea typeface="Arial"/>
              <a:cs typeface="Arial"/>
              <a:sym typeface="Arial"/>
            </a:endParaRPr>
          </a:p>
        </p:txBody>
      </p:sp>
      <p:sp>
        <p:nvSpPr>
          <p:cNvPr id="183" name="Google Shape;183;g2d2f8671e5a_1_8"/>
          <p:cNvSpPr txBox="1"/>
          <p:nvPr/>
        </p:nvSpPr>
        <p:spPr>
          <a:xfrm>
            <a:off x="2651850" y="386925"/>
            <a:ext cx="38403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Alcance y Delimitación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d2f3542257_0_0"/>
          <p:cNvSpPr txBox="1"/>
          <p:nvPr/>
        </p:nvSpPr>
        <p:spPr>
          <a:xfrm>
            <a:off x="3429750" y="124625"/>
            <a:ext cx="15099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BPMN:</a:t>
            </a:r>
            <a:endParaRPr b="1" i="0" sz="3700" u="none" cap="none" strike="noStrike">
              <a:solidFill>
                <a:srgbClr val="000000"/>
              </a:solidFill>
              <a:latin typeface="Caveat"/>
              <a:ea typeface="Caveat"/>
              <a:cs typeface="Caveat"/>
              <a:sym typeface="Caveat"/>
            </a:endParaRPr>
          </a:p>
        </p:txBody>
      </p:sp>
      <p:pic>
        <p:nvPicPr>
          <p:cNvPr id="189" name="Google Shape;189;g2d2f3542257_0_0"/>
          <p:cNvPicPr preferRelativeResize="0"/>
          <p:nvPr/>
        </p:nvPicPr>
        <p:blipFill rotWithShape="1">
          <a:blip r:embed="rId3">
            <a:alphaModFix/>
          </a:blip>
          <a:srcRect b="0" l="0" r="0" t="0"/>
          <a:stretch/>
        </p:blipFill>
        <p:spPr>
          <a:xfrm>
            <a:off x="262150" y="760950"/>
            <a:ext cx="4837051" cy="1897676"/>
          </a:xfrm>
          <a:prstGeom prst="rect">
            <a:avLst/>
          </a:prstGeom>
          <a:noFill/>
          <a:ln>
            <a:noFill/>
          </a:ln>
        </p:spPr>
      </p:pic>
      <p:pic>
        <p:nvPicPr>
          <p:cNvPr id="190" name="Google Shape;190;g2d2f3542257_0_0"/>
          <p:cNvPicPr preferRelativeResize="0"/>
          <p:nvPr/>
        </p:nvPicPr>
        <p:blipFill rotWithShape="1">
          <a:blip r:embed="rId4">
            <a:alphaModFix/>
          </a:blip>
          <a:srcRect b="0" l="0" r="0" t="0"/>
          <a:stretch/>
        </p:blipFill>
        <p:spPr>
          <a:xfrm>
            <a:off x="5099205" y="760950"/>
            <a:ext cx="2030345" cy="1897675"/>
          </a:xfrm>
          <a:prstGeom prst="rect">
            <a:avLst/>
          </a:prstGeom>
          <a:noFill/>
          <a:ln>
            <a:noFill/>
          </a:ln>
        </p:spPr>
      </p:pic>
      <p:pic>
        <p:nvPicPr>
          <p:cNvPr id="191" name="Google Shape;191;g2d2f3542257_0_0"/>
          <p:cNvPicPr preferRelativeResize="0"/>
          <p:nvPr/>
        </p:nvPicPr>
        <p:blipFill rotWithShape="1">
          <a:blip r:embed="rId5">
            <a:alphaModFix/>
          </a:blip>
          <a:srcRect b="0" l="0" r="0" t="0"/>
          <a:stretch/>
        </p:blipFill>
        <p:spPr>
          <a:xfrm>
            <a:off x="262150" y="2017075"/>
            <a:ext cx="4860750" cy="1710750"/>
          </a:xfrm>
          <a:prstGeom prst="rect">
            <a:avLst/>
          </a:prstGeom>
          <a:noFill/>
          <a:ln>
            <a:noFill/>
          </a:ln>
        </p:spPr>
      </p:pic>
      <p:pic>
        <p:nvPicPr>
          <p:cNvPr id="192" name="Google Shape;192;g2d2f3542257_0_0"/>
          <p:cNvPicPr preferRelativeResize="0"/>
          <p:nvPr/>
        </p:nvPicPr>
        <p:blipFill rotWithShape="1">
          <a:blip r:embed="rId6">
            <a:alphaModFix/>
          </a:blip>
          <a:srcRect b="0" l="0" r="0" t="0"/>
          <a:stretch/>
        </p:blipFill>
        <p:spPr>
          <a:xfrm>
            <a:off x="5402749" y="2722675"/>
            <a:ext cx="3480875" cy="1403150"/>
          </a:xfrm>
          <a:prstGeom prst="rect">
            <a:avLst/>
          </a:prstGeom>
          <a:noFill/>
          <a:ln>
            <a:noFill/>
          </a:ln>
        </p:spPr>
      </p:pic>
      <p:sp>
        <p:nvSpPr>
          <p:cNvPr id="193" name="Google Shape;193;g2d2f3542257_0_0"/>
          <p:cNvSpPr txBox="1"/>
          <p:nvPr/>
        </p:nvSpPr>
        <p:spPr>
          <a:xfrm>
            <a:off x="6935050" y="2422100"/>
            <a:ext cx="1005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419" sz="1100" u="none" cap="none" strike="noStrike">
                <a:solidFill>
                  <a:schemeClr val="dk2"/>
                </a:solidFill>
                <a:latin typeface="Calibri"/>
                <a:ea typeface="Calibri"/>
                <a:cs typeface="Calibri"/>
                <a:sym typeface="Calibri"/>
              </a:rPr>
              <a:t>Subproceso</a:t>
            </a:r>
            <a:endParaRPr b="0" i="0" sz="1100" u="none" cap="none" strike="noStrike">
              <a:solidFill>
                <a:schemeClr val="dk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d2f3542257_0_23"/>
          <p:cNvSpPr txBox="1"/>
          <p:nvPr/>
        </p:nvSpPr>
        <p:spPr>
          <a:xfrm>
            <a:off x="1233150" y="490975"/>
            <a:ext cx="66777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1400"/>
              </a:spcBef>
              <a:spcAft>
                <a:spcPts val="400"/>
              </a:spcAft>
              <a:buClr>
                <a:srgbClr val="000000"/>
              </a:buClr>
              <a:buSzPts val="3700"/>
              <a:buFont typeface="Arial"/>
              <a:buNone/>
            </a:pPr>
            <a:r>
              <a:rPr b="1" i="0" lang="es-419" sz="3700" u="none" cap="none" strike="noStrike">
                <a:solidFill>
                  <a:srgbClr val="000000"/>
                </a:solidFill>
                <a:latin typeface="Caveat"/>
                <a:ea typeface="Caveat"/>
                <a:cs typeface="Caveat"/>
                <a:sym typeface="Caveat"/>
              </a:rPr>
              <a:t>Técnicas e instrumentos de recolección</a:t>
            </a:r>
            <a:endParaRPr b="1" i="0" sz="3700" u="none" cap="none" strike="noStrike">
              <a:solidFill>
                <a:srgbClr val="000000"/>
              </a:solidFill>
              <a:latin typeface="Caveat"/>
              <a:ea typeface="Caveat"/>
              <a:cs typeface="Caveat"/>
              <a:sym typeface="Caveat"/>
            </a:endParaRPr>
          </a:p>
        </p:txBody>
      </p:sp>
      <p:sp>
        <p:nvSpPr>
          <p:cNvPr id="199" name="Google Shape;199;g2d2f3542257_0_23"/>
          <p:cNvSpPr txBox="1"/>
          <p:nvPr/>
        </p:nvSpPr>
        <p:spPr>
          <a:xfrm>
            <a:off x="299675" y="1113950"/>
            <a:ext cx="82569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rabicParenR"/>
            </a:pPr>
            <a:r>
              <a:rPr b="0" i="0" lang="es-419" sz="1300" u="none" cap="none" strike="noStrike">
                <a:solidFill>
                  <a:schemeClr val="dk2"/>
                </a:solidFill>
                <a:latin typeface="Calibri"/>
                <a:ea typeface="Calibri"/>
                <a:cs typeface="Calibri"/>
                <a:sym typeface="Calibri"/>
              </a:rPr>
              <a:t>Investigación previa de la empresa.</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rabicParenR"/>
            </a:pPr>
            <a:r>
              <a:rPr b="0" i="0" lang="es-419" sz="1300" u="none" cap="none" strike="noStrike">
                <a:solidFill>
                  <a:schemeClr val="dk2"/>
                </a:solidFill>
                <a:latin typeface="Calibri"/>
                <a:ea typeface="Calibri"/>
                <a:cs typeface="Calibri"/>
                <a:sym typeface="Calibri"/>
              </a:rPr>
              <a:t>Entrevista al personal “con el  permiso previo”.</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AutoNum type="arabicParenR"/>
            </a:pPr>
            <a:r>
              <a:rPr b="0" i="0" lang="es-419" sz="1300" u="none" cap="none" strike="noStrike">
                <a:solidFill>
                  <a:schemeClr val="dk2"/>
                </a:solidFill>
                <a:latin typeface="Calibri"/>
                <a:ea typeface="Calibri"/>
                <a:cs typeface="Calibri"/>
                <a:sym typeface="Calibri"/>
              </a:rPr>
              <a:t>Preguntas dirigidas a la dueña  de la empresa. </a:t>
            </a:r>
            <a:endParaRPr b="0" i="0" sz="13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Calibri"/>
                <a:ea typeface="Calibri"/>
                <a:cs typeface="Calibri"/>
                <a:sym typeface="Calibri"/>
              </a:rPr>
              <a:t> preguntas </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¿Qué cargo desempeñas en la empresa?</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¿Cómo se realizan los pedidos del material para confeccionar las prendas?</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¿Con qué frecuencia se realizan estos pedidos?</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¿Qué problemas pueden surgir al realizar su propio marketing?</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¿Qué mejoras cree que se podrían implementar para corregir estos problemas?</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¿Reciben más pedidos de diseños personalizados de los clientes que de los ya establecidos?</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¿Cómo gestionan el manejo de los pedidos?</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¿De qué manera suelen almacenar la información de los pedidos después de su entrega?</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¿Qué le gustaría implementar para agilizar el proceso de almacenamiento de esta información?</a:t>
            </a:r>
            <a:endParaRPr b="0" i="0" sz="1300" u="none" cap="none" strike="noStrike">
              <a:solidFill>
                <a:schemeClr val="dk2"/>
              </a:solidFill>
              <a:latin typeface="Calibri"/>
              <a:ea typeface="Calibri"/>
              <a:cs typeface="Calibri"/>
              <a:sym typeface="Calibri"/>
            </a:endParaRPr>
          </a:p>
          <a:p>
            <a:pPr indent="-311150" lvl="0" marL="457200" marR="0" rtl="0" algn="l">
              <a:lnSpc>
                <a:spcPct val="100000"/>
              </a:lnSpc>
              <a:spcBef>
                <a:spcPts val="0"/>
              </a:spcBef>
              <a:spcAft>
                <a:spcPts val="0"/>
              </a:spcAft>
              <a:buClr>
                <a:schemeClr val="dk2"/>
              </a:buClr>
              <a:buSzPts val="1300"/>
              <a:buFont typeface="Calibri"/>
              <a:buChar char="●"/>
            </a:pPr>
            <a:r>
              <a:rPr b="0" i="0" lang="es-419" sz="1300" u="none" cap="none" strike="noStrike">
                <a:solidFill>
                  <a:schemeClr val="dk2"/>
                </a:solidFill>
                <a:latin typeface="Calibri"/>
                <a:ea typeface="Calibri"/>
                <a:cs typeface="Calibri"/>
                <a:sym typeface="Calibri"/>
              </a:rPr>
              <a:t> ¿Cree que la implementación de un sistema de información (página web) sería beneficioso para sus ventas?</a:t>
            </a:r>
            <a:endParaRPr b="0" i="0" sz="1300" u="none" cap="none" strike="noStrike">
              <a:solidFill>
                <a:schemeClr val="dk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