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0"/>
  </p:notesMasterIdLst>
  <p:sldIdLst>
    <p:sldId id="307" r:id="rId2"/>
    <p:sldId id="315" r:id="rId3"/>
    <p:sldId id="327" r:id="rId4"/>
    <p:sldId id="309" r:id="rId5"/>
    <p:sldId id="310" r:id="rId6"/>
    <p:sldId id="311" r:id="rId7"/>
    <p:sldId id="312" r:id="rId8"/>
    <p:sldId id="313" r:id="rId9"/>
    <p:sldId id="321" r:id="rId10"/>
    <p:sldId id="322" r:id="rId11"/>
    <p:sldId id="323" r:id="rId12"/>
    <p:sldId id="324" r:id="rId13"/>
    <p:sldId id="353" r:id="rId14"/>
    <p:sldId id="325" r:id="rId15"/>
    <p:sldId id="326" r:id="rId16"/>
    <p:sldId id="394" r:id="rId17"/>
    <p:sldId id="328" r:id="rId18"/>
    <p:sldId id="329" r:id="rId19"/>
    <p:sldId id="330" r:id="rId20"/>
    <p:sldId id="331" r:id="rId21"/>
    <p:sldId id="332" r:id="rId22"/>
    <p:sldId id="342" r:id="rId23"/>
    <p:sldId id="343" r:id="rId24"/>
    <p:sldId id="344" r:id="rId25"/>
    <p:sldId id="345" r:id="rId26"/>
    <p:sldId id="346" r:id="rId27"/>
    <p:sldId id="276" r:id="rId28"/>
    <p:sldId id="279" r:id="rId29"/>
    <p:sldId id="280" r:id="rId30"/>
    <p:sldId id="396" r:id="rId31"/>
    <p:sldId id="348" r:id="rId32"/>
    <p:sldId id="349" r:id="rId33"/>
    <p:sldId id="277" r:id="rId34"/>
    <p:sldId id="282" r:id="rId35"/>
    <p:sldId id="278" r:id="rId36"/>
    <p:sldId id="281" r:id="rId37"/>
    <p:sldId id="350" r:id="rId38"/>
    <p:sldId id="283" r:id="rId39"/>
    <p:sldId id="351" r:id="rId40"/>
    <p:sldId id="284" r:id="rId41"/>
    <p:sldId id="285" r:id="rId42"/>
    <p:sldId id="268" r:id="rId43"/>
    <p:sldId id="305" r:id="rId44"/>
    <p:sldId id="306" r:id="rId45"/>
    <p:sldId id="293" r:id="rId46"/>
    <p:sldId id="294" r:id="rId47"/>
    <p:sldId id="296" r:id="rId48"/>
    <p:sldId id="297" r:id="rId49"/>
    <p:sldId id="290" r:id="rId50"/>
    <p:sldId id="298" r:id="rId51"/>
    <p:sldId id="291" r:id="rId52"/>
    <p:sldId id="292" r:id="rId53"/>
    <p:sldId id="397" r:id="rId54"/>
    <p:sldId id="302" r:id="rId55"/>
    <p:sldId id="299" r:id="rId56"/>
    <p:sldId id="300" r:id="rId57"/>
    <p:sldId id="395" r:id="rId58"/>
    <p:sldId id="304" r:id="rId59"/>
    <p:sldId id="383" r:id="rId60"/>
    <p:sldId id="352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74" r:id="rId82"/>
    <p:sldId id="375" r:id="rId83"/>
    <p:sldId id="376" r:id="rId84"/>
    <p:sldId id="393" r:id="rId85"/>
    <p:sldId id="385" r:id="rId86"/>
    <p:sldId id="386" r:id="rId87"/>
    <p:sldId id="387" r:id="rId88"/>
    <p:sldId id="388" r:id="rId89"/>
    <p:sldId id="389" r:id="rId90"/>
    <p:sldId id="390" r:id="rId91"/>
    <p:sldId id="391" r:id="rId92"/>
    <p:sldId id="392" r:id="rId93"/>
    <p:sldId id="384" r:id="rId94"/>
    <p:sldId id="378" r:id="rId95"/>
    <p:sldId id="379" r:id="rId96"/>
    <p:sldId id="380" r:id="rId97"/>
    <p:sldId id="381" r:id="rId98"/>
    <p:sldId id="382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7" autoAdjust="0"/>
    <p:restoredTop sz="82208" autoAdjust="0"/>
  </p:normalViewPr>
  <p:slideViewPr>
    <p:cSldViewPr snapToGrid="0">
      <p:cViewPr varScale="1">
        <p:scale>
          <a:sx n="52" d="100"/>
          <a:sy n="52" d="100"/>
        </p:scale>
        <p:origin x="996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7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76DF8-4017-47C7-B874-1E5C214FFB5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3401D-3F2B-44FA-9956-0BEA5E38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1983, committee,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. The standard was completed in 1989 and ratified as ANSI X3.159-1989 "Programming Language C." "ANSI C". "C89"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90 – same as C89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95 - Improved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multi-byte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 character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Specification of standard macros . Specification of the standard macro __STDC_VERSION__ with value 199409L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C99 New built-in data types: long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_Bool, _Complex, and _Imaginary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new core language features: static array indices, designated initializers, compound literals, variable-length arrays, flexible array members, variadic macros, and restrict keyword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library headers, 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stdint.h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tgmath.h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fenv.h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complex.h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Removed several dangerous C89 language features such as implicit function declarations and implicit 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6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A637B7-4C86-49AF-AB96-8272E1A995B9}" type="slidenum">
              <a:rPr lang="he-IL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7609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F5EE2C-CDAF-4EA4-9F55-C15D077EA030}" type="slidenum">
              <a:rPr lang="he-IL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0482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48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85A17A-2D77-4DD0-8033-C8834AF04446}" type="slidenum">
              <a:rPr lang="he-IL" smtClean="0">
                <a:cs typeface="Arial" pitchFamily="34" charset="0"/>
              </a:rPr>
              <a:pPr/>
              <a:t>26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30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47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59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4F461F-AD57-4014-A43E-320568B02902}" type="slidenum">
              <a:rPr lang="he-IL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4674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48B19A-6CA4-497F-92C3-4DD8F7D11121}" type="slidenum">
              <a:rPr lang="he-IL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4601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9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47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1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9D81CB-CC80-4E25-8579-97872109DD2B}" type="slidenum">
              <a:rPr lang="he-IL" smtClean="0"/>
              <a:pPr/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5716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E8B5DD-3C4A-4BD2-8598-6B6D4EEEA0F6}" type="slidenum">
              <a:rPr lang="he-IL" smtClean="0"/>
              <a:pPr/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5661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9F9F71-8F24-4264-86C1-45EBBADB4E2B}" type="slidenum">
              <a:rPr lang="he-IL" smtClean="0"/>
              <a:pPr/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1587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DC6BCF-EF64-4733-98D1-55A2AB97B9B3}" type="slidenum">
              <a:rPr lang="he-IL" smtClean="0"/>
              <a:pPr/>
              <a:t>67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1482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4DABA6-06E9-45D6-B8BE-0CBD141EC52A}" type="slidenum">
              <a:rPr lang="he-IL" smtClean="0"/>
              <a:pPr/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0903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ECC24D-5BA3-4C4F-A0C4-A3C4F2697F00}" type="slidenum">
              <a:rPr lang="he-IL" smtClean="0"/>
              <a:pPr/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9045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F9D73A-3708-4A4F-B590-17461C549198}" type="slidenum">
              <a:rPr lang="he-IL" smtClean="0"/>
              <a:pPr/>
              <a:t>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99562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5D5D49-B296-49E6-B1FC-9BBB8C87088F}" type="slidenum">
              <a:rPr lang="he-IL" smtClean="0"/>
              <a:pPr/>
              <a:t>72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540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7FBCA3-2CB5-48D4-980E-A09FE5DC059E}" type="slidenum">
              <a:rPr lang="he-IL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14446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7EA66D-FB22-4366-94AA-28B7EC9FF73F}" type="slidenum">
              <a:rPr lang="he-IL" smtClean="0"/>
              <a:pPr/>
              <a:t>73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8905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0CF528-B8E1-419A-8506-76A072F3151C}" type="slidenum">
              <a:rPr lang="he-IL" smtClean="0"/>
              <a:pPr/>
              <a:t>74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4462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E1E9E5-9239-42B1-8DDF-1A965227F810}" type="slidenum">
              <a:rPr lang="he-IL" smtClean="0">
                <a:cs typeface="Arial" pitchFamily="34" charset="0"/>
              </a:rPr>
              <a:pPr/>
              <a:t>80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88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A6CC55-13F6-4C8F-B0B2-5436F7524007}" type="slidenum">
              <a:rPr lang="he-IL" smtClean="0">
                <a:cs typeface="Arial" pitchFamily="34" charset="0"/>
              </a:rPr>
              <a:pPr/>
              <a:t>81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45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486F1B-8147-426A-B885-FBFED48871D1}" type="slidenum">
              <a:rPr lang="he-IL" smtClean="0">
                <a:cs typeface="Arial" pitchFamily="34" charset="0"/>
              </a:rPr>
              <a:pPr/>
              <a:t>82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69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A6CC55-13F6-4C8F-B0B2-5436F7524007}" type="slidenum">
              <a:rPr lang="he-IL" smtClean="0">
                <a:cs typeface="Arial" pitchFamily="34" charset="0"/>
              </a:rPr>
              <a:pPr/>
              <a:t>83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14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98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AAB1E9-D49B-4D05-B443-E0DB5B78C19A}" type="slidenum">
              <a:rPr lang="he-IL" smtClean="0">
                <a:cs typeface="Arial" pitchFamily="34" charset="0"/>
              </a:rPr>
              <a:pPr/>
              <a:t>94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95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AAB1E9-D49B-4D05-B443-E0DB5B78C19A}" type="slidenum">
              <a:rPr lang="he-IL" smtClean="0">
                <a:cs typeface="Arial" pitchFamily="34" charset="0"/>
              </a:rPr>
              <a:pPr/>
              <a:t>95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838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01334EF-5513-4A46-9847-93FA4EF351F9}" type="slidenum">
              <a:rPr lang="he-IL" smtClean="0">
                <a:cs typeface="Arial" pitchFamily="34" charset="0"/>
              </a:rPr>
              <a:pPr/>
              <a:t>96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9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7107580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195FF5-F9ED-4444-99C5-FA9DF74D7D90}" type="slidenum">
              <a:rPr lang="he-IL" smtClean="0">
                <a:cs typeface="Arial" pitchFamily="34" charset="0"/>
              </a:rPr>
              <a:pPr/>
              <a:t>97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479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823406-1860-412F-918C-484717A37C4D}" type="slidenum">
              <a:rPr lang="he-IL" smtClean="0">
                <a:cs typeface="Arial" pitchFamily="34" charset="0"/>
              </a:rPr>
              <a:pPr/>
              <a:t>98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6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73300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8875C1-F7EA-4066-8C71-94941A924316}" type="slidenum">
              <a:rPr lang="he-IL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419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20189D-86EC-440F-B8D7-B7BD80AF5001}" type="slidenum">
              <a:rPr lang="he-IL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645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20189D-86EC-440F-B8D7-B7BD80AF5001}" type="slidenum">
              <a:rPr lang="he-IL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538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89D314-6EA8-4C68-B1DF-96E6D7652F7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2649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D314-6EA8-4C68-B1DF-96E6D7652F7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D314-6EA8-4C68-B1DF-96E6D7652F7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6261"/>
            <a:ext cx="10259568" cy="1033669"/>
          </a:xfrm>
        </p:spPr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4959626"/>
          </a:xfrm>
        </p:spPr>
        <p:txBody>
          <a:bodyPr/>
          <a:lstStyle>
            <a:lvl1pPr algn="r" rtl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3252" indent="-342900" algn="r" rtl="1">
              <a:buFont typeface="Wingdings" panose="05000000000000000000" pitchFamily="2" charset="2"/>
              <a:buChar char="§"/>
              <a:defRPr sz="320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240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3994"/>
            <a:ext cx="6280830" cy="404614"/>
          </a:xfrm>
        </p:spPr>
        <p:txBody>
          <a:bodyPr/>
          <a:lstStyle/>
          <a:p>
            <a:r>
              <a:rPr lang="en-US" dirty="0" smtClean="0"/>
              <a:t>Efrat Hertzberg Morag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34876" y="6353994"/>
            <a:ext cx="1596292" cy="404614"/>
          </a:xfrm>
        </p:spPr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7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89D314-6EA8-4C68-B1DF-96E6D7652F7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765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D314-6EA8-4C68-B1DF-96E6D7652F7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D314-6EA8-4C68-B1DF-96E6D7652F7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D314-6EA8-4C68-B1DF-96E6D7652F7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6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 algn="r" rtl="1">
              <a:lnSpc>
                <a:spcPct val="84000"/>
              </a:lnSpc>
              <a:defRPr sz="4800" baseline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 algn="r" rtl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89D314-6EA8-4C68-B1DF-96E6D7652F7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08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89D314-6EA8-4C68-B1DF-96E6D7652F7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032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89D314-6EA8-4C68-B1DF-96E6D7652F7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4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939" y="1513840"/>
            <a:ext cx="8361229" cy="1224760"/>
          </a:xfrm>
        </p:spPr>
        <p:txBody>
          <a:bodyPr/>
          <a:lstStyle/>
          <a:p>
            <a:r>
              <a:rPr lang="he-IL" dirty="0" smtClean="0">
                <a:solidFill>
                  <a:schemeClr val="tx1"/>
                </a:solidFill>
                <a:cs typeface="David" pitchFamily="2" charset="-79"/>
              </a:rPr>
              <a:t>מבוא לתכנות מערכות</a:t>
            </a:r>
            <a:endParaRPr lang="en-US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13164" y="4218709"/>
            <a:ext cx="9164781" cy="1444336"/>
          </a:xfrm>
        </p:spPr>
        <p:txBody>
          <a:bodyPr>
            <a:noAutofit/>
          </a:bodyPr>
          <a:lstStyle/>
          <a:p>
            <a:r>
              <a:rPr lang="en-US" sz="480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Introduction </a:t>
            </a:r>
            <a:r>
              <a:rPr lang="en-US" sz="4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To C &amp; Linux </a:t>
            </a:r>
            <a:endParaRPr lang="he-IL" sz="4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4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1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כתיבת תוכנית ראשונה ב- </a:t>
            </a:r>
            <a:r>
              <a:rPr lang="en-US" smtClean="0"/>
              <a:t>C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endParaRPr lang="he-IL" dirty="0" smtClean="0"/>
          </a:p>
          <a:p>
            <a:pPr eaLnBrk="1" hangingPunct="1"/>
            <a:r>
              <a:rPr lang="he-IL" dirty="0" smtClean="0"/>
              <a:t>כל תוכנית ב- </a:t>
            </a:r>
            <a:r>
              <a:rPr lang="en-US" dirty="0" smtClean="0"/>
              <a:t>C</a:t>
            </a:r>
            <a:r>
              <a:rPr lang="he-IL" dirty="0" smtClean="0"/>
              <a:t> תראה כך:</a:t>
            </a:r>
          </a:p>
          <a:p>
            <a:pPr eaLnBrk="1" hangingPunct="1"/>
            <a:endParaRPr lang="he-IL" dirty="0" smtClean="0"/>
          </a:p>
          <a:p>
            <a:pPr eaLnBrk="1" hangingPunct="1"/>
            <a:endParaRPr lang="he-IL" dirty="0" smtClean="0"/>
          </a:p>
          <a:p>
            <a:pPr eaLnBrk="1" hangingPunct="1"/>
            <a:endParaRPr lang="he-IL" dirty="0" smtClean="0"/>
          </a:p>
          <a:p>
            <a:pPr eaLnBrk="1" hangingPunct="1"/>
            <a:endParaRPr lang="he-IL" dirty="0" smtClean="0"/>
          </a:p>
          <a:p>
            <a:pPr eaLnBrk="1" hangingPunct="1"/>
            <a:endParaRPr lang="he-IL" dirty="0" smtClean="0"/>
          </a:p>
          <a:p>
            <a:pPr eaLnBrk="1" hangingPunct="1"/>
            <a:endParaRPr lang="he-IL" dirty="0" smtClean="0"/>
          </a:p>
          <a:p>
            <a:pPr eaLnBrk="1" hangingPunct="1"/>
            <a:r>
              <a:rPr lang="en-US" dirty="0" smtClean="0"/>
              <a:t>main</a:t>
            </a:r>
            <a:r>
              <a:rPr lang="he-IL" dirty="0" smtClean="0"/>
              <a:t> היא פונקציה המורצת עם הרצת התוכנית</a:t>
            </a:r>
          </a:p>
          <a:p>
            <a:pPr lvl="1" eaLnBrk="1" hangingPunct="1"/>
            <a:r>
              <a:rPr lang="he-IL" dirty="0" smtClean="0"/>
              <a:t>בכל פרוייקט תהייה פונקצית </a:t>
            </a:r>
            <a:r>
              <a:rPr lang="en-US" dirty="0" smtClean="0"/>
              <a:t>main</a:t>
            </a:r>
            <a:r>
              <a:rPr lang="he-IL" dirty="0" smtClean="0"/>
              <a:t> אחת בדיוק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57400" y="2859088"/>
            <a:ext cx="3124200" cy="17543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Verdana" pitchFamily="34" charset="0"/>
              </a:rPr>
              <a:t>#include &lt;stdio.h&gt;</a:t>
            </a:r>
          </a:p>
          <a:p>
            <a:endParaRPr lang="en-US">
              <a:latin typeface="Verdana" pitchFamily="34" charset="0"/>
            </a:endParaRPr>
          </a:p>
          <a:p>
            <a:r>
              <a:rPr lang="en-US">
                <a:latin typeface="Verdana" pitchFamily="34" charset="0"/>
              </a:rPr>
              <a:t>void main()</a:t>
            </a:r>
          </a:p>
          <a:p>
            <a:r>
              <a:rPr lang="en-US">
                <a:latin typeface="Verdana" pitchFamily="34" charset="0"/>
              </a:rPr>
              <a:t>{</a:t>
            </a:r>
          </a:p>
          <a:p>
            <a:r>
              <a:rPr lang="en-US">
                <a:latin typeface="Verdana" pitchFamily="34" charset="0"/>
              </a:rPr>
              <a:t>	…</a:t>
            </a:r>
          </a:p>
          <a:p>
            <a:r>
              <a:rPr lang="en-US">
                <a:latin typeface="Verdana" pitchFamily="34" charset="0"/>
              </a:rPr>
              <a:t>}</a:t>
            </a:r>
          </a:p>
        </p:txBody>
      </p:sp>
      <p:sp>
        <p:nvSpPr>
          <p:cNvPr id="9" name="Down Arrow Callout 8"/>
          <p:cNvSpPr>
            <a:spLocks noChangeArrowheads="1"/>
          </p:cNvSpPr>
          <p:nvPr/>
        </p:nvSpPr>
        <p:spPr bwMode="auto">
          <a:xfrm>
            <a:off x="2638872" y="1828800"/>
            <a:ext cx="2305000" cy="1066800"/>
          </a:xfrm>
          <a:prstGeom prst="downArrowCallout">
            <a:avLst>
              <a:gd name="adj1" fmla="val 25009"/>
              <a:gd name="adj2" fmla="val 24997"/>
              <a:gd name="adj3" fmla="val 25000"/>
              <a:gd name="adj4" fmla="val 6497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ספריה המכילה פקודות</a:t>
            </a:r>
          </a:p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קלט ופלט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15880" y="3428999"/>
            <a:ext cx="3672408" cy="897903"/>
          </a:xfrm>
          <a:prstGeom prst="wedgeRectCallout">
            <a:avLst>
              <a:gd name="adj1" fmla="val -122660"/>
              <a:gd name="adj2" fmla="val -1439"/>
            </a:avLst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u="sng" dirty="0">
                <a:latin typeface="Arial" panose="020B0604020202020204" pitchFamily="34" charset="0"/>
                <a:cs typeface="Arial" panose="020B0604020202020204" pitchFamily="34" charset="0"/>
              </a:rPr>
              <a:t>נשים לב לסגנון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: הסוגרים המסולסלים הפותחים בלוק נמצאים בשורה חדשה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03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טיפוסי נתונים ב- </a:t>
            </a:r>
            <a:r>
              <a:rPr lang="en-US" smtClean="0"/>
              <a:t>C</a:t>
            </a:r>
          </a:p>
        </p:txBody>
      </p:sp>
      <p:graphicFrame>
        <p:nvGraphicFramePr>
          <p:cNvPr id="53298" name="Group 5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765505"/>
              </p:ext>
            </p:extLst>
          </p:nvPr>
        </p:nvGraphicFramePr>
        <p:xfrm>
          <a:off x="1981200" y="1572546"/>
          <a:ext cx="8229600" cy="4160711"/>
        </p:xfrm>
        <a:graphic>
          <a:graphicData uri="http://schemas.openxmlformats.org/drawingml/2006/table">
            <a:tbl>
              <a:tblPr/>
              <a:tblGrid>
                <a:gridCol w="3550024"/>
                <a:gridCol w="1452282"/>
                <a:gridCol w="3227294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Definition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Size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Range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 </a:t>
                      </a:r>
                      <a:endParaRPr kumimoji="0" lang="he-I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תו אבל לא רק </a:t>
                      </a: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‘a’, ‘A’, ‘6’,’!’</a:t>
                      </a: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 byte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(-128..127)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</a:t>
                      </a: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(3,7,8234-)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 bytes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float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ממשי </a:t>
                      </a: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(3.6, 89-, 5.2)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 bytes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double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ממשי </a:t>
                      </a: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(3.6, 89-, 5.2)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 bytes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935760" y="5877272"/>
            <a:ext cx="4752528" cy="72008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3600" b="1" dirty="0"/>
              <a:t>אין </a:t>
            </a:r>
            <a:r>
              <a:rPr lang="en-US" sz="3600" b="1" dirty="0" err="1"/>
              <a:t>boolean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42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טיפוסי נתונים ב- </a:t>
            </a:r>
            <a:r>
              <a:rPr lang="en-US" smtClean="0"/>
              <a:t>C</a:t>
            </a:r>
            <a:r>
              <a:rPr lang="he-IL" smtClean="0"/>
              <a:t> (2)</a:t>
            </a:r>
            <a:endParaRPr lang="en-US" smtClean="0"/>
          </a:p>
        </p:txBody>
      </p:sp>
      <p:graphicFrame>
        <p:nvGraphicFramePr>
          <p:cNvPr id="67704" name="Group 1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526689"/>
              </p:ext>
            </p:extLst>
          </p:nvPr>
        </p:nvGraphicFramePr>
        <p:xfrm>
          <a:off x="1981200" y="1450808"/>
          <a:ext cx="8229600" cy="4858512"/>
        </p:xfrm>
        <a:graphic>
          <a:graphicData uri="http://schemas.openxmlformats.org/drawingml/2006/table">
            <a:tbl>
              <a:tblPr/>
              <a:tblGrid>
                <a:gridCol w="3550514"/>
                <a:gridCol w="1451499"/>
                <a:gridCol w="3227587"/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Definition</a:t>
                      </a: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Size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Range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short</a:t>
                      </a:r>
                      <a:endParaRPr kumimoji="0" 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 bytes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-2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2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(-32,768…32,767)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long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 bytes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-2</a:t>
                      </a:r>
                      <a:r>
                        <a:rPr kumimoji="0" lang="en-U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63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…2</a:t>
                      </a:r>
                      <a:r>
                        <a:rPr kumimoji="0" lang="en-U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63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unsigned int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 חיובי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 bytes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0…2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unsigned short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 חיובי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 bytes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0…2</a:t>
                      </a:r>
                      <a:r>
                        <a:rPr kumimoji="0" lang="en-U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(0….65535)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unsigned long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מספר שלם חיובי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 bytes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0…2</a:t>
                      </a:r>
                      <a:r>
                        <a:rPr kumimoji="0" lang="en-U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64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unsigned char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תו חיובי בלבד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 byte</a:t>
                      </a: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0…2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  <a:endParaRPr kumimoji="0" lang="he-I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(0…255</a:t>
                      </a:r>
                      <a:r>
                        <a:rPr kumimoji="0" lang="he-I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5879" marR="958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112"/>
          <p:cNvSpPr>
            <a:spLocks noChangeArrowheads="1"/>
          </p:cNvSpPr>
          <p:nvPr/>
        </p:nvSpPr>
        <p:spPr bwMode="auto">
          <a:xfrm>
            <a:off x="3895475" y="5915891"/>
            <a:ext cx="2407568" cy="942109"/>
          </a:xfrm>
          <a:prstGeom prst="wedgeRoundRectCallout">
            <a:avLst>
              <a:gd name="adj1" fmla="val -78127"/>
              <a:gd name="adj2" fmla="val -286850"/>
              <a:gd name="adj3" fmla="val 16667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endParaRPr lang="he-IL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ניתן 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להגדיר משתנה שיהיה רק חיובי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en-US" dirty="0" err="1" smtClean="0"/>
              <a:t>typedef</a:t>
            </a:r>
            <a:endParaRPr lang="he-IL" altLang="en-US" dirty="0" smtClean="0"/>
          </a:p>
        </p:txBody>
      </p:sp>
      <p:sp>
        <p:nvSpPr>
          <p:cNvPr id="5120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typedef</a:t>
            </a:r>
            <a:r>
              <a:rPr lang="he-IL" altLang="en-US" dirty="0" smtClean="0"/>
              <a:t> זוהי דרך להגדיר שמות חדשים לטיפוסים: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dirty="0" smtClean="0"/>
              <a:t>		         </a:t>
            </a:r>
            <a:r>
              <a:rPr lang="en-US" altLang="en-US" dirty="0" err="1" smtClean="0"/>
              <a:t>typedef</a:t>
            </a:r>
            <a:r>
              <a:rPr lang="en-US" altLang="en-US" dirty="0" smtClean="0"/>
              <a:t>  unsigned int    </a:t>
            </a:r>
            <a:r>
              <a:rPr lang="en-US" altLang="en-US" dirty="0" err="1" smtClean="0"/>
              <a:t>uint</a:t>
            </a:r>
            <a:r>
              <a:rPr lang="en-US" altLang="en-US" dirty="0" smtClean="0"/>
              <a:t>;</a:t>
            </a:r>
          </a:p>
        </p:txBody>
      </p:sp>
      <p:sp>
        <p:nvSpPr>
          <p:cNvPr id="9" name="Left Brace 8"/>
          <p:cNvSpPr>
            <a:spLocks/>
          </p:cNvSpPr>
          <p:nvPr/>
        </p:nvSpPr>
        <p:spPr bwMode="auto">
          <a:xfrm rot="-5400000">
            <a:off x="6324548" y="1503712"/>
            <a:ext cx="419100" cy="2389526"/>
          </a:xfrm>
          <a:prstGeom prst="leftBrace">
            <a:avLst>
              <a:gd name="adj1" fmla="val 8344"/>
              <a:gd name="adj2" fmla="val 4818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/>
          </a:p>
        </p:txBody>
      </p:sp>
      <p:sp>
        <p:nvSpPr>
          <p:cNvPr id="10" name="Left Brace 9"/>
          <p:cNvSpPr>
            <a:spLocks/>
          </p:cNvSpPr>
          <p:nvPr/>
        </p:nvSpPr>
        <p:spPr bwMode="auto">
          <a:xfrm rot="-5400000">
            <a:off x="8427760" y="2279375"/>
            <a:ext cx="419100" cy="838200"/>
          </a:xfrm>
          <a:prstGeom prst="leftBrace">
            <a:avLst>
              <a:gd name="adj1" fmla="val 8333"/>
              <a:gd name="adj2" fmla="val 4818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23429" y="2923762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2000" dirty="0">
                <a:latin typeface="Arial" panose="020B0604020202020204" pitchFamily="34" charset="0"/>
              </a:rPr>
              <a:t>שם מקורי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290269" y="2878681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2000">
                <a:latin typeface="Arial" panose="020B0604020202020204" pitchFamily="34" charset="0"/>
              </a:rPr>
              <a:t>שם חדש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905000" y="4114801"/>
            <a:ext cx="4953000" cy="22463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typedef unsigned int uint;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2000">
              <a:latin typeface="Arial" panose="020B0604020202020204" pitchFamily="34" charset="0"/>
            </a:endParaRP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void main()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2000">
                <a:latin typeface="Arial" panose="020B0604020202020204" pitchFamily="34" charset="0"/>
              </a:rPr>
              <a:t>}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000">
                <a:latin typeface="Arial" panose="020B0604020202020204" pitchFamily="34" charset="0"/>
              </a:rPr>
              <a:t>	uint n1 = 9, n2 = -3;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000">
                <a:latin typeface="Arial" panose="020B0604020202020204" pitchFamily="34" charset="0"/>
              </a:rPr>
              <a:t>	printf("n1=%u n2=%u\n", n1, n2);</a:t>
            </a:r>
            <a:endParaRPr lang="he-IL" altLang="en-US" sz="2000">
              <a:latin typeface="Arial" panose="020B0604020202020204" pitchFamily="34" charset="0"/>
            </a:endParaRP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2000">
                <a:latin typeface="Arial" panose="020B0604020202020204" pitchFamily="34" charset="0"/>
              </a:rPr>
              <a:t>{</a:t>
            </a:r>
            <a:endParaRPr lang="pt-BR" altLang="en-US" sz="200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429" y="4235106"/>
            <a:ext cx="41052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הדפסה למסך</a:t>
            </a:r>
            <a:endParaRPr lang="en-US" dirty="0" smtClean="0"/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אחת הפקודות הנמצאות בספריה </a:t>
            </a:r>
            <a:r>
              <a:rPr lang="en-US" sz="2400" i="1" dirty="0" err="1"/>
              <a:t>stdio.h</a:t>
            </a:r>
            <a:r>
              <a:rPr lang="he-IL" dirty="0" smtClean="0"/>
              <a:t> היא הדפסה למסך: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algn="l" rtl="0" eaLnBrk="1" hangingPunct="1">
              <a:buFont typeface="Wingdings" pitchFamily="2" charset="2"/>
              <a:buNone/>
            </a:pPr>
            <a:endParaRPr lang="en-US" sz="2000" dirty="0"/>
          </a:p>
          <a:p>
            <a:pPr algn="l" rtl="0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05000" y="2362200"/>
            <a:ext cx="4335016" cy="19389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#include &lt;</a:t>
            </a:r>
            <a:r>
              <a:rPr lang="en-US" sz="2000" dirty="0" err="1">
                <a:latin typeface="Verdana" pitchFamily="34" charset="0"/>
              </a:rPr>
              <a:t>stdio.h</a:t>
            </a:r>
            <a:r>
              <a:rPr lang="en-US" sz="2000" dirty="0">
                <a:latin typeface="Verdana" pitchFamily="34" charset="0"/>
              </a:rPr>
              <a:t>&gt;</a:t>
            </a:r>
          </a:p>
          <a:p>
            <a:endParaRPr lang="en-US" sz="2000" dirty="0">
              <a:latin typeface="Verdana" pitchFamily="34" charset="0"/>
            </a:endParaRPr>
          </a:p>
          <a:p>
            <a:r>
              <a:rPr lang="en-US" sz="2000" dirty="0">
                <a:latin typeface="Verdana" pitchFamily="34" charset="0"/>
              </a:rPr>
              <a:t>void main()</a:t>
            </a:r>
          </a:p>
          <a:p>
            <a:r>
              <a:rPr lang="en-US" sz="2000" dirty="0">
                <a:latin typeface="Verdana" pitchFamily="34" charset="0"/>
              </a:rPr>
              <a:t>{</a:t>
            </a:r>
          </a:p>
          <a:p>
            <a:r>
              <a:rPr lang="en-US" sz="2000" dirty="0">
                <a:latin typeface="Verdana" pitchFamily="34" charset="0"/>
              </a:rPr>
              <a:t>      </a:t>
            </a:r>
            <a:r>
              <a:rPr lang="en-US" sz="2000" dirty="0" err="1">
                <a:latin typeface="Verdana" pitchFamily="34" charset="0"/>
              </a:rPr>
              <a:t>printf</a:t>
            </a:r>
            <a:r>
              <a:rPr lang="en-US" sz="2000" dirty="0">
                <a:latin typeface="Verdana" pitchFamily="34" charset="0"/>
              </a:rPr>
              <a:t>(“Hello World!”);</a:t>
            </a:r>
          </a:p>
          <a:p>
            <a:r>
              <a:rPr lang="en-US" sz="2000" dirty="0">
                <a:latin typeface="Verdana" pitchFamily="34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7" y="4941169"/>
            <a:ext cx="3294141" cy="53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958980" y="4152899"/>
            <a:ext cx="3672408" cy="897903"/>
          </a:xfrm>
          <a:prstGeom prst="wedgeRectCallout">
            <a:avLst>
              <a:gd name="adj1" fmla="val -49000"/>
              <a:gd name="adj2" fmla="val -4268"/>
            </a:avLst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אבל איך נדפיס ערך של משתנה?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z="4000"/>
              <a:t>פורמט קליטה והדפסה לטיפוסים השונים</a:t>
            </a:r>
            <a:endParaRPr lang="en-US" sz="4000"/>
          </a:p>
        </p:txBody>
      </p:sp>
      <p:graphicFrame>
        <p:nvGraphicFramePr>
          <p:cNvPr id="88153" name="Group 89"/>
          <p:cNvGraphicFramePr>
            <a:graphicFrameLocks noGrp="1"/>
          </p:cNvGraphicFramePr>
          <p:nvPr>
            <p:ph idx="1"/>
          </p:nvPr>
        </p:nvGraphicFramePr>
        <p:xfrm>
          <a:off x="3215681" y="1484784"/>
          <a:ext cx="5775455" cy="4568826"/>
        </p:xfrm>
        <a:graphic>
          <a:graphicData uri="http://schemas.openxmlformats.org/drawingml/2006/table">
            <a:tbl>
              <a:tblPr/>
              <a:tblGrid>
                <a:gridCol w="1899836"/>
                <a:gridCol w="1444351"/>
                <a:gridCol w="2431268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Data Type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Format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Explaination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%d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Decimal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short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%d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Decimal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long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%ld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Long Decimal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%c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Character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float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%f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Float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double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%lf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Long Float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unsigned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%u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Unsigned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2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itle 1"/>
          <p:cNvSpPr>
            <a:spLocks noGrp="1"/>
          </p:cNvSpPr>
          <p:nvPr>
            <p:ph type="title"/>
          </p:nvPr>
        </p:nvSpPr>
        <p:spPr>
          <a:xfrm>
            <a:off x="1389185" y="26930"/>
            <a:ext cx="10259568" cy="1033669"/>
          </a:xfrm>
        </p:spPr>
        <p:txBody>
          <a:bodyPr/>
          <a:lstStyle/>
          <a:p>
            <a:pPr eaLnBrk="1" hangingPunct="1"/>
            <a:r>
              <a:rPr lang="he-IL" dirty="0" smtClean="0"/>
              <a:t>הדפסת ערך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656" y="1228866"/>
            <a:ext cx="9898144" cy="5558433"/>
          </a:xfrm>
        </p:spPr>
        <p:txBody>
          <a:bodyPr>
            <a:normAutofit/>
          </a:bodyPr>
          <a:lstStyle/>
          <a:p>
            <a:pPr eaLnBrk="1" hangingPunct="1"/>
            <a:endParaRPr lang="he-IL" sz="2400" dirty="0"/>
          </a:p>
          <a:p>
            <a:pPr eaLnBrk="1" hangingPunct="1"/>
            <a:endParaRPr lang="he-IL" sz="2400" dirty="0"/>
          </a:p>
          <a:p>
            <a:pPr eaLnBrk="1" hangingPunct="1"/>
            <a:endParaRPr lang="he-IL" sz="2400" dirty="0"/>
          </a:p>
          <a:p>
            <a:pPr eaLnBrk="1" hangingPunct="1"/>
            <a:endParaRPr lang="he-IL" sz="2400" dirty="0"/>
          </a:p>
          <a:p>
            <a:pPr eaLnBrk="1" hangingPunct="1"/>
            <a:endParaRPr lang="en-US" sz="2400" dirty="0"/>
          </a:p>
          <a:p>
            <a:endParaRPr lang="he-IL" dirty="0" smtClean="0"/>
          </a:p>
          <a:p>
            <a:endParaRPr lang="he-IL" dirty="0" smtClean="0"/>
          </a:p>
          <a:p>
            <a:r>
              <a:rPr lang="en-US" dirty="0" smtClean="0"/>
              <a:t>x</a:t>
            </a:r>
            <a:r>
              <a:rPr lang="he-IL" dirty="0" smtClean="0"/>
              <a:t> הוא שם המשתנה בו קיים ערך</a:t>
            </a:r>
          </a:p>
          <a:p>
            <a:r>
              <a:rPr lang="en-US" dirty="0" smtClean="0"/>
              <a:t>%d</a:t>
            </a:r>
            <a:r>
              <a:rPr lang="he-IL" dirty="0"/>
              <a:t> מציין </a:t>
            </a:r>
            <a:r>
              <a:rPr lang="he-IL" dirty="0" smtClean="0"/>
              <a:t>שהמשתנה הינו </a:t>
            </a:r>
            <a:r>
              <a:rPr lang="en-US" dirty="0" err="1" smtClean="0"/>
              <a:t>int</a:t>
            </a:r>
            <a:endParaRPr lang="he-IL" dirty="0" smtClean="0"/>
          </a:p>
          <a:p>
            <a:pPr eaLnBrk="1" hangingPunct="1"/>
            <a:endParaRPr lang="en-US" sz="2400" b="1" dirty="0"/>
          </a:p>
        </p:txBody>
      </p:sp>
      <p:sp>
        <p:nvSpPr>
          <p:cNvPr id="2" name="Content Placeholder 2"/>
          <p:cNvSpPr>
            <a:spLocks/>
          </p:cNvSpPr>
          <p:nvPr/>
        </p:nvSpPr>
        <p:spPr bwMode="auto">
          <a:xfrm>
            <a:off x="1570892" y="1169930"/>
            <a:ext cx="3968262" cy="34817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2"/>
              </a:buClr>
              <a:buSzPct val="75000"/>
            </a:pPr>
            <a:r>
              <a:rPr lang="en-US" sz="2800" dirty="0">
                <a:latin typeface="Verdana" pitchFamily="34" charset="0"/>
              </a:rPr>
              <a:t>#include &lt;</a:t>
            </a:r>
            <a:r>
              <a:rPr lang="en-US" sz="2800" dirty="0" err="1">
                <a:latin typeface="Verdana" pitchFamily="34" charset="0"/>
              </a:rPr>
              <a:t>stdio.h</a:t>
            </a:r>
            <a:r>
              <a:rPr lang="en-US" sz="2800" dirty="0">
                <a:latin typeface="Verdana" pitchFamily="34" charset="0"/>
              </a:rPr>
              <a:t>&gt;</a:t>
            </a:r>
          </a:p>
          <a:p>
            <a:pPr marL="342900" indent="-342900">
              <a:buClr>
                <a:schemeClr val="bg2"/>
              </a:buClr>
              <a:buSzPct val="75000"/>
            </a:pPr>
            <a:endParaRPr lang="en-US" sz="2800" dirty="0">
              <a:latin typeface="Verdana" pitchFamily="34" charset="0"/>
            </a:endParaRPr>
          </a:p>
          <a:p>
            <a:pPr marL="342900" indent="-342900">
              <a:buClr>
                <a:schemeClr val="bg2"/>
              </a:buClr>
              <a:buSzPct val="75000"/>
            </a:pPr>
            <a:r>
              <a:rPr lang="en-US" sz="2800" dirty="0">
                <a:latin typeface="Verdana" pitchFamily="34" charset="0"/>
              </a:rPr>
              <a:t>void main()</a:t>
            </a:r>
          </a:p>
          <a:p>
            <a:pPr marL="342900" indent="-342900">
              <a:buClr>
                <a:schemeClr val="bg2"/>
              </a:buClr>
              <a:buSzPct val="75000"/>
            </a:pPr>
            <a:r>
              <a:rPr lang="en-US" sz="2800" dirty="0">
                <a:latin typeface="Verdana" pitchFamily="34" charset="0"/>
              </a:rPr>
              <a:t>{</a:t>
            </a:r>
          </a:p>
          <a:p>
            <a:pPr marL="342900" indent="-342900">
              <a:buClr>
                <a:schemeClr val="bg2"/>
              </a:buClr>
              <a:buSzPct val="75000"/>
            </a:pPr>
            <a:r>
              <a:rPr lang="en-US" sz="2800" dirty="0">
                <a:latin typeface="Verdana" pitchFamily="34" charset="0"/>
              </a:rPr>
              <a:t>	int </a:t>
            </a:r>
            <a:r>
              <a:rPr lang="en-US" sz="2800" dirty="0" smtClean="0">
                <a:latin typeface="Verdana" pitchFamily="34" charset="0"/>
              </a:rPr>
              <a:t>x=5;</a:t>
            </a:r>
            <a:endParaRPr lang="en-US" sz="2800" dirty="0">
              <a:latin typeface="Verdana" pitchFamily="34" charset="0"/>
            </a:endParaRPr>
          </a:p>
          <a:p>
            <a:pPr marL="342900" indent="-342900">
              <a:buClr>
                <a:schemeClr val="bg2"/>
              </a:buClr>
              <a:buSzPct val="75000"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err="1" smtClean="0">
                <a:latin typeface="Verdana" pitchFamily="34" charset="0"/>
              </a:rPr>
              <a:t>printf</a:t>
            </a:r>
            <a:r>
              <a:rPr lang="en-US" sz="2800" dirty="0">
                <a:latin typeface="Verdana" pitchFamily="34" charset="0"/>
              </a:rPr>
              <a:t>(“%d”, </a:t>
            </a:r>
            <a:r>
              <a:rPr lang="en-US" sz="2800" dirty="0" smtClean="0">
                <a:latin typeface="Verdana" pitchFamily="34" charset="0"/>
              </a:rPr>
              <a:t>x</a:t>
            </a:r>
            <a:r>
              <a:rPr lang="en-US" sz="2800" dirty="0">
                <a:latin typeface="Verdana" pitchFamily="34" charset="0"/>
              </a:rPr>
              <a:t>);</a:t>
            </a:r>
          </a:p>
          <a:p>
            <a:pPr marL="342900" indent="-342900">
              <a:buClr>
                <a:schemeClr val="bg2"/>
              </a:buClr>
              <a:buSzPct val="75000"/>
            </a:pPr>
            <a:r>
              <a:rPr lang="en-US" sz="2800" dirty="0">
                <a:latin typeface="Verdan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585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קבלת קלט מהמשתמש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656" y="1228866"/>
            <a:ext cx="9898144" cy="5558433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פקודה נוספת הנמצאת בספריה </a:t>
            </a:r>
            <a:r>
              <a:rPr lang="en-US" i="1" dirty="0" err="1" smtClean="0"/>
              <a:t>stdio.h</a:t>
            </a:r>
            <a:r>
              <a:rPr lang="he-IL" dirty="0" smtClean="0"/>
              <a:t> היא קליטת נתון מהמשתמש:</a:t>
            </a:r>
          </a:p>
          <a:p>
            <a:pPr eaLnBrk="1" hangingPunct="1"/>
            <a:endParaRPr lang="he-IL" sz="2400" dirty="0"/>
          </a:p>
          <a:p>
            <a:pPr eaLnBrk="1" hangingPunct="1"/>
            <a:endParaRPr lang="he-IL" sz="2400" dirty="0"/>
          </a:p>
          <a:p>
            <a:pPr eaLnBrk="1" hangingPunct="1"/>
            <a:endParaRPr lang="he-IL" sz="2400" dirty="0"/>
          </a:p>
          <a:p>
            <a:pPr eaLnBrk="1" hangingPunct="1"/>
            <a:endParaRPr lang="he-IL" sz="2400" dirty="0"/>
          </a:p>
          <a:p>
            <a:pPr eaLnBrk="1" hangingPunct="1"/>
            <a:endParaRPr lang="en-US" sz="2400" dirty="0"/>
          </a:p>
          <a:p>
            <a:endParaRPr lang="he-IL" dirty="0" smtClean="0"/>
          </a:p>
          <a:p>
            <a:r>
              <a:rPr lang="en-US" dirty="0" smtClean="0"/>
              <a:t>x</a:t>
            </a:r>
            <a:r>
              <a:rPr lang="he-IL" dirty="0" smtClean="0"/>
              <a:t> הוא שם המשתנה בו נאכסן את הערך המתקבל מהמשתמש</a:t>
            </a:r>
          </a:p>
          <a:p>
            <a:r>
              <a:rPr lang="he-IL" dirty="0" smtClean="0"/>
              <a:t>&amp; מציין לנו את כתובת המשתנה</a:t>
            </a:r>
          </a:p>
          <a:p>
            <a:r>
              <a:rPr lang="en-US" dirty="0" smtClean="0"/>
              <a:t>%d</a:t>
            </a:r>
            <a:r>
              <a:rPr lang="he-IL" dirty="0"/>
              <a:t> מציין </a:t>
            </a:r>
            <a:r>
              <a:rPr lang="he-IL" dirty="0" smtClean="0"/>
              <a:t>שהמשתנה הינו </a:t>
            </a:r>
            <a:r>
              <a:rPr lang="en-US" dirty="0" err="1" smtClean="0"/>
              <a:t>int</a:t>
            </a:r>
            <a:endParaRPr lang="he-IL" dirty="0" smtClean="0"/>
          </a:p>
          <a:p>
            <a:pPr eaLnBrk="1" hangingPunct="1"/>
            <a:endParaRPr lang="en-US" sz="2400" b="1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28786" y="2418600"/>
            <a:ext cx="373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פירוש הפקודה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 rt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אחסן את הערך שיתקבל מהמשתמש במשתנה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" name="Content Placeholder 2"/>
          <p:cNvSpPr>
            <a:spLocks/>
          </p:cNvSpPr>
          <p:nvPr/>
        </p:nvSpPr>
        <p:spPr bwMode="auto">
          <a:xfrm>
            <a:off x="1905000" y="1947664"/>
            <a:ext cx="3326904" cy="22734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2"/>
              </a:buClr>
              <a:buSzPct val="75000"/>
            </a:pPr>
            <a:r>
              <a:rPr lang="en-US" dirty="0">
                <a:latin typeface="Verdana" pitchFamily="34" charset="0"/>
              </a:rPr>
              <a:t>#include &lt;</a:t>
            </a:r>
            <a:r>
              <a:rPr lang="en-US" dirty="0" err="1">
                <a:latin typeface="Verdana" pitchFamily="34" charset="0"/>
              </a:rPr>
              <a:t>stdio.h</a:t>
            </a:r>
            <a:r>
              <a:rPr lang="en-US" dirty="0">
                <a:latin typeface="Verdana" pitchFamily="34" charset="0"/>
              </a:rPr>
              <a:t>&gt;</a:t>
            </a:r>
          </a:p>
          <a:p>
            <a:pPr marL="342900" indent="-342900">
              <a:buClr>
                <a:schemeClr val="bg2"/>
              </a:buClr>
              <a:buSzPct val="75000"/>
            </a:pPr>
            <a:endParaRPr lang="en-US" dirty="0">
              <a:latin typeface="Verdana" pitchFamily="34" charset="0"/>
            </a:endParaRPr>
          </a:p>
          <a:p>
            <a:pPr marL="342900" indent="-342900">
              <a:buClr>
                <a:schemeClr val="bg2"/>
              </a:buClr>
              <a:buSzPct val="75000"/>
            </a:pPr>
            <a:r>
              <a:rPr lang="en-US" dirty="0">
                <a:latin typeface="Verdana" pitchFamily="34" charset="0"/>
              </a:rPr>
              <a:t>void main()</a:t>
            </a:r>
          </a:p>
          <a:p>
            <a:pPr marL="342900" indent="-342900">
              <a:buClr>
                <a:schemeClr val="bg2"/>
              </a:buClr>
              <a:buSzPct val="75000"/>
            </a:pPr>
            <a:r>
              <a:rPr lang="en-US" dirty="0">
                <a:latin typeface="Verdana" pitchFamily="34" charset="0"/>
              </a:rPr>
              <a:t>{</a:t>
            </a:r>
          </a:p>
          <a:p>
            <a:pPr marL="342900" indent="-342900">
              <a:buClr>
                <a:schemeClr val="bg2"/>
              </a:buClr>
              <a:buSzPct val="75000"/>
            </a:pPr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int</a:t>
            </a:r>
            <a:r>
              <a:rPr lang="en-US" dirty="0">
                <a:latin typeface="Verdana" pitchFamily="34" charset="0"/>
              </a:rPr>
              <a:t> x;</a:t>
            </a:r>
          </a:p>
          <a:p>
            <a:pPr marL="342900" indent="-342900">
              <a:buClr>
                <a:schemeClr val="bg2"/>
              </a:buClr>
              <a:buSzPct val="75000"/>
            </a:pPr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scanf</a:t>
            </a:r>
            <a:r>
              <a:rPr lang="en-US" dirty="0">
                <a:latin typeface="Verdana" pitchFamily="34" charset="0"/>
              </a:rPr>
              <a:t>(“%d”, &amp;x);</a:t>
            </a:r>
          </a:p>
          <a:p>
            <a:pPr marL="342900" indent="-342900">
              <a:buClr>
                <a:schemeClr val="bg2"/>
              </a:buClr>
              <a:buSzPct val="75000"/>
            </a:pPr>
            <a:r>
              <a:rPr lang="en-US" dirty="0">
                <a:latin typeface="Verdan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75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z="4000"/>
              <a:t>הדפסת וקליטת משתנים מטיפוסים שונים</a:t>
            </a:r>
            <a:endParaRPr lang="en-US" sz="400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05000" y="1600201"/>
            <a:ext cx="7543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#include &lt;</a:t>
            </a:r>
            <a:r>
              <a:rPr lang="en-US" sz="2000" dirty="0" err="1">
                <a:latin typeface="Verdana" pitchFamily="34" charset="0"/>
              </a:rPr>
              <a:t>stdio.h</a:t>
            </a:r>
            <a:r>
              <a:rPr lang="en-US" sz="2000" dirty="0">
                <a:latin typeface="Verdana" pitchFamily="34" charset="0"/>
              </a:rPr>
              <a:t>&gt;</a:t>
            </a:r>
          </a:p>
          <a:p>
            <a:endParaRPr lang="en-US" sz="2000" dirty="0">
              <a:latin typeface="Verdana" pitchFamily="34" charset="0"/>
            </a:endParaRPr>
          </a:p>
          <a:p>
            <a:r>
              <a:rPr lang="en-US" sz="2000" dirty="0">
                <a:latin typeface="Verdana" pitchFamily="34" charset="0"/>
              </a:rPr>
              <a:t>void main()</a:t>
            </a:r>
          </a:p>
          <a:p>
            <a:r>
              <a:rPr lang="en-US" sz="2000" dirty="0">
                <a:latin typeface="Verdana" pitchFamily="34" charset="0"/>
              </a:rPr>
              <a:t>{</a:t>
            </a:r>
          </a:p>
          <a:p>
            <a:r>
              <a:rPr lang="en-US" sz="2000" dirty="0">
                <a:latin typeface="Verdana" pitchFamily="34" charset="0"/>
              </a:rPr>
              <a:t>       </a:t>
            </a:r>
            <a:r>
              <a:rPr lang="en-US" sz="2000" dirty="0" err="1">
                <a:latin typeface="Verdana" pitchFamily="34" charset="0"/>
              </a:rPr>
              <a:t>int</a:t>
            </a:r>
            <a:r>
              <a:rPr lang="en-US" sz="2000" dirty="0">
                <a:latin typeface="Verdana" pitchFamily="34" charset="0"/>
              </a:rPr>
              <a:t>      </a:t>
            </a:r>
            <a:r>
              <a:rPr lang="he-IL" sz="2000" dirty="0">
                <a:latin typeface="Verdana" pitchFamily="34" charset="0"/>
              </a:rPr>
              <a:t> </a:t>
            </a:r>
            <a:r>
              <a:rPr lang="en-US" sz="2000" dirty="0">
                <a:latin typeface="Verdana" pitchFamily="34" charset="0"/>
              </a:rPr>
              <a:t>  n1;</a:t>
            </a:r>
          </a:p>
          <a:p>
            <a:r>
              <a:rPr lang="en-US" sz="2000" dirty="0">
                <a:latin typeface="Verdana" pitchFamily="34" charset="0"/>
              </a:rPr>
              <a:t>       double </a:t>
            </a:r>
            <a:r>
              <a:rPr lang="he-IL" sz="2000" dirty="0">
                <a:latin typeface="Verdana" pitchFamily="34" charset="0"/>
              </a:rPr>
              <a:t>  </a:t>
            </a:r>
            <a:r>
              <a:rPr lang="en-US" sz="2000" dirty="0">
                <a:latin typeface="Verdana" pitchFamily="34" charset="0"/>
              </a:rPr>
              <a:t>n2;</a:t>
            </a:r>
          </a:p>
          <a:p>
            <a:r>
              <a:rPr lang="en-US" sz="2000" dirty="0">
                <a:latin typeface="Verdana" pitchFamily="34" charset="0"/>
              </a:rPr>
              <a:t>       char   </a:t>
            </a:r>
            <a:r>
              <a:rPr lang="he-IL" sz="2000" dirty="0">
                <a:latin typeface="Verdana" pitchFamily="34" charset="0"/>
              </a:rPr>
              <a:t> </a:t>
            </a:r>
            <a:r>
              <a:rPr lang="en-US" sz="2000" dirty="0">
                <a:latin typeface="Verdana" pitchFamily="34" charset="0"/>
              </a:rPr>
              <a:t>  </a:t>
            </a:r>
            <a:r>
              <a:rPr lang="en-US" sz="2000" dirty="0" err="1">
                <a:latin typeface="Verdana" pitchFamily="34" charset="0"/>
              </a:rPr>
              <a:t>ch</a:t>
            </a:r>
            <a:r>
              <a:rPr lang="en-US" sz="2000" dirty="0">
                <a:latin typeface="Verdana" pitchFamily="34" charset="0"/>
              </a:rPr>
              <a:t>;</a:t>
            </a:r>
          </a:p>
          <a:p>
            <a:endParaRPr lang="en-US" sz="2000" dirty="0">
              <a:latin typeface="Verdana" pitchFamily="34" charset="0"/>
            </a:endParaRPr>
          </a:p>
          <a:p>
            <a:r>
              <a:rPr lang="en-US" sz="2000" dirty="0">
                <a:latin typeface="Verdana" pitchFamily="34" charset="0"/>
              </a:rPr>
              <a:t>       </a:t>
            </a:r>
            <a:r>
              <a:rPr lang="en-US" sz="2000" dirty="0" err="1">
                <a:latin typeface="Verdana" pitchFamily="34" charset="0"/>
              </a:rPr>
              <a:t>printf</a:t>
            </a:r>
            <a:r>
              <a:rPr lang="en-US" sz="2000" dirty="0">
                <a:latin typeface="Verdana" pitchFamily="34" charset="0"/>
              </a:rPr>
              <a:t>(“Please enter an </a:t>
            </a:r>
            <a:r>
              <a:rPr lang="en-US" sz="2000" dirty="0" err="1">
                <a:latin typeface="Verdana" pitchFamily="34" charset="0"/>
              </a:rPr>
              <a:t>int</a:t>
            </a:r>
            <a:r>
              <a:rPr lang="en-US" sz="2000" dirty="0">
                <a:latin typeface="Verdana" pitchFamily="34" charset="0"/>
              </a:rPr>
              <a:t>, double and char: “);</a:t>
            </a:r>
          </a:p>
          <a:p>
            <a:r>
              <a:rPr lang="en-US" sz="2000" dirty="0">
                <a:latin typeface="Verdana" pitchFamily="34" charset="0"/>
              </a:rPr>
              <a:t>       </a:t>
            </a:r>
            <a:r>
              <a:rPr lang="en-US" sz="2000" dirty="0" err="1">
                <a:latin typeface="Verdana" pitchFamily="34" charset="0"/>
              </a:rPr>
              <a:t>scanf</a:t>
            </a:r>
            <a:r>
              <a:rPr lang="en-US" sz="2000" dirty="0">
                <a:latin typeface="Verdana" pitchFamily="34" charset="0"/>
              </a:rPr>
              <a:t>(“%d %lf %c”, &amp;n1, &amp;n2, &amp;</a:t>
            </a:r>
            <a:r>
              <a:rPr lang="en-US" sz="2000" dirty="0" err="1">
                <a:latin typeface="Verdana" pitchFamily="34" charset="0"/>
              </a:rPr>
              <a:t>ch</a:t>
            </a:r>
            <a:r>
              <a:rPr lang="en-US" sz="2000" dirty="0">
                <a:latin typeface="Verdana" pitchFamily="34" charset="0"/>
              </a:rPr>
              <a:t>);</a:t>
            </a:r>
          </a:p>
          <a:p>
            <a:r>
              <a:rPr lang="en-US" sz="2000" dirty="0">
                <a:latin typeface="Verdana" pitchFamily="34" charset="0"/>
              </a:rPr>
              <a:t>       </a:t>
            </a:r>
            <a:r>
              <a:rPr lang="en-US" sz="2000" dirty="0" err="1">
                <a:latin typeface="Verdana" pitchFamily="34" charset="0"/>
              </a:rPr>
              <a:t>printf</a:t>
            </a:r>
            <a:r>
              <a:rPr lang="en-US" sz="2000" dirty="0">
                <a:latin typeface="Verdana" pitchFamily="34" charset="0"/>
              </a:rPr>
              <a:t>(“values are: %d %lf %c \n”, n1, n2, </a:t>
            </a:r>
            <a:r>
              <a:rPr lang="en-US" sz="2000" dirty="0" err="1">
                <a:latin typeface="Verdana" pitchFamily="34" charset="0"/>
              </a:rPr>
              <a:t>ch</a:t>
            </a:r>
            <a:r>
              <a:rPr lang="en-US" sz="2000" dirty="0">
                <a:latin typeface="Verdana" pitchFamily="34" charset="0"/>
              </a:rPr>
              <a:t>);</a:t>
            </a:r>
          </a:p>
          <a:p>
            <a:r>
              <a:rPr lang="en-US" sz="2000" dirty="0">
                <a:latin typeface="Verdana" pitchFamily="34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5589241"/>
            <a:ext cx="6134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59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000"/>
              <a:t>בעיה: התוכנית "מדלגת" על פקודת הקלט</a:t>
            </a:r>
          </a:p>
        </p:txBody>
      </p:sp>
      <p:sp>
        <p:nvSpPr>
          <p:cNvPr id="73732" name="TextBox 8"/>
          <p:cNvSpPr txBox="1">
            <a:spLocks noChangeArrowheads="1"/>
          </p:cNvSpPr>
          <p:nvPr/>
        </p:nvSpPr>
        <p:spPr bwMode="auto">
          <a:xfrm>
            <a:off x="1919536" y="2375695"/>
            <a:ext cx="5334000" cy="313932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void main()</a:t>
            </a:r>
          </a:p>
          <a:p>
            <a:r>
              <a:rPr lang="he-IL"/>
              <a:t>}</a:t>
            </a:r>
          </a:p>
          <a:p>
            <a:r>
              <a:rPr lang="en-US"/>
              <a:t>       int </a:t>
            </a:r>
            <a:r>
              <a:rPr lang="he-IL"/>
              <a:t>    </a:t>
            </a:r>
            <a:r>
              <a:rPr lang="en-US"/>
              <a:t>n1;</a:t>
            </a:r>
          </a:p>
          <a:p>
            <a:r>
              <a:rPr lang="en-US"/>
              <a:t>       char </a:t>
            </a:r>
            <a:r>
              <a:rPr lang="he-IL"/>
              <a:t> </a:t>
            </a:r>
            <a:r>
              <a:rPr lang="en-US"/>
              <a:t>c1;</a:t>
            </a:r>
          </a:p>
          <a:p>
            <a:endParaRPr lang="he-IL"/>
          </a:p>
          <a:p>
            <a:r>
              <a:rPr lang="en-US"/>
              <a:t>       printf("Please enter a number: ");</a:t>
            </a:r>
          </a:p>
          <a:p>
            <a:r>
              <a:rPr lang="en-US"/>
              <a:t>       scanf("%d", &amp;n1);</a:t>
            </a:r>
          </a:p>
          <a:p>
            <a:r>
              <a:rPr lang="en-US"/>
              <a:t>       printf("Please enter a char: ");</a:t>
            </a:r>
          </a:p>
          <a:p>
            <a:r>
              <a:rPr lang="en-US"/>
              <a:t>       scanf("%c", &amp;c1);</a:t>
            </a:r>
          </a:p>
          <a:p>
            <a:r>
              <a:rPr lang="pt-BR"/>
              <a:t>       printf("n1= |%d| c1=|%c|\n", n1, c1);</a:t>
            </a:r>
          </a:p>
          <a:p>
            <a:r>
              <a:rPr lang="he-IL"/>
              <a:t>{</a:t>
            </a:r>
          </a:p>
        </p:txBody>
      </p:sp>
      <p:sp>
        <p:nvSpPr>
          <p:cNvPr id="2" name="Rectangular Callout 10"/>
          <p:cNvSpPr>
            <a:spLocks noChangeArrowheads="1"/>
          </p:cNvSpPr>
          <p:nvPr/>
        </p:nvSpPr>
        <p:spPr bwMode="auto">
          <a:xfrm>
            <a:off x="6172200" y="4114800"/>
            <a:ext cx="4267200" cy="609600"/>
          </a:xfrm>
          <a:prstGeom prst="wedgeRectCallout">
            <a:avLst>
              <a:gd name="adj1" fmla="val -96480"/>
              <a:gd name="adj2" fmla="val -6611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הוקלד 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ואז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לתוך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נכנס 5, ולתוך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ch1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נכנס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10400" y="5181600"/>
            <a:ext cx="3429000" cy="609600"/>
          </a:xfrm>
          <a:prstGeom prst="rect">
            <a:avLst/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הוא גם תו, ומאחר והוא היה ב-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הוא נקלט לתוך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ch1</a:t>
            </a:r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87688" y="5851119"/>
            <a:ext cx="4824536" cy="674225"/>
          </a:xfrm>
          <a:prstGeom prst="rect">
            <a:avLst/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כאשר אנחנו קולטים נתונים בפקודות נפרדות, נרצה לנקות את ה-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לפני קליטת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 rtl="1"/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73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1" y="2819401"/>
            <a:ext cx="44100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10"/>
          <p:cNvSpPr>
            <a:spLocks noChangeArrowheads="1"/>
          </p:cNvSpPr>
          <p:nvPr/>
        </p:nvSpPr>
        <p:spPr bwMode="auto">
          <a:xfrm>
            <a:off x="5029200" y="1426203"/>
            <a:ext cx="4267200" cy="609600"/>
          </a:xfrm>
          <a:prstGeom prst="wedgeRectCallout">
            <a:avLst>
              <a:gd name="adj1" fmla="val -49646"/>
              <a:gd name="adj2" fmla="val -14343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הבעיה מתרחשת בקליטת תווים בודדים</a:t>
            </a:r>
          </a:p>
        </p:txBody>
      </p:sp>
    </p:spTree>
    <p:extLst>
      <p:ext uri="{BB962C8B-B14F-4D97-AF65-F5344CB8AC3E}">
        <p14:creationId xmlns:p14="http://schemas.microsoft.com/office/powerpoint/2010/main" val="388093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נלמד: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282148"/>
            <a:ext cx="10259568" cy="5205737"/>
          </a:xfrm>
        </p:spPr>
        <p:txBody>
          <a:bodyPr>
            <a:normAutofit fontScale="92500" lnSpcReduction="10000"/>
          </a:bodyPr>
          <a:lstStyle/>
          <a:p>
            <a:r>
              <a:rPr lang="he-IL" dirty="0" smtClean="0"/>
              <a:t>רקע כללי</a:t>
            </a:r>
            <a:endParaRPr lang="en-US" dirty="0" smtClean="0"/>
          </a:p>
          <a:p>
            <a:r>
              <a:rPr lang="he-IL" dirty="0" smtClean="0"/>
              <a:t>הגדרת משתנים</a:t>
            </a:r>
          </a:p>
          <a:p>
            <a:r>
              <a:rPr lang="he-IL" dirty="0" smtClean="0"/>
              <a:t>קלט ופלט</a:t>
            </a:r>
          </a:p>
          <a:p>
            <a:r>
              <a:rPr lang="he-IL" dirty="0" smtClean="0"/>
              <a:t>פונקציות</a:t>
            </a:r>
            <a:endParaRPr lang="en-US" dirty="0" smtClean="0"/>
          </a:p>
          <a:p>
            <a:r>
              <a:rPr lang="he-IL" dirty="0"/>
              <a:t>מבנה </a:t>
            </a:r>
            <a:r>
              <a:rPr lang="he-IL" dirty="0" err="1"/>
              <a:t>תוכנית</a:t>
            </a:r>
            <a:endParaRPr lang="he-IL" dirty="0"/>
          </a:p>
          <a:p>
            <a:r>
              <a:rPr lang="he-IL" dirty="0"/>
              <a:t>תהליך יצירת קובץ </a:t>
            </a:r>
            <a:r>
              <a:rPr lang="he-IL" dirty="0" smtClean="0"/>
              <a:t>הרצה</a:t>
            </a:r>
          </a:p>
          <a:p>
            <a:r>
              <a:rPr lang="he-IL" dirty="0"/>
              <a:t>הידור מותנה</a:t>
            </a:r>
          </a:p>
          <a:p>
            <a:r>
              <a:rPr lang="he-IL" dirty="0"/>
              <a:t>עבודה עם </a:t>
            </a:r>
            <a:r>
              <a:rPr lang="en-US" dirty="0" err="1"/>
              <a:t>linux</a:t>
            </a:r>
            <a:r>
              <a:rPr lang="en-US" dirty="0"/>
              <a:t> OS, Ubuntu</a:t>
            </a:r>
          </a:p>
          <a:p>
            <a:r>
              <a:rPr lang="en-US" dirty="0"/>
              <a:t>Makefile</a:t>
            </a:r>
          </a:p>
          <a:p>
            <a:endParaRPr lang="he-IL" dirty="0"/>
          </a:p>
          <a:p>
            <a:endParaRPr lang="en-US" dirty="0" smtClean="0"/>
          </a:p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14330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6"/>
          <p:cNvSpPr>
            <a:spLocks noGrp="1"/>
          </p:cNvSpPr>
          <p:nvPr>
            <p:ph type="title"/>
          </p:nvPr>
        </p:nvSpPr>
        <p:spPr>
          <a:xfrm>
            <a:off x="2337848" y="143758"/>
            <a:ext cx="8361574" cy="1268333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הפתרון: הפקודה </a:t>
            </a:r>
            <a:r>
              <a:rPr lang="en-US" dirty="0" err="1" smtClean="0"/>
              <a:t>fflush</a:t>
            </a:r>
            <a:r>
              <a:rPr lang="en-US" dirty="0" smtClean="0"/>
              <a:t>/</a:t>
            </a:r>
            <a:r>
              <a:rPr lang="en-US" dirty="0" err="1" smtClean="0"/>
              <a:t>flushall</a:t>
            </a:r>
            <a:r>
              <a:rPr lang="he-IL" dirty="0" smtClean="0"/>
              <a:t> </a:t>
            </a:r>
            <a:r>
              <a:rPr lang="he-IL" dirty="0" smtClean="0">
                <a:solidFill>
                  <a:srgbClr val="C00000"/>
                </a:solidFill>
              </a:rPr>
              <a:t>(לא סטנדרטית – לא ב </a:t>
            </a:r>
            <a:r>
              <a:rPr lang="en-US" dirty="0" err="1" smtClean="0">
                <a:solidFill>
                  <a:srgbClr val="C00000"/>
                </a:solidFill>
              </a:rPr>
              <a:t>ubuntu</a:t>
            </a:r>
            <a:r>
              <a:rPr lang="he-IL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4756" name="TextBox 8"/>
          <p:cNvSpPr txBox="1">
            <a:spLocks noChangeArrowheads="1"/>
          </p:cNvSpPr>
          <p:nvPr/>
        </p:nvSpPr>
        <p:spPr bwMode="auto">
          <a:xfrm>
            <a:off x="1828800" y="1600200"/>
            <a:ext cx="5867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     n1;</a:t>
            </a:r>
          </a:p>
          <a:p>
            <a:r>
              <a:rPr lang="en-US" dirty="0"/>
              <a:t>      char   c1;</a:t>
            </a:r>
          </a:p>
          <a:p>
            <a:endParaRPr lang="he-IL" dirty="0"/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("Please enter a number: ");</a:t>
            </a:r>
          </a:p>
          <a:p>
            <a:r>
              <a:rPr lang="en-US" dirty="0"/>
              <a:t>      </a:t>
            </a:r>
            <a:r>
              <a:rPr lang="en-US" dirty="0" err="1"/>
              <a:t>scanf</a:t>
            </a:r>
            <a:r>
              <a:rPr lang="en-US" dirty="0"/>
              <a:t>("%d", &amp;n1);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("Please enter a char: ");</a:t>
            </a:r>
          </a:p>
          <a:p>
            <a:r>
              <a:rPr lang="en-US" b="1" dirty="0"/>
              <a:t>      </a:t>
            </a:r>
            <a:r>
              <a:rPr lang="en-US" b="1" dirty="0" err="1"/>
              <a:t>fflush</a:t>
            </a:r>
            <a:r>
              <a:rPr lang="en-US" b="1" dirty="0"/>
              <a:t>(</a:t>
            </a:r>
            <a:r>
              <a:rPr lang="en-US" b="1" dirty="0" err="1"/>
              <a:t>stdin</a:t>
            </a:r>
            <a:r>
              <a:rPr lang="en-US" b="1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scanf</a:t>
            </a:r>
            <a:r>
              <a:rPr lang="en-US" dirty="0"/>
              <a:t>("%c", &amp;c1);</a:t>
            </a:r>
          </a:p>
          <a:p>
            <a:r>
              <a:rPr lang="pt-BR" dirty="0"/>
              <a:t>      printf("n1= |%d| c1=|%c|\n", n1, c1);</a:t>
            </a:r>
          </a:p>
          <a:p>
            <a:r>
              <a:rPr lang="he-IL" dirty="0"/>
              <a:t>{</a:t>
            </a:r>
          </a:p>
        </p:txBody>
      </p:sp>
      <p:sp>
        <p:nvSpPr>
          <p:cNvPr id="75781" name="Rectangular Callout 10"/>
          <p:cNvSpPr>
            <a:spLocks noChangeArrowheads="1"/>
          </p:cNvSpPr>
          <p:nvPr/>
        </p:nvSpPr>
        <p:spPr bwMode="auto">
          <a:xfrm>
            <a:off x="6934200" y="3124200"/>
            <a:ext cx="3581400" cy="1353457"/>
          </a:xfrm>
          <a:prstGeom prst="wedgeRectCallout">
            <a:avLst>
              <a:gd name="adj1" fmla="val -140351"/>
              <a:gd name="adj2" fmla="val 16966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הוקלד 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7,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ו-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לתוך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נכנס 7, ואז </a:t>
            </a: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ה-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נוקה באמצעות 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הפקודה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fflush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או </a:t>
            </a: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flushall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15000" y="1752600"/>
            <a:ext cx="4343400" cy="914400"/>
          </a:xfrm>
          <a:prstGeom prst="rect">
            <a:avLst/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כאשר קוראים לתוך משתנה מטיפוס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לאחר שכבר בוצעה קליטה כלשהי, נשים את הפקודה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fflush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בין הקריאות השונות.</a:t>
            </a:r>
          </a:p>
        </p:txBody>
      </p:sp>
      <p:pic>
        <p:nvPicPr>
          <p:cNvPr id="7476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392738"/>
            <a:ext cx="4090988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6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6964" y="5392738"/>
            <a:ext cx="426243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42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fflush</a:t>
            </a:r>
            <a:r>
              <a:rPr lang="he-IL" dirty="0" smtClean="0"/>
              <a:t>  ו  </a:t>
            </a:r>
            <a:r>
              <a:rPr lang="en-US" dirty="0" smtClean="0"/>
              <a:t> Linux</a:t>
            </a:r>
            <a:r>
              <a:rPr lang="he-IL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282149"/>
            <a:ext cx="10259568" cy="421604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fflush</a:t>
            </a:r>
            <a:r>
              <a:rPr lang="he-IL" dirty="0" smtClean="0"/>
              <a:t> לא עובד ב </a:t>
            </a:r>
            <a:r>
              <a:rPr lang="en-US" dirty="0" smtClean="0"/>
              <a:t>Linux</a:t>
            </a:r>
            <a:r>
              <a:rPr lang="he-IL" dirty="0" smtClean="0"/>
              <a:t> – נכתוב חלופה</a:t>
            </a:r>
            <a:endParaRPr lang="en-US" dirty="0" smtClean="0"/>
          </a:p>
          <a:p>
            <a:r>
              <a:rPr lang="he-IL" dirty="0" smtClean="0"/>
              <a:t>בקליטה נרצה להתעלם מתווים הנקראים </a:t>
            </a:r>
            <a:r>
              <a:rPr lang="en-US" dirty="0" smtClean="0"/>
              <a:t>white-space</a:t>
            </a:r>
          </a:p>
          <a:p>
            <a:r>
              <a:rPr lang="en-US" dirty="0" smtClean="0"/>
              <a:t>white-space character</a:t>
            </a:r>
            <a:r>
              <a:rPr lang="he-IL" dirty="0" smtClean="0"/>
              <a:t> התווים הבאים:</a:t>
            </a:r>
          </a:p>
          <a:p>
            <a:pPr marL="0" indent="0" algn="l" rtl="0">
              <a:buNone/>
            </a:pPr>
            <a:r>
              <a:rPr lang="he-IL" dirty="0" smtClean="0"/>
              <a:t> </a:t>
            </a:r>
            <a:r>
              <a:rPr lang="en-US" dirty="0"/>
              <a:t>space, tab, form </a:t>
            </a:r>
            <a:r>
              <a:rPr lang="en-US" dirty="0" smtClean="0"/>
              <a:t>feed</a:t>
            </a:r>
            <a:r>
              <a:rPr lang="en-US" dirty="0"/>
              <a:t>, </a:t>
            </a:r>
            <a:r>
              <a:rPr lang="en-US" dirty="0" smtClean="0"/>
              <a:t>and enter</a:t>
            </a:r>
            <a:endParaRPr lang="he-IL" dirty="0" smtClean="0"/>
          </a:p>
          <a:p>
            <a:r>
              <a:rPr lang="he-IL" dirty="0" smtClean="0"/>
              <a:t>פתרון אפשרי:</a:t>
            </a:r>
            <a:r>
              <a:rPr lang="en-US" dirty="0" smtClean="0"/>
              <a:t> </a:t>
            </a:r>
          </a:p>
          <a:p>
            <a:pPr lvl="1"/>
            <a:r>
              <a:rPr lang="he-IL" dirty="0" smtClean="0">
                <a:solidFill>
                  <a:schemeClr val="tx1"/>
                </a:solidFill>
              </a:rPr>
              <a:t>שימוש בפונקציית ספריה של תווים, </a:t>
            </a:r>
            <a:r>
              <a:rPr lang="en-US" dirty="0" err="1">
                <a:solidFill>
                  <a:schemeClr val="tx1"/>
                </a:solidFill>
              </a:rPr>
              <a:t>isspace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he-IL" dirty="0" smtClean="0">
                <a:solidFill>
                  <a:schemeClr val="tx1"/>
                </a:solidFill>
              </a:rPr>
              <a:t>, המוגדרת ב </a:t>
            </a:r>
            <a:r>
              <a:rPr lang="en-US" dirty="0" err="1" smtClean="0">
                <a:solidFill>
                  <a:schemeClr val="tx1"/>
                </a:solidFill>
              </a:rPr>
              <a:t>ctype.h</a:t>
            </a:r>
            <a:r>
              <a:rPr lang="he-IL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he-IL" dirty="0" smtClean="0">
                <a:solidFill>
                  <a:schemeClr val="tx1"/>
                </a:solidFill>
              </a:rPr>
              <a:t>הפונקציה מחזירה 1 אם התו </a:t>
            </a:r>
            <a:r>
              <a:rPr lang="en-US" dirty="0" err="1" smtClean="0">
                <a:solidFill>
                  <a:schemeClr val="tx1"/>
                </a:solidFill>
              </a:rPr>
              <a:t>ch</a:t>
            </a:r>
            <a:r>
              <a:rPr lang="he-IL" dirty="0" smtClean="0">
                <a:solidFill>
                  <a:schemeClr val="tx1"/>
                </a:solidFill>
              </a:rPr>
              <a:t> הינו </a:t>
            </a:r>
            <a:r>
              <a:rPr lang="en-US" dirty="0" smtClean="0">
                <a:solidFill>
                  <a:schemeClr val="tx1"/>
                </a:solidFill>
              </a:rPr>
              <a:t>white-space</a:t>
            </a:r>
            <a:r>
              <a:rPr lang="he-IL" dirty="0" smtClean="0">
                <a:solidFill>
                  <a:schemeClr val="tx1"/>
                </a:solidFill>
              </a:rPr>
              <a:t> ו 0 אחרת. 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28" y="5304761"/>
            <a:ext cx="4721556" cy="13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פונקציות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74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ב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יש הפרדה </a:t>
            </a:r>
            <a:r>
              <a:rPr lang="he-IL" dirty="0"/>
              <a:t>בין הצהרה </a:t>
            </a:r>
            <a:r>
              <a:rPr lang="he-IL" dirty="0" smtClean="0"/>
              <a:t>על הפונקציה ומימושה.</a:t>
            </a:r>
          </a:p>
          <a:p>
            <a:r>
              <a:rPr lang="he-IL" dirty="0" smtClean="0"/>
              <a:t>הצהרה: </a:t>
            </a:r>
          </a:p>
          <a:p>
            <a:pPr lvl="1"/>
            <a:r>
              <a:rPr lang="he-IL" dirty="0" smtClean="0"/>
              <a:t>כתיבת שם הפונקציה מה סוג הארגומנטים שמקבלת ומה סוג המשתנה שמחזירה, עם </a:t>
            </a:r>
            <a:r>
              <a:rPr lang="en-US" dirty="0" smtClean="0"/>
              <a:t>;</a:t>
            </a:r>
            <a:r>
              <a:rPr lang="he-IL" dirty="0" smtClean="0"/>
              <a:t> בסוף</a:t>
            </a:r>
          </a:p>
          <a:p>
            <a:r>
              <a:rPr lang="he-IL" dirty="0" smtClean="0"/>
              <a:t>מימוש: </a:t>
            </a:r>
          </a:p>
          <a:p>
            <a:pPr lvl="1"/>
            <a:r>
              <a:rPr lang="he-IL" dirty="0" smtClean="0"/>
              <a:t>כתיבת </a:t>
            </a:r>
            <a:r>
              <a:rPr lang="he-IL" dirty="0"/>
              <a:t>שם הפונקציה מה סוג </a:t>
            </a:r>
            <a:r>
              <a:rPr lang="he-IL" b="1" dirty="0" smtClean="0"/>
              <a:t>ושם</a:t>
            </a:r>
            <a:r>
              <a:rPr lang="he-IL" dirty="0" smtClean="0"/>
              <a:t> הארגומנטים </a:t>
            </a:r>
            <a:r>
              <a:rPr lang="he-IL" dirty="0"/>
              <a:t>שמקבלת ומה סוג המשתנה שמחזירה ללא </a:t>
            </a:r>
            <a:r>
              <a:rPr lang="en-US" dirty="0" smtClean="0"/>
              <a:t>;</a:t>
            </a:r>
            <a:r>
              <a:rPr lang="he-IL" dirty="0" smtClean="0"/>
              <a:t>  </a:t>
            </a:r>
          </a:p>
          <a:p>
            <a:pPr lvl="1"/>
            <a:r>
              <a:rPr lang="he-IL" dirty="0" smtClean="0"/>
              <a:t>בלוק תחום ב {  } בו מפורטת הלוגיקה של הפונקציה.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פונקציות ב </a:t>
            </a:r>
            <a:r>
              <a:rPr lang="en-US" dirty="0" smtClean="0"/>
              <a:t>C</a:t>
            </a:r>
            <a:r>
              <a:rPr lang="he-IL" dirty="0" smtClean="0"/>
              <a:t>, הצהרה ומימוש - דוגמה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831" y="1149882"/>
            <a:ext cx="10822918" cy="55765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he-IL" sz="2400" noProof="1" smtClean="0">
              <a:latin typeface="Verdana" pitchFamily="34" charset="0"/>
            </a:endParaRPr>
          </a:p>
          <a:p>
            <a:pPr marL="0" indent="0" algn="l" rtl="0">
              <a:buNone/>
            </a:pPr>
            <a:r>
              <a:rPr lang="en-US" sz="2400" noProof="1" smtClean="0">
                <a:latin typeface="Verdana" pitchFamily="34" charset="0"/>
              </a:rPr>
              <a:t>int </a:t>
            </a:r>
            <a:r>
              <a:rPr lang="en-US" sz="2400" noProof="1">
                <a:latin typeface="Verdana" pitchFamily="34" charset="0"/>
              </a:rPr>
              <a:t>power(int base, int exponent);</a:t>
            </a:r>
          </a:p>
          <a:p>
            <a:pPr marL="0" indent="0" algn="l" rtl="0">
              <a:buNone/>
            </a:pPr>
            <a:r>
              <a:rPr lang="en-US" sz="2400" noProof="1">
                <a:latin typeface="Verdana" pitchFamily="34" charset="0"/>
              </a:rPr>
              <a:t>int </a:t>
            </a:r>
            <a:r>
              <a:rPr lang="en-US" sz="2400" noProof="1" smtClean="0">
                <a:latin typeface="Verdana" pitchFamily="34" charset="0"/>
              </a:rPr>
              <a:t>power(int, int);</a:t>
            </a:r>
            <a:endParaRPr lang="en-US" sz="2400" noProof="1">
              <a:latin typeface="Verdana" pitchFamily="34" charset="0"/>
            </a:endParaRPr>
          </a:p>
          <a:p>
            <a:pPr marL="0" indent="0" algn="l" rtl="0">
              <a:buNone/>
            </a:pPr>
            <a:endParaRPr lang="en-US" sz="24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400" noProof="1" smtClean="0">
                <a:latin typeface="Verdana" pitchFamily="34" charset="0"/>
              </a:rPr>
              <a:t>int </a:t>
            </a:r>
            <a:r>
              <a:rPr lang="en-US" sz="2400" noProof="1">
                <a:latin typeface="Verdana" pitchFamily="34" charset="0"/>
              </a:rPr>
              <a:t>power(int base, int exponent)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400" noProof="1">
                <a:latin typeface="Verdana" pitchFamily="34" charset="0"/>
              </a:rPr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400" noProof="1">
                <a:latin typeface="Verdana" pitchFamily="34" charset="0"/>
              </a:rPr>
              <a:t>	int i, result=1;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400" noProof="1">
                <a:latin typeface="Verdana" pitchFamily="34" charset="0"/>
              </a:rPr>
              <a:t>	for (i=0 ; i &lt; exponent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400" noProof="1">
                <a:latin typeface="Verdana" pitchFamily="34" charset="0"/>
              </a:rPr>
              <a:t>		result *= base;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400" noProof="1">
                <a:latin typeface="Verdana" pitchFamily="34" charset="0"/>
              </a:rPr>
              <a:t>	return result;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400" noProof="1">
                <a:latin typeface="Verdana" pitchFamily="34" charset="0"/>
              </a:rPr>
              <a:t>}</a:t>
            </a:r>
          </a:p>
          <a:p>
            <a:pPr marL="0" indent="0" algn="l" rtl="0">
              <a:buNone/>
            </a:pPr>
            <a:endParaRPr lang="en-US" sz="2400" dirty="0"/>
          </a:p>
        </p:txBody>
      </p:sp>
      <p:sp>
        <p:nvSpPr>
          <p:cNvPr id="4" name="Left Arrow Callout 3"/>
          <p:cNvSpPr/>
          <p:nvPr/>
        </p:nvSpPr>
        <p:spPr>
          <a:xfrm>
            <a:off x="6924057" y="1516440"/>
            <a:ext cx="1860331" cy="851339"/>
          </a:xfrm>
          <a:prstGeom prst="leftArrowCallou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הצהרה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Left Arrow Callout 4"/>
          <p:cNvSpPr/>
          <p:nvPr/>
        </p:nvSpPr>
        <p:spPr>
          <a:xfrm>
            <a:off x="6806294" y="3150900"/>
            <a:ext cx="1860331" cy="851339"/>
          </a:xfrm>
          <a:prstGeom prst="leftArrowCallou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מימוש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345752" y="4785360"/>
            <a:ext cx="5584997" cy="182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05740" indent="-205740">
              <a:lnSpc>
                <a:spcPct val="80000"/>
              </a:lnSpc>
              <a:spcBef>
                <a:spcPts val="450"/>
              </a:spcBef>
              <a:buClr>
                <a:srgbClr val="727CA3"/>
              </a:buClr>
            </a:pPr>
            <a:r>
              <a:rPr lang="en-US" sz="2400" noProof="1" smtClean="0">
                <a:solidFill>
                  <a:prstClr val="black"/>
                </a:solidFill>
                <a:latin typeface="Verdana" pitchFamily="34" charset="0"/>
              </a:rPr>
              <a:t>void </a:t>
            </a:r>
            <a:r>
              <a:rPr lang="en-US" sz="2400" noProof="1">
                <a:solidFill>
                  <a:prstClr val="black"/>
                </a:solidFill>
                <a:latin typeface="Verdana" pitchFamily="34" charset="0"/>
              </a:rPr>
              <a:t>main()</a:t>
            </a:r>
          </a:p>
          <a:p>
            <a:pPr marL="205740" indent="-205740">
              <a:lnSpc>
                <a:spcPct val="80000"/>
              </a:lnSpc>
              <a:spcBef>
                <a:spcPts val="450"/>
              </a:spcBef>
              <a:buClr>
                <a:srgbClr val="727CA3"/>
              </a:buClr>
            </a:pPr>
            <a:r>
              <a:rPr lang="en-US" sz="2400" noProof="1">
                <a:solidFill>
                  <a:prstClr val="black"/>
                </a:solidFill>
                <a:latin typeface="Verdana" pitchFamily="34" charset="0"/>
              </a:rPr>
              <a:t>{</a:t>
            </a:r>
          </a:p>
          <a:p>
            <a:pPr marL="205740" indent="-205740">
              <a:lnSpc>
                <a:spcPct val="80000"/>
              </a:lnSpc>
              <a:spcBef>
                <a:spcPts val="450"/>
              </a:spcBef>
              <a:buClr>
                <a:srgbClr val="727CA3"/>
              </a:buClr>
            </a:pPr>
            <a:r>
              <a:rPr lang="en-US" sz="2400" noProof="1">
                <a:solidFill>
                  <a:prstClr val="black"/>
                </a:solidFill>
                <a:latin typeface="Verdana" pitchFamily="34" charset="0"/>
              </a:rPr>
              <a:t>	int base=2, exponent=3, result;</a:t>
            </a:r>
          </a:p>
          <a:p>
            <a:pPr marL="205740" indent="-205740">
              <a:lnSpc>
                <a:spcPct val="80000"/>
              </a:lnSpc>
              <a:spcBef>
                <a:spcPts val="450"/>
              </a:spcBef>
              <a:buClr>
                <a:srgbClr val="727CA3"/>
              </a:buClr>
            </a:pPr>
            <a:r>
              <a:rPr lang="en-US" sz="2400" noProof="1">
                <a:solidFill>
                  <a:prstClr val="black"/>
                </a:solidFill>
                <a:latin typeface="Verdana" pitchFamily="34" charset="0"/>
              </a:rPr>
              <a:t>	result = power(base, exponent);</a:t>
            </a:r>
          </a:p>
          <a:p>
            <a:pPr marL="205740" indent="-205740">
              <a:lnSpc>
                <a:spcPct val="80000"/>
              </a:lnSpc>
              <a:spcBef>
                <a:spcPts val="450"/>
              </a:spcBef>
              <a:buClr>
                <a:srgbClr val="727CA3"/>
              </a:buClr>
            </a:pPr>
            <a:r>
              <a:rPr lang="en-US" sz="2400" noProof="1">
                <a:solidFill>
                  <a:prstClr val="black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7" name="Left Arrow Callout 6"/>
          <p:cNvSpPr/>
          <p:nvPr/>
        </p:nvSpPr>
        <p:spPr>
          <a:xfrm flipH="1">
            <a:off x="4543891" y="5522702"/>
            <a:ext cx="1866906" cy="851339"/>
          </a:xfrm>
          <a:prstGeom prst="leftArrowCallout">
            <a:avLst>
              <a:gd name="adj1" fmla="val 25000"/>
              <a:gd name="adj2" fmla="val 20869"/>
              <a:gd name="adj3" fmla="val 25000"/>
              <a:gd name="adj4" fmla="val 64977"/>
            </a:avLst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שימוש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Arrow Callout 7"/>
          <p:cNvSpPr/>
          <p:nvPr/>
        </p:nvSpPr>
        <p:spPr>
          <a:xfrm>
            <a:off x="4485421" y="2101185"/>
            <a:ext cx="1860331" cy="851339"/>
          </a:xfrm>
          <a:prstGeom prst="leftArrowCallou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הצהרה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אפשרית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7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פונקציות ב </a:t>
            </a:r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246" y="1169930"/>
            <a:ext cx="10540922" cy="5071845"/>
          </a:xfrm>
        </p:spPr>
        <p:txBody>
          <a:bodyPr>
            <a:normAutofit/>
          </a:bodyPr>
          <a:lstStyle/>
          <a:p>
            <a:r>
              <a:rPr lang="he-IL" dirty="0"/>
              <a:t>ב שפת </a:t>
            </a:r>
            <a:r>
              <a:rPr lang="en-US" dirty="0"/>
              <a:t>C</a:t>
            </a:r>
            <a:r>
              <a:rPr lang="he-IL" dirty="0"/>
              <a:t> יש חשיבות לסדר הקוד בקובץ</a:t>
            </a:r>
          </a:p>
          <a:p>
            <a:r>
              <a:rPr lang="he-IL" dirty="0" smtClean="0"/>
              <a:t>ההצהרה על הפונקציה חייבת להיות מוכרת לקומפיילר לפני הקריאה לפונקציה. יש שתי אפשרויות:</a:t>
            </a:r>
          </a:p>
          <a:p>
            <a:pPr lvl="1"/>
            <a:r>
              <a:rPr lang="he-IL" dirty="0" smtClean="0"/>
              <a:t>כתיבת ההצהרה בראש הקובץ (</a:t>
            </a:r>
            <a:r>
              <a:rPr lang="he-IL" b="1" dirty="0" smtClean="0">
                <a:solidFill>
                  <a:srgbClr val="C00000"/>
                </a:solidFill>
              </a:rPr>
              <a:t>לא נעשה כך בקורס!!!)</a:t>
            </a:r>
          </a:p>
          <a:p>
            <a:pPr lvl="1"/>
            <a:r>
              <a:rPr lang="he-IL" dirty="0"/>
              <a:t>כתיבת ההצהרה </a:t>
            </a:r>
            <a:r>
              <a:rPr lang="he-IL" dirty="0" smtClean="0"/>
              <a:t>בקובץ </a:t>
            </a:r>
            <a:r>
              <a:rPr lang="en-US" dirty="0" smtClean="0"/>
              <a:t>header</a:t>
            </a:r>
            <a:r>
              <a:rPr lang="he-IL" dirty="0" smtClean="0"/>
              <a:t>.</a:t>
            </a:r>
          </a:p>
          <a:p>
            <a:pPr marL="397764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96636" y="84841"/>
            <a:ext cx="11296108" cy="1210559"/>
          </a:xfrm>
        </p:spPr>
        <p:txBody>
          <a:bodyPr>
            <a:noAutofit/>
          </a:bodyPr>
          <a:lstStyle/>
          <a:p>
            <a:pPr algn="ctr"/>
            <a:r>
              <a:rPr lang="he-IL" sz="3600" dirty="0" smtClean="0"/>
              <a:t>הפרדה בין הצהרות למימוש</a:t>
            </a:r>
            <a:r>
              <a:rPr lang="en-US" sz="3600" dirty="0" smtClean="0"/>
              <a:t> </a:t>
            </a:r>
            <a:r>
              <a:rPr lang="he-IL" sz="3600" dirty="0" smtClean="0"/>
              <a:t> - ללא שימוש בקובץ </a:t>
            </a:r>
            <a:r>
              <a:rPr lang="en-US" sz="3600" dirty="0" smtClean="0"/>
              <a:t>header</a:t>
            </a:r>
            <a:r>
              <a:rPr lang="he-IL" sz="3600" dirty="0" smtClean="0"/>
              <a:t/>
            </a:r>
            <a:br>
              <a:rPr lang="he-IL" sz="3600" dirty="0" smtClean="0"/>
            </a:br>
            <a:r>
              <a:rPr lang="he-IL" sz="3600" dirty="0" smtClean="0"/>
              <a:t> </a:t>
            </a:r>
            <a:r>
              <a:rPr lang="he-IL" sz="3600" b="1" dirty="0" smtClean="0">
                <a:solidFill>
                  <a:srgbClr val="FF0000"/>
                </a:solidFill>
              </a:rPr>
              <a:t>כך לא נכתוב בקורס!!!</a:t>
            </a:r>
            <a:endParaRPr 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5520" y="945277"/>
            <a:ext cx="8585079" cy="6548928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  <a:ea typeface="Verdana" panose="020B0604030504040204" pitchFamily="34" charset="0"/>
              </a:rPr>
              <a:t>#include &lt;stdio.h&gt;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endParaRPr lang="en-US" sz="1800" dirty="0" smtClean="0">
              <a:solidFill>
                <a:srgbClr val="33CC33"/>
              </a:solidFill>
              <a:latin typeface="Verdana" pitchFamily="34" charset="0"/>
              <a:ea typeface="Verdana" panose="020B0604030504040204" pitchFamily="34" charset="0"/>
            </a:endParaRP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dirty="0" smtClean="0">
                <a:solidFill>
                  <a:srgbClr val="33CC33"/>
                </a:solidFill>
                <a:latin typeface="Verdana" pitchFamily="34" charset="0"/>
                <a:ea typeface="Verdana" panose="020B0604030504040204" pitchFamily="34" charset="0"/>
              </a:rPr>
              <a:t>// prototypes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endParaRPr lang="en-US" sz="1800" noProof="1" smtClean="0">
              <a:solidFill>
                <a:srgbClr val="33CC33"/>
              </a:solidFill>
              <a:latin typeface="Verdana" pitchFamily="34" charset="0"/>
              <a:ea typeface="Verdana" panose="020B0604030504040204" pitchFamily="34" charset="0"/>
            </a:endParaRP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endParaRPr lang="en-US" sz="1800" noProof="1">
              <a:solidFill>
                <a:srgbClr val="33CC33"/>
              </a:solidFill>
              <a:latin typeface="Verdana" pitchFamily="34" charset="0"/>
              <a:ea typeface="Verdana" panose="020B0604030504040204" pitchFamily="34" charset="0"/>
            </a:endParaRP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endParaRPr lang="en-US" sz="1800" noProof="1">
              <a:solidFill>
                <a:srgbClr val="33CC33"/>
              </a:solidFill>
              <a:latin typeface="Verdana" pitchFamily="34" charset="0"/>
              <a:ea typeface="Verdana" panose="020B0604030504040204" pitchFamily="34" charset="0"/>
            </a:endParaRP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noProof="1" smtClean="0">
                <a:latin typeface="Verdana" pitchFamily="34" charset="0"/>
                <a:ea typeface="Verdana" panose="020B0604030504040204" pitchFamily="34" charset="0"/>
              </a:rPr>
              <a:t>void </a:t>
            </a:r>
            <a:r>
              <a:rPr lang="en-US" sz="1800" noProof="1">
                <a:latin typeface="Verdana" pitchFamily="34" charset="0"/>
                <a:ea typeface="Verdana" panose="020B0604030504040204" pitchFamily="34" charset="0"/>
              </a:rPr>
              <a:t>main()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  <a:ea typeface="Verdana" panose="020B0604030504040204" pitchFamily="34" charset="0"/>
              </a:rPr>
              <a:t>{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  <a:ea typeface="Verdana" panose="020B0604030504040204" pitchFamily="34" charset="0"/>
              </a:rPr>
              <a:t>	int base, exponent, result;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endParaRPr lang="en-US" sz="1800" noProof="1">
              <a:latin typeface="Verdana" pitchFamily="34" charset="0"/>
              <a:ea typeface="Verdana" panose="020B0604030504040204" pitchFamily="34" charset="0"/>
            </a:endParaRP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  <a:ea typeface="Verdana" panose="020B0604030504040204" pitchFamily="34" charset="0"/>
              </a:rPr>
              <a:t>	printf("Please enter base and exponent: ");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  <a:ea typeface="Verdana" panose="020B0604030504040204" pitchFamily="34" charset="0"/>
              </a:rPr>
              <a:t>	scanf("%d %d", &amp;base, &amp;exponent);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endParaRPr lang="en-US" sz="1800" noProof="1">
              <a:latin typeface="Verdana" pitchFamily="34" charset="0"/>
              <a:ea typeface="Verdana" panose="020B0604030504040204" pitchFamily="34" charset="0"/>
            </a:endParaRP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  <a:ea typeface="Verdana" panose="020B0604030504040204" pitchFamily="34" charset="0"/>
              </a:rPr>
              <a:t>	result = power(base, exponent);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  <a:ea typeface="Verdana" panose="020B0604030504040204" pitchFamily="34" charset="0"/>
              </a:rPr>
              <a:t>	printf("%d^%d=%d\n", base, exponent, result);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  <a:ea typeface="Verdana" panose="020B0604030504040204" pitchFamily="34" charset="0"/>
              </a:rPr>
              <a:t>}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endParaRPr lang="en-US" sz="1800" noProof="1">
              <a:latin typeface="Verdana" pitchFamily="34" charset="0"/>
              <a:ea typeface="Verdana" panose="020B0604030504040204" pitchFamily="34" charset="0"/>
            </a:endParaRP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noProof="1">
                <a:latin typeface="Verdana" pitchFamily="34" charset="0"/>
                <a:ea typeface="Verdana" panose="020B0604030504040204" pitchFamily="34" charset="0"/>
              </a:rPr>
              <a:t>int power(int base, int exponent)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noProof="1">
                <a:latin typeface="Verdana" pitchFamily="34" charset="0"/>
                <a:ea typeface="Verdana" panose="020B0604030504040204" pitchFamily="34" charset="0"/>
              </a:rPr>
              <a:t>{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noProof="1">
                <a:latin typeface="Verdana" pitchFamily="34" charset="0"/>
                <a:ea typeface="Verdana" panose="020B0604030504040204" pitchFamily="34" charset="0"/>
              </a:rPr>
              <a:t>	int i, result=1;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noProof="1">
                <a:latin typeface="Verdana" pitchFamily="34" charset="0"/>
                <a:ea typeface="Verdana" panose="020B0604030504040204" pitchFamily="34" charset="0"/>
              </a:rPr>
              <a:t>	for (i=0 ; i &lt; exponent ; i++)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noProof="1">
                <a:latin typeface="Verdana" pitchFamily="34" charset="0"/>
                <a:ea typeface="Verdana" panose="020B0604030504040204" pitchFamily="34" charset="0"/>
              </a:rPr>
              <a:t>		result *= base;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noProof="1">
                <a:latin typeface="Verdana" pitchFamily="34" charset="0"/>
                <a:ea typeface="Verdana" panose="020B0604030504040204" pitchFamily="34" charset="0"/>
              </a:rPr>
              <a:t>	return result;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noProof="1">
                <a:latin typeface="Verdana" pitchFamily="34" charset="0"/>
                <a:ea typeface="Verdana" panose="020B0604030504040204" pitchFamily="34" charset="0"/>
              </a:rPr>
              <a:t>}</a:t>
            </a:r>
          </a:p>
          <a:p>
            <a:pPr marL="274320" indent="-274320" algn="l" rtl="0">
              <a:lnSpc>
                <a:spcPct val="50000"/>
              </a:lnSpc>
              <a:spcBef>
                <a:spcPts val="600"/>
              </a:spcBef>
              <a:buFont typeface="Wingdings" pitchFamily="2" charset="2"/>
              <a:buNone/>
            </a:pPr>
            <a:endParaRPr lang="en-US" sz="1400" dirty="0">
              <a:latin typeface="Verdana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86736" y="1663299"/>
            <a:ext cx="2743200" cy="685800"/>
          </a:xfrm>
          <a:prstGeom prst="rect">
            <a:avLst/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111125" indent="-111125" algn="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בשורת ההצהרה לא חייבים</a:t>
            </a:r>
          </a:p>
          <a:p>
            <a:pPr marL="111125" indent="-111125" algn="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לציין את שמות המשתנים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75520" y="1702768"/>
            <a:ext cx="540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noProof="1">
                <a:latin typeface="Verdana" pitchFamily="34" charset="0"/>
              </a:rPr>
              <a:t>int power(int base, int exponent);</a:t>
            </a:r>
          </a:p>
          <a:p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86136" y="1700808"/>
            <a:ext cx="3733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noProof="1">
                <a:latin typeface="Verdana" pitchFamily="34" charset="0"/>
              </a:rPr>
              <a:t>int power(int, int);</a:t>
            </a:r>
            <a:endParaRPr lang="en-US" b="1" dirty="0">
              <a:latin typeface="Verdan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81800" y="4720361"/>
            <a:ext cx="5210944" cy="1440160"/>
          </a:xfrm>
          <a:prstGeom prst="rect">
            <a:avLst/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166688" indent="-166688" algn="r" rtl="1">
              <a:buFont typeface="Arial" pitchFamily="34" charset="0"/>
              <a:buChar char="•"/>
            </a:pP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הקומפיילר צריך לקרוא את ההצהרה לפני ה-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חלק 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זה נקרא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(אב-טיפוס)</a:t>
            </a:r>
          </a:p>
          <a:p>
            <a:pPr marL="166688" indent="-166688" algn="r" rtl="1">
              <a:buFont typeface="Arial" pitchFamily="34" charset="0"/>
              <a:buChar char="•"/>
            </a:pP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חתימת הפונקציה בהגדרה ובמימוש חייבות להיות זהות</a:t>
            </a:r>
          </a:p>
          <a:p>
            <a:pPr marL="166688" indent="-166688" algn="r" rtl="1">
              <a:buFont typeface="Arial" pitchFamily="34" charset="0"/>
              <a:buChar char="•"/>
            </a:pPr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6688" indent="-166688" algn="r" rtl="1">
              <a:buFont typeface="Arial" pitchFamily="34" charset="0"/>
              <a:buChar char="•"/>
            </a:pP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0473" y="3920836"/>
            <a:ext cx="4156363" cy="339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2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8" grpId="2"/>
      <p:bldP spid="9" grpId="0"/>
      <p:bldP spid="10" grpId="0" uiExpand="1" build="allAtOnce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מבנה קבצים בפרויקט בשפת </a:t>
            </a:r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Source files *.c</a:t>
            </a:r>
          </a:p>
          <a:p>
            <a:pPr lvl="1" algn="l" rtl="0"/>
            <a:r>
              <a:rPr lang="en-US" dirty="0"/>
              <a:t>C</a:t>
            </a:r>
            <a:r>
              <a:rPr lang="en-US" dirty="0" smtClean="0"/>
              <a:t>ode implementation</a:t>
            </a:r>
          </a:p>
          <a:p>
            <a:pPr algn="l" rtl="0"/>
            <a:r>
              <a:rPr lang="en-US" dirty="0" smtClean="0"/>
              <a:t>Header files *.h</a:t>
            </a:r>
          </a:p>
          <a:p>
            <a:pPr lvl="1" algn="l" rtl="0"/>
            <a:r>
              <a:rPr lang="en-US" dirty="0" smtClean="0"/>
              <a:t>Constants</a:t>
            </a:r>
          </a:p>
          <a:p>
            <a:pPr lvl="1" algn="l" rtl="0"/>
            <a:r>
              <a:rPr lang="en-US" dirty="0" smtClean="0"/>
              <a:t>Defines</a:t>
            </a:r>
          </a:p>
          <a:p>
            <a:pPr lvl="1" algn="l" rtl="0"/>
            <a:r>
              <a:rPr lang="en-US" dirty="0" smtClean="0"/>
              <a:t>Function Prototypes.</a:t>
            </a:r>
          </a:p>
          <a:p>
            <a:pPr algn="l" rtl="0"/>
            <a:r>
              <a:rPr lang="en-US" dirty="0" smtClean="0"/>
              <a:t>Library files *.lib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29209"/>
            <a:ext cx="9601200" cy="942845"/>
          </a:xfrm>
        </p:spPr>
        <p:txBody>
          <a:bodyPr>
            <a:normAutofit/>
          </a:bodyPr>
          <a:lstStyle/>
          <a:p>
            <a:pPr algn="r"/>
            <a:r>
              <a:rPr lang="he-IL" dirty="0" smtClean="0"/>
              <a:t>מבנה קבצים בפרויקט בשפת </a:t>
            </a:r>
            <a:r>
              <a:rPr lang="en-US" dirty="0" smtClean="0"/>
              <a:t>C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897117" y="1300656"/>
            <a:ext cx="8991600" cy="51947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פונקציות המטפלות בנושא ספציפי מאוגדות בד"כ בקובץ אחד.</a:t>
            </a:r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כדי לייצר אוסף פונקציות נייצר 2 קבצים חדשים:</a:t>
            </a:r>
            <a:endParaRPr lang="he-IL" dirty="0"/>
          </a:p>
          <a:p>
            <a:pPr lvl="1">
              <a:lnSpc>
                <a:spcPct val="90000"/>
              </a:lnSpc>
            </a:pPr>
            <a:r>
              <a:rPr lang="he-IL" dirty="0" smtClean="0">
                <a:solidFill>
                  <a:schemeClr val="tx1"/>
                </a:solidFill>
              </a:rPr>
              <a:t>קובץ </a:t>
            </a:r>
            <a:r>
              <a:rPr lang="en-US" dirty="0" smtClean="0">
                <a:solidFill>
                  <a:schemeClr val="tx1"/>
                </a:solidFill>
              </a:rPr>
              <a:t>header</a:t>
            </a:r>
            <a:r>
              <a:rPr lang="he-IL" dirty="0" smtClean="0">
                <a:solidFill>
                  <a:schemeClr val="tx1"/>
                </a:solidFill>
              </a:rPr>
              <a:t> -  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file_name</a:t>
            </a:r>
            <a:r>
              <a:rPr lang="en-US" dirty="0">
                <a:solidFill>
                  <a:schemeClr val="tx1"/>
                </a:solidFill>
              </a:rPr>
              <a:t>&gt;.h</a:t>
            </a:r>
            <a:r>
              <a:rPr lang="he-IL" dirty="0">
                <a:solidFill>
                  <a:schemeClr val="tx1"/>
                </a:solidFill>
              </a:rPr>
              <a:t> </a:t>
            </a:r>
            <a:endParaRPr lang="he-IL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he-IL" dirty="0" smtClean="0">
                <a:solidFill>
                  <a:schemeClr val="tx1"/>
                </a:solidFill>
              </a:rPr>
              <a:t>קובץ המימוש  -  </a:t>
            </a:r>
            <a:r>
              <a:rPr lang="en-US" dirty="0" smtClean="0"/>
              <a:t>&lt;</a:t>
            </a:r>
            <a:r>
              <a:rPr lang="en-US" dirty="0" err="1"/>
              <a:t>file_name</a:t>
            </a:r>
            <a:r>
              <a:rPr lang="en-US" dirty="0" smtClean="0"/>
              <a:t>&gt;.c</a:t>
            </a:r>
            <a:r>
              <a:rPr lang="he-IL" dirty="0" smtClean="0"/>
              <a:t> 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4" name="Left Arrow Callout 3"/>
          <p:cNvSpPr/>
          <p:nvPr/>
        </p:nvSpPr>
        <p:spPr>
          <a:xfrm rot="10800000" flipV="1">
            <a:off x="1108842" y="3738320"/>
            <a:ext cx="3101914" cy="1194942"/>
          </a:xfrm>
          <a:prstGeom prst="leftArrowCallou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לא חייב להיות אותו שם אך כך נהוג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4210756" y="3675391"/>
            <a:ext cx="609600" cy="1320800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437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2164" y="136261"/>
            <a:ext cx="10599004" cy="1033669"/>
          </a:xfrm>
        </p:spPr>
        <p:txBody>
          <a:bodyPr>
            <a:normAutofit/>
          </a:bodyPr>
          <a:lstStyle/>
          <a:p>
            <a:r>
              <a:rPr lang="he-IL" dirty="0" smtClean="0"/>
              <a:t>פונקציות – איפה כותבים מה - </a:t>
            </a:r>
            <a:r>
              <a:rPr lang="en-US" dirty="0"/>
              <a:t>header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047625" y="1169930"/>
            <a:ext cx="8907517" cy="5459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קובץ 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file_name.h</a:t>
            </a:r>
            <a:r>
              <a:rPr lang="en-US" dirty="0" smtClean="0">
                <a:solidFill>
                  <a:schemeClr val="tx1"/>
                </a:solidFill>
              </a:rPr>
              <a:t>&gt; </a:t>
            </a:r>
            <a:r>
              <a:rPr lang="he-IL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he-IL" dirty="0" smtClean="0">
                <a:solidFill>
                  <a:schemeClr val="tx1"/>
                </a:solidFill>
              </a:rPr>
              <a:t>יכלול:</a:t>
            </a:r>
          </a:p>
          <a:p>
            <a:pPr lvl="2">
              <a:lnSpc>
                <a:spcPct val="90000"/>
              </a:lnSpc>
            </a:pPr>
            <a:r>
              <a:rPr lang="he-IL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prototypes</a:t>
            </a:r>
            <a:r>
              <a:rPr lang="he-IL" dirty="0" smtClean="0">
                <a:solidFill>
                  <a:schemeClr val="tx1"/>
                </a:solidFill>
              </a:rPr>
              <a:t> של הפונקציות</a:t>
            </a:r>
          </a:p>
          <a:p>
            <a:pPr lvl="2">
              <a:lnSpc>
                <a:spcPct val="90000"/>
              </a:lnSpc>
            </a:pPr>
            <a:r>
              <a:rPr lang="he-IL" dirty="0" smtClean="0">
                <a:solidFill>
                  <a:schemeClr val="tx1"/>
                </a:solidFill>
              </a:rPr>
              <a:t>קבועים</a:t>
            </a:r>
          </a:p>
          <a:p>
            <a:pPr lvl="2">
              <a:lnSpc>
                <a:spcPct val="90000"/>
              </a:lnSpc>
            </a:pPr>
            <a:r>
              <a:rPr lang="he-IL" dirty="0" smtClean="0">
                <a:solidFill>
                  <a:schemeClr val="tx1"/>
                </a:solidFill>
              </a:rPr>
              <a:t>הגדרת סוגי משתנים חדשים (</a:t>
            </a:r>
            <a:r>
              <a:rPr lang="en-US" dirty="0" err="1" smtClean="0">
                <a:solidFill>
                  <a:schemeClr val="tx1"/>
                </a:solidFill>
              </a:rPr>
              <a:t>typedef</a:t>
            </a:r>
            <a:r>
              <a:rPr lang="he-IL" dirty="0" smtClean="0">
                <a:solidFill>
                  <a:schemeClr val="tx1"/>
                </a:solidFill>
              </a:rPr>
              <a:t>).</a:t>
            </a:r>
          </a:p>
          <a:p>
            <a:pPr lvl="2">
              <a:lnSpc>
                <a:spcPct val="90000"/>
              </a:lnSpc>
            </a:pPr>
            <a:endParaRPr lang="he-IL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he-IL" dirty="0" smtClean="0">
                <a:solidFill>
                  <a:schemeClr val="tx1"/>
                </a:solidFill>
              </a:rPr>
              <a:t>נהיה חייבים לעשות </a:t>
            </a:r>
            <a:r>
              <a:rPr lang="en-US" dirty="0" smtClean="0">
                <a:solidFill>
                  <a:schemeClr val="tx1"/>
                </a:solidFill>
              </a:rPr>
              <a:t>include</a:t>
            </a:r>
            <a:r>
              <a:rPr lang="he-IL" dirty="0" smtClean="0">
                <a:solidFill>
                  <a:schemeClr val="tx1"/>
                </a:solidFill>
              </a:rPr>
              <a:t> אליו:</a:t>
            </a:r>
          </a:p>
          <a:p>
            <a:pPr lvl="2">
              <a:lnSpc>
                <a:spcPct val="90000"/>
              </a:lnSpc>
            </a:pPr>
            <a:r>
              <a:rPr lang="he-IL" dirty="0" smtClean="0">
                <a:solidFill>
                  <a:schemeClr val="tx1"/>
                </a:solidFill>
              </a:rPr>
              <a:t>מקובץ המימוש </a:t>
            </a:r>
          </a:p>
          <a:p>
            <a:pPr lvl="2">
              <a:lnSpc>
                <a:spcPct val="90000"/>
              </a:lnSpc>
            </a:pPr>
            <a:r>
              <a:rPr lang="he-IL" dirty="0" smtClean="0">
                <a:solidFill>
                  <a:schemeClr val="tx1"/>
                </a:solidFill>
              </a:rPr>
              <a:t>מקבצים בהם משתמשים בפונקציות ו/או בקבועים המוגדרים בו.</a:t>
            </a:r>
          </a:p>
        </p:txBody>
      </p:sp>
    </p:spTree>
    <p:extLst>
      <p:ext uri="{BB962C8B-B14F-4D97-AF65-F5344CB8AC3E}">
        <p14:creationId xmlns:p14="http://schemas.microsoft.com/office/powerpoint/2010/main" val="25341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יחידה זו - לימוד עצמי (סוף המצגת):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פורמט בפלט קלט</a:t>
            </a:r>
            <a:endParaRPr lang="en-US" dirty="0" smtClean="0"/>
          </a:p>
          <a:p>
            <a:r>
              <a:rPr lang="he-IL" dirty="0" smtClean="0"/>
              <a:t>מערכים</a:t>
            </a:r>
            <a:endParaRPr lang="he-IL" dirty="0"/>
          </a:p>
          <a:p>
            <a:r>
              <a:rPr lang="he-IL" dirty="0"/>
              <a:t>סוגי משתנים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76236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פונקציות – איפה כותבים </a:t>
            </a:r>
            <a:r>
              <a:rPr lang="he-IL" dirty="0"/>
              <a:t>מה - מימוש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047625" y="1169930"/>
            <a:ext cx="8907517" cy="3305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קובץ  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file_name</a:t>
            </a:r>
            <a:r>
              <a:rPr lang="en-US" dirty="0" smtClean="0">
                <a:solidFill>
                  <a:schemeClr val="tx1"/>
                </a:solidFill>
              </a:rPr>
              <a:t>&gt;.c</a:t>
            </a:r>
            <a:r>
              <a:rPr lang="he-IL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he-IL" dirty="0" smtClean="0">
                <a:solidFill>
                  <a:schemeClr val="tx1"/>
                </a:solidFill>
              </a:rPr>
              <a:t>יכלול: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include</a:t>
            </a:r>
            <a:r>
              <a:rPr lang="he-IL" dirty="0" smtClean="0">
                <a:solidFill>
                  <a:schemeClr val="tx1"/>
                </a:solidFill>
              </a:rPr>
              <a:t> לקובץ ה- </a:t>
            </a:r>
            <a:r>
              <a:rPr lang="en-US" dirty="0" smtClean="0">
                <a:solidFill>
                  <a:schemeClr val="tx1"/>
                </a:solidFill>
              </a:rPr>
              <a:t>header</a:t>
            </a:r>
            <a:r>
              <a:rPr lang="he-IL" dirty="0" smtClean="0">
                <a:solidFill>
                  <a:schemeClr val="tx1"/>
                </a:solidFill>
              </a:rPr>
              <a:t> התואם</a:t>
            </a:r>
          </a:p>
          <a:p>
            <a:pPr lvl="2">
              <a:lnSpc>
                <a:spcPct val="90000"/>
              </a:lnSpc>
            </a:pPr>
            <a:r>
              <a:rPr lang="he-IL" dirty="0" smtClean="0">
                <a:solidFill>
                  <a:schemeClr val="tx1"/>
                </a:solidFill>
              </a:rPr>
              <a:t>מימוש של כל הפונקציות המוגדרות בקובץ ה </a:t>
            </a:r>
            <a:r>
              <a:rPr lang="en-US" dirty="0" smtClean="0">
                <a:solidFill>
                  <a:schemeClr val="tx1"/>
                </a:solidFill>
              </a:rPr>
              <a:t>header</a:t>
            </a:r>
            <a:r>
              <a:rPr lang="he-IL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דוגמא – פונקציות תווים</a:t>
            </a:r>
            <a:r>
              <a:rPr lang="en-US" dirty="0" smtClean="0"/>
              <a:t> </a:t>
            </a:r>
            <a:r>
              <a:rPr lang="he-IL" dirty="0" smtClean="0"/>
              <a:t> - יצירת 2 קבצים</a:t>
            </a:r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1628800"/>
            <a:ext cx="6252089" cy="504056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1" y="1412776"/>
            <a:ext cx="4365959" cy="2592288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207568" y="2276872"/>
            <a:ext cx="2520280" cy="36004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3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דוגמא – שימוש בפונקציות תווים 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1412776"/>
            <a:ext cx="8290593" cy="4176464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423592" y="2348880"/>
            <a:ext cx="2664296" cy="28803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#include</a:t>
            </a:r>
            <a:endParaRPr lang="he-IL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371600" y="1034100"/>
            <a:ext cx="10259568" cy="5823900"/>
          </a:xfrm>
        </p:spPr>
        <p:txBody>
          <a:bodyPr/>
          <a:lstStyle/>
          <a:p>
            <a:r>
              <a:rPr lang="he-IL" dirty="0" smtClean="0"/>
              <a:t>פעולת ה- </a:t>
            </a:r>
            <a:r>
              <a:rPr lang="en-US" dirty="0" smtClean="0"/>
              <a:t>include</a:t>
            </a:r>
            <a:r>
              <a:rPr lang="he-IL" dirty="0" smtClean="0"/>
              <a:t> היא פקודת קדם-מעבד (</a:t>
            </a:r>
            <a:r>
              <a:rPr lang="en-US" dirty="0" smtClean="0"/>
              <a:t>preprocessor</a:t>
            </a:r>
            <a:r>
              <a:rPr lang="he-IL" dirty="0" smtClean="0"/>
              <a:t>) אשר שותלת בקוד במקום כל פקודת  </a:t>
            </a:r>
            <a:r>
              <a:rPr lang="en-US" dirty="0" smtClean="0"/>
              <a:t>include</a:t>
            </a:r>
            <a:r>
              <a:rPr lang="he-IL" dirty="0" smtClean="0"/>
              <a:t> את תוכן הקובץ שאותו כללנו בפקודה</a:t>
            </a:r>
          </a:p>
          <a:p>
            <a:r>
              <a:rPr lang="he-IL" dirty="0" smtClean="0"/>
              <a:t>לא לשכוח #</a:t>
            </a:r>
          </a:p>
          <a:p>
            <a:pPr lvl="1">
              <a:buFont typeface="Wingdings 2" pitchFamily="18" charset="2"/>
              <a:buNone/>
            </a:pPr>
            <a:r>
              <a:rPr lang="he-IL" dirty="0" smtClean="0"/>
              <a:t> </a:t>
            </a: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1981200" y="2846016"/>
            <a:ext cx="213360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 aFoo1();</a:t>
            </a:r>
          </a:p>
          <a:p>
            <a:r>
              <a:rPr lang="en-US" dirty="0" err="1"/>
              <a:t>int</a:t>
            </a:r>
            <a:r>
              <a:rPr lang="en-US" dirty="0"/>
              <a:t>     aFoo2();</a:t>
            </a:r>
            <a:endParaRPr lang="he-IL" dirty="0"/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1981200" y="4150941"/>
            <a:ext cx="2133600" cy="2031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#include "</a:t>
            </a:r>
            <a:r>
              <a:rPr lang="en-US" dirty="0" err="1"/>
              <a:t>a.h</a:t>
            </a:r>
            <a:r>
              <a:rPr lang="en-US" dirty="0"/>
              <a:t>"</a:t>
            </a:r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pPr defTabSz="444500"/>
            <a:r>
              <a:rPr lang="en-US" dirty="0"/>
              <a:t>	aFoo1();</a:t>
            </a:r>
          </a:p>
          <a:p>
            <a:r>
              <a:rPr lang="en-US" dirty="0"/>
              <a:t>       aFoo2();</a:t>
            </a:r>
          </a:p>
          <a:p>
            <a:r>
              <a:rPr lang="he-IL" dirty="0"/>
              <a:t>{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15000" y="2931741"/>
            <a:ext cx="2133600" cy="25853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 aFoo1();</a:t>
            </a:r>
          </a:p>
          <a:p>
            <a:r>
              <a:rPr lang="en-US" dirty="0" err="1"/>
              <a:t>int</a:t>
            </a:r>
            <a:r>
              <a:rPr lang="en-US" dirty="0"/>
              <a:t>     aFoo2();</a:t>
            </a:r>
            <a:endParaRPr lang="he-IL" dirty="0"/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pPr defTabSz="444500"/>
            <a:r>
              <a:rPr lang="en-US" dirty="0"/>
              <a:t>	aFoo1();</a:t>
            </a:r>
          </a:p>
          <a:p>
            <a:pPr defTabSz="444500"/>
            <a:r>
              <a:rPr lang="en-US" dirty="0"/>
              <a:t>	aFoo2();</a:t>
            </a:r>
          </a:p>
          <a:p>
            <a:r>
              <a:rPr lang="he-IL" dirty="0"/>
              <a:t>{</a:t>
            </a:r>
          </a:p>
        </p:txBody>
      </p:sp>
      <p:sp>
        <p:nvSpPr>
          <p:cNvPr id="17417" name="TextBox 8"/>
          <p:cNvSpPr txBox="1">
            <a:spLocks noChangeArrowheads="1"/>
          </p:cNvSpPr>
          <p:nvPr/>
        </p:nvSpPr>
        <p:spPr bwMode="auto">
          <a:xfrm>
            <a:off x="1981200" y="2476128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a.h</a:t>
            </a:r>
            <a:endParaRPr lang="he-IL" dirty="0"/>
          </a:p>
        </p:txBody>
      </p:sp>
      <p:sp>
        <p:nvSpPr>
          <p:cNvPr id="17418" name="TextBox 9"/>
          <p:cNvSpPr txBox="1">
            <a:spLocks noChangeArrowheads="1"/>
          </p:cNvSpPr>
          <p:nvPr/>
        </p:nvSpPr>
        <p:spPr bwMode="auto">
          <a:xfrm>
            <a:off x="1981200" y="3810000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main.c</a:t>
            </a:r>
            <a:endParaRPr lang="he-IL" dirty="0"/>
          </a:p>
        </p:txBody>
      </p:sp>
      <p:sp>
        <p:nvSpPr>
          <p:cNvPr id="11" name="Right Arrow 10"/>
          <p:cNvSpPr/>
          <p:nvPr/>
        </p:nvSpPr>
        <p:spPr>
          <a:xfrm>
            <a:off x="4419600" y="3581400"/>
            <a:ext cx="1066800" cy="457200"/>
          </a:xfrm>
          <a:prstGeom prst="rightArrow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020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en-US" dirty="0" smtClean="0"/>
              <a:t>Getting a runnable program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05FA98-7965-48B0-BD7F-82CECE97099E}" type="slidenum">
              <a:rPr lang="he-IL" altLang="en-US" sz="10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he-IL" altLang="en-US" sz="1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24580" name="Rectangle 314"/>
          <p:cNvSpPr>
            <a:spLocks noChangeArrowheads="1"/>
          </p:cNvSpPr>
          <p:nvPr/>
        </p:nvSpPr>
        <p:spPr bwMode="auto">
          <a:xfrm>
            <a:off x="860645" y="1447800"/>
            <a:ext cx="700729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The code is written in an editor and saved to disk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24581" name="Rectangle 186"/>
          <p:cNvSpPr>
            <a:spLocks noChangeArrowheads="1"/>
          </p:cNvSpPr>
          <p:nvPr/>
        </p:nvSpPr>
        <p:spPr bwMode="auto">
          <a:xfrm>
            <a:off x="860644" y="1931929"/>
            <a:ext cx="6232883" cy="75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Mincho" charset="-128"/>
              </a:rPr>
              <a:t>Preprocessor process is done, directive handling: #define, #include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24582" name="Rectangle 313"/>
          <p:cNvSpPr>
            <a:spLocks noChangeArrowheads="1"/>
          </p:cNvSpPr>
          <p:nvPr/>
        </p:nvSpPr>
        <p:spPr bwMode="auto">
          <a:xfrm>
            <a:off x="860645" y="3962400"/>
            <a:ext cx="574653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On run time the program is loaded to memory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24583" name="Rectangle 187"/>
          <p:cNvSpPr>
            <a:spLocks noChangeArrowheads="1"/>
          </p:cNvSpPr>
          <p:nvPr/>
        </p:nvSpPr>
        <p:spPr bwMode="auto">
          <a:xfrm>
            <a:off x="860645" y="5486402"/>
            <a:ext cx="5800506" cy="73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The CPU execute each statement and might save information to disk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24584" name="Rectangle 188"/>
          <p:cNvSpPr>
            <a:spLocks noChangeArrowheads="1"/>
          </p:cNvSpPr>
          <p:nvPr/>
        </p:nvSpPr>
        <p:spPr bwMode="auto">
          <a:xfrm>
            <a:off x="860645" y="2682876"/>
            <a:ext cx="7460351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The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Mincho" charset="-128"/>
              </a:rPr>
              <a:t>Compiler compile the C file into Object file, Binary file on disk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24585" name="Rectangle 189"/>
          <p:cNvSpPr>
            <a:spLocks noChangeArrowheads="1"/>
          </p:cNvSpPr>
          <p:nvPr/>
        </p:nvSpPr>
        <p:spPr bwMode="auto">
          <a:xfrm>
            <a:off x="860645" y="3269155"/>
            <a:ext cx="6004282" cy="63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The linker link all </a:t>
            </a:r>
            <a:r>
              <a:rPr lang="en-US" altLang="en-US" sz="2000" dirty="0" err="1" smtClean="0">
                <a:latin typeface="Arial" panose="020B0604020202020204" pitchFamily="34" charset="0"/>
              </a:rPr>
              <a:t>Obj</a:t>
            </a:r>
            <a:r>
              <a:rPr lang="en-US" altLang="en-US" sz="2000" dirty="0" smtClean="0">
                <a:latin typeface="Arial" panose="020B0604020202020204" pitchFamily="34" charset="0"/>
              </a:rPr>
              <a:t> files and library file into exe file, runnable program on disk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24586" name="Group 304"/>
          <p:cNvGrpSpPr>
            <a:grpSpLocks/>
          </p:cNvGrpSpPr>
          <p:nvPr/>
        </p:nvGrpSpPr>
        <p:grpSpPr bwMode="auto">
          <a:xfrm>
            <a:off x="8408543" y="1391270"/>
            <a:ext cx="3222625" cy="5367338"/>
            <a:chOff x="-76200" y="1447800"/>
            <a:chExt cx="3222171" cy="5367029"/>
          </a:xfrm>
        </p:grpSpPr>
        <p:sp>
          <p:nvSpPr>
            <p:cNvPr id="24587" name="Freeform 249"/>
            <p:cNvSpPr>
              <a:spLocks/>
            </p:cNvSpPr>
            <p:nvPr/>
          </p:nvSpPr>
          <p:spPr bwMode="auto">
            <a:xfrm>
              <a:off x="-76200" y="3943985"/>
              <a:ext cx="1371600" cy="444040"/>
            </a:xfrm>
            <a:custGeom>
              <a:avLst/>
              <a:gdLst>
                <a:gd name="T0" fmla="*/ 2147483647 w 20000"/>
                <a:gd name="T1" fmla="*/ 0 h 20000"/>
                <a:gd name="T2" fmla="*/ 2147483647 w 20000"/>
                <a:gd name="T3" fmla="*/ 2147483647 h 20000"/>
                <a:gd name="T4" fmla="*/ 0 w 20000"/>
                <a:gd name="T5" fmla="*/ 2147483647 h 20000"/>
                <a:gd name="T6" fmla="*/ 0 w 20000"/>
                <a:gd name="T7" fmla="*/ 0 h 20000"/>
                <a:gd name="T8" fmla="*/ 21474836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Freeform 220"/>
            <p:cNvSpPr>
              <a:spLocks/>
            </p:cNvSpPr>
            <p:nvPr/>
          </p:nvSpPr>
          <p:spPr bwMode="auto">
            <a:xfrm>
              <a:off x="-76200" y="2655035"/>
              <a:ext cx="1371600" cy="444040"/>
            </a:xfrm>
            <a:custGeom>
              <a:avLst/>
              <a:gdLst>
                <a:gd name="T0" fmla="*/ 2147483647 w 20000"/>
                <a:gd name="T1" fmla="*/ 0 h 20000"/>
                <a:gd name="T2" fmla="*/ 2147483647 w 20000"/>
                <a:gd name="T3" fmla="*/ 2147483647 h 20000"/>
                <a:gd name="T4" fmla="*/ 0 w 20000"/>
                <a:gd name="T5" fmla="*/ 2147483647 h 20000"/>
                <a:gd name="T6" fmla="*/ 0 w 20000"/>
                <a:gd name="T7" fmla="*/ 0 h 20000"/>
                <a:gd name="T8" fmla="*/ 21474836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Freeform 248"/>
            <p:cNvSpPr>
              <a:spLocks/>
            </p:cNvSpPr>
            <p:nvPr/>
          </p:nvSpPr>
          <p:spPr bwMode="auto">
            <a:xfrm>
              <a:off x="-76200" y="3943985"/>
              <a:ext cx="1371600" cy="444040"/>
            </a:xfrm>
            <a:custGeom>
              <a:avLst/>
              <a:gdLst>
                <a:gd name="T0" fmla="*/ 2147483647 w 20000"/>
                <a:gd name="T1" fmla="*/ 0 h 20000"/>
                <a:gd name="T2" fmla="*/ 2147483647 w 20000"/>
                <a:gd name="T3" fmla="*/ 2147483647 h 20000"/>
                <a:gd name="T4" fmla="*/ 0 w 20000"/>
                <a:gd name="T5" fmla="*/ 2147483647 h 20000"/>
                <a:gd name="T6" fmla="*/ 0 w 20000"/>
                <a:gd name="T7" fmla="*/ 0 h 20000"/>
                <a:gd name="T8" fmla="*/ 21474836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Rectangle 247"/>
            <p:cNvSpPr>
              <a:spLocks noChangeArrowheads="1"/>
            </p:cNvSpPr>
            <p:nvPr/>
          </p:nvSpPr>
          <p:spPr bwMode="auto">
            <a:xfrm>
              <a:off x="297543" y="4084290"/>
              <a:ext cx="845457" cy="185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r" rtl="1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ea typeface="Mincho" charset="-128"/>
                </a:rPr>
                <a:t>Loader</a:t>
              </a:r>
              <a:endParaRPr lang="en-US" altLang="en-US" sz="16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l" rtl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4591" name="Freeform 205"/>
            <p:cNvSpPr>
              <a:spLocks/>
            </p:cNvSpPr>
            <p:nvPr/>
          </p:nvSpPr>
          <p:spPr bwMode="auto">
            <a:xfrm>
              <a:off x="1299029" y="1679071"/>
              <a:ext cx="587829" cy="0"/>
            </a:xfrm>
            <a:custGeom>
              <a:avLst/>
              <a:gdLst>
                <a:gd name="T0" fmla="*/ 2147483647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Freeform 283"/>
            <p:cNvSpPr>
              <a:spLocks/>
            </p:cNvSpPr>
            <p:nvPr/>
          </p:nvSpPr>
          <p:spPr bwMode="auto">
            <a:xfrm>
              <a:off x="1299029" y="2285001"/>
              <a:ext cx="587829" cy="0"/>
            </a:xfrm>
            <a:custGeom>
              <a:avLst/>
              <a:gdLst>
                <a:gd name="T0" fmla="*/ 2147483647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Freeform 246"/>
            <p:cNvSpPr>
              <a:spLocks/>
            </p:cNvSpPr>
            <p:nvPr/>
          </p:nvSpPr>
          <p:spPr bwMode="auto">
            <a:xfrm>
              <a:off x="1299029" y="4166005"/>
              <a:ext cx="587829" cy="0"/>
            </a:xfrm>
            <a:custGeom>
              <a:avLst/>
              <a:gdLst>
                <a:gd name="T0" fmla="*/ 2147483647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Rectangle 245"/>
            <p:cNvSpPr>
              <a:spLocks noChangeArrowheads="1"/>
            </p:cNvSpPr>
            <p:nvPr/>
          </p:nvSpPr>
          <p:spPr bwMode="auto">
            <a:xfrm>
              <a:off x="1143000" y="3751259"/>
              <a:ext cx="1712686" cy="255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228600" algn="r" rtl="1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Primary Memory</a:t>
              </a:r>
            </a:p>
            <a:p>
              <a:pPr algn="l" rtl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4595" name="Freeform 303"/>
            <p:cNvSpPr>
              <a:spLocks/>
            </p:cNvSpPr>
            <p:nvPr/>
          </p:nvSpPr>
          <p:spPr bwMode="auto">
            <a:xfrm>
              <a:off x="1299029" y="5720147"/>
              <a:ext cx="587829" cy="0"/>
            </a:xfrm>
            <a:custGeom>
              <a:avLst/>
              <a:gdLst>
                <a:gd name="T0" fmla="*/ 2147483647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Freeform 219"/>
            <p:cNvSpPr>
              <a:spLocks/>
            </p:cNvSpPr>
            <p:nvPr/>
          </p:nvSpPr>
          <p:spPr bwMode="auto">
            <a:xfrm>
              <a:off x="-76200" y="2655035"/>
              <a:ext cx="1371600" cy="444040"/>
            </a:xfrm>
            <a:custGeom>
              <a:avLst/>
              <a:gdLst>
                <a:gd name="T0" fmla="*/ 2147483647 w 20000"/>
                <a:gd name="T1" fmla="*/ 0 h 20000"/>
                <a:gd name="T2" fmla="*/ 2147483647 w 20000"/>
                <a:gd name="T3" fmla="*/ 2147483647 h 20000"/>
                <a:gd name="T4" fmla="*/ 0 w 20000"/>
                <a:gd name="T5" fmla="*/ 2147483647 h 20000"/>
                <a:gd name="T6" fmla="*/ 0 w 20000"/>
                <a:gd name="T7" fmla="*/ 0 h 20000"/>
                <a:gd name="T8" fmla="*/ 21474836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Rectangle 218"/>
            <p:cNvSpPr>
              <a:spLocks noChangeArrowheads="1"/>
            </p:cNvSpPr>
            <p:nvPr/>
          </p:nvSpPr>
          <p:spPr bwMode="auto">
            <a:xfrm>
              <a:off x="112486" y="2793797"/>
              <a:ext cx="1117600" cy="143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r" rtl="1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Mincho" charset="-128"/>
                </a:rPr>
                <a:t>Compiler</a:t>
              </a:r>
              <a:endPara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l" rtl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24598" name="Freeform 217"/>
            <p:cNvSpPr>
              <a:spLocks/>
            </p:cNvSpPr>
            <p:nvPr/>
          </p:nvSpPr>
          <p:spPr bwMode="auto">
            <a:xfrm>
              <a:off x="1299029" y="2877055"/>
              <a:ext cx="587829" cy="0"/>
            </a:xfrm>
            <a:custGeom>
              <a:avLst/>
              <a:gdLst>
                <a:gd name="T0" fmla="*/ 2147483647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Freeform 266"/>
            <p:cNvSpPr>
              <a:spLocks/>
            </p:cNvSpPr>
            <p:nvPr/>
          </p:nvSpPr>
          <p:spPr bwMode="auto">
            <a:xfrm>
              <a:off x="1299029" y="3467567"/>
              <a:ext cx="587829" cy="0"/>
            </a:xfrm>
            <a:custGeom>
              <a:avLst/>
              <a:gdLst>
                <a:gd name="T0" fmla="*/ 2147483647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00" name="Group 201"/>
            <p:cNvGrpSpPr>
              <a:grpSpLocks/>
            </p:cNvGrpSpPr>
            <p:nvPr/>
          </p:nvGrpSpPr>
          <p:grpSpPr bwMode="auto">
            <a:xfrm>
              <a:off x="-76200" y="1447800"/>
              <a:ext cx="1371600" cy="444040"/>
              <a:chOff x="0" y="0"/>
              <a:chExt cx="20000" cy="20000"/>
            </a:xfrm>
          </p:grpSpPr>
          <p:sp>
            <p:nvSpPr>
              <p:cNvPr id="24699" name="Freeform 20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0" name="Freeform 203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1" name="Rectangle 202"/>
              <p:cNvSpPr>
                <a:spLocks noChangeArrowheads="1"/>
              </p:cNvSpPr>
              <p:nvPr/>
            </p:nvSpPr>
            <p:spPr bwMode="auto">
              <a:xfrm>
                <a:off x="5464" y="6306"/>
                <a:ext cx="9060" cy="7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Mincho" charset="-128"/>
                  </a:rPr>
                  <a:t>Editor</a:t>
                </a:r>
                <a:endPara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l" rtl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01" name="Group 278"/>
            <p:cNvGrpSpPr>
              <a:grpSpLocks/>
            </p:cNvGrpSpPr>
            <p:nvPr/>
          </p:nvGrpSpPr>
          <p:grpSpPr bwMode="auto">
            <a:xfrm>
              <a:off x="-76200" y="2062981"/>
              <a:ext cx="1371600" cy="444040"/>
              <a:chOff x="0" y="0"/>
              <a:chExt cx="20000" cy="20000"/>
            </a:xfrm>
          </p:grpSpPr>
          <p:sp>
            <p:nvSpPr>
              <p:cNvPr id="24695" name="Freeform 28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96" name="Group 279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24697" name="Freeform 281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8" name="Rectangle 280"/>
                <p:cNvSpPr>
                  <a:spLocks noChangeArrowheads="1"/>
                </p:cNvSpPr>
                <p:nvPr/>
              </p:nvSpPr>
              <p:spPr bwMode="auto">
                <a:xfrm>
                  <a:off x="1179" y="5861"/>
                  <a:ext cx="17631" cy="7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incho" charset="-128"/>
                    </a:rPr>
                    <a:t>Preprocessor</a:t>
                  </a:r>
                  <a:endPara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  <a:p>
                  <a:pPr algn="l" rtl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4602" name="Group 261"/>
            <p:cNvGrpSpPr>
              <a:grpSpLocks/>
            </p:cNvGrpSpPr>
            <p:nvPr/>
          </p:nvGrpSpPr>
          <p:grpSpPr bwMode="auto">
            <a:xfrm>
              <a:off x="-76200" y="3245547"/>
              <a:ext cx="1371600" cy="444040"/>
              <a:chOff x="0" y="0"/>
              <a:chExt cx="20000" cy="20000"/>
            </a:xfrm>
          </p:grpSpPr>
          <p:sp>
            <p:nvSpPr>
              <p:cNvPr id="24691" name="Freeform 26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92" name="Group 262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24693" name="Freeform 26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4" name="Rectangle 263"/>
                <p:cNvSpPr>
                  <a:spLocks noChangeArrowheads="1"/>
                </p:cNvSpPr>
                <p:nvPr/>
              </p:nvSpPr>
              <p:spPr bwMode="auto">
                <a:xfrm>
                  <a:off x="5464" y="5889"/>
                  <a:ext cx="9060" cy="7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0000"/>
                      </a:solidFill>
                      <a:latin typeface="Arial" panose="020B0604020202020204" pitchFamily="34" charset="0"/>
                      <a:ea typeface="Mincho" charset="-128"/>
                    </a:rPr>
                    <a:t>Linker</a:t>
                  </a:r>
                  <a:endPara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  <a:p>
                  <a:pPr algn="l" rtl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4603" name="Group 296"/>
            <p:cNvGrpSpPr>
              <a:grpSpLocks/>
            </p:cNvGrpSpPr>
            <p:nvPr/>
          </p:nvGrpSpPr>
          <p:grpSpPr bwMode="auto">
            <a:xfrm>
              <a:off x="-76200" y="5498126"/>
              <a:ext cx="1371600" cy="444040"/>
              <a:chOff x="0" y="0"/>
              <a:chExt cx="20000" cy="20000"/>
            </a:xfrm>
          </p:grpSpPr>
          <p:grpSp>
            <p:nvGrpSpPr>
              <p:cNvPr id="24685" name="Group 300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24689" name="Freeform 302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0" name="Rectangle 301"/>
                <p:cNvSpPr>
                  <a:spLocks noChangeArrowheads="1"/>
                </p:cNvSpPr>
                <p:nvPr/>
              </p:nvSpPr>
              <p:spPr bwMode="auto">
                <a:xfrm>
                  <a:off x="9750" y="12222"/>
                  <a:ext cx="488" cy="2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Arial" panose="020B0604020202020204" pitchFamily="34" charset="0"/>
                    </a:rPr>
                    <a:t> </a:t>
                  </a:r>
                </a:p>
                <a:p>
                  <a:pPr algn="l" rtl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686" name="Group 297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24687" name="Freeform 29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8" name="Rectangle 298"/>
                <p:cNvSpPr>
                  <a:spLocks noChangeArrowheads="1"/>
                </p:cNvSpPr>
                <p:nvPr/>
              </p:nvSpPr>
              <p:spPr bwMode="auto">
                <a:xfrm>
                  <a:off x="7607" y="6667"/>
                  <a:ext cx="4774" cy="7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rtl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604" name="Rectangle 295"/>
            <p:cNvSpPr>
              <a:spLocks noChangeArrowheads="1"/>
            </p:cNvSpPr>
            <p:nvPr/>
          </p:nvSpPr>
          <p:spPr bwMode="auto">
            <a:xfrm>
              <a:off x="794657" y="5305401"/>
              <a:ext cx="2351314" cy="296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228600" algn="r" rtl="1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Primary Memory</a:t>
              </a:r>
            </a:p>
          </p:txBody>
        </p:sp>
        <p:grpSp>
          <p:nvGrpSpPr>
            <p:cNvPr id="24605" name="Group 284"/>
            <p:cNvGrpSpPr>
              <a:grpSpLocks/>
            </p:cNvGrpSpPr>
            <p:nvPr/>
          </p:nvGrpSpPr>
          <p:grpSpPr bwMode="auto">
            <a:xfrm>
              <a:off x="1886857" y="5633805"/>
              <a:ext cx="876300" cy="1181024"/>
              <a:chOff x="-2" y="1"/>
              <a:chExt cx="20003" cy="19999"/>
            </a:xfrm>
          </p:grpSpPr>
          <p:sp>
            <p:nvSpPr>
              <p:cNvPr id="24675" name="Rectangle 294"/>
              <p:cNvSpPr>
                <a:spLocks noChangeArrowheads="1"/>
              </p:cNvSpPr>
              <p:nvPr/>
            </p:nvSpPr>
            <p:spPr bwMode="auto">
              <a:xfrm>
                <a:off x="8336" y="12593"/>
                <a:ext cx="2237" cy="5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indent="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pPr algn="ctr" rtl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pPr algn="ctr" rtl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pPr algn="l" rtl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676" name="Freeform 293"/>
              <p:cNvSpPr>
                <a:spLocks/>
              </p:cNvSpPr>
              <p:nvPr/>
            </p:nvSpPr>
            <p:spPr bwMode="auto">
              <a:xfrm>
                <a:off x="-2" y="1"/>
                <a:ext cx="19837" cy="19999"/>
              </a:xfrm>
              <a:custGeom>
                <a:avLst/>
                <a:gdLst>
                  <a:gd name="T0" fmla="*/ 19023 w 20000"/>
                  <a:gd name="T1" fmla="*/ 0 h 20000"/>
                  <a:gd name="T2" fmla="*/ 19023 w 20000"/>
                  <a:gd name="T3" fmla="*/ 19984 h 20000"/>
                  <a:gd name="T4" fmla="*/ 0 w 20000"/>
                  <a:gd name="T5" fmla="*/ 19984 h 20000"/>
                  <a:gd name="T6" fmla="*/ 0 w 20000"/>
                  <a:gd name="T7" fmla="*/ 0 h 20000"/>
                  <a:gd name="T8" fmla="*/ 1902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7" name="Freeform 292"/>
              <p:cNvSpPr>
                <a:spLocks/>
              </p:cNvSpPr>
              <p:nvPr/>
            </p:nvSpPr>
            <p:spPr bwMode="auto">
              <a:xfrm>
                <a:off x="35" y="22"/>
                <a:ext cx="19966" cy="2493"/>
              </a:xfrm>
              <a:custGeom>
                <a:avLst/>
                <a:gdLst>
                  <a:gd name="T0" fmla="*/ 19777 w 20000"/>
                  <a:gd name="T1" fmla="*/ 0 h 20000"/>
                  <a:gd name="T2" fmla="*/ 19777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7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8" name="Freeform 291"/>
              <p:cNvSpPr>
                <a:spLocks/>
              </p:cNvSpPr>
              <p:nvPr/>
            </p:nvSpPr>
            <p:spPr bwMode="auto">
              <a:xfrm>
                <a:off x="35" y="2536"/>
                <a:ext cx="19966" cy="2515"/>
              </a:xfrm>
              <a:custGeom>
                <a:avLst/>
                <a:gdLst>
                  <a:gd name="T0" fmla="*/ 19777 w 20000"/>
                  <a:gd name="T1" fmla="*/ 0 h 20000"/>
                  <a:gd name="T2" fmla="*/ 19777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7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" name="Freeform 290"/>
              <p:cNvSpPr>
                <a:spLocks/>
              </p:cNvSpPr>
              <p:nvPr/>
            </p:nvSpPr>
            <p:spPr bwMode="auto">
              <a:xfrm>
                <a:off x="35" y="5009"/>
                <a:ext cx="19966" cy="2493"/>
              </a:xfrm>
              <a:custGeom>
                <a:avLst/>
                <a:gdLst>
                  <a:gd name="T0" fmla="*/ 19777 w 20000"/>
                  <a:gd name="T1" fmla="*/ 0 h 20000"/>
                  <a:gd name="T2" fmla="*/ 19777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7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" name="Freeform 289"/>
              <p:cNvSpPr>
                <a:spLocks/>
              </p:cNvSpPr>
              <p:nvPr/>
            </p:nvSpPr>
            <p:spPr bwMode="auto">
              <a:xfrm>
                <a:off x="35" y="7512"/>
                <a:ext cx="19966" cy="2494"/>
              </a:xfrm>
              <a:custGeom>
                <a:avLst/>
                <a:gdLst>
                  <a:gd name="T0" fmla="*/ 19777 w 20000"/>
                  <a:gd name="T1" fmla="*/ 0 h 20000"/>
                  <a:gd name="T2" fmla="*/ 19777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7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" name="Freeform 288"/>
              <p:cNvSpPr>
                <a:spLocks/>
              </p:cNvSpPr>
              <p:nvPr/>
            </p:nvSpPr>
            <p:spPr bwMode="auto">
              <a:xfrm>
                <a:off x="35" y="10006"/>
                <a:ext cx="19966" cy="2493"/>
              </a:xfrm>
              <a:custGeom>
                <a:avLst/>
                <a:gdLst>
                  <a:gd name="T0" fmla="*/ 19777 w 20000"/>
                  <a:gd name="T1" fmla="*/ 0 h 20000"/>
                  <a:gd name="T2" fmla="*/ 19777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7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" name="Freeform 287"/>
              <p:cNvSpPr>
                <a:spLocks/>
              </p:cNvSpPr>
              <p:nvPr/>
            </p:nvSpPr>
            <p:spPr bwMode="auto">
              <a:xfrm>
                <a:off x="35" y="12510"/>
                <a:ext cx="19966" cy="4997"/>
              </a:xfrm>
              <a:custGeom>
                <a:avLst/>
                <a:gdLst>
                  <a:gd name="T0" fmla="*/ 19777 w 20000"/>
                  <a:gd name="T1" fmla="*/ 0 h 20000"/>
                  <a:gd name="T2" fmla="*/ 19777 w 20000"/>
                  <a:gd name="T3" fmla="*/ 5 h 20000"/>
                  <a:gd name="T4" fmla="*/ 0 w 20000"/>
                  <a:gd name="T5" fmla="*/ 5 h 20000"/>
                  <a:gd name="T6" fmla="*/ 0 w 20000"/>
                  <a:gd name="T7" fmla="*/ 0 h 20000"/>
                  <a:gd name="T8" fmla="*/ 197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3" name="Freeform 286"/>
              <p:cNvSpPr>
                <a:spLocks/>
              </p:cNvSpPr>
              <p:nvPr/>
            </p:nvSpPr>
            <p:spPr bwMode="auto">
              <a:xfrm>
                <a:off x="35" y="17507"/>
                <a:ext cx="19966" cy="2493"/>
              </a:xfrm>
              <a:custGeom>
                <a:avLst/>
                <a:gdLst>
                  <a:gd name="T0" fmla="*/ 19777 w 20000"/>
                  <a:gd name="T1" fmla="*/ 0 h 20000"/>
                  <a:gd name="T2" fmla="*/ 19777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7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4" name="Rectangle 285"/>
              <p:cNvSpPr>
                <a:spLocks noChangeArrowheads="1"/>
              </p:cNvSpPr>
              <p:nvPr/>
            </p:nvSpPr>
            <p:spPr bwMode="auto">
              <a:xfrm>
                <a:off x="8890" y="12510"/>
                <a:ext cx="2237" cy="5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indent="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pPr algn="ctr" rtl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pPr algn="ctr" rtl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pPr algn="l" rtl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06" name="Group 233"/>
            <p:cNvGrpSpPr>
              <a:grpSpLocks/>
            </p:cNvGrpSpPr>
            <p:nvPr/>
          </p:nvGrpSpPr>
          <p:grpSpPr bwMode="auto">
            <a:xfrm>
              <a:off x="1886857" y="4091999"/>
              <a:ext cx="883557" cy="1179482"/>
              <a:chOff x="0" y="0"/>
              <a:chExt cx="20000" cy="20000"/>
            </a:xfrm>
          </p:grpSpPr>
          <p:sp>
            <p:nvSpPr>
              <p:cNvPr id="24664" name="Freeform 244"/>
              <p:cNvSpPr>
                <a:spLocks/>
              </p:cNvSpPr>
              <p:nvPr/>
            </p:nvSpPr>
            <p:spPr bwMode="auto">
              <a:xfrm>
                <a:off x="0" y="0"/>
                <a:ext cx="19834" cy="19969"/>
              </a:xfrm>
              <a:custGeom>
                <a:avLst/>
                <a:gdLst>
                  <a:gd name="T0" fmla="*/ 19007 w 20000"/>
                  <a:gd name="T1" fmla="*/ 0 h 20000"/>
                  <a:gd name="T2" fmla="*/ 19007 w 20000"/>
                  <a:gd name="T3" fmla="*/ 19804 h 20000"/>
                  <a:gd name="T4" fmla="*/ 0 w 20000"/>
                  <a:gd name="T5" fmla="*/ 19804 h 20000"/>
                  <a:gd name="T6" fmla="*/ 0 w 20000"/>
                  <a:gd name="T7" fmla="*/ 0 h 20000"/>
                  <a:gd name="T8" fmla="*/ 1900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5" name="Freeform 243"/>
              <p:cNvSpPr>
                <a:spLocks/>
              </p:cNvSpPr>
              <p:nvPr/>
            </p:nvSpPr>
            <p:spPr bwMode="auto">
              <a:xfrm>
                <a:off x="37" y="21"/>
                <a:ext cx="19963" cy="2490"/>
              </a:xfrm>
              <a:custGeom>
                <a:avLst/>
                <a:gdLst>
                  <a:gd name="T0" fmla="*/ 19759 w 20000"/>
                  <a:gd name="T1" fmla="*/ 0 h 20000"/>
                  <a:gd name="T2" fmla="*/ 19759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759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6" name="Freeform 242"/>
              <p:cNvSpPr>
                <a:spLocks/>
              </p:cNvSpPr>
              <p:nvPr/>
            </p:nvSpPr>
            <p:spPr bwMode="auto">
              <a:xfrm>
                <a:off x="37" y="2531"/>
                <a:ext cx="19963" cy="2511"/>
              </a:xfrm>
              <a:custGeom>
                <a:avLst/>
                <a:gdLst>
                  <a:gd name="T0" fmla="*/ 19759 w 20000"/>
                  <a:gd name="T1" fmla="*/ 0 h 20000"/>
                  <a:gd name="T2" fmla="*/ 19759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759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67" name="Group 234"/>
              <p:cNvGrpSpPr>
                <a:grpSpLocks/>
              </p:cNvGrpSpPr>
              <p:nvPr/>
            </p:nvGrpSpPr>
            <p:grpSpPr bwMode="auto">
              <a:xfrm>
                <a:off x="37" y="5042"/>
                <a:ext cx="19963" cy="14958"/>
                <a:chOff x="-4" y="-1"/>
                <a:chExt cx="20008" cy="20001"/>
              </a:xfrm>
            </p:grpSpPr>
            <p:sp>
              <p:nvSpPr>
                <p:cNvPr id="24668" name="Rectangle 241"/>
                <p:cNvSpPr>
                  <a:spLocks noChangeArrowheads="1"/>
                </p:cNvSpPr>
                <p:nvPr/>
              </p:nvSpPr>
              <p:spPr bwMode="auto">
                <a:xfrm>
                  <a:off x="8314" y="10112"/>
                  <a:ext cx="2242" cy="7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indent="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pPr algn="ctr" rtl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pPr algn="ctr" rtl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pPr algn="l" rtl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69" name="Freeform 240"/>
                <p:cNvSpPr>
                  <a:spLocks/>
                </p:cNvSpPr>
                <p:nvPr/>
              </p:nvSpPr>
              <p:spPr bwMode="auto">
                <a:xfrm>
                  <a:off x="-4" y="-1"/>
                  <a:ext cx="20008" cy="3330"/>
                </a:xfrm>
                <a:custGeom>
                  <a:avLst/>
                  <a:gdLst>
                    <a:gd name="T0" fmla="*/ 20029 w 20000"/>
                    <a:gd name="T1" fmla="*/ 0 h 20000"/>
                    <a:gd name="T2" fmla="*/ 20029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2002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0" name="Freeform 239"/>
                <p:cNvSpPr>
                  <a:spLocks/>
                </p:cNvSpPr>
                <p:nvPr/>
              </p:nvSpPr>
              <p:spPr bwMode="auto">
                <a:xfrm>
                  <a:off x="-4" y="3329"/>
                  <a:ext cx="20008" cy="3328"/>
                </a:xfrm>
                <a:custGeom>
                  <a:avLst/>
                  <a:gdLst>
                    <a:gd name="T0" fmla="*/ 20029 w 20000"/>
                    <a:gd name="T1" fmla="*/ 0 h 20000"/>
                    <a:gd name="T2" fmla="*/ 20029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2002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1" name="Freeform 238"/>
                <p:cNvSpPr>
                  <a:spLocks/>
                </p:cNvSpPr>
                <p:nvPr/>
              </p:nvSpPr>
              <p:spPr bwMode="auto">
                <a:xfrm>
                  <a:off x="-4" y="6657"/>
                  <a:ext cx="20008" cy="3329"/>
                </a:xfrm>
                <a:custGeom>
                  <a:avLst/>
                  <a:gdLst>
                    <a:gd name="T0" fmla="*/ 20029 w 20000"/>
                    <a:gd name="T1" fmla="*/ 0 h 20000"/>
                    <a:gd name="T2" fmla="*/ 20029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2002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2" name="Freeform 237"/>
                <p:cNvSpPr>
                  <a:spLocks/>
                </p:cNvSpPr>
                <p:nvPr/>
              </p:nvSpPr>
              <p:spPr bwMode="auto">
                <a:xfrm>
                  <a:off x="-4" y="10000"/>
                  <a:ext cx="20008" cy="6672"/>
                </a:xfrm>
                <a:custGeom>
                  <a:avLst/>
                  <a:gdLst>
                    <a:gd name="T0" fmla="*/ 20029 w 20000"/>
                    <a:gd name="T1" fmla="*/ 0 h 20000"/>
                    <a:gd name="T2" fmla="*/ 20029 w 20000"/>
                    <a:gd name="T3" fmla="*/ 27 h 20000"/>
                    <a:gd name="T4" fmla="*/ 0 w 20000"/>
                    <a:gd name="T5" fmla="*/ 27 h 20000"/>
                    <a:gd name="T6" fmla="*/ 0 w 20000"/>
                    <a:gd name="T7" fmla="*/ 0 h 20000"/>
                    <a:gd name="T8" fmla="*/ 2002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3" name="Freeform 236"/>
                <p:cNvSpPr>
                  <a:spLocks/>
                </p:cNvSpPr>
                <p:nvPr/>
              </p:nvSpPr>
              <p:spPr bwMode="auto">
                <a:xfrm>
                  <a:off x="-4" y="16672"/>
                  <a:ext cx="20008" cy="3328"/>
                </a:xfrm>
                <a:custGeom>
                  <a:avLst/>
                  <a:gdLst>
                    <a:gd name="T0" fmla="*/ 20029 w 20000"/>
                    <a:gd name="T1" fmla="*/ 0 h 20000"/>
                    <a:gd name="T2" fmla="*/ 20029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2002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4" name="Rectangle 235"/>
                <p:cNvSpPr>
                  <a:spLocks noChangeArrowheads="1"/>
                </p:cNvSpPr>
                <p:nvPr/>
              </p:nvSpPr>
              <p:spPr bwMode="auto">
                <a:xfrm>
                  <a:off x="8870" y="10000"/>
                  <a:ext cx="2242" cy="72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indent="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pPr algn="ctr" rtl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pPr algn="ctr" rtl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pPr algn="l" rtl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4607" name="Group 206"/>
            <p:cNvGrpSpPr>
              <a:grpSpLocks/>
            </p:cNvGrpSpPr>
            <p:nvPr/>
          </p:nvGrpSpPr>
          <p:grpSpPr bwMode="auto">
            <a:xfrm>
              <a:off x="1886857" y="2732125"/>
              <a:ext cx="910771" cy="300652"/>
              <a:chOff x="0" y="1"/>
              <a:chExt cx="20000" cy="19999"/>
            </a:xfrm>
          </p:grpSpPr>
          <p:grpSp>
            <p:nvGrpSpPr>
              <p:cNvPr id="24654" name="Group 213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24661" name="Oval 216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he-IL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62" name="Freeform 215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867 w 20000"/>
                    <a:gd name="T1" fmla="*/ 0 h 20000"/>
                    <a:gd name="T2" fmla="*/ 19867 w 20000"/>
                    <a:gd name="T3" fmla="*/ 3334 h 20000"/>
                    <a:gd name="T4" fmla="*/ 0 w 20000"/>
                    <a:gd name="T5" fmla="*/ 3334 h 20000"/>
                    <a:gd name="T6" fmla="*/ 0 w 20000"/>
                    <a:gd name="T7" fmla="*/ 0 h 20000"/>
                    <a:gd name="T8" fmla="*/ 1986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3" name="Oval 214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he-IL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655" name="Oval 212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656" name="Freeform 211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867 w 20000"/>
                  <a:gd name="T1" fmla="*/ 0 h 20000"/>
                  <a:gd name="T2" fmla="*/ 19867 w 20000"/>
                  <a:gd name="T3" fmla="*/ 3254 h 20000"/>
                  <a:gd name="T4" fmla="*/ 0 w 20000"/>
                  <a:gd name="T5" fmla="*/ 3254 h 20000"/>
                  <a:gd name="T6" fmla="*/ 0 w 20000"/>
                  <a:gd name="T7" fmla="*/ 0 h 20000"/>
                  <a:gd name="T8" fmla="*/ 198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7" name="Freeform 210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7760 w 20000"/>
                  <a:gd name="T1" fmla="*/ 0 h 20000"/>
                  <a:gd name="T2" fmla="*/ 1776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776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8" name="Rectangle 209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  <a:ea typeface="Mincho" charset="-128"/>
                  </a:rPr>
                  <a:t>Disk</a:t>
                </a: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4659" name="Freeform 208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8579 w 20000"/>
                  <a:gd name="T1" fmla="*/ 0 h 20000"/>
                  <a:gd name="T2" fmla="*/ 18579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8579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0" name="Oval 207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08" name="Group 250"/>
            <p:cNvGrpSpPr>
              <a:grpSpLocks/>
            </p:cNvGrpSpPr>
            <p:nvPr/>
          </p:nvGrpSpPr>
          <p:grpSpPr bwMode="auto">
            <a:xfrm>
              <a:off x="1886857" y="3318012"/>
              <a:ext cx="910771" cy="300652"/>
              <a:chOff x="0" y="1"/>
              <a:chExt cx="20000" cy="19999"/>
            </a:xfrm>
          </p:grpSpPr>
          <p:grpSp>
            <p:nvGrpSpPr>
              <p:cNvPr id="24644" name="Group 257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24651" name="Oval 260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he-IL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52" name="Freeform 259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867 w 20000"/>
                    <a:gd name="T1" fmla="*/ 0 h 20000"/>
                    <a:gd name="T2" fmla="*/ 19867 w 20000"/>
                    <a:gd name="T3" fmla="*/ 3334 h 20000"/>
                    <a:gd name="T4" fmla="*/ 0 w 20000"/>
                    <a:gd name="T5" fmla="*/ 3334 h 20000"/>
                    <a:gd name="T6" fmla="*/ 0 w 20000"/>
                    <a:gd name="T7" fmla="*/ 0 h 20000"/>
                    <a:gd name="T8" fmla="*/ 1986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3" name="Oval 258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he-IL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645" name="Oval 256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646" name="Freeform 255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867 w 20000"/>
                  <a:gd name="T1" fmla="*/ 0 h 20000"/>
                  <a:gd name="T2" fmla="*/ 19867 w 20000"/>
                  <a:gd name="T3" fmla="*/ 3254 h 20000"/>
                  <a:gd name="T4" fmla="*/ 0 w 20000"/>
                  <a:gd name="T5" fmla="*/ 3254 h 20000"/>
                  <a:gd name="T6" fmla="*/ 0 w 20000"/>
                  <a:gd name="T7" fmla="*/ 0 h 20000"/>
                  <a:gd name="T8" fmla="*/ 198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Freeform 254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7760 w 20000"/>
                  <a:gd name="T1" fmla="*/ 0 h 20000"/>
                  <a:gd name="T2" fmla="*/ 1776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776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8" name="Rectangle 253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  <a:ea typeface="Mincho" charset="-128"/>
                  </a:rPr>
                  <a:t>Disk</a:t>
                </a:r>
                <a:endPara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l" rtl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4649" name="Freeform 252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8579 w 20000"/>
                  <a:gd name="T1" fmla="*/ 0 h 20000"/>
                  <a:gd name="T2" fmla="*/ 18579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8579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0" name="Oval 251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09" name="Group 222"/>
            <p:cNvGrpSpPr>
              <a:grpSpLocks/>
            </p:cNvGrpSpPr>
            <p:nvPr/>
          </p:nvGrpSpPr>
          <p:grpSpPr bwMode="auto">
            <a:xfrm>
              <a:off x="172357" y="4653216"/>
              <a:ext cx="970643" cy="300652"/>
              <a:chOff x="0" y="1"/>
              <a:chExt cx="20000" cy="19999"/>
            </a:xfrm>
          </p:grpSpPr>
          <p:grpSp>
            <p:nvGrpSpPr>
              <p:cNvPr id="24634" name="Group 229"/>
              <p:cNvGrpSpPr>
                <a:grpSpLocks/>
              </p:cNvGrpSpPr>
              <p:nvPr/>
            </p:nvGrpSpPr>
            <p:grpSpPr bwMode="auto">
              <a:xfrm>
                <a:off x="18" y="42"/>
                <a:ext cx="19982" cy="19958"/>
                <a:chOff x="0" y="2"/>
                <a:chExt cx="20000" cy="19998"/>
              </a:xfrm>
            </p:grpSpPr>
            <p:sp>
              <p:nvSpPr>
                <p:cNvPr id="24641" name="Oval 232"/>
                <p:cNvSpPr>
                  <a:spLocks noChangeArrowheads="1"/>
                </p:cNvSpPr>
                <p:nvPr/>
              </p:nvSpPr>
              <p:spPr bwMode="auto">
                <a:xfrm>
                  <a:off x="0" y="15021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he-IL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42" name="Freeform 231"/>
                <p:cNvSpPr>
                  <a:spLocks/>
                </p:cNvSpPr>
                <p:nvPr/>
              </p:nvSpPr>
              <p:spPr bwMode="auto">
                <a:xfrm>
                  <a:off x="18" y="2553"/>
                  <a:ext cx="19982" cy="14814"/>
                </a:xfrm>
                <a:custGeom>
                  <a:avLst/>
                  <a:gdLst>
                    <a:gd name="T0" fmla="*/ 19873 w 20000"/>
                    <a:gd name="T1" fmla="*/ 0 h 20000"/>
                    <a:gd name="T2" fmla="*/ 19873 w 20000"/>
                    <a:gd name="T3" fmla="*/ 3293 h 20000"/>
                    <a:gd name="T4" fmla="*/ 0 w 20000"/>
                    <a:gd name="T5" fmla="*/ 3293 h 20000"/>
                    <a:gd name="T6" fmla="*/ 0 w 20000"/>
                    <a:gd name="T7" fmla="*/ 0 h 20000"/>
                    <a:gd name="T8" fmla="*/ 1987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3" name="Oval 230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he-IL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635" name="Oval 228"/>
              <p:cNvSpPr>
                <a:spLocks noChangeArrowheads="1"/>
              </p:cNvSpPr>
              <p:nvPr/>
            </p:nvSpPr>
            <p:spPr bwMode="auto">
              <a:xfrm>
                <a:off x="0" y="14949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636" name="Freeform 227"/>
              <p:cNvSpPr>
                <a:spLocks/>
              </p:cNvSpPr>
              <p:nvPr/>
            </p:nvSpPr>
            <p:spPr bwMode="auto">
              <a:xfrm>
                <a:off x="18" y="2547"/>
                <a:ext cx="19964" cy="14784"/>
              </a:xfrm>
              <a:custGeom>
                <a:avLst/>
                <a:gdLst>
                  <a:gd name="T0" fmla="*/ 19765 w 20000"/>
                  <a:gd name="T1" fmla="*/ 0 h 20000"/>
                  <a:gd name="T2" fmla="*/ 19765 w 20000"/>
                  <a:gd name="T3" fmla="*/ 3254 h 20000"/>
                  <a:gd name="T4" fmla="*/ 0 w 20000"/>
                  <a:gd name="T5" fmla="*/ 3254 h 20000"/>
                  <a:gd name="T6" fmla="*/ 0 w 20000"/>
                  <a:gd name="T7" fmla="*/ 0 h 20000"/>
                  <a:gd name="T8" fmla="*/ 1976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7" name="Freeform 226"/>
              <p:cNvSpPr>
                <a:spLocks/>
              </p:cNvSpPr>
              <p:nvPr/>
            </p:nvSpPr>
            <p:spPr bwMode="auto">
              <a:xfrm>
                <a:off x="203" y="14949"/>
                <a:ext cx="19594" cy="2669"/>
              </a:xfrm>
              <a:custGeom>
                <a:avLst/>
                <a:gdLst>
                  <a:gd name="T0" fmla="*/ 17668 w 20000"/>
                  <a:gd name="T1" fmla="*/ 0 h 20000"/>
                  <a:gd name="T2" fmla="*/ 17668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766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Rectangle 225"/>
              <p:cNvSpPr>
                <a:spLocks noChangeArrowheads="1"/>
              </p:cNvSpPr>
              <p:nvPr/>
            </p:nvSpPr>
            <p:spPr bwMode="auto">
              <a:xfrm>
                <a:off x="5176" y="6489"/>
                <a:ext cx="963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  <a:ea typeface="Mincho" charset="-128"/>
                  </a:rPr>
                  <a:t>Disk</a:t>
                </a:r>
                <a:endPara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l" rtl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4639" name="Freeform 224"/>
              <p:cNvSpPr>
                <a:spLocks/>
              </p:cNvSpPr>
              <p:nvPr/>
            </p:nvSpPr>
            <p:spPr bwMode="auto">
              <a:xfrm>
                <a:off x="166" y="2095"/>
                <a:ext cx="19742" cy="2752"/>
              </a:xfrm>
              <a:custGeom>
                <a:avLst/>
                <a:gdLst>
                  <a:gd name="T0" fmla="*/ 18483 w 20000"/>
                  <a:gd name="T1" fmla="*/ 0 h 20000"/>
                  <a:gd name="T2" fmla="*/ 18483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848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Oval 223"/>
              <p:cNvSpPr>
                <a:spLocks noChangeArrowheads="1"/>
              </p:cNvSpPr>
              <p:nvPr/>
            </p:nvSpPr>
            <p:spPr bwMode="auto">
              <a:xfrm>
                <a:off x="0" y="1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610" name="Freeform 221"/>
            <p:cNvSpPr>
              <a:spLocks/>
            </p:cNvSpPr>
            <p:nvPr/>
          </p:nvSpPr>
          <p:spPr bwMode="auto">
            <a:xfrm>
              <a:off x="613229" y="4388026"/>
              <a:ext cx="0" cy="2960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2147483647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Rectangle 350"/>
            <p:cNvSpPr>
              <a:spLocks noChangeArrowheads="1"/>
            </p:cNvSpPr>
            <p:nvPr/>
          </p:nvSpPr>
          <p:spPr bwMode="auto">
            <a:xfrm>
              <a:off x="272143" y="5601427"/>
              <a:ext cx="615787" cy="338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ea typeface="Mincho" charset="-128"/>
                </a:rPr>
                <a:t>CPU</a:t>
              </a:r>
            </a:p>
          </p:txBody>
        </p:sp>
        <p:grpSp>
          <p:nvGrpSpPr>
            <p:cNvPr id="24612" name="Group 351"/>
            <p:cNvGrpSpPr>
              <a:grpSpLocks/>
            </p:cNvGrpSpPr>
            <p:nvPr/>
          </p:nvGrpSpPr>
          <p:grpSpPr bwMode="auto">
            <a:xfrm>
              <a:off x="1926771" y="2123111"/>
              <a:ext cx="910771" cy="300652"/>
              <a:chOff x="0" y="1"/>
              <a:chExt cx="20000" cy="19999"/>
            </a:xfrm>
          </p:grpSpPr>
          <p:grpSp>
            <p:nvGrpSpPr>
              <p:cNvPr id="24624" name="Group 352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24631" name="Oval 353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he-IL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32" name="Freeform 354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867 w 20000"/>
                    <a:gd name="T1" fmla="*/ 0 h 20000"/>
                    <a:gd name="T2" fmla="*/ 19867 w 20000"/>
                    <a:gd name="T3" fmla="*/ 3334 h 20000"/>
                    <a:gd name="T4" fmla="*/ 0 w 20000"/>
                    <a:gd name="T5" fmla="*/ 3334 h 20000"/>
                    <a:gd name="T6" fmla="*/ 0 w 20000"/>
                    <a:gd name="T7" fmla="*/ 0 h 20000"/>
                    <a:gd name="T8" fmla="*/ 1986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3" name="Oval 355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he-IL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625" name="Oval 356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626" name="Freeform 357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867 w 20000"/>
                  <a:gd name="T1" fmla="*/ 0 h 20000"/>
                  <a:gd name="T2" fmla="*/ 19867 w 20000"/>
                  <a:gd name="T3" fmla="*/ 3254 h 20000"/>
                  <a:gd name="T4" fmla="*/ 0 w 20000"/>
                  <a:gd name="T5" fmla="*/ 3254 h 20000"/>
                  <a:gd name="T6" fmla="*/ 0 w 20000"/>
                  <a:gd name="T7" fmla="*/ 0 h 20000"/>
                  <a:gd name="T8" fmla="*/ 198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Freeform 358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7760 w 20000"/>
                  <a:gd name="T1" fmla="*/ 0 h 20000"/>
                  <a:gd name="T2" fmla="*/ 1776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776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8" name="Rectangle 359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  <a:ea typeface="Mincho" charset="-128"/>
                  </a:rPr>
                  <a:t>Disk</a:t>
                </a: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4629" name="Freeform 360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8579 w 20000"/>
                  <a:gd name="T1" fmla="*/ 0 h 20000"/>
                  <a:gd name="T2" fmla="*/ 18579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8579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Oval 361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13" name="Group 362"/>
            <p:cNvGrpSpPr>
              <a:grpSpLocks/>
            </p:cNvGrpSpPr>
            <p:nvPr/>
          </p:nvGrpSpPr>
          <p:grpSpPr bwMode="auto">
            <a:xfrm>
              <a:off x="1926771" y="1531058"/>
              <a:ext cx="910771" cy="300652"/>
              <a:chOff x="0" y="1"/>
              <a:chExt cx="20000" cy="19999"/>
            </a:xfrm>
          </p:grpSpPr>
          <p:grpSp>
            <p:nvGrpSpPr>
              <p:cNvPr id="24614" name="Group 363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24621" name="Oval 364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he-IL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22" name="Freeform 365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867 w 20000"/>
                    <a:gd name="T1" fmla="*/ 0 h 20000"/>
                    <a:gd name="T2" fmla="*/ 19867 w 20000"/>
                    <a:gd name="T3" fmla="*/ 3334 h 20000"/>
                    <a:gd name="T4" fmla="*/ 0 w 20000"/>
                    <a:gd name="T5" fmla="*/ 3334 h 20000"/>
                    <a:gd name="T6" fmla="*/ 0 w 20000"/>
                    <a:gd name="T7" fmla="*/ 0 h 20000"/>
                    <a:gd name="T8" fmla="*/ 1986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3" name="Oval 366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he-IL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615" name="Oval 367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616" name="Freeform 368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867 w 20000"/>
                  <a:gd name="T1" fmla="*/ 0 h 20000"/>
                  <a:gd name="T2" fmla="*/ 19867 w 20000"/>
                  <a:gd name="T3" fmla="*/ 3254 h 20000"/>
                  <a:gd name="T4" fmla="*/ 0 w 20000"/>
                  <a:gd name="T5" fmla="*/ 3254 h 20000"/>
                  <a:gd name="T6" fmla="*/ 0 w 20000"/>
                  <a:gd name="T7" fmla="*/ 0 h 20000"/>
                  <a:gd name="T8" fmla="*/ 198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7" name="Freeform 369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7760 w 20000"/>
                  <a:gd name="T1" fmla="*/ 0 h 20000"/>
                  <a:gd name="T2" fmla="*/ 1776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776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Rectangle 370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  <a:ea typeface="Mincho" charset="-128"/>
                  </a:rPr>
                  <a:t>Disk</a:t>
                </a: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4619" name="Freeform 371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8579 w 20000"/>
                  <a:gd name="T1" fmla="*/ 0 h 20000"/>
                  <a:gd name="T2" fmla="*/ 18579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8579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Oval 372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80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676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4582" grpId="0"/>
      <p:bldP spid="24583" grpId="0"/>
      <p:bldP spid="24584" grpId="0"/>
      <p:bldP spid="2458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פונקציות ספריה</a:t>
            </a:r>
            <a:endParaRPr lang="en-US" smtClean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82148"/>
            <a:ext cx="10259568" cy="51375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קיימות פונקציות ספריה בשפה אותן ניתן להכליל בתוכנית ולקרוא להן.</a:t>
            </a:r>
          </a:p>
          <a:p>
            <a:pPr lvl="1">
              <a:lnSpc>
                <a:spcPct val="90000"/>
              </a:lnSpc>
            </a:pPr>
            <a:r>
              <a:rPr lang="he-IL" dirty="0" smtClean="0"/>
              <a:t>לשם כך יש לעשות </a:t>
            </a:r>
            <a:r>
              <a:rPr lang="en-US" dirty="0"/>
              <a:t>include</a:t>
            </a:r>
            <a:r>
              <a:rPr lang="he-IL" dirty="0" smtClean="0"/>
              <a:t> לקובץ </a:t>
            </a:r>
            <a:r>
              <a:rPr lang="en-US" dirty="0" smtClean="0"/>
              <a:t>header</a:t>
            </a:r>
            <a:r>
              <a:rPr lang="he-IL" dirty="0" smtClean="0"/>
              <a:t> בו כתובים ה </a:t>
            </a:r>
            <a:r>
              <a:rPr lang="en-US" dirty="0" smtClean="0"/>
              <a:t>prototype</a:t>
            </a:r>
            <a:r>
              <a:rPr lang="he-IL" dirty="0" smtClean="0"/>
              <a:t> של הפונקציות.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דוגמא: ספריה שמטפלת במחרוזות</a:t>
            </a:r>
            <a:endParaRPr lang="he-IL" dirty="0"/>
          </a:p>
          <a:p>
            <a:pPr lvl="1" algn="l" rtl="0">
              <a:lnSpc>
                <a:spcPct val="90000"/>
              </a:lnSpc>
              <a:buNone/>
            </a:pPr>
            <a:r>
              <a:rPr lang="en-US" sz="2800" dirty="0" smtClean="0"/>
              <a:t>#</a:t>
            </a:r>
            <a:r>
              <a:rPr lang="en-US" sz="2800" dirty="0"/>
              <a:t>include &lt;</a:t>
            </a:r>
            <a:r>
              <a:rPr lang="en-US" sz="2800" dirty="0" err="1"/>
              <a:t>string.h</a:t>
            </a:r>
            <a:r>
              <a:rPr lang="en-US" sz="2800" dirty="0" smtClean="0"/>
              <a:t>&gt;</a:t>
            </a:r>
            <a:endParaRPr lang="he-IL" sz="2800" dirty="0" smtClean="0"/>
          </a:p>
          <a:p>
            <a:pPr lvl="1" algn="l" rtl="0"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 smtClean="0"/>
              <a:t>include</a:t>
            </a:r>
            <a:r>
              <a:rPr lang="he-IL" dirty="0" smtClean="0"/>
              <a:t> </a:t>
            </a:r>
            <a:r>
              <a:rPr lang="he-IL" dirty="0"/>
              <a:t>לקובץ </a:t>
            </a:r>
            <a:r>
              <a:rPr lang="en-US" dirty="0"/>
              <a:t>header</a:t>
            </a:r>
            <a:r>
              <a:rPr lang="he-IL" dirty="0"/>
              <a:t> שכתבנו יהיו בתוך </a:t>
            </a:r>
            <a:r>
              <a:rPr lang="he-IL" dirty="0" smtClean="0"/>
              <a:t>" "</a:t>
            </a:r>
            <a:r>
              <a:rPr lang="en-US" dirty="0" smtClean="0"/>
              <a:t> </a:t>
            </a:r>
            <a:r>
              <a:rPr lang="he-IL" dirty="0"/>
              <a:t>(גרשיים)</a:t>
            </a:r>
          </a:p>
          <a:p>
            <a:pPr>
              <a:lnSpc>
                <a:spcPct val="90000"/>
              </a:lnSpc>
            </a:pPr>
            <a:r>
              <a:rPr lang="en-US" dirty="0"/>
              <a:t>include</a:t>
            </a:r>
            <a:r>
              <a:rPr lang="he-IL" dirty="0"/>
              <a:t> לקובץ </a:t>
            </a:r>
            <a:r>
              <a:rPr lang="en-US" dirty="0"/>
              <a:t>header</a:t>
            </a:r>
            <a:r>
              <a:rPr lang="he-IL" dirty="0"/>
              <a:t> של </a:t>
            </a:r>
            <a:r>
              <a:rPr lang="he-IL" dirty="0" smtClean="0"/>
              <a:t>ספריות  יהיו </a:t>
            </a:r>
            <a:r>
              <a:rPr lang="he-IL" dirty="0"/>
              <a:t>בתוך </a:t>
            </a:r>
            <a:r>
              <a:rPr lang="he-IL" dirty="0" smtClean="0"/>
              <a:t>&lt; &gt;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59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903" y="129209"/>
            <a:ext cx="10231820" cy="1033669"/>
          </a:xfrm>
        </p:spPr>
        <p:txBody>
          <a:bodyPr/>
          <a:lstStyle/>
          <a:p>
            <a:pPr algn="l" rtl="0"/>
            <a:r>
              <a:rPr lang="en-US" dirty="0" smtClean="0"/>
              <a:t>#define </a:t>
            </a:r>
            <a:r>
              <a:rPr lang="en-US" dirty="0"/>
              <a:t>directive </a:t>
            </a:r>
            <a:endParaRPr lang="en-US" dirty="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62878"/>
            <a:ext cx="10489323" cy="5784677"/>
          </a:xfrm>
        </p:spPr>
        <p:txBody>
          <a:bodyPr>
            <a:noAutofit/>
          </a:bodyPr>
          <a:lstStyle/>
          <a:p>
            <a:pPr eaLnBrk="1" hangingPunct="1"/>
            <a:r>
              <a:rPr lang="he-IL" sz="3200" dirty="0" smtClean="0"/>
              <a:t>אפשר להגדיר קבוע באופן הבא:</a:t>
            </a:r>
            <a:endParaRPr lang="en-US" sz="3200" dirty="0" smtClean="0"/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800" dirty="0" smtClean="0"/>
              <a:t>#define</a:t>
            </a:r>
            <a:r>
              <a:rPr lang="he-IL" sz="2800" dirty="0" smtClean="0"/>
              <a:t> </a:t>
            </a:r>
            <a:r>
              <a:rPr lang="en-US" sz="2800" dirty="0" smtClean="0"/>
              <a:t> TAXES</a:t>
            </a:r>
            <a:r>
              <a:rPr lang="he-IL" sz="2800" dirty="0" smtClean="0"/>
              <a:t> </a:t>
            </a:r>
            <a:r>
              <a:rPr lang="en-US" sz="2800" dirty="0" smtClean="0"/>
              <a:t> 0.17</a:t>
            </a:r>
          </a:p>
          <a:p>
            <a:pPr eaLnBrk="1" hangingPunct="1"/>
            <a:r>
              <a:rPr lang="he-IL" sz="3200" dirty="0" smtClean="0"/>
              <a:t>את ה</a:t>
            </a:r>
            <a:r>
              <a:rPr lang="en-US" sz="3200" dirty="0" smtClean="0"/>
              <a:t> #define </a:t>
            </a:r>
            <a:r>
              <a:rPr lang="he-IL" sz="3200" dirty="0"/>
              <a:t>נ</a:t>
            </a:r>
            <a:r>
              <a:rPr lang="he-IL" sz="3200" dirty="0" smtClean="0"/>
              <a:t>כתוב בראש קובץ </a:t>
            </a:r>
            <a:r>
              <a:rPr lang="en-US" sz="3200" dirty="0" smtClean="0"/>
              <a:t>header</a:t>
            </a:r>
            <a:r>
              <a:rPr lang="he-IL" sz="3200" dirty="0" smtClean="0"/>
              <a:t> שהקבוע משתייך רעיונית לפונקציות המוגדרות בו</a:t>
            </a:r>
            <a:endParaRPr lang="en-US" sz="3200" dirty="0" smtClean="0"/>
          </a:p>
          <a:p>
            <a:r>
              <a:rPr lang="he-IL" sz="3200" dirty="0" smtClean="0"/>
              <a:t>בעיקרון אפשר לכתוב את ה</a:t>
            </a:r>
            <a:r>
              <a:rPr lang="en-US" sz="3200" dirty="0"/>
              <a:t>  #</a:t>
            </a:r>
            <a:r>
              <a:rPr lang="en-US" sz="3200" dirty="0" smtClean="0"/>
              <a:t>define </a:t>
            </a:r>
            <a:r>
              <a:rPr lang="he-IL" sz="3200" dirty="0" smtClean="0"/>
              <a:t>בכל מקום</a:t>
            </a:r>
            <a:r>
              <a:rPr lang="en-US" sz="3200" dirty="0" smtClean="0"/>
              <a:t> </a:t>
            </a:r>
            <a:r>
              <a:rPr lang="he-IL" sz="3200" dirty="0" smtClean="0"/>
              <a:t>בתוכנית. הקבוע יהיה מוכר מאותו מקום ועד לסוף התוכנית</a:t>
            </a:r>
          </a:p>
          <a:p>
            <a:r>
              <a:rPr lang="he-IL" sz="3200" dirty="0" smtClean="0"/>
              <a:t>מתרחש תהליך </a:t>
            </a:r>
            <a:r>
              <a:rPr lang="he-IL" sz="3200" dirty="0"/>
              <a:t>ראשוני לפני </a:t>
            </a:r>
            <a:r>
              <a:rPr lang="he-IL" sz="3200" dirty="0" smtClean="0"/>
              <a:t>קומפילציה בו הקומפיילר מחליף</a:t>
            </a:r>
            <a:r>
              <a:rPr lang="en-US" sz="3200" dirty="0" smtClean="0"/>
              <a:t> </a:t>
            </a:r>
            <a:r>
              <a:rPr lang="he-IL" sz="3200" dirty="0" smtClean="0"/>
              <a:t>את </a:t>
            </a:r>
            <a:r>
              <a:rPr lang="he-IL" sz="3200" b="1" dirty="0" smtClean="0"/>
              <a:t>המחרוזת</a:t>
            </a:r>
            <a:r>
              <a:rPr lang="he-IL" sz="3200" dirty="0" smtClean="0"/>
              <a:t> שהוגדרה </a:t>
            </a:r>
            <a:r>
              <a:rPr lang="he-IL" sz="3200" b="1" dirty="0" smtClean="0"/>
              <a:t>במחרוזת </a:t>
            </a:r>
            <a:r>
              <a:rPr lang="he-IL" sz="3200" dirty="0" smtClean="0"/>
              <a:t>השנייה.</a:t>
            </a:r>
            <a:r>
              <a:rPr lang="en-US" sz="3200" dirty="0" smtClean="0"/>
              <a:t> </a:t>
            </a:r>
            <a:endParaRPr lang="he-IL" sz="3200" dirty="0" smtClean="0"/>
          </a:p>
          <a:p>
            <a:pPr lvl="1"/>
            <a:r>
              <a:rPr lang="en-US" sz="2800" dirty="0" smtClean="0"/>
              <a:t>TAXES</a:t>
            </a:r>
            <a:r>
              <a:rPr lang="en-GB" sz="2800" dirty="0" smtClean="0"/>
              <a:t> </a:t>
            </a:r>
            <a:r>
              <a:rPr lang="he-IL" sz="2800" dirty="0" smtClean="0"/>
              <a:t> בדוגמא יוחלף ב </a:t>
            </a:r>
            <a:r>
              <a:rPr lang="en-GB" sz="2800" dirty="0" smtClean="0"/>
              <a:t>0.17</a:t>
            </a:r>
            <a:r>
              <a:rPr lang="he-IL" sz="2800" dirty="0" smtClean="0"/>
              <a:t>. </a:t>
            </a:r>
            <a:endParaRPr lang="en-GB" sz="2800" dirty="0" smtClean="0"/>
          </a:p>
        </p:txBody>
      </p:sp>
      <p:sp>
        <p:nvSpPr>
          <p:cNvPr id="68613" name="AutoShape 4"/>
          <p:cNvSpPr>
            <a:spLocks noChangeArrowheads="1"/>
          </p:cNvSpPr>
          <p:nvPr/>
        </p:nvSpPr>
        <p:spPr bwMode="auto">
          <a:xfrm>
            <a:off x="6287812" y="1811932"/>
            <a:ext cx="2808312" cy="385192"/>
          </a:xfrm>
          <a:prstGeom prst="wedgeRoundRectCallout">
            <a:avLst>
              <a:gd name="adj1" fmla="val -70884"/>
              <a:gd name="adj2" fmla="val 10764"/>
              <a:gd name="adj3" fmla="val 16667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שורה זו אינה מסתיימת ב-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678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הגדרת קבועים ע"י </a:t>
            </a:r>
            <a:r>
              <a:rPr lang="en-US" dirty="0" smtClean="0"/>
              <a:t>define</a:t>
            </a:r>
            <a:r>
              <a:rPr lang="he-IL" dirty="0" smtClean="0"/>
              <a:t> </a:t>
            </a:r>
            <a:endParaRPr lang="en-US" dirty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59537" y="1036948"/>
            <a:ext cx="8077200" cy="5821052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#include &lt;stdio.h&gt;</a:t>
            </a:r>
            <a:endParaRPr lang="en-US" dirty="0">
              <a:latin typeface="Verdana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latin typeface="Verdana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Verdana" pitchFamily="34" charset="0"/>
              </a:rPr>
              <a:t>#define </a:t>
            </a:r>
            <a:r>
              <a:rPr lang="en-US" b="1" dirty="0">
                <a:latin typeface="Verdana" pitchFamily="34" charset="0"/>
              </a:rPr>
              <a:t>TAXES</a:t>
            </a:r>
            <a:r>
              <a:rPr lang="en-US" dirty="0">
                <a:latin typeface="Verdana" pitchFamily="34" charset="0"/>
              </a:rPr>
              <a:t> 0.17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latin typeface="Verdana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 float</a:t>
            </a:r>
            <a:r>
              <a:rPr lang="he-IL" noProof="1">
                <a:latin typeface="Verdana" pitchFamily="34" charset="0"/>
              </a:rPr>
              <a:t> </a:t>
            </a:r>
            <a:r>
              <a:rPr lang="en-US" noProof="1">
                <a:latin typeface="Verdana" pitchFamily="34" charset="0"/>
              </a:rPr>
              <a:t> price;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 float</a:t>
            </a:r>
            <a:r>
              <a:rPr lang="he-IL" noProof="1">
                <a:latin typeface="Verdana" pitchFamily="34" charset="0"/>
              </a:rPr>
              <a:t> </a:t>
            </a:r>
            <a:r>
              <a:rPr lang="en-US" noProof="1">
                <a:latin typeface="Verdana" pitchFamily="34" charset="0"/>
              </a:rPr>
              <a:t> totalPrice;</a:t>
            </a:r>
            <a:endParaRPr lang="en-US" dirty="0">
              <a:latin typeface="Verdana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Verdana" pitchFamily="34" charset="0"/>
              </a:rPr>
              <a:t>	</a:t>
            </a:r>
            <a:endParaRPr lang="en-US" b="1" noProof="1">
              <a:latin typeface="Verdana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 printf("Please enter the product’s price: ");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 scanf("%f", &amp;price);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 totalPrice = price + (price*</a:t>
            </a:r>
            <a:r>
              <a:rPr lang="en-US" b="1" dirty="0">
                <a:latin typeface="Verdana" pitchFamily="34" charset="0"/>
              </a:rPr>
              <a:t>TAXES</a:t>
            </a:r>
            <a:r>
              <a:rPr lang="en-US" noProof="1">
                <a:latin typeface="Verdana" pitchFamily="34" charset="0"/>
              </a:rPr>
              <a:t>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 printf("Total price including %.2f%% taxes is %.2f\n", </a:t>
            </a:r>
            <a:endParaRPr lang="en-US" dirty="0">
              <a:latin typeface="Verdana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Verdana" pitchFamily="34" charset="0"/>
              </a:rPr>
              <a:t>                </a:t>
            </a:r>
            <a:r>
              <a:rPr lang="en-US" b="1" dirty="0">
                <a:latin typeface="Verdana" pitchFamily="34" charset="0"/>
              </a:rPr>
              <a:t>TAXES</a:t>
            </a:r>
            <a:r>
              <a:rPr lang="en-US" dirty="0">
                <a:latin typeface="Verdana" pitchFamily="34" charset="0"/>
              </a:rPr>
              <a:t>*100</a:t>
            </a:r>
            <a:r>
              <a:rPr lang="en-US" noProof="1">
                <a:latin typeface="Verdana" pitchFamily="34" charset="0"/>
              </a:rPr>
              <a:t>, totalPrice);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}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941873" y="6162856"/>
            <a:ext cx="3182353" cy="695144"/>
          </a:xfrm>
          <a:prstGeom prst="wedgeRectCallout">
            <a:avLst>
              <a:gd name="adj1" fmla="val -130036"/>
              <a:gd name="adj2" fmla="val -65442"/>
            </a:avLst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ציון להצגת רק 2 ספרות אחרי הנקודה העשרונית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8097649" y="4449452"/>
            <a:ext cx="2931712" cy="554569"/>
          </a:xfrm>
          <a:prstGeom prst="wedgeRectCallout">
            <a:avLst>
              <a:gd name="adj1" fmla="val -81628"/>
              <a:gd name="adj2" fmla="val 196899"/>
            </a:avLst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%% כדי להציג את התו %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11885" y="5684363"/>
            <a:ext cx="556181" cy="524015"/>
          </a:xfrm>
          <a:prstGeom prst="ellipse">
            <a:avLst/>
          </a:prstGeom>
          <a:noFill/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85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085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dirty="0" smtClean="0"/>
              <a:t>#define </a:t>
            </a:r>
            <a:r>
              <a:rPr lang="he-IL" dirty="0" smtClean="0"/>
              <a:t> - </a:t>
            </a:r>
            <a:r>
              <a:rPr lang="en-US" dirty="0" smtClean="0"/>
              <a:t>Conditional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56183"/>
            <a:ext cx="10259568" cy="5661140"/>
          </a:xfrm>
        </p:spPr>
        <p:txBody>
          <a:bodyPr>
            <a:normAutofit lnSpcReduction="10000"/>
          </a:bodyPr>
          <a:lstStyle/>
          <a:p>
            <a:r>
              <a:rPr lang="he-IL" dirty="0" smtClean="0"/>
              <a:t>ניתן לכתוב </a:t>
            </a:r>
            <a:r>
              <a:rPr lang="he-IL" dirty="0"/>
              <a:t>פקודת </a:t>
            </a:r>
            <a:r>
              <a:rPr lang="en-US" dirty="0" smtClean="0"/>
              <a:t>#define</a:t>
            </a:r>
            <a:r>
              <a:rPr lang="he-IL" dirty="0" smtClean="0"/>
              <a:t> </a:t>
            </a:r>
            <a:r>
              <a:rPr lang="he-IL" dirty="0"/>
              <a:t>ללא ערך, רק כדי להכניס </a:t>
            </a:r>
            <a:r>
              <a:rPr lang="he-IL" dirty="0" smtClean="0"/>
              <a:t>מחרוזת מסוימת לטבלת ה </a:t>
            </a:r>
            <a:r>
              <a:rPr lang="en-US" dirty="0" smtClean="0"/>
              <a:t>macros</a:t>
            </a:r>
            <a:r>
              <a:rPr lang="he-IL" dirty="0" smtClean="0"/>
              <a:t> (קבועים)</a:t>
            </a:r>
            <a:endParaRPr lang="he-IL" dirty="0"/>
          </a:p>
          <a:p>
            <a:pPr marL="382588" indent="-382588" algn="l" rtl="0"/>
            <a:r>
              <a:rPr lang="en-US" sz="3200" dirty="0" smtClean="0"/>
              <a:t>#define TEST</a:t>
            </a:r>
          </a:p>
          <a:p>
            <a:r>
              <a:rPr lang="he-IL" dirty="0" smtClean="0"/>
              <a:t>הידור/</a:t>
            </a:r>
            <a:r>
              <a:rPr lang="he-IL" dirty="0" err="1" smtClean="0"/>
              <a:t>קימפול</a:t>
            </a:r>
            <a:r>
              <a:rPr lang="he-IL" dirty="0" smtClean="0"/>
              <a:t> </a:t>
            </a:r>
            <a:r>
              <a:rPr lang="he-IL" dirty="0"/>
              <a:t>מותנה: לפעמים נרצה </a:t>
            </a:r>
            <a:r>
              <a:rPr lang="he-IL" dirty="0" smtClean="0"/>
              <a:t>לקמפל קטע </a:t>
            </a:r>
            <a:r>
              <a:rPr lang="he-IL" dirty="0"/>
              <a:t>קוד מסוים רק בתנאי מסוים</a:t>
            </a:r>
            <a:r>
              <a:rPr lang="he-IL" dirty="0" smtClean="0"/>
              <a:t>.</a:t>
            </a:r>
            <a:endParaRPr lang="en-US" dirty="0" smtClean="0"/>
          </a:p>
          <a:p>
            <a:r>
              <a:rPr lang="he-IL" dirty="0" smtClean="0"/>
              <a:t>נשתמש בפקודות בסיסיות</a:t>
            </a:r>
            <a:r>
              <a:rPr lang="en-US" dirty="0" smtClean="0"/>
              <a:t> </a:t>
            </a:r>
            <a:r>
              <a:rPr lang="he-IL" dirty="0" smtClean="0"/>
              <a:t> (יש עוד):</a:t>
            </a:r>
          </a:p>
          <a:p>
            <a:pPr algn="l" rtl="0"/>
            <a:r>
              <a:rPr lang="en-US" sz="3200" dirty="0" smtClean="0"/>
              <a:t>#</a:t>
            </a:r>
            <a:r>
              <a:rPr lang="en-US" sz="3200" dirty="0" err="1" smtClean="0"/>
              <a:t>ifdef</a:t>
            </a:r>
            <a:endParaRPr lang="he-IL" sz="3200" dirty="0" smtClean="0"/>
          </a:p>
          <a:p>
            <a:pPr algn="l" rtl="0"/>
            <a:r>
              <a:rPr lang="en-US" sz="3200" dirty="0" smtClean="0"/>
              <a:t>#</a:t>
            </a:r>
            <a:r>
              <a:rPr lang="en-US" sz="3200" dirty="0" err="1" smtClean="0"/>
              <a:t>ifndef</a:t>
            </a:r>
            <a:endParaRPr lang="he-IL" sz="3200" dirty="0" smtClean="0"/>
          </a:p>
          <a:p>
            <a:pPr algn="l" rtl="0"/>
            <a:r>
              <a:rPr lang="en-US" sz="3200" dirty="0" smtClean="0"/>
              <a:t>#</a:t>
            </a:r>
            <a:r>
              <a:rPr lang="en-US" sz="3200" dirty="0" err="1" smtClean="0"/>
              <a:t>endif</a:t>
            </a:r>
            <a:r>
              <a:rPr lang="en-US" sz="3200" dirty="0" smtClean="0"/>
              <a:t>	</a:t>
            </a:r>
            <a:endParaRPr lang="he-IL" sz="3200" dirty="0" smtClean="0"/>
          </a:p>
          <a:p>
            <a:pPr algn="l" rtl="0"/>
            <a:r>
              <a:rPr lang="en-US" sz="3200" dirty="0" smtClean="0"/>
              <a:t>#else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486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dirty="0" smtClean="0"/>
              <a:t>#define </a:t>
            </a:r>
            <a:r>
              <a:rPr lang="he-IL" dirty="0" smtClean="0"/>
              <a:t> - </a:t>
            </a:r>
            <a:r>
              <a:rPr lang="en-US" dirty="0" smtClean="0"/>
              <a:t>Conditional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ניתן </a:t>
            </a:r>
            <a:r>
              <a:rPr lang="he-IL" dirty="0"/>
              <a:t>לבדוק האם מחרוזת מסוימת </a:t>
            </a:r>
            <a:r>
              <a:rPr lang="he-IL" dirty="0" smtClean="0"/>
              <a:t>הוגדרה בטבלה בעזרת </a:t>
            </a:r>
            <a:r>
              <a:rPr lang="he-IL" dirty="0"/>
              <a:t>הפקודה </a:t>
            </a:r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he-IL" dirty="0" smtClean="0"/>
              <a:t> </a:t>
            </a:r>
            <a:endParaRPr lang="en-US" dirty="0" smtClean="0"/>
          </a:p>
          <a:p>
            <a:pPr lvl="1" algn="l" rtl="0"/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TEST</a:t>
            </a:r>
            <a:endParaRPr lang="en-US" dirty="0"/>
          </a:p>
          <a:p>
            <a:r>
              <a:rPr lang="he-IL" dirty="0" smtClean="0"/>
              <a:t>או </a:t>
            </a:r>
            <a:r>
              <a:rPr lang="he-IL" dirty="0"/>
              <a:t>אם לא </a:t>
            </a:r>
            <a:r>
              <a:rPr lang="he-IL" dirty="0" smtClean="0"/>
              <a:t>הוגדרה </a:t>
            </a:r>
            <a:r>
              <a:rPr lang="he-IL" dirty="0"/>
              <a:t>בעזרת הפקודה </a:t>
            </a:r>
            <a:r>
              <a:rPr lang="en-US" dirty="0"/>
              <a:t>#</a:t>
            </a:r>
            <a:r>
              <a:rPr lang="en-US" dirty="0" err="1" smtClean="0"/>
              <a:t>ifndef</a:t>
            </a:r>
            <a:endParaRPr lang="en-US" dirty="0" smtClean="0"/>
          </a:p>
          <a:p>
            <a:pPr lvl="1" algn="l" rtl="0"/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TEST</a:t>
            </a:r>
            <a:endParaRPr lang="he-IL" dirty="0"/>
          </a:p>
          <a:p>
            <a:r>
              <a:rPr lang="he-IL" sz="3600" dirty="0"/>
              <a:t>במידה והתנאי מתקיים, </a:t>
            </a:r>
            <a:r>
              <a:rPr lang="he-IL" sz="3600" dirty="0" err="1"/>
              <a:t>הקופיילר</a:t>
            </a:r>
            <a:r>
              <a:rPr lang="he-IL" sz="3600" dirty="0"/>
              <a:t> יהדר את קטע הקוד </a:t>
            </a:r>
            <a:r>
              <a:rPr lang="he-IL" dirty="0" smtClean="0"/>
              <a:t>התחום בתנאי </a:t>
            </a:r>
            <a:r>
              <a:rPr lang="he-IL" sz="3600" dirty="0" smtClean="0"/>
              <a:t>עד  </a:t>
            </a:r>
            <a:r>
              <a:rPr lang="en-US" sz="3600" dirty="0"/>
              <a:t>#</a:t>
            </a:r>
            <a:r>
              <a:rPr lang="en-US" sz="3600" dirty="0" err="1" smtClean="0"/>
              <a:t>endif</a:t>
            </a:r>
            <a:r>
              <a:rPr lang="he-IL" sz="3600" dirty="0" smtClean="0"/>
              <a:t> או </a:t>
            </a:r>
            <a:r>
              <a:rPr lang="en-US" sz="3600" dirty="0" smtClean="0"/>
              <a:t>#else</a:t>
            </a:r>
            <a:endParaRPr lang="he-IL" sz="36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316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רקע כללי לשפת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1" y="1219199"/>
            <a:ext cx="9542557" cy="5507421"/>
          </a:xfrm>
        </p:spPr>
        <p:txBody>
          <a:bodyPr>
            <a:noAutofit/>
          </a:bodyPr>
          <a:lstStyle/>
          <a:p>
            <a:r>
              <a:rPr lang="he-IL" sz="2800" dirty="0"/>
              <a:t>שפת </a:t>
            </a:r>
            <a:r>
              <a:rPr lang="en-US" sz="2800" dirty="0"/>
              <a:t>C </a:t>
            </a:r>
            <a:r>
              <a:rPr lang="he-IL" sz="2800" dirty="0"/>
              <a:t> תוכננה לראשונה בשנים 1973-1969 על ידי דניס ריצ'י ממעבדות בל על מערכות </a:t>
            </a:r>
            <a:r>
              <a:rPr lang="en-US" sz="2800" dirty="0"/>
              <a:t>UNIX </a:t>
            </a:r>
            <a:endParaRPr lang="he-IL" sz="2800" dirty="0"/>
          </a:p>
          <a:p>
            <a:r>
              <a:rPr lang="he-IL" sz="2800" dirty="0"/>
              <a:t>הצורך בשפה עלה לשם כתיבת מערכת הפעלה</a:t>
            </a:r>
          </a:p>
          <a:p>
            <a:pPr lvl="1"/>
            <a:r>
              <a:rPr lang="he-IL" sz="2800" dirty="0"/>
              <a:t>רוב הגרעין</a:t>
            </a:r>
            <a:r>
              <a:rPr lang="en-US" sz="2800" dirty="0"/>
              <a:t>Kernel) </a:t>
            </a:r>
            <a:r>
              <a:rPr lang="he-IL" sz="2800" dirty="0"/>
              <a:t>) של מערכת ההפעלה </a:t>
            </a:r>
            <a:r>
              <a:rPr lang="en-US" sz="2800" dirty="0" smtClean="0"/>
              <a:t>Linux</a:t>
            </a:r>
            <a:r>
              <a:rPr lang="he-IL" sz="2800" dirty="0" smtClean="0"/>
              <a:t> כתוב </a:t>
            </a:r>
            <a:r>
              <a:rPr lang="he-IL" sz="2800" dirty="0"/>
              <a:t>ב-</a:t>
            </a:r>
            <a:r>
              <a:rPr lang="en-US" sz="2800" dirty="0"/>
              <a:t>C </a:t>
            </a:r>
            <a:r>
              <a:rPr lang="he-IL" sz="2800" dirty="0"/>
              <a:t>, כמו גם הרבה תוכנות אחרות המהוות את </a:t>
            </a:r>
            <a:r>
              <a:rPr lang="he-IL" sz="2800" dirty="0" smtClean="0"/>
              <a:t>מכלול מערכת ההפעלה.</a:t>
            </a:r>
            <a:endParaRPr lang="he-IL" sz="2800" dirty="0"/>
          </a:p>
          <a:p>
            <a:r>
              <a:rPr lang="he-IL" sz="2800" dirty="0"/>
              <a:t>באותה עת הייתה קיימת שפת </a:t>
            </a:r>
            <a:r>
              <a:rPr lang="en-US" sz="2800" dirty="0"/>
              <a:t>B</a:t>
            </a:r>
            <a:r>
              <a:rPr lang="he-IL" sz="2800" dirty="0"/>
              <a:t> ובאמצעותה נכתבה שפת </a:t>
            </a:r>
            <a:r>
              <a:rPr lang="en-US" sz="2800" dirty="0"/>
              <a:t>C </a:t>
            </a:r>
            <a:r>
              <a:rPr lang="he-IL" sz="2800" dirty="0" smtClean="0"/>
              <a:t> בתחילה </a:t>
            </a:r>
            <a:endParaRPr lang="he-IL" sz="2800" dirty="0"/>
          </a:p>
          <a:p>
            <a:pPr lvl="1"/>
            <a:r>
              <a:rPr lang="he-IL" sz="2800" dirty="0"/>
              <a:t>מקור השם של השפה הוא באותה שפת </a:t>
            </a:r>
            <a:r>
              <a:rPr lang="en-US" sz="2800" dirty="0"/>
              <a:t>B </a:t>
            </a:r>
            <a:r>
              <a:rPr lang="he-IL" sz="2800" dirty="0"/>
              <a:t> תוך התקדמות אות אחת באלפבית</a:t>
            </a:r>
          </a:p>
          <a:p>
            <a:r>
              <a:rPr lang="he-IL" sz="2800" dirty="0"/>
              <a:t>עם התפתחות שפת</a:t>
            </a:r>
            <a:r>
              <a:rPr lang="en-US" sz="2800" dirty="0"/>
              <a:t>C </a:t>
            </a:r>
            <a:r>
              <a:rPr lang="he-IL" sz="2800" dirty="0"/>
              <a:t>, הקומפיילר בו מקמפלים את השפה נכתב אף הוא בשפת </a:t>
            </a:r>
            <a:r>
              <a:rPr lang="en-US" sz="2800" dirty="0"/>
              <a:t>C</a:t>
            </a:r>
          </a:p>
          <a:p>
            <a:endParaRPr lang="en-US" sz="2800" dirty="0"/>
          </a:p>
        </p:txBody>
      </p:sp>
      <p:sp>
        <p:nvSpPr>
          <p:cNvPr id="4" name="Rectangular Callout 3"/>
          <p:cNvSpPr/>
          <p:nvPr/>
        </p:nvSpPr>
        <p:spPr>
          <a:xfrm>
            <a:off x="3621478" y="1620982"/>
            <a:ext cx="5550232" cy="2140527"/>
          </a:xfrm>
          <a:prstGeom prst="wedgeRectCallout">
            <a:avLst>
              <a:gd name="adj1" fmla="val -26782"/>
              <a:gd name="adj2" fmla="val 158086"/>
            </a:avLst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Compilation  </a:t>
            </a:r>
            <a:r>
              <a:rPr lang="he-I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קומפילציה הידור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compile</a:t>
            </a:r>
            <a:r>
              <a:rPr lang="he-I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לקמפל להדר</a:t>
            </a:r>
          </a:p>
          <a:p>
            <a:pPr algn="ctr" rt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  <a:r>
              <a:rPr lang="he-I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קומפיילר מהדר</a:t>
            </a:r>
            <a:endParaRPr lang="he-I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he-I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הפיכת קוד הכתוב בשפה עילית לשפת מכונה הניתנת להרצה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1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הבעייתיות בפקודת </a:t>
            </a:r>
            <a:r>
              <a:rPr lang="en-US" dirty="0" smtClean="0"/>
              <a:t>include</a:t>
            </a:r>
            <a:endParaRPr lang="he-IL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977680" y="1142290"/>
            <a:ext cx="6995120" cy="841648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יתכן ונעשה </a:t>
            </a:r>
            <a:r>
              <a:rPr lang="en-US" dirty="0" smtClean="0"/>
              <a:t>include</a:t>
            </a:r>
            <a:r>
              <a:rPr lang="he-IL" dirty="0" smtClean="0"/>
              <a:t> לקובץ מסוים יותר מפעם אחת: </a:t>
            </a: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1703512" y="1074911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a.h</a:t>
            </a:r>
            <a:endParaRPr lang="he-IL" dirty="0"/>
          </a:p>
        </p:txBody>
      </p:sp>
      <p:sp>
        <p:nvSpPr>
          <p:cNvPr id="18440" name="TextBox 7"/>
          <p:cNvSpPr txBox="1">
            <a:spLocks noChangeArrowheads="1"/>
          </p:cNvSpPr>
          <p:nvPr/>
        </p:nvSpPr>
        <p:spPr bwMode="auto">
          <a:xfrm>
            <a:off x="1703512" y="4067350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main.c</a:t>
            </a:r>
            <a:endParaRPr lang="he-IL"/>
          </a:p>
        </p:txBody>
      </p:sp>
      <p:sp>
        <p:nvSpPr>
          <p:cNvPr id="9" name="Right Arrow 8"/>
          <p:cNvSpPr/>
          <p:nvPr/>
        </p:nvSpPr>
        <p:spPr>
          <a:xfrm>
            <a:off x="4151784" y="3581400"/>
            <a:ext cx="148701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442" name="TextBox 9"/>
          <p:cNvSpPr txBox="1">
            <a:spLocks noChangeArrowheads="1"/>
          </p:cNvSpPr>
          <p:nvPr/>
        </p:nvSpPr>
        <p:spPr bwMode="auto">
          <a:xfrm>
            <a:off x="1703512" y="1379712"/>
            <a:ext cx="213360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// </a:t>
            </a:r>
            <a:r>
              <a:rPr lang="en-US" dirty="0" smtClean="0">
                <a:solidFill>
                  <a:srgbClr val="009900"/>
                </a:solidFill>
              </a:rPr>
              <a:t>prototypes</a:t>
            </a:r>
            <a:endParaRPr lang="he-IL" dirty="0"/>
          </a:p>
          <a:p>
            <a:r>
              <a:rPr lang="en-US" dirty="0" smtClean="0"/>
              <a:t>void </a:t>
            </a:r>
            <a:r>
              <a:rPr lang="en-US" dirty="0"/>
              <a:t>aFoo1();</a:t>
            </a:r>
          </a:p>
          <a:p>
            <a:r>
              <a:rPr lang="en-US" dirty="0"/>
              <a:t>int    aFoo2();</a:t>
            </a:r>
            <a:endParaRPr lang="he-IL" dirty="0"/>
          </a:p>
        </p:txBody>
      </p:sp>
      <p:sp>
        <p:nvSpPr>
          <p:cNvPr id="18443" name="TextBox 10"/>
          <p:cNvSpPr txBox="1">
            <a:spLocks noChangeArrowheads="1"/>
          </p:cNvSpPr>
          <p:nvPr/>
        </p:nvSpPr>
        <p:spPr bwMode="auto">
          <a:xfrm>
            <a:off x="1703512" y="4361036"/>
            <a:ext cx="2133600" cy="23083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#include "</a:t>
            </a:r>
            <a:r>
              <a:rPr lang="en-US" dirty="0" err="1"/>
              <a:t>a.h</a:t>
            </a:r>
            <a:r>
              <a:rPr lang="en-US" dirty="0"/>
              <a:t>“</a:t>
            </a:r>
          </a:p>
          <a:p>
            <a:r>
              <a:rPr lang="en-US" dirty="0"/>
              <a:t>#include “</a:t>
            </a:r>
            <a:r>
              <a:rPr lang="en-US" dirty="0" err="1"/>
              <a:t>b.h</a:t>
            </a:r>
            <a:r>
              <a:rPr lang="en-US" dirty="0"/>
              <a:t>“</a:t>
            </a:r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     aFoo1();</a:t>
            </a:r>
          </a:p>
          <a:p>
            <a:r>
              <a:rPr lang="en-US" dirty="0"/>
              <a:t>      bGoo1();</a:t>
            </a:r>
          </a:p>
          <a:p>
            <a:r>
              <a:rPr lang="he-IL" dirty="0"/>
              <a:t>{</a:t>
            </a:r>
          </a:p>
        </p:txBody>
      </p:sp>
      <p:sp>
        <p:nvSpPr>
          <p:cNvPr id="18444" name="TextBox 11"/>
          <p:cNvSpPr txBox="1">
            <a:spLocks noChangeArrowheads="1"/>
          </p:cNvSpPr>
          <p:nvPr/>
        </p:nvSpPr>
        <p:spPr bwMode="auto">
          <a:xfrm>
            <a:off x="1932112" y="2303636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b.h</a:t>
            </a:r>
            <a:endParaRPr lang="he-IL"/>
          </a:p>
        </p:txBody>
      </p:sp>
      <p:sp>
        <p:nvSpPr>
          <p:cNvPr id="18445" name="TextBox 12"/>
          <p:cNvSpPr txBox="1">
            <a:spLocks noChangeArrowheads="1"/>
          </p:cNvSpPr>
          <p:nvPr/>
        </p:nvSpPr>
        <p:spPr bwMode="auto">
          <a:xfrm>
            <a:off x="1703512" y="2608437"/>
            <a:ext cx="2133600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#include “</a:t>
            </a:r>
            <a:r>
              <a:rPr lang="en-US" dirty="0" err="1"/>
              <a:t>a.h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bGoo1();</a:t>
            </a:r>
          </a:p>
          <a:p>
            <a:r>
              <a:rPr lang="en-US" dirty="0"/>
              <a:t>int    bGoo2();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>
          <a:xfrm>
            <a:off x="8184231" y="2460396"/>
            <a:ext cx="3052519" cy="2492604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נקבל שגיאה של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redefinition</a:t>
            </a: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 מאחר והקומפיילר רואה את ההצהרה על הפונקציות שמוגדרות ב-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a.h</a:t>
            </a: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 יותר מפעם אחת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67400" y="2350036"/>
            <a:ext cx="2133600" cy="424731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b="1" dirty="0"/>
              <a:t>void aFoo1();</a:t>
            </a:r>
          </a:p>
          <a:p>
            <a:r>
              <a:rPr lang="en-US" b="1" dirty="0" err="1"/>
              <a:t>int</a:t>
            </a:r>
            <a:r>
              <a:rPr lang="en-US" b="1" dirty="0"/>
              <a:t>    aFoo2();</a:t>
            </a:r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b="1" dirty="0"/>
              <a:t>void aFoo1();</a:t>
            </a:r>
          </a:p>
          <a:p>
            <a:r>
              <a:rPr lang="en-US" b="1" dirty="0" err="1"/>
              <a:t>int</a:t>
            </a:r>
            <a:r>
              <a:rPr lang="en-US" b="1" dirty="0"/>
              <a:t>    aFoo2();</a:t>
            </a:r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bGoo1();</a:t>
            </a:r>
          </a:p>
          <a:p>
            <a:r>
              <a:rPr lang="en-US" dirty="0" err="1"/>
              <a:t>int</a:t>
            </a:r>
            <a:r>
              <a:rPr lang="en-US" dirty="0"/>
              <a:t>    bGoo2();</a:t>
            </a:r>
            <a:endParaRPr lang="he-IL" dirty="0"/>
          </a:p>
          <a:p>
            <a:endParaRPr lang="he-IL" dirty="0"/>
          </a:p>
          <a:p>
            <a:r>
              <a:rPr lang="en-US" dirty="0"/>
              <a:t>void main()   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      aFoo1();</a:t>
            </a:r>
          </a:p>
          <a:p>
            <a:r>
              <a:rPr lang="en-US" dirty="0"/>
              <a:t>       bGoo1();</a:t>
            </a:r>
          </a:p>
          <a:p>
            <a:r>
              <a:rPr lang="he-IL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360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הפתרון עם הידור מותנה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3200" y="2532960"/>
            <a:ext cx="2133600" cy="34163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 aFoo1();</a:t>
            </a:r>
          </a:p>
          <a:p>
            <a:r>
              <a:rPr lang="en-US" dirty="0" err="1"/>
              <a:t>int</a:t>
            </a:r>
            <a:r>
              <a:rPr lang="en-US" dirty="0"/>
              <a:t>     aFoo2();</a:t>
            </a:r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 bGoo1();</a:t>
            </a:r>
          </a:p>
          <a:p>
            <a:r>
              <a:rPr lang="en-US" dirty="0" err="1"/>
              <a:t>int</a:t>
            </a:r>
            <a:r>
              <a:rPr lang="en-US"/>
              <a:t>     </a:t>
            </a:r>
            <a:r>
              <a:rPr lang="en-US" dirty="0"/>
              <a:t>bGoo2();</a:t>
            </a:r>
            <a:endParaRPr lang="he-IL" dirty="0"/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     aFoo1();</a:t>
            </a:r>
          </a:p>
          <a:p>
            <a:r>
              <a:rPr lang="en-US" dirty="0"/>
              <a:t>      bGoo1();</a:t>
            </a:r>
          </a:p>
          <a:p>
            <a:r>
              <a:rPr lang="he-IL" dirty="0"/>
              <a:t>{</a:t>
            </a:r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1905000" y="823143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a.h</a:t>
            </a:r>
            <a:endParaRPr lang="he-IL"/>
          </a:p>
        </p:txBody>
      </p:sp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1905000" y="34290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main.c</a:t>
            </a:r>
            <a:endParaRPr lang="he-IL" dirty="0"/>
          </a:p>
        </p:txBody>
      </p:sp>
      <p:sp>
        <p:nvSpPr>
          <p:cNvPr id="9" name="Right Arrow 8"/>
          <p:cNvSpPr/>
          <p:nvPr/>
        </p:nvSpPr>
        <p:spPr>
          <a:xfrm>
            <a:off x="4191000" y="4038600"/>
            <a:ext cx="2209800" cy="457200"/>
          </a:xfrm>
          <a:prstGeom prst="rightArrow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828800" y="1129532"/>
            <a:ext cx="2133600" cy="1754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ifndef</a:t>
            </a:r>
            <a:r>
              <a:rPr lang="en-US" dirty="0"/>
              <a:t>  __A_H</a:t>
            </a:r>
          </a:p>
          <a:p>
            <a:r>
              <a:rPr lang="en-US" dirty="0">
                <a:solidFill>
                  <a:srgbClr val="0070C0"/>
                </a:solidFill>
              </a:rPr>
              <a:t>#define</a:t>
            </a:r>
            <a:r>
              <a:rPr lang="en-US" dirty="0"/>
              <a:t> __A_H</a:t>
            </a:r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 aFoo1();</a:t>
            </a:r>
          </a:p>
          <a:p>
            <a:r>
              <a:rPr lang="en-US" dirty="0" err="1"/>
              <a:t>int</a:t>
            </a:r>
            <a:r>
              <a:rPr lang="en-US" dirty="0"/>
              <a:t>     aFoo2();</a:t>
            </a:r>
          </a:p>
          <a:p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endif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// __A_H</a:t>
            </a:r>
            <a:endParaRPr lang="he-IL" dirty="0">
              <a:solidFill>
                <a:srgbClr val="0099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19536" y="3722688"/>
            <a:ext cx="2119064" cy="23083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#include "</a:t>
            </a:r>
            <a:r>
              <a:rPr lang="en-US" dirty="0" err="1"/>
              <a:t>a.h</a:t>
            </a:r>
            <a:r>
              <a:rPr lang="en-US" dirty="0"/>
              <a:t>“</a:t>
            </a:r>
          </a:p>
          <a:p>
            <a:r>
              <a:rPr lang="en-US" dirty="0"/>
              <a:t>#include “</a:t>
            </a:r>
            <a:r>
              <a:rPr lang="en-US" dirty="0" err="1"/>
              <a:t>b.h</a:t>
            </a:r>
            <a:r>
              <a:rPr lang="en-US" dirty="0"/>
              <a:t>“</a:t>
            </a:r>
          </a:p>
          <a:p>
            <a:endParaRPr lang="he-IL" dirty="0"/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    aFoo1();</a:t>
            </a:r>
          </a:p>
          <a:p>
            <a:r>
              <a:rPr lang="en-US" dirty="0"/>
              <a:t>     bGoo1();</a:t>
            </a:r>
          </a:p>
          <a:p>
            <a:r>
              <a:rPr lang="he-IL" dirty="0"/>
              <a:t>{</a:t>
            </a:r>
          </a:p>
        </p:txBody>
      </p:sp>
      <p:sp>
        <p:nvSpPr>
          <p:cNvPr id="20491" name="TextBox 11"/>
          <p:cNvSpPr txBox="1">
            <a:spLocks noChangeArrowheads="1"/>
          </p:cNvSpPr>
          <p:nvPr/>
        </p:nvSpPr>
        <p:spPr bwMode="auto">
          <a:xfrm>
            <a:off x="4419600" y="824732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b.h</a:t>
            </a:r>
            <a:endParaRPr lang="he-IL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91000" y="1129532"/>
            <a:ext cx="2133600" cy="2586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ifndef</a:t>
            </a:r>
            <a:r>
              <a:rPr lang="en-US" dirty="0"/>
              <a:t>  __B_H</a:t>
            </a:r>
          </a:p>
          <a:p>
            <a:r>
              <a:rPr lang="en-US" dirty="0">
                <a:solidFill>
                  <a:srgbClr val="0070C0"/>
                </a:solidFill>
              </a:rPr>
              <a:t>#define</a:t>
            </a:r>
            <a:r>
              <a:rPr lang="en-US" dirty="0"/>
              <a:t> __B_H</a:t>
            </a:r>
          </a:p>
          <a:p>
            <a:endParaRPr lang="en-US" dirty="0"/>
          </a:p>
          <a:p>
            <a:r>
              <a:rPr lang="en-US" dirty="0"/>
              <a:t>#include “</a:t>
            </a:r>
            <a:r>
              <a:rPr lang="en-US" dirty="0" err="1"/>
              <a:t>a.h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solidFill>
                  <a:srgbClr val="009900"/>
                </a:solidFill>
              </a:rPr>
              <a:t>// prototypes</a:t>
            </a:r>
            <a:endParaRPr lang="he-IL" dirty="0"/>
          </a:p>
          <a:p>
            <a:r>
              <a:rPr lang="en-US" dirty="0"/>
              <a:t>void  bGoo1();</a:t>
            </a:r>
          </a:p>
          <a:p>
            <a:r>
              <a:rPr lang="en-US" dirty="0" err="1"/>
              <a:t>int</a:t>
            </a:r>
            <a:r>
              <a:rPr lang="en-US" dirty="0"/>
              <a:t>     bGoo2();</a:t>
            </a:r>
          </a:p>
          <a:p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endif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// __B_H</a:t>
            </a:r>
            <a:endParaRPr lang="he-IL" dirty="0">
              <a:solidFill>
                <a:srgbClr val="0099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05800" y="3789040"/>
            <a:ext cx="2133600" cy="947936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כעת יש לנו ב-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פעם אחת בלבד את ההגדרות מכל קובץ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648200" y="4800600"/>
            <a:ext cx="1676400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u="sng"/>
              <a:t>טבלת הסימולים:</a:t>
            </a:r>
          </a:p>
          <a:p>
            <a:pPr algn="r" rtl="1"/>
            <a:r>
              <a:rPr lang="en-US"/>
              <a:t>__A_H</a:t>
            </a:r>
            <a:endParaRPr lang="he-IL"/>
          </a:p>
          <a:p>
            <a:pPr algn="r" rtl="1"/>
            <a:r>
              <a:rPr lang="en-US"/>
              <a:t>__B_H</a:t>
            </a:r>
            <a:endParaRPr lang="he-IL"/>
          </a:p>
          <a:p>
            <a:pPr algn="r" rtl="1"/>
            <a:endParaRPr lang="he-IL"/>
          </a:p>
        </p:txBody>
      </p:sp>
      <p:sp>
        <p:nvSpPr>
          <p:cNvPr id="20495" name="TextBox 15"/>
          <p:cNvSpPr txBox="1">
            <a:spLocks noChangeArrowheads="1"/>
          </p:cNvSpPr>
          <p:nvPr/>
        </p:nvSpPr>
        <p:spPr bwMode="auto">
          <a:xfrm>
            <a:off x="5715000" y="1441351"/>
            <a:ext cx="2971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 dirty="0" err="1"/>
              <a:t>main.c</a:t>
            </a:r>
            <a:r>
              <a:rPr lang="he-IL" dirty="0"/>
              <a:t> לאחר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preprocessor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29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Developing in C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566" y="1051034"/>
            <a:ext cx="9890234" cy="5806965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Using Ubuntu</a:t>
            </a:r>
          </a:p>
          <a:p>
            <a:pPr algn="l" rtl="0"/>
            <a:r>
              <a:rPr lang="en-US" dirty="0" smtClean="0"/>
              <a:t>Editor:</a:t>
            </a:r>
          </a:p>
          <a:p>
            <a:pPr lvl="1" algn="l" rtl="0"/>
            <a:r>
              <a:rPr lang="en-US" dirty="0" err="1" smtClean="0"/>
              <a:t>Gedit</a:t>
            </a:r>
            <a:r>
              <a:rPr lang="en-US" dirty="0" smtClean="0"/>
              <a:t>, VI, EMAX</a:t>
            </a:r>
          </a:p>
          <a:p>
            <a:pPr lvl="1" algn="l" rtl="0"/>
            <a:r>
              <a:rPr lang="en-US" dirty="0" smtClean="0"/>
              <a:t>eclipse</a:t>
            </a:r>
            <a:endParaRPr lang="en-US" dirty="0"/>
          </a:p>
          <a:p>
            <a:pPr algn="l" rtl="0"/>
            <a:r>
              <a:rPr lang="en-US" dirty="0" smtClean="0"/>
              <a:t>Compiler:</a:t>
            </a:r>
          </a:p>
          <a:p>
            <a:pPr lvl="1" algn="l" rtl="0"/>
            <a:r>
              <a:rPr lang="en-US" dirty="0" smtClean="0"/>
              <a:t>GCC</a:t>
            </a:r>
          </a:p>
          <a:p>
            <a:pPr lvl="1" algn="l" rtl="0"/>
            <a:r>
              <a:rPr lang="en-US" dirty="0" smtClean="0"/>
              <a:t>eclipse</a:t>
            </a:r>
          </a:p>
          <a:p>
            <a:pPr algn="l" rtl="0"/>
            <a:r>
              <a:rPr lang="en-US" dirty="0" smtClean="0"/>
              <a:t>Debugger:</a:t>
            </a:r>
          </a:p>
          <a:p>
            <a:pPr lvl="1" algn="l" rtl="0"/>
            <a:r>
              <a:rPr lang="en-US" dirty="0" smtClean="0"/>
              <a:t>GDB</a:t>
            </a:r>
          </a:p>
          <a:p>
            <a:pPr lvl="1" algn="l" rtl="0"/>
            <a:r>
              <a:rPr lang="en-US" dirty="0" smtClean="0"/>
              <a:t>eclipse</a:t>
            </a:r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33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GCC – </a:t>
            </a:r>
            <a:r>
              <a:rPr lang="en-US" dirty="0"/>
              <a:t>T</a:t>
            </a:r>
            <a:r>
              <a:rPr lang="en-US" dirty="0" smtClean="0"/>
              <a:t>he “GNU </a:t>
            </a:r>
            <a:r>
              <a:rPr lang="en-US" dirty="0"/>
              <a:t>Compiler </a:t>
            </a:r>
            <a:r>
              <a:rPr lang="en-US" dirty="0" smtClean="0"/>
              <a:t>Collection”</a:t>
            </a:r>
          </a:p>
          <a:p>
            <a:r>
              <a:rPr lang="en-US" dirty="0" smtClean="0"/>
              <a:t>GNU</a:t>
            </a:r>
            <a:r>
              <a:rPr lang="he-IL" dirty="0" smtClean="0"/>
              <a:t> מערכת הפעלה חינמית </a:t>
            </a:r>
          </a:p>
          <a:p>
            <a:r>
              <a:rPr lang="he-IL" dirty="0" smtClean="0"/>
              <a:t>מכיל אפשרויות להידור הרבה שפות.</a:t>
            </a:r>
            <a:endParaRPr lang="en-US" dirty="0" smtClean="0"/>
          </a:p>
          <a:p>
            <a:r>
              <a:rPr lang="he-IL" dirty="0" smtClean="0"/>
              <a:t>אנחנו נשתמש ב </a:t>
            </a:r>
            <a:r>
              <a:rPr lang="en-US" dirty="0" smtClean="0"/>
              <a:t>GCC</a:t>
            </a:r>
            <a:r>
              <a:rPr lang="he-IL" dirty="0" smtClean="0"/>
              <a:t> להידור </a:t>
            </a:r>
            <a:r>
              <a:rPr lang="he-IL" dirty="0" err="1" smtClean="0"/>
              <a:t>תוכניות</a:t>
            </a:r>
            <a:r>
              <a:rPr lang="he-IL" dirty="0" smtClean="0"/>
              <a:t> ב </a:t>
            </a:r>
            <a:r>
              <a:rPr lang="en-US" dirty="0" smtClean="0"/>
              <a:t>C</a:t>
            </a:r>
            <a:r>
              <a:rPr lang="he-IL" dirty="0" smtClean="0"/>
              <a:t> בתחילת הקורס עד המעבר ל </a:t>
            </a:r>
            <a:r>
              <a:rPr lang="en-US" dirty="0" smtClean="0"/>
              <a:t>eclipse</a:t>
            </a:r>
            <a:r>
              <a:rPr lang="he-IL" dirty="0" smtClean="0"/>
              <a:t>.</a:t>
            </a:r>
            <a:endParaRPr lang="en-US" dirty="0" smtClean="0"/>
          </a:p>
          <a:p>
            <a:r>
              <a:rPr lang="he-IL" dirty="0" smtClean="0"/>
              <a:t>יש להכיר את פקודות ההידור העיקריות</a:t>
            </a:r>
          </a:p>
          <a:p>
            <a:pPr lvl="1" algn="l" rtl="0"/>
            <a:endParaRPr lang="he-I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4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רשימה חלקית של פקודות הידור:</a:t>
            </a:r>
            <a:endParaRPr lang="he-IL" dirty="0"/>
          </a:p>
          <a:p>
            <a:pPr lvl="1" algn="l" rtl="0"/>
            <a:r>
              <a:rPr lang="en-US" dirty="0"/>
              <a:t>-c : compile </a:t>
            </a:r>
            <a:r>
              <a:rPr lang="en-US" dirty="0" smtClean="0"/>
              <a:t>source file without linking</a:t>
            </a:r>
            <a:endParaRPr lang="en-US" dirty="0"/>
          </a:p>
          <a:p>
            <a:pPr lvl="1" algn="l" rtl="0"/>
            <a:r>
              <a:rPr lang="en-US" dirty="0"/>
              <a:t>-o &lt;filename&gt;: the name of the output </a:t>
            </a:r>
            <a:r>
              <a:rPr lang="en-US" dirty="0" smtClean="0"/>
              <a:t>file, if not written, same as the &lt;</a:t>
            </a:r>
            <a:r>
              <a:rPr lang="en-US" dirty="0" err="1" smtClean="0"/>
              <a:t>filename.c</a:t>
            </a:r>
            <a:r>
              <a:rPr lang="en-US" dirty="0" smtClean="0"/>
              <a:t>&gt;</a:t>
            </a:r>
          </a:p>
          <a:p>
            <a:pPr lvl="1" algn="l" rtl="0"/>
            <a:r>
              <a:rPr lang="en-US" dirty="0" smtClean="0"/>
              <a:t>-Wall: show all warnings</a:t>
            </a:r>
          </a:p>
          <a:p>
            <a:pPr lvl="1" algn="l" rtl="0"/>
            <a:r>
              <a:rPr lang="en-US" dirty="0" smtClean="0"/>
              <a:t>-</a:t>
            </a:r>
            <a:r>
              <a:rPr lang="en-US" dirty="0" err="1" smtClean="0"/>
              <a:t>ansi</a:t>
            </a:r>
            <a:r>
              <a:rPr lang="en-US" dirty="0" smtClean="0"/>
              <a:t> : compile as </a:t>
            </a:r>
            <a:r>
              <a:rPr lang="en-US" dirty="0" err="1" smtClean="0"/>
              <a:t>ansi</a:t>
            </a:r>
            <a:r>
              <a:rPr lang="en-US" dirty="0" smtClean="0"/>
              <a:t> C.</a:t>
            </a:r>
          </a:p>
          <a:p>
            <a:pPr lvl="1" algn="l" rtl="0"/>
            <a:r>
              <a:rPr lang="en-US" dirty="0"/>
              <a:t>-</a:t>
            </a:r>
            <a:r>
              <a:rPr lang="en-US" dirty="0" err="1"/>
              <a:t>Werror</a:t>
            </a:r>
            <a:r>
              <a:rPr lang="en-US" dirty="0"/>
              <a:t>: Convert warnings into </a:t>
            </a:r>
            <a:r>
              <a:rPr lang="en-US" dirty="0" smtClean="0"/>
              <a:t>errors</a:t>
            </a:r>
          </a:p>
          <a:p>
            <a:pPr lvl="1" algn="l" rtl="0"/>
            <a:r>
              <a:rPr lang="en-US" dirty="0" smtClean="0"/>
              <a:t>-g: Allow debugging by GDB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6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בניה הדרגתית של תוכנה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נניח שהתוכנית שלנו מורכבת מהקבצים הבאים:</a:t>
            </a:r>
          </a:p>
          <a:p>
            <a:pPr marL="0" indent="0" algn="l" rtl="0">
              <a:buNone/>
            </a:pPr>
            <a:r>
              <a:rPr lang="en-US" dirty="0" err="1" smtClean="0"/>
              <a:t>a.c</a:t>
            </a:r>
            <a:r>
              <a:rPr lang="en-US" dirty="0" smtClean="0"/>
              <a:t>, </a:t>
            </a:r>
            <a:r>
              <a:rPr lang="en-US" dirty="0" err="1" smtClean="0"/>
              <a:t>a.h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b.c</a:t>
            </a:r>
            <a:r>
              <a:rPr lang="en-US" dirty="0"/>
              <a:t>, </a:t>
            </a:r>
            <a:r>
              <a:rPr lang="en-US" dirty="0" err="1" smtClean="0"/>
              <a:t>b.h</a:t>
            </a:r>
            <a:r>
              <a:rPr lang="en-US" dirty="0" smtClean="0"/>
              <a:t>, </a:t>
            </a:r>
            <a:r>
              <a:rPr lang="en-US" dirty="0" err="1" smtClean="0"/>
              <a:t>c.c</a:t>
            </a:r>
            <a:r>
              <a:rPr lang="en-US" dirty="0" smtClean="0"/>
              <a:t>, </a:t>
            </a:r>
            <a:r>
              <a:rPr lang="en-US" dirty="0" err="1" smtClean="0"/>
              <a:t>c.h</a:t>
            </a:r>
            <a:endParaRPr lang="he-IL" dirty="0" smtClean="0"/>
          </a:p>
          <a:p>
            <a:r>
              <a:rPr lang="he-IL" dirty="0" smtClean="0"/>
              <a:t>בניית התוכנית תזדקק לכל השורות הבאות: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gcc</a:t>
            </a:r>
            <a:r>
              <a:rPr lang="en-US" dirty="0" smtClean="0"/>
              <a:t> –c </a:t>
            </a:r>
            <a:r>
              <a:rPr lang="en-US" dirty="0" err="1" smtClean="0"/>
              <a:t>a.c</a:t>
            </a:r>
            <a:r>
              <a:rPr lang="en-US" dirty="0" smtClean="0"/>
              <a:t> 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gcc</a:t>
            </a:r>
            <a:r>
              <a:rPr lang="en-US" dirty="0" smtClean="0"/>
              <a:t> –c </a:t>
            </a:r>
            <a:r>
              <a:rPr lang="en-US" dirty="0" err="1" smtClean="0"/>
              <a:t>b.c</a:t>
            </a:r>
            <a:endParaRPr lang="en-US" dirty="0" smtClean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gcc</a:t>
            </a:r>
            <a:r>
              <a:rPr lang="en-US" dirty="0"/>
              <a:t> –c </a:t>
            </a:r>
            <a:r>
              <a:rPr lang="en-US" dirty="0" err="1"/>
              <a:t>c</a:t>
            </a:r>
            <a:r>
              <a:rPr lang="en-US" dirty="0" err="1" smtClean="0"/>
              <a:t>.c</a:t>
            </a:r>
            <a:endParaRPr lang="en-US" dirty="0" smtClean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a.o</a:t>
            </a:r>
            <a:r>
              <a:rPr lang="en-US" dirty="0" smtClean="0"/>
              <a:t> </a:t>
            </a:r>
            <a:r>
              <a:rPr lang="en-US" dirty="0" err="1" smtClean="0"/>
              <a:t>b.o</a:t>
            </a:r>
            <a:r>
              <a:rPr lang="en-US" dirty="0" smtClean="0"/>
              <a:t> </a:t>
            </a:r>
            <a:r>
              <a:rPr lang="en-US" dirty="0" err="1" smtClean="0"/>
              <a:t>c.o</a:t>
            </a:r>
            <a:r>
              <a:rPr lang="en-US" dirty="0" smtClean="0"/>
              <a:t> –o </a:t>
            </a:r>
            <a:r>
              <a:rPr lang="en-US" dirty="0" err="1" smtClean="0"/>
              <a:t>prog</a:t>
            </a:r>
            <a:endParaRPr lang="en-US" dirty="0" smtClean="0"/>
          </a:p>
          <a:p>
            <a:pPr algn="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dirty="0" smtClean="0"/>
              <a:t>כל פעם שנשנה קובץ מסוים נצטרך לקמפל אותו ולבצע </a:t>
            </a:r>
            <a:r>
              <a:rPr lang="en-US" dirty="0" smtClean="0"/>
              <a:t>Link</a:t>
            </a:r>
            <a:r>
              <a:rPr lang="he-IL" dirty="0" smtClean="0"/>
              <a:t> מחדש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604883" y="3217900"/>
            <a:ext cx="4546373" cy="1209744"/>
          </a:xfrm>
          <a:prstGeom prst="wedgeRoundRectCallout">
            <a:avLst>
              <a:gd name="adj1" fmla="val -49214"/>
              <a:gd name="adj2" fmla="val -22245"/>
              <a:gd name="adj3" fmla="val 16667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compiles source files without linking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478" y="5600569"/>
            <a:ext cx="2981325" cy="1171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1600" y="4549290"/>
            <a:ext cx="4890655" cy="4685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he-IL" dirty="0" smtClean="0"/>
              <a:t> הוא כלי פשוט ויעיל המאפשר בנייה הדרגתית של תוכנה בלי חזרה על חלקים שלא עודכנו</a:t>
            </a:r>
          </a:p>
          <a:p>
            <a:r>
              <a:rPr lang="en-US" dirty="0" smtClean="0"/>
              <a:t>make</a:t>
            </a:r>
            <a:r>
              <a:rPr lang="he-IL" dirty="0" smtClean="0"/>
              <a:t> זקוק לקובץ </a:t>
            </a:r>
            <a:r>
              <a:rPr lang="en-US" dirty="0" smtClean="0"/>
              <a:t>Makefile</a:t>
            </a:r>
            <a:r>
              <a:rPr lang="he-IL" dirty="0" smtClean="0"/>
              <a:t> אשר יכיל הוראות לבניית התוכנה.</a:t>
            </a:r>
          </a:p>
          <a:p>
            <a:r>
              <a:rPr lang="he-IL" dirty="0" smtClean="0"/>
              <a:t>בכל פעם שנריץ את ה </a:t>
            </a:r>
            <a:r>
              <a:rPr lang="en-US" dirty="0" smtClean="0"/>
              <a:t>make</a:t>
            </a:r>
            <a:r>
              <a:rPr lang="he-IL" dirty="0" smtClean="0"/>
              <a:t> יבנו רק החלקים שנדרשים עקב השינויים שעשינו.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0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 </a:t>
            </a:r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לאחר כתיבת קובץ ההוראות, </a:t>
            </a:r>
            <a:r>
              <a:rPr lang="en-US" dirty="0" smtClean="0"/>
              <a:t>Makefile</a:t>
            </a:r>
            <a:r>
              <a:rPr lang="he-IL" dirty="0" smtClean="0"/>
              <a:t> או </a:t>
            </a:r>
            <a:r>
              <a:rPr lang="en-US" dirty="0" smtClean="0"/>
              <a:t>&lt;filename&gt;</a:t>
            </a:r>
            <a:r>
              <a:rPr lang="he-IL" dirty="0" smtClean="0"/>
              <a:t> אחר, השימוש ב </a:t>
            </a:r>
            <a:r>
              <a:rPr lang="en-US" dirty="0" smtClean="0"/>
              <a:t>make</a:t>
            </a:r>
            <a:r>
              <a:rPr lang="he-IL" dirty="0" smtClean="0"/>
              <a:t> מתבצע בעזרת הפקודה:</a:t>
            </a:r>
          </a:p>
          <a:p>
            <a:pPr marL="0" indent="0" algn="l" rtl="0">
              <a:buNone/>
            </a:pPr>
            <a:r>
              <a:rPr lang="en-US" dirty="0" smtClean="0"/>
              <a:t>make [-f filename] [target]</a:t>
            </a:r>
            <a:endParaRPr lang="he-IL" dirty="0" smtClean="0"/>
          </a:p>
          <a:p>
            <a:r>
              <a:rPr lang="he-IL" dirty="0" smtClean="0"/>
              <a:t>אם לא מוגדר שם קובץ יורץ קובץ בשם </a:t>
            </a:r>
            <a:r>
              <a:rPr lang="en-US" dirty="0" smtClean="0"/>
              <a:t>Makefile</a:t>
            </a:r>
            <a:r>
              <a:rPr lang="he-IL" dirty="0" smtClean="0"/>
              <a:t> הנמצא בתיקייה הנוכחית.</a:t>
            </a:r>
          </a:p>
          <a:p>
            <a:r>
              <a:rPr lang="he-IL" dirty="0" smtClean="0"/>
              <a:t>הארגומנט </a:t>
            </a:r>
            <a:r>
              <a:rPr lang="en-US" dirty="0" smtClean="0"/>
              <a:t>target</a:t>
            </a:r>
            <a:r>
              <a:rPr lang="he-IL" dirty="0" smtClean="0"/>
              <a:t> מאפשר לבצע רק חלק מתהליך הבניה. אם אינו מופיע יבוצע הכלל הראשון ב </a:t>
            </a:r>
            <a:r>
              <a:rPr lang="en-US" dirty="0" smtClean="0"/>
              <a:t>Makefile</a:t>
            </a:r>
            <a:r>
              <a:rPr lang="he-I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 </a:t>
            </a:r>
            <a:r>
              <a:rPr lang="en-US" dirty="0" err="1" smtClean="0"/>
              <a:t>MakeFile</a:t>
            </a:r>
            <a:r>
              <a:rPr lang="he-IL" dirty="0" smtClean="0"/>
              <a:t> בדוגמא שלנו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742" y="900118"/>
            <a:ext cx="10829396" cy="56530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4510" y="1639835"/>
            <a:ext cx="817417" cy="4685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4510" y="2498817"/>
            <a:ext cx="727364" cy="4685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6078" y="3447856"/>
            <a:ext cx="727364" cy="4685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2224" y="4299909"/>
            <a:ext cx="727364" cy="4685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1204" y="1676407"/>
            <a:ext cx="1634832" cy="3904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9588" y="2568093"/>
            <a:ext cx="1634832" cy="3646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9588" y="3460931"/>
            <a:ext cx="1634832" cy="4208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9588" y="4362260"/>
            <a:ext cx="1634832" cy="3846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38745" y="2066061"/>
            <a:ext cx="3138055" cy="2961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38746" y="2995092"/>
            <a:ext cx="1600200" cy="2961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24892" y="3902565"/>
            <a:ext cx="1600200" cy="2961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38747" y="4754616"/>
            <a:ext cx="1600200" cy="2961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חלקי ה </a:t>
            </a:r>
            <a:r>
              <a:rPr lang="en-US" dirty="0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he-IL" dirty="0" smtClean="0"/>
              <a:t>רשימת כל הקבצים הדרושים לתוכנית והתלויות בניהם</a:t>
            </a:r>
          </a:p>
          <a:p>
            <a:pPr algn="r"/>
            <a:r>
              <a:rPr lang="he-IL" dirty="0" smtClean="0"/>
              <a:t>כללים, </a:t>
            </a:r>
            <a:r>
              <a:rPr lang="en-US" dirty="0" smtClean="0"/>
              <a:t>rules</a:t>
            </a:r>
            <a:r>
              <a:rPr lang="he-IL" dirty="0" smtClean="0"/>
              <a:t>, היוצרים את הקובץ הסופי</a:t>
            </a:r>
          </a:p>
          <a:p>
            <a:pPr lvl="1"/>
            <a:r>
              <a:rPr lang="he-IL" dirty="0" smtClean="0"/>
              <a:t>כל כלל מתחיל בשורה מהצורה:</a:t>
            </a:r>
          </a:p>
          <a:p>
            <a:pPr marL="530352" lvl="1" indent="0" algn="l" rtl="0">
              <a:buNone/>
            </a:pPr>
            <a:r>
              <a:rPr lang="en-US" dirty="0" err="1" smtClean="0"/>
              <a:t>a.o</a:t>
            </a:r>
            <a:r>
              <a:rPr lang="en-US" dirty="0" smtClean="0"/>
              <a:t>: </a:t>
            </a:r>
            <a:r>
              <a:rPr lang="en-US" dirty="0" err="1" smtClean="0"/>
              <a:t>a.c</a:t>
            </a:r>
            <a:r>
              <a:rPr lang="en-US" dirty="0" smtClean="0"/>
              <a:t> </a:t>
            </a:r>
            <a:r>
              <a:rPr lang="en-US" dirty="0" err="1" smtClean="0"/>
              <a:t>a.h</a:t>
            </a:r>
            <a:r>
              <a:rPr lang="en-US" dirty="0" smtClean="0"/>
              <a:t> </a:t>
            </a:r>
            <a:r>
              <a:rPr lang="en-US" dirty="0" err="1" smtClean="0"/>
              <a:t>b.h</a:t>
            </a:r>
            <a:endParaRPr lang="en-US" dirty="0" smtClean="0"/>
          </a:p>
          <a:p>
            <a:pPr lvl="2"/>
            <a:endParaRPr lang="he-IL" dirty="0" smtClean="0"/>
          </a:p>
          <a:p>
            <a:pPr lvl="2"/>
            <a:r>
              <a:rPr lang="he-IL" dirty="0" smtClean="0"/>
              <a:t>שם הכלל, </a:t>
            </a:r>
            <a:r>
              <a:rPr lang="en-US" dirty="0" smtClean="0"/>
              <a:t>target</a:t>
            </a:r>
            <a:r>
              <a:rPr lang="he-IL" dirty="0" smtClean="0"/>
              <a:t>, הוא שם הקובץ הנוצר מכלל זה.</a:t>
            </a:r>
          </a:p>
          <a:p>
            <a:pPr lvl="2"/>
            <a:r>
              <a:rPr lang="he-IL" dirty="0" smtClean="0"/>
              <a:t>התלויות הם הקבצים ששינוי בהם משפיע על ה </a:t>
            </a:r>
            <a:r>
              <a:rPr lang="en-US" dirty="0" smtClean="0"/>
              <a:t>target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כלל יכול להכיל כמה שורות, </a:t>
            </a:r>
          </a:p>
          <a:p>
            <a:pPr lvl="1"/>
            <a:r>
              <a:rPr lang="he-IL" dirty="0" smtClean="0"/>
              <a:t>כל שורה אחרי השורה הראשונה מכילה את רשימת הפקודות שיש לבצע עבור הכלל.</a:t>
            </a:r>
          </a:p>
          <a:p>
            <a:pPr lvl="1"/>
            <a:r>
              <a:rPr lang="he-IL" dirty="0" smtClean="0"/>
              <a:t>כל שורה כזו חייבת להתחיל ב </a:t>
            </a:r>
            <a:r>
              <a:rPr lang="en-US" dirty="0" smtClean="0"/>
              <a:t>TAB</a:t>
            </a:r>
          </a:p>
          <a:p>
            <a:pPr lvl="1"/>
            <a:r>
              <a:rPr lang="he-IL" dirty="0" smtClean="0"/>
              <a:t>התו # מסמן הערה עד סוף השורה</a:t>
            </a:r>
          </a:p>
          <a:p>
            <a:pPr lvl="1"/>
            <a:r>
              <a:rPr lang="he-IL" dirty="0" smtClean="0"/>
              <a:t>ניתן להש</a:t>
            </a:r>
            <a:r>
              <a:rPr lang="he-IL" dirty="0"/>
              <a:t>ת</a:t>
            </a:r>
            <a:r>
              <a:rPr lang="he-IL" dirty="0" smtClean="0"/>
              <a:t>מש ב \ כדי לשבור שורה ארוכה</a:t>
            </a:r>
            <a:endParaRPr lang="en-US" dirty="0" smtClean="0"/>
          </a:p>
          <a:p>
            <a:pPr lvl="1"/>
            <a:endParaRPr lang="he-IL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42655" y="2491892"/>
            <a:ext cx="706584" cy="4685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70020" y="2491892"/>
            <a:ext cx="1655616" cy="4685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64" y="3022790"/>
            <a:ext cx="1983058" cy="4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 Versions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5014" y="1415143"/>
            <a:ext cx="1023437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מציאת תלויות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ניתן למצוא את התלויות בתוכנה ולקבל שלד עבור </a:t>
            </a:r>
            <a:r>
              <a:rPr lang="he-IL" dirty="0" smtClean="0"/>
              <a:t>ה-</a:t>
            </a:r>
            <a:r>
              <a:rPr lang="en-US" dirty="0" smtClean="0"/>
              <a:t>Makefile </a:t>
            </a:r>
            <a:r>
              <a:rPr lang="he-IL" dirty="0" smtClean="0"/>
              <a:t> בעזרת </a:t>
            </a:r>
            <a:r>
              <a:rPr lang="he-IL" dirty="0"/>
              <a:t>הפקודה </a:t>
            </a:r>
            <a:r>
              <a:rPr lang="he-IL" dirty="0" smtClean="0"/>
              <a:t>הבאה</a:t>
            </a:r>
          </a:p>
          <a:p>
            <a:pPr marL="0" indent="0" algn="l" rtl="0">
              <a:buNone/>
            </a:pPr>
            <a:r>
              <a:rPr lang="en-US" dirty="0" err="1"/>
              <a:t>gcc</a:t>
            </a:r>
            <a:r>
              <a:rPr lang="en-US" dirty="0"/>
              <a:t> -MM *.</a:t>
            </a:r>
            <a:r>
              <a:rPr lang="en-US" dirty="0" smtClean="0"/>
              <a:t>c</a:t>
            </a:r>
            <a:endParaRPr lang="he-IL" dirty="0" smtClean="0"/>
          </a:p>
          <a:p>
            <a:pPr marL="0" indent="0">
              <a:buNone/>
            </a:pPr>
            <a:r>
              <a:rPr lang="he-IL" dirty="0"/>
              <a:t>לדוגמה, הפלט עבור הדוגמה </a:t>
            </a:r>
            <a:r>
              <a:rPr lang="he-IL" dirty="0" smtClean="0"/>
              <a:t>הקודמת:</a:t>
            </a:r>
          </a:p>
          <a:p>
            <a:pPr marL="0" indent="0" algn="l" rtl="0">
              <a:buNone/>
            </a:pPr>
            <a:r>
              <a:rPr lang="he-IL" dirty="0" smtClean="0"/>
              <a:t> </a:t>
            </a:r>
            <a:r>
              <a:rPr lang="en-US" dirty="0" smtClean="0"/>
              <a:t>&gt;</a:t>
            </a:r>
            <a:r>
              <a:rPr lang="he-IL" dirty="0" smtClean="0"/>
              <a:t> </a:t>
            </a:r>
            <a:r>
              <a:rPr lang="en-US" dirty="0" err="1"/>
              <a:t>gcc</a:t>
            </a:r>
            <a:r>
              <a:rPr lang="en-US" dirty="0"/>
              <a:t> -MM *.c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err="1" smtClean="0"/>
              <a:t>a.o</a:t>
            </a:r>
            <a:r>
              <a:rPr lang="en-US" dirty="0"/>
              <a:t>: </a:t>
            </a:r>
            <a:r>
              <a:rPr lang="en-US" dirty="0" err="1"/>
              <a:t>a.c</a:t>
            </a:r>
            <a:r>
              <a:rPr lang="en-US" dirty="0"/>
              <a:t> </a:t>
            </a:r>
            <a:r>
              <a:rPr lang="en-US" dirty="0" err="1"/>
              <a:t>a.h</a:t>
            </a:r>
            <a:r>
              <a:rPr lang="en-US" dirty="0"/>
              <a:t> </a:t>
            </a:r>
            <a:r>
              <a:rPr lang="en-US" dirty="0" err="1"/>
              <a:t>b.h</a:t>
            </a:r>
            <a:r>
              <a:rPr lang="en-US" dirty="0"/>
              <a:t>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err="1" smtClean="0"/>
              <a:t>b.o</a:t>
            </a:r>
            <a:r>
              <a:rPr lang="en-US" dirty="0"/>
              <a:t>: </a:t>
            </a:r>
            <a:r>
              <a:rPr lang="en-US" dirty="0" err="1"/>
              <a:t>b.c</a:t>
            </a:r>
            <a:r>
              <a:rPr lang="en-US" dirty="0"/>
              <a:t> </a:t>
            </a:r>
            <a:r>
              <a:rPr lang="en-US" dirty="0" err="1"/>
              <a:t>b.h</a:t>
            </a:r>
            <a:r>
              <a:rPr lang="en-US" dirty="0"/>
              <a:t>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err="1" smtClean="0"/>
              <a:t>c.o</a:t>
            </a:r>
            <a:r>
              <a:rPr lang="en-US" dirty="0"/>
              <a:t>: </a:t>
            </a:r>
            <a:r>
              <a:rPr lang="en-US" dirty="0" err="1"/>
              <a:t>c.c</a:t>
            </a:r>
            <a:r>
              <a:rPr lang="en-US" dirty="0"/>
              <a:t> </a:t>
            </a:r>
            <a:r>
              <a:rPr lang="en-US" dirty="0" err="1"/>
              <a:t>c.h</a:t>
            </a:r>
            <a:r>
              <a:rPr lang="en-US" dirty="0"/>
              <a:t> </a:t>
            </a:r>
            <a:r>
              <a:rPr lang="en-US" dirty="0" err="1"/>
              <a:t>b.h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2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שיטת העבודה של ה </a:t>
            </a:r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e-IL" dirty="0" smtClean="0"/>
              <a:t>כאשר</a:t>
            </a:r>
            <a:r>
              <a:rPr lang="en-US" dirty="0" smtClean="0"/>
              <a:t>make </a:t>
            </a:r>
            <a:r>
              <a:rPr lang="he-IL" dirty="0" smtClean="0"/>
              <a:t> מקבל </a:t>
            </a:r>
            <a:r>
              <a:rPr lang="he-IL" dirty="0"/>
              <a:t>את הכלל </a:t>
            </a:r>
            <a:r>
              <a:rPr lang="en-US" dirty="0" smtClean="0"/>
              <a:t>&lt;name&gt;:&lt;dependencies&gt; </a:t>
            </a:r>
            <a:r>
              <a:rPr lang="he-IL" dirty="0" smtClean="0"/>
              <a:t>הוא משתמש באלגוריתם הבא:</a:t>
            </a:r>
          </a:p>
          <a:p>
            <a:pPr lvl="1"/>
            <a:r>
              <a:rPr lang="he-IL" dirty="0" smtClean="0"/>
              <a:t>לכל שם ב </a:t>
            </a:r>
            <a:r>
              <a:rPr lang="en-US" dirty="0" smtClean="0"/>
              <a:t>&lt;</a:t>
            </a:r>
            <a:r>
              <a:rPr lang="en-US" dirty="0"/>
              <a:t>dependencies&gt; </a:t>
            </a:r>
            <a:r>
              <a:rPr lang="he-IL" dirty="0" smtClean="0"/>
              <a:t> יש לבצע בדיקה:</a:t>
            </a:r>
          </a:p>
          <a:p>
            <a:pPr lvl="2"/>
            <a:r>
              <a:rPr lang="he-IL" dirty="0"/>
              <a:t>אם קיים כלל מתאים לתלות הזו נבצע אותו תחילה בצורה </a:t>
            </a:r>
            <a:r>
              <a:rPr lang="he-IL" dirty="0" smtClean="0"/>
              <a:t>רקורסיבית</a:t>
            </a:r>
          </a:p>
          <a:p>
            <a:pPr lvl="2"/>
            <a:r>
              <a:rPr lang="he-IL" dirty="0"/>
              <a:t>אם לא קיים כלל נבדוק אם הקובץ עודכן מאז הפעם האחרונה שביצענו </a:t>
            </a:r>
            <a:r>
              <a:rPr lang="he-IL" dirty="0" smtClean="0"/>
              <a:t>את הכלל (לפי </a:t>
            </a:r>
            <a:r>
              <a:rPr lang="he-IL" dirty="0"/>
              <a:t>חתימת הזמן על הקובץ )</a:t>
            </a:r>
            <a:endParaRPr lang="he-IL" dirty="0" smtClean="0"/>
          </a:p>
          <a:p>
            <a:pPr lvl="1"/>
            <a:r>
              <a:rPr lang="he-IL" dirty="0"/>
              <a:t>אם נמצאו תלויות שהשתנו יש לבצע את הפקודות עבור הכלל </a:t>
            </a:r>
            <a:r>
              <a:rPr lang="en-US" dirty="0" smtClean="0"/>
              <a:t>&lt;name&gt;</a:t>
            </a:r>
          </a:p>
          <a:p>
            <a:pPr lvl="1"/>
            <a:r>
              <a:rPr lang="he-IL" dirty="0" smtClean="0"/>
              <a:t>אם </a:t>
            </a:r>
            <a:r>
              <a:rPr lang="he-IL" dirty="0"/>
              <a:t>לא היה שינוי באף אחד מהתלויות של הכלל אין צורך לבצע כלום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3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  <a:r>
              <a:rPr lang="he-IL" dirty="0" smtClean="0"/>
              <a:t> ב </a:t>
            </a:r>
            <a:r>
              <a:rPr lang="en-US" dirty="0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82148"/>
            <a:ext cx="10259568" cy="540266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Macro</a:t>
            </a:r>
            <a:r>
              <a:rPr lang="he-IL" sz="3200" dirty="0" smtClean="0"/>
              <a:t> </a:t>
            </a:r>
          </a:p>
          <a:p>
            <a:pPr lvl="1"/>
            <a:r>
              <a:rPr lang="he-IL" sz="2800" dirty="0" smtClean="0"/>
              <a:t>קטע קוד, בד"כ קצר, אשר ניתן לו שם. </a:t>
            </a:r>
          </a:p>
          <a:p>
            <a:pPr lvl="1"/>
            <a:r>
              <a:rPr lang="he-IL" sz="2800" dirty="0" smtClean="0"/>
              <a:t>כל פעם שמופיע השם בתוכנית הוא מוחלף בתוכן קטע הקוד בשלב ה </a:t>
            </a:r>
            <a:r>
              <a:rPr lang="en-US" sz="2800" dirty="0" smtClean="0"/>
              <a:t>preprocessing</a:t>
            </a:r>
            <a:r>
              <a:rPr lang="he-IL" sz="2800" dirty="0" smtClean="0"/>
              <a:t> </a:t>
            </a:r>
            <a:endParaRPr lang="en-US" sz="2800" dirty="0" smtClean="0"/>
          </a:p>
          <a:p>
            <a:r>
              <a:rPr lang="he-IL" sz="3200" dirty="0" smtClean="0"/>
              <a:t>ניתן </a:t>
            </a:r>
            <a:r>
              <a:rPr lang="he-IL" sz="3200" dirty="0"/>
              <a:t>להגדיר מאקרו בתוך </a:t>
            </a:r>
            <a:r>
              <a:rPr lang="en-US" sz="3200" dirty="0" smtClean="0"/>
              <a:t>Makefile</a:t>
            </a:r>
            <a:r>
              <a:rPr lang="he-IL" sz="3200" dirty="0" smtClean="0"/>
              <a:t> עבור מחרוזות</a:t>
            </a:r>
          </a:p>
          <a:p>
            <a:pPr lvl="1"/>
            <a:r>
              <a:rPr lang="he-IL" sz="2800" dirty="0"/>
              <a:t>למקרה של מחרוזות החוזרות מספר </a:t>
            </a:r>
            <a:r>
              <a:rPr lang="he-IL" sz="2800" dirty="0" smtClean="0"/>
              <a:t>פעמים</a:t>
            </a:r>
          </a:p>
          <a:p>
            <a:pPr lvl="1"/>
            <a:r>
              <a:rPr lang="he-IL" sz="2800" dirty="0" smtClean="0"/>
              <a:t>עבור </a:t>
            </a:r>
            <a:r>
              <a:rPr lang="he-IL" sz="2800" dirty="0"/>
              <a:t>מחרוזות שצפויות להשתנות </a:t>
            </a:r>
            <a:r>
              <a:rPr lang="he-IL" sz="2800" dirty="0" smtClean="0"/>
              <a:t>בעתיד</a:t>
            </a:r>
          </a:p>
          <a:p>
            <a:r>
              <a:rPr lang="he-IL" sz="3200" dirty="0" smtClean="0"/>
              <a:t>כדי </a:t>
            </a:r>
            <a:r>
              <a:rPr lang="he-IL" sz="3200" dirty="0"/>
              <a:t>להגדיר מאקרו מוסיפים בקובץ שורה מהצורה </a:t>
            </a:r>
            <a:r>
              <a:rPr lang="he-IL" sz="3200" dirty="0" smtClean="0"/>
              <a:t>הבאה: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&lt;MACRO NAME&gt; = &lt;string&gt;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e-IL" sz="3200" dirty="0" smtClean="0"/>
              <a:t>כדי </a:t>
            </a:r>
            <a:r>
              <a:rPr lang="he-IL" sz="3200" dirty="0"/>
              <a:t>להתייחס למאקרו משתמשים ב-$ ושם המאקרו בסוגריים</a:t>
            </a:r>
            <a:endParaRPr lang="en-US" sz="3200" dirty="0" smtClean="0"/>
          </a:p>
          <a:p>
            <a:pPr marL="0" indent="0" algn="l" rtl="0">
              <a:buNone/>
            </a:pPr>
            <a:r>
              <a:rPr lang="en-US" sz="2400" dirty="0" smtClean="0"/>
              <a:t>$(</a:t>
            </a:r>
            <a:r>
              <a:rPr lang="en-US" sz="2400" dirty="0"/>
              <a:t>&lt;MACRO NAME&gt; </a:t>
            </a:r>
            <a:r>
              <a:rPr lang="en-US" sz="2400" dirty="0" smtClean="0"/>
              <a:t>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3984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327" y="60061"/>
            <a:ext cx="10259568" cy="1033669"/>
          </a:xfrm>
        </p:spPr>
        <p:txBody>
          <a:bodyPr/>
          <a:lstStyle/>
          <a:p>
            <a:r>
              <a:rPr lang="he-IL" dirty="0" smtClean="0"/>
              <a:t>דוגמא לשימוש ב </a:t>
            </a:r>
            <a:r>
              <a:rPr lang="en-US" dirty="0" smtClean="0"/>
              <a:t>Macro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48" y="2172132"/>
            <a:ext cx="3905250" cy="34575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532" y="2372157"/>
            <a:ext cx="3695700" cy="3257550"/>
          </a:xfrm>
          <a:prstGeom prst="rect">
            <a:avLst/>
          </a:prstGeom>
        </p:spPr>
      </p:pic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25851" y="1647391"/>
            <a:ext cx="23622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מאקרו </a:t>
            </a:r>
            <a:r>
              <a:rPr lang="he-IL" dirty="0" smtClean="0"/>
              <a:t>מוגדרים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8" y="1019805"/>
            <a:ext cx="10798655" cy="2009999"/>
          </a:xfrm>
        </p:spPr>
        <p:txBody>
          <a:bodyPr>
            <a:normAutofit fontScale="85000" lnSpcReduction="20000"/>
          </a:bodyPr>
          <a:lstStyle/>
          <a:p>
            <a:r>
              <a:rPr lang="he-IL" sz="3200" dirty="0" smtClean="0"/>
              <a:t>כדי למנוע כתיבה חוזרת הגדירו </a:t>
            </a:r>
            <a:r>
              <a:rPr lang="en-US" sz="3200" dirty="0" smtClean="0"/>
              <a:t>Macros</a:t>
            </a:r>
            <a:r>
              <a:rPr lang="he-IL" sz="3200" dirty="0" smtClean="0"/>
              <a:t> ייחודיים</a:t>
            </a:r>
          </a:p>
          <a:p>
            <a:r>
              <a:rPr lang="he-IL" sz="3200" dirty="0" smtClean="0"/>
              <a:t>חלק מה </a:t>
            </a:r>
            <a:r>
              <a:rPr lang="en-US" sz="3200" dirty="0" smtClean="0"/>
              <a:t>Macros</a:t>
            </a:r>
            <a:r>
              <a:rPr lang="he-IL" sz="3200" dirty="0" smtClean="0"/>
              <a:t> המוגדרים בשפת ה </a:t>
            </a:r>
            <a:r>
              <a:rPr lang="en-US" sz="3200" dirty="0" smtClean="0"/>
              <a:t>Makefile</a:t>
            </a:r>
            <a:r>
              <a:rPr lang="he-IL" sz="3200" dirty="0" smtClean="0"/>
              <a:t>:</a:t>
            </a:r>
            <a:endParaRPr lang="en-US" sz="3200" dirty="0"/>
          </a:p>
          <a:p>
            <a:pPr lvl="1"/>
            <a:r>
              <a:rPr lang="he-IL" sz="2800" dirty="0">
                <a:solidFill>
                  <a:srgbClr val="FF0000"/>
                </a:solidFill>
              </a:rPr>
              <a:t>@$ הוא ה -</a:t>
            </a:r>
            <a:r>
              <a:rPr lang="en-US" sz="2800" dirty="0">
                <a:solidFill>
                  <a:srgbClr val="FF0000"/>
                </a:solidFill>
              </a:rPr>
              <a:t>target </a:t>
            </a:r>
            <a:r>
              <a:rPr lang="he-IL" sz="2800" dirty="0">
                <a:solidFill>
                  <a:srgbClr val="FF0000"/>
                </a:solidFill>
              </a:rPr>
              <a:t> הנוכחי </a:t>
            </a:r>
            <a:endParaRPr lang="he-IL" sz="2800" dirty="0" smtClean="0">
              <a:solidFill>
                <a:srgbClr val="FF0000"/>
              </a:solidFill>
            </a:endParaRPr>
          </a:p>
          <a:p>
            <a:pPr lvl="1"/>
            <a:r>
              <a:rPr lang="he-IL" sz="2800" dirty="0" smtClean="0">
                <a:solidFill>
                  <a:srgbClr val="00B050"/>
                </a:solidFill>
              </a:rPr>
              <a:t>*$ </a:t>
            </a:r>
            <a:r>
              <a:rPr lang="he-IL" sz="2800" dirty="0">
                <a:solidFill>
                  <a:srgbClr val="00B050"/>
                </a:solidFill>
              </a:rPr>
              <a:t>הוא ה-</a:t>
            </a:r>
            <a:r>
              <a:rPr lang="en-US" sz="2800" dirty="0">
                <a:solidFill>
                  <a:srgbClr val="00B050"/>
                </a:solidFill>
              </a:rPr>
              <a:t>target </a:t>
            </a:r>
            <a:r>
              <a:rPr lang="he-IL" sz="2800" dirty="0">
                <a:solidFill>
                  <a:srgbClr val="00B050"/>
                </a:solidFill>
              </a:rPr>
              <a:t> הנוכחי ללא סיומת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$?</a:t>
            </a:r>
            <a:r>
              <a:rPr lang="he-IL" sz="2800" dirty="0">
                <a:solidFill>
                  <a:srgbClr val="0070C0"/>
                </a:solidFill>
              </a:rPr>
              <a:t> החלפת ה ? בכל </a:t>
            </a:r>
            <a:r>
              <a:rPr lang="he-IL" sz="2800" dirty="0" smtClean="0">
                <a:solidFill>
                  <a:srgbClr val="0070C0"/>
                </a:solidFill>
              </a:rPr>
              <a:t>האובייקטים </a:t>
            </a:r>
            <a:r>
              <a:rPr lang="he-IL" sz="2800" dirty="0">
                <a:solidFill>
                  <a:srgbClr val="0070C0"/>
                </a:solidFill>
              </a:rPr>
              <a:t>הכתובים מימין </a:t>
            </a:r>
            <a:r>
              <a:rPr lang="he-IL" sz="2800" dirty="0" smtClean="0">
                <a:solidFill>
                  <a:srgbClr val="0070C0"/>
                </a:solidFill>
              </a:rPr>
              <a:t>ל :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348772" y="1553820"/>
            <a:ext cx="3184636" cy="810983"/>
          </a:xfrm>
          <a:prstGeom prst="wedgeRoundRectCallout">
            <a:avLst>
              <a:gd name="adj1" fmla="val -48614"/>
              <a:gd name="adj2" fmla="val -20340"/>
              <a:gd name="adj3" fmla="val 16667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r" rtl="1"/>
            <a:r>
              <a:rPr lang="he-I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תזכורת: 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he-I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מה שכתוב משמאל ל : </a:t>
            </a:r>
            <a:endParaRPr lang="he-IL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2637" y="2748693"/>
            <a:ext cx="3916907" cy="4109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6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73252" indent="-342900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32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24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860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2800" dirty="0" err="1" smtClean="0"/>
              <a:t>a.o</a:t>
            </a:r>
            <a:r>
              <a:rPr lang="en-US" sz="2800" dirty="0" smtClean="0"/>
              <a:t> : </a:t>
            </a:r>
            <a:r>
              <a:rPr lang="en-US" sz="2800" dirty="0" err="1" smtClean="0"/>
              <a:t>a.c</a:t>
            </a:r>
            <a:endParaRPr lang="en-US" sz="2800" dirty="0" smtClean="0"/>
          </a:p>
          <a:p>
            <a:pPr marL="0" indent="0" algn="l" defTabSz="3413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gcc</a:t>
            </a:r>
            <a:r>
              <a:rPr lang="en-US" sz="2800" dirty="0" smtClean="0"/>
              <a:t> –c $? –o $@</a:t>
            </a:r>
            <a:endParaRPr lang="he-IL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2800" dirty="0" smtClean="0"/>
              <a:t> </a:t>
            </a:r>
            <a:endParaRPr lang="he-IL" sz="2800" dirty="0" smtClean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a.o</a:t>
            </a:r>
            <a:r>
              <a:rPr lang="en-US" sz="2800" dirty="0"/>
              <a:t> : </a:t>
            </a:r>
            <a:r>
              <a:rPr lang="en-US" sz="2800" dirty="0" err="1"/>
              <a:t>a.c</a:t>
            </a:r>
            <a:endParaRPr lang="en-US" sz="2800" dirty="0"/>
          </a:p>
          <a:p>
            <a:pPr marL="0" indent="398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gcc</a:t>
            </a:r>
            <a:r>
              <a:rPr lang="en-US" sz="2800" dirty="0"/>
              <a:t> –c </a:t>
            </a:r>
            <a:r>
              <a:rPr lang="en-US" sz="2800" dirty="0" err="1"/>
              <a:t>a.c</a:t>
            </a:r>
            <a:r>
              <a:rPr lang="en-US" sz="2800" dirty="0"/>
              <a:t> –o </a:t>
            </a:r>
            <a:r>
              <a:rPr lang="en-US" sz="2800" dirty="0" err="1" smtClean="0"/>
              <a:t>a.o</a:t>
            </a:r>
            <a:r>
              <a:rPr lang="en-US" sz="2800" dirty="0" smtClean="0"/>
              <a:t> </a:t>
            </a:r>
            <a:endParaRPr lang="he-IL" sz="2800" dirty="0"/>
          </a:p>
          <a:p>
            <a:pPr marL="0" indent="398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endParaRPr lang="he-IL" sz="2800" dirty="0" smtClean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2800" dirty="0" err="1" smtClean="0"/>
              <a:t>a.o</a:t>
            </a:r>
            <a:r>
              <a:rPr lang="en-US" sz="2800" dirty="0" smtClean="0"/>
              <a:t> : </a:t>
            </a:r>
            <a:r>
              <a:rPr lang="en-US" sz="2800" dirty="0" err="1" smtClean="0"/>
              <a:t>a.c</a:t>
            </a:r>
            <a:endParaRPr lang="en-US" sz="2800" dirty="0" smtClean="0"/>
          </a:p>
          <a:p>
            <a:pPr marL="0" indent="0" algn="l" defTabSz="39528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gcc</a:t>
            </a:r>
            <a:r>
              <a:rPr lang="en-US" sz="2800" dirty="0" smtClean="0"/>
              <a:t>  -c $*.c  –o $@ 	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a.o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 smtClean="0"/>
              <a:t>a.c</a:t>
            </a:r>
            <a:endParaRPr lang="en-US" sz="2800" dirty="0"/>
          </a:p>
          <a:p>
            <a:pPr marL="395288" indent="0" algn="l" defTabSz="39528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2800" dirty="0" err="1" smtClean="0"/>
              <a:t>gcc</a:t>
            </a:r>
            <a:r>
              <a:rPr lang="en-US" sz="2800" dirty="0" smtClean="0"/>
              <a:t> –c </a:t>
            </a:r>
            <a:r>
              <a:rPr lang="en-US" sz="2800" dirty="0" err="1" smtClean="0"/>
              <a:t>a.c</a:t>
            </a:r>
            <a:r>
              <a:rPr lang="en-US" sz="2800" dirty="0" smtClean="0"/>
              <a:t> –o </a:t>
            </a:r>
            <a:r>
              <a:rPr lang="en-US" sz="2800" dirty="0" err="1" smtClean="0"/>
              <a:t>a.o</a:t>
            </a:r>
            <a:endParaRPr lang="en-US" sz="2800" dirty="0" smtClean="0"/>
          </a:p>
          <a:p>
            <a:pPr lvl="1"/>
            <a:endParaRPr lang="he-IL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endParaRPr lang="en-US" sz="2800" dirty="0"/>
          </a:p>
        </p:txBody>
      </p:sp>
      <p:sp>
        <p:nvSpPr>
          <p:cNvPr id="4" name="Down Arrow 3"/>
          <p:cNvSpPr/>
          <p:nvPr/>
        </p:nvSpPr>
        <p:spPr>
          <a:xfrm>
            <a:off x="2299646" y="3559993"/>
            <a:ext cx="477672" cy="39578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060810" y="5684666"/>
            <a:ext cx="477672" cy="39578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56" y="3029804"/>
            <a:ext cx="4131362" cy="35942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17856" y="3029804"/>
            <a:ext cx="683528" cy="458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18173" y="3454396"/>
            <a:ext cx="683528" cy="458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45708" y="3983074"/>
            <a:ext cx="354841" cy="4589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7881" y="4344394"/>
            <a:ext cx="243922" cy="4589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58292" y="3047487"/>
            <a:ext cx="1680490" cy="4589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5729" y="2783148"/>
            <a:ext cx="3814510" cy="19755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5729" y="4839598"/>
            <a:ext cx="3814510" cy="19755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1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allAtOnce"/>
      <p:bldP spid="4" grpId="0" animBg="1"/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21" grpId="0" animBg="1"/>
      <p:bldP spid="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51" y="1169930"/>
            <a:ext cx="9725025" cy="521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 </a:t>
            </a:r>
            <a:r>
              <a:rPr lang="en-US" dirty="0" smtClean="0"/>
              <a:t> Makefile </a:t>
            </a:r>
            <a:r>
              <a:rPr lang="he-IL" dirty="0" smtClean="0"/>
              <a:t>מתקדם יותר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788900" y="6164132"/>
            <a:ext cx="4292725" cy="729900"/>
          </a:xfrm>
          <a:prstGeom prst="wedgeRoundRectCallout">
            <a:avLst>
              <a:gd name="adj1" fmla="val -98286"/>
              <a:gd name="adj2" fmla="val -46646"/>
              <a:gd name="adj3" fmla="val 16667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r" rtl="1"/>
            <a:r>
              <a:rPr lang="he-IL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בהדפסת פקודת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clean</a:t>
            </a:r>
            <a:r>
              <a:rPr lang="he-IL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ימחקו ה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he-IL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וה</a:t>
            </a:r>
            <a:r>
              <a:rPr lang="he-IL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  <a:endParaRPr lang="he-IL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501384" y="2203599"/>
            <a:ext cx="4867761" cy="823543"/>
          </a:xfrm>
          <a:prstGeom prst="wedgeRoundRectCallout">
            <a:avLst>
              <a:gd name="adj1" fmla="val -92443"/>
              <a:gd name="adj2" fmla="val 18007"/>
              <a:gd name="adj3" fmla="val 16667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=c99: The standard compilation is c99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-Wall: enable all warning messages</a:t>
            </a:r>
          </a:p>
          <a:p>
            <a:pPr algn="r" rtl="1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7479328" y="1285162"/>
            <a:ext cx="2911871" cy="777767"/>
          </a:xfrm>
          <a:prstGeom prst="wedgeRoundRectCallout">
            <a:avLst>
              <a:gd name="adj1" fmla="val -198621"/>
              <a:gd name="adj2" fmla="val 85227"/>
              <a:gd name="adj3" fmla="val 16667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-g: regular debug level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- remark the line</a:t>
            </a:r>
          </a:p>
          <a:p>
            <a:pPr algn="l"/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b="1" dirty="0" smtClean="0">
                <a:solidFill>
                  <a:schemeClr val="bg1"/>
                </a:solidFill>
              </a:rPr>
              <a:t>-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כללים מובנים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511" y="1263464"/>
            <a:ext cx="10940052" cy="5008245"/>
          </a:xfrm>
        </p:spPr>
        <p:txBody>
          <a:bodyPr>
            <a:normAutofit/>
          </a:bodyPr>
          <a:lstStyle/>
          <a:p>
            <a:r>
              <a:rPr lang="he-IL" sz="3200" dirty="0"/>
              <a:t>להרבה מהקבצים שיש ליצור בבניית התוכנה יש כללים קבועים </a:t>
            </a:r>
            <a:r>
              <a:rPr lang="he-IL" sz="3200" dirty="0" smtClean="0"/>
              <a:t>בבנייתם</a:t>
            </a:r>
          </a:p>
          <a:p>
            <a:pPr lvl="1"/>
            <a:r>
              <a:rPr lang="he-IL" sz="2800" dirty="0" smtClean="0"/>
              <a:t>כל </a:t>
            </a:r>
            <a:r>
              <a:rPr lang="he-IL" sz="2800" dirty="0"/>
              <a:t>קבצי ה-</a:t>
            </a:r>
            <a:r>
              <a:rPr lang="en-US" sz="2800" dirty="0"/>
              <a:t>o </a:t>
            </a:r>
            <a:r>
              <a:rPr lang="he-IL" sz="2800" dirty="0" smtClean="0"/>
              <a:t> נוצרים בעזרת הידור של </a:t>
            </a:r>
            <a:r>
              <a:rPr lang="he-IL" sz="2800" dirty="0"/>
              <a:t>קובץ </a:t>
            </a:r>
            <a:r>
              <a:rPr lang="en-US" sz="2800" dirty="0"/>
              <a:t>c </a:t>
            </a:r>
            <a:r>
              <a:rPr lang="he-IL" sz="2800" dirty="0" smtClean="0"/>
              <a:t> בעל </a:t>
            </a:r>
            <a:r>
              <a:rPr lang="he-IL" sz="2800" dirty="0"/>
              <a:t>אותו שם באותה </a:t>
            </a:r>
            <a:r>
              <a:rPr lang="he-IL" sz="2800" dirty="0" smtClean="0"/>
              <a:t>צורה</a:t>
            </a:r>
          </a:p>
          <a:p>
            <a:r>
              <a:rPr lang="he-IL" sz="3200" dirty="0"/>
              <a:t>כדי למנוע שכפולי קוד בקובץ </a:t>
            </a:r>
            <a:r>
              <a:rPr lang="he-IL" sz="3200" dirty="0" smtClean="0"/>
              <a:t>ה-</a:t>
            </a:r>
            <a:r>
              <a:rPr lang="en-US" sz="3200" dirty="0" smtClean="0"/>
              <a:t>Make </a:t>
            </a:r>
            <a:r>
              <a:rPr lang="he-IL" sz="3200" dirty="0" smtClean="0"/>
              <a:t> קיימים כללים </a:t>
            </a:r>
            <a:r>
              <a:rPr lang="he-IL" sz="3200" dirty="0"/>
              <a:t>מובנים ומשתנים מוגדרים מראש לסוגי קבצים </a:t>
            </a:r>
            <a:r>
              <a:rPr lang="he-IL" sz="3200" dirty="0" smtClean="0"/>
              <a:t>מסוימים</a:t>
            </a:r>
          </a:p>
          <a:p>
            <a:pPr lvl="1"/>
            <a:r>
              <a:rPr lang="he-IL" sz="2800" dirty="0" smtClean="0"/>
              <a:t>עבור קבצי </a:t>
            </a:r>
            <a:r>
              <a:rPr lang="en-US" sz="2800" dirty="0" smtClean="0"/>
              <a:t>o</a:t>
            </a:r>
            <a:r>
              <a:rPr lang="he-IL" sz="2800" dirty="0" smtClean="0"/>
              <a:t> , </a:t>
            </a:r>
            <a:r>
              <a:rPr lang="en-US" sz="2800" dirty="0" smtClean="0"/>
              <a:t>make</a:t>
            </a:r>
            <a:r>
              <a:rPr lang="he-IL" sz="2800" dirty="0" smtClean="0"/>
              <a:t> </a:t>
            </a:r>
            <a:r>
              <a:rPr lang="en-US" sz="2800" dirty="0" smtClean="0"/>
              <a:t> </a:t>
            </a:r>
            <a:r>
              <a:rPr lang="he-IL" sz="2800" dirty="0" smtClean="0"/>
              <a:t>יודע להשתמש</a:t>
            </a:r>
            <a:r>
              <a:rPr lang="en-US" sz="2800" dirty="0" smtClean="0"/>
              <a:t> </a:t>
            </a:r>
            <a:r>
              <a:rPr lang="he-IL" sz="2800" dirty="0" smtClean="0"/>
              <a:t>בפקודה </a:t>
            </a:r>
            <a:r>
              <a:rPr lang="he-IL" sz="2800" dirty="0"/>
              <a:t>הבאה ליצירתם מקובץ </a:t>
            </a:r>
            <a:r>
              <a:rPr lang="en-US" sz="2800" dirty="0"/>
              <a:t>c </a:t>
            </a:r>
            <a:r>
              <a:rPr lang="he-IL" sz="2800" dirty="0" smtClean="0"/>
              <a:t> </a:t>
            </a:r>
          </a:p>
          <a:p>
            <a:pPr marL="862013" lvl="1" indent="0">
              <a:buNone/>
            </a:pPr>
            <a:r>
              <a:rPr lang="he-IL" sz="2800" dirty="0" smtClean="0"/>
              <a:t>כברירת מחדל: </a:t>
            </a:r>
          </a:p>
          <a:p>
            <a:pPr marL="688975" lvl="1" indent="457200" algn="l" rtl="0">
              <a:buNone/>
            </a:pPr>
            <a:r>
              <a:rPr lang="en-US" sz="2800" dirty="0" smtClean="0"/>
              <a:t>$(</a:t>
            </a:r>
            <a:r>
              <a:rPr lang="en-US" sz="2800" dirty="0"/>
              <a:t>CC) </a:t>
            </a:r>
            <a:r>
              <a:rPr lang="en-US" sz="2800" dirty="0" smtClean="0"/>
              <a:t>$(</a:t>
            </a:r>
            <a:r>
              <a:rPr lang="en-US" sz="2800" dirty="0"/>
              <a:t>CFLAGS)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4923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313"/>
            <a:ext cx="6017954" cy="515696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89704" y="136261"/>
            <a:ext cx="10641464" cy="1033669"/>
          </a:xfrm>
        </p:spPr>
        <p:txBody>
          <a:bodyPr>
            <a:normAutofit/>
          </a:bodyPr>
          <a:lstStyle/>
          <a:p>
            <a:r>
              <a:rPr lang="he-IL" dirty="0" smtClean="0"/>
              <a:t>דוגמא ל </a:t>
            </a:r>
            <a:r>
              <a:rPr lang="en-US" dirty="0" smtClean="0"/>
              <a:t>Makefile </a:t>
            </a:r>
            <a:r>
              <a:rPr lang="he-IL" dirty="0" smtClean="0"/>
              <a:t> מתקדם (כך נכתוב)</a:t>
            </a:r>
            <a:endParaRPr lang="en-US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809135" y="1902353"/>
            <a:ext cx="2352307" cy="603664"/>
          </a:xfrm>
          <a:prstGeom prst="wedgeRoundRectCallout">
            <a:avLst>
              <a:gd name="adj1" fmla="val -1709"/>
              <a:gd name="adj2" fmla="val 88379"/>
              <a:gd name="adj3" fmla="val 16667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Werror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make all warning into errors</a:t>
            </a:r>
          </a:p>
          <a:p>
            <a:pPr algn="l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476975" y="3570642"/>
            <a:ext cx="2662606" cy="500062"/>
          </a:xfrm>
          <a:prstGeom prst="wedgeRoundRectCallout">
            <a:avLst>
              <a:gd name="adj1" fmla="val -67209"/>
              <a:gd name="adj2" fmla="val 18494"/>
              <a:gd name="adj3" fmla="val 16667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lvl="1" algn="r" rtl="1"/>
            <a:r>
              <a:rPr lang="he-I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@$ הוא ה -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</a:t>
            </a:r>
            <a:r>
              <a:rPr lang="he-I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הנוכחי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81" y="1357313"/>
            <a:ext cx="6017954" cy="5156965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9201500" y="3386051"/>
            <a:ext cx="1878456" cy="684653"/>
          </a:xfrm>
          <a:prstGeom prst="wedgeRoundRectCallout">
            <a:avLst>
              <a:gd name="adj1" fmla="val -137184"/>
              <a:gd name="adj2" fmla="val 29972"/>
              <a:gd name="adj3" fmla="val 16667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lvl="1" algn="r" rtl="1"/>
            <a:r>
              <a:rPr lang="he-I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קיצור נוסף: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r" rtl="1"/>
            <a:r>
              <a:rPr lang="he-I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?$ מה שמימין ל :</a:t>
            </a:r>
            <a:endParaRPr lang="he-I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הרצת </a:t>
            </a:r>
            <a:r>
              <a:rPr lang="he-IL" dirty="0" err="1" smtClean="0"/>
              <a:t>תוכנית</a:t>
            </a:r>
            <a:r>
              <a:rPr lang="he-IL" dirty="0" smtClean="0"/>
              <a:t> ב </a:t>
            </a:r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לאחר יצירת קוד </a:t>
            </a:r>
            <a:r>
              <a:rPr lang="en-US" dirty="0" smtClean="0"/>
              <a:t>exe</a:t>
            </a:r>
            <a:r>
              <a:rPr lang="he-IL" dirty="0" smtClean="0"/>
              <a:t> יש לכתוב את הפקודה הבאה לשם הרצה</a:t>
            </a:r>
          </a:p>
          <a:p>
            <a:pPr lvl="1"/>
            <a:r>
              <a:rPr lang="en-US" dirty="0" smtClean="0"/>
              <a:t>./&lt;</a:t>
            </a:r>
            <a:r>
              <a:rPr lang="en-US" dirty="0" err="1" smtClean="0"/>
              <a:t>progName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למדנו: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282148"/>
            <a:ext cx="10259568" cy="5205737"/>
          </a:xfrm>
        </p:spPr>
        <p:txBody>
          <a:bodyPr>
            <a:normAutofit fontScale="92500" lnSpcReduction="10000"/>
          </a:bodyPr>
          <a:lstStyle/>
          <a:p>
            <a:r>
              <a:rPr lang="he-IL" dirty="0" smtClean="0"/>
              <a:t>רקע כללי</a:t>
            </a:r>
            <a:endParaRPr lang="en-US" dirty="0" smtClean="0"/>
          </a:p>
          <a:p>
            <a:r>
              <a:rPr lang="he-IL" dirty="0" smtClean="0"/>
              <a:t>הגדרת משתנים</a:t>
            </a:r>
          </a:p>
          <a:p>
            <a:r>
              <a:rPr lang="he-IL" dirty="0" smtClean="0"/>
              <a:t>קלט ופלט</a:t>
            </a:r>
          </a:p>
          <a:p>
            <a:r>
              <a:rPr lang="he-IL" dirty="0" smtClean="0"/>
              <a:t>פונקציות</a:t>
            </a:r>
            <a:endParaRPr lang="en-US" dirty="0" smtClean="0"/>
          </a:p>
          <a:p>
            <a:r>
              <a:rPr lang="he-IL" dirty="0"/>
              <a:t>מבנה </a:t>
            </a:r>
            <a:r>
              <a:rPr lang="he-IL" dirty="0" err="1"/>
              <a:t>תוכנית</a:t>
            </a:r>
            <a:endParaRPr lang="he-IL" dirty="0"/>
          </a:p>
          <a:p>
            <a:r>
              <a:rPr lang="he-IL" dirty="0"/>
              <a:t>תהליך יצירת קובץ </a:t>
            </a:r>
            <a:r>
              <a:rPr lang="he-IL" dirty="0" smtClean="0"/>
              <a:t>הרצה</a:t>
            </a:r>
          </a:p>
          <a:p>
            <a:r>
              <a:rPr lang="he-IL" dirty="0"/>
              <a:t>הידור מותנה</a:t>
            </a:r>
          </a:p>
          <a:p>
            <a:r>
              <a:rPr lang="he-IL" dirty="0"/>
              <a:t>עבודה עם </a:t>
            </a:r>
            <a:r>
              <a:rPr lang="en-US" dirty="0" err="1"/>
              <a:t>linux</a:t>
            </a:r>
            <a:r>
              <a:rPr lang="en-US" dirty="0"/>
              <a:t> OS, Ubuntu</a:t>
            </a:r>
          </a:p>
          <a:p>
            <a:r>
              <a:rPr lang="en-US" dirty="0"/>
              <a:t>Makefile</a:t>
            </a:r>
          </a:p>
          <a:p>
            <a:endParaRPr lang="he-IL" dirty="0"/>
          </a:p>
          <a:p>
            <a:endParaRPr lang="en-US" dirty="0" smtClean="0"/>
          </a:p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06319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עקרון מנחה של שפת </a:t>
            </a:r>
            <a:r>
              <a:rPr lang="en-US" dirty="0" smtClean="0"/>
              <a:t>C</a:t>
            </a:r>
            <a:r>
              <a:rPr lang="he-IL" dirty="0" smtClean="0"/>
              <a:t> - יעילות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1219200"/>
            <a:ext cx="9380483" cy="5234136"/>
          </a:xfrm>
        </p:spPr>
        <p:txBody>
          <a:bodyPr>
            <a:noAutofit/>
          </a:bodyPr>
          <a:lstStyle/>
          <a:p>
            <a:pPr marL="273050" indent="-273050"/>
            <a:r>
              <a:rPr lang="he-IL" dirty="0" smtClean="0"/>
              <a:t> כל פעולה בשפה מתבטאת בפעולה בודדת או במספר מועט של פעולות בשפת סף</a:t>
            </a:r>
          </a:p>
          <a:p>
            <a:pPr marL="273050" indent="-273050"/>
            <a:endParaRPr lang="he-IL" dirty="0" smtClean="0"/>
          </a:p>
          <a:p>
            <a:r>
              <a:rPr lang="he-IL" dirty="0" smtClean="0"/>
              <a:t>אין בשפה:</a:t>
            </a:r>
          </a:p>
          <a:p>
            <a:pPr lvl="1"/>
            <a:r>
              <a:rPr lang="he-IL" sz="3600" dirty="0" smtClean="0"/>
              <a:t>סוגי מבנים מורכבים כגון מחרוזות</a:t>
            </a:r>
          </a:p>
          <a:p>
            <a:pPr lvl="1"/>
            <a:r>
              <a:rPr lang="he-IL" sz="3600" dirty="0" smtClean="0"/>
              <a:t>בדיקות סמויות בגישה למערכים</a:t>
            </a:r>
          </a:p>
          <a:p>
            <a:pPr lvl="1"/>
            <a:r>
              <a:rPr lang="he-IL" sz="3600" dirty="0" smtClean="0"/>
              <a:t>מערכת הטיפוסים שלה אינה בטוחה</a:t>
            </a:r>
          </a:p>
        </p:txBody>
      </p:sp>
    </p:spTree>
    <p:extLst>
      <p:ext uri="{BB962C8B-B14F-4D97-AF65-F5344CB8AC3E}">
        <p14:creationId xmlns:p14="http://schemas.microsoft.com/office/powerpoint/2010/main" val="52264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15128" y="2639504"/>
            <a:ext cx="8361229" cy="1247175"/>
          </a:xfrm>
        </p:spPr>
        <p:txBody>
          <a:bodyPr/>
          <a:lstStyle/>
          <a:p>
            <a:pPr rt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לימוד עצמי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96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15128" y="2639504"/>
            <a:ext cx="8361229" cy="1247175"/>
          </a:xfrm>
        </p:spPr>
        <p:txBody>
          <a:bodyPr/>
          <a:lstStyle/>
          <a:p>
            <a:pPr rt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מערכים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06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בשפת </a:t>
            </a:r>
            <a:r>
              <a:rPr lang="en-US" dirty="0" smtClean="0"/>
              <a:t>C</a:t>
            </a:r>
            <a:r>
              <a:rPr lang="he-IL" dirty="0" smtClean="0"/>
              <a:t> מערך הוא אוסף של משתנים מאותו טיפוס המוגדרים על ה- </a:t>
            </a:r>
            <a:r>
              <a:rPr lang="en-US" dirty="0" smtClean="0"/>
              <a:t>stack</a:t>
            </a:r>
            <a:endParaRPr lang="he-IL" dirty="0" smtClean="0"/>
          </a:p>
          <a:p>
            <a:pPr lvl="1"/>
            <a:r>
              <a:rPr lang="he-IL" dirty="0" smtClean="0"/>
              <a:t>בניגוד לשפת </a:t>
            </a:r>
            <a:r>
              <a:rPr lang="en-US" dirty="0" smtClean="0"/>
              <a:t>JAVA</a:t>
            </a:r>
            <a:r>
              <a:rPr lang="he-IL" dirty="0" smtClean="0"/>
              <a:t> בה מערך הוא אובייקט המוקצה ונמצא על ה- </a:t>
            </a:r>
            <a:r>
              <a:rPr lang="en-US" dirty="0" smtClean="0"/>
              <a:t>heap</a:t>
            </a:r>
            <a:endParaRPr lang="he-IL" dirty="0" smtClean="0"/>
          </a:p>
          <a:p>
            <a:pPr lvl="1"/>
            <a:endParaRPr lang="en-US" dirty="0" smtClean="0"/>
          </a:p>
          <a:p>
            <a:r>
              <a:rPr lang="he-IL" dirty="0" smtClean="0"/>
              <a:t>יש להגדיר את גודל המערך עם יצירתו</a:t>
            </a:r>
          </a:p>
          <a:p>
            <a:pPr lvl="1"/>
            <a:r>
              <a:rPr lang="he-IL" dirty="0" smtClean="0"/>
              <a:t>בשלב זה של הלימוד הגודל צריך להיות ידוע בזמן קומפילציה (לכן אינו יכול להיות משתנה אלא קבוע).</a:t>
            </a:r>
            <a:endParaRPr lang="en-US" dirty="0" smtClean="0"/>
          </a:p>
          <a:p>
            <a:pPr lvl="1"/>
            <a:endParaRPr lang="he-IL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19651" y="4985792"/>
            <a:ext cx="3960440" cy="18722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2000" dirty="0">
                <a:latin typeface="Verdana" pitchFamily="34" charset="0"/>
              </a:rPr>
              <a:t>void main()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2000" dirty="0">
                <a:latin typeface="Verdana" pitchFamily="34" charset="0"/>
              </a:rPr>
              <a:t>{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2000" dirty="0">
                <a:latin typeface="Verdana" pitchFamily="34" charset="0"/>
              </a:rPr>
              <a:t>     </a:t>
            </a:r>
            <a:r>
              <a:rPr lang="en-US" sz="2000" dirty="0" err="1">
                <a:latin typeface="Verdana" pitchFamily="34" charset="0"/>
              </a:rPr>
              <a:t>int</a:t>
            </a:r>
            <a:r>
              <a:rPr lang="en-US" sz="2000" dirty="0">
                <a:latin typeface="Verdana" pitchFamily="34" charset="0"/>
              </a:rPr>
              <a:t>  arr1[3];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2000" dirty="0">
                <a:latin typeface="Verdana" pitchFamily="34" charset="0"/>
              </a:rPr>
              <a:t>}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77007" y="5661248"/>
            <a:ext cx="2808312" cy="648072"/>
          </a:xfrm>
          <a:prstGeom prst="wedgeRectCallout">
            <a:avLst>
              <a:gd name="adj1" fmla="val -178094"/>
              <a:gd name="adj2" fmla="val -132"/>
            </a:avLst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הסוגריים [ ] יהיו צמודים לשם המשתנה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האופרטור </a:t>
            </a:r>
            <a:r>
              <a:rPr lang="en-US" dirty="0" smtClean="0"/>
              <a:t>sizeof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074056"/>
            <a:ext cx="10259568" cy="54428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500" dirty="0" smtClean="0"/>
              <a:t>sizeof</a:t>
            </a:r>
            <a:r>
              <a:rPr lang="he-IL" sz="3500" dirty="0" smtClean="0"/>
              <a:t>  </a:t>
            </a:r>
            <a:r>
              <a:rPr lang="he-IL" sz="3500" dirty="0" smtClean="0"/>
              <a:t>הוא אופרטור המקבל </a:t>
            </a:r>
            <a:r>
              <a:rPr lang="he-IL" sz="3500" dirty="0"/>
              <a:t>משתנה או טיפוס </a:t>
            </a:r>
            <a:r>
              <a:rPr lang="he-IL" sz="3500" dirty="0" smtClean="0"/>
              <a:t>ומחזיר </a:t>
            </a:r>
            <a:r>
              <a:rPr lang="he-IL" sz="3500" dirty="0"/>
              <a:t>את מספר הבתים שהוא תופס בזיכרון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int        num;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double  d;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char     ch;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1800" noProof="1">
              <a:latin typeface="Verdana" pitchFamily="34" charset="0"/>
            </a:endParaRP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printf("sizeof(int)=%d,\t sizeof(num)=%d\n", 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		sizeof(int), sizeof(num));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printf("sizeof(double)=%d,\t sizeof(d)=%d\n", 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		sizeof(double), sizeof(d));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printf("sizeof(char)=%d,\t sizeof(ch)=%d\n", 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		sizeof(char), sizeof(ch));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5960" y="2060849"/>
            <a:ext cx="4310062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54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אתחול מערך</a:t>
            </a:r>
            <a:endParaRPr 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he-IL" dirty="0" smtClean="0"/>
              <a:t>כאשר מגדירים מערך ערכי איבריו הוא זבל</a:t>
            </a:r>
          </a:p>
          <a:p>
            <a:pPr>
              <a:lnSpc>
                <a:spcPct val="80000"/>
              </a:lnSpc>
            </a:pPr>
            <a:r>
              <a:rPr lang="he-IL" dirty="0" smtClean="0"/>
              <a:t>ניתן לאתחל את איברי המערך באחת מהדרכים הבאות: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/>
              <a:t>int</a:t>
            </a:r>
            <a:r>
              <a:rPr lang="en-US" sz="2000" dirty="0"/>
              <a:t> arr1[3] = {5, 3, 1}; </a:t>
            </a:r>
            <a:endParaRPr lang="en-US" sz="2000" dirty="0">
              <a:solidFill>
                <a:srgbClr val="0080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/>
              <a:t>int</a:t>
            </a:r>
            <a:r>
              <a:rPr lang="en-US" sz="2000" dirty="0"/>
              <a:t> arr2[]   = {5, 3, 1}; </a:t>
            </a:r>
            <a:endParaRPr lang="en-US" sz="2000" dirty="0">
              <a:solidFill>
                <a:srgbClr val="0080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/>
              <a:t>int</a:t>
            </a:r>
            <a:r>
              <a:rPr lang="en-US" sz="2000" dirty="0"/>
              <a:t> arr3[3] = {5}; </a:t>
            </a:r>
            <a:endParaRPr lang="en-US" sz="2000" dirty="0">
              <a:solidFill>
                <a:srgbClr val="0080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/>
              <a:t>int</a:t>
            </a:r>
            <a:r>
              <a:rPr lang="en-US" sz="2000" dirty="0"/>
              <a:t> arr4[3] = {0};</a:t>
            </a:r>
            <a:r>
              <a:rPr lang="he-IL" sz="2000" dirty="0"/>
              <a:t> </a:t>
            </a:r>
            <a:endParaRPr lang="en-US" sz="20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2000" dirty="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2000" dirty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</a:pPr>
            <a:r>
              <a:rPr lang="he-IL" dirty="0" smtClean="0"/>
              <a:t>נשים לב כי רק בעת האיתחול ניתן לתת ערך לכמה איברים יחד! כל נתינת ערך בהמשך הינה השמה, ולא איתחול, ולכן יבוצע על כל איבר בנפרד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74295" y="2304975"/>
            <a:ext cx="4953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//arr1[0]=5, arr1[1]=3, arr1[2]=1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4294" y="2858130"/>
            <a:ext cx="8589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//arr2[0]=5, arr2[1]=3, arr2[2]=1     </a:t>
            </a:r>
            <a:r>
              <a:rPr lang="en-US" dirty="0" smtClean="0">
                <a:solidFill>
                  <a:srgbClr val="008000"/>
                </a:solidFill>
              </a:rPr>
              <a:t>and </a:t>
            </a:r>
            <a:r>
              <a:rPr lang="en-US" dirty="0">
                <a:solidFill>
                  <a:srgbClr val="008000"/>
                </a:solidFill>
              </a:rPr>
              <a:t>the size of the array is 3!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7148" y="3405153"/>
            <a:ext cx="4953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//arr3[0]=5, arr3[1]=0, arr3[2]=0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7148" y="3977168"/>
            <a:ext cx="4953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//arr4[0]=0, arr4[1]=0, arr4[2]=0</a:t>
            </a:r>
            <a:endParaRPr lang="en-US" dirty="0"/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2567608" y="5877560"/>
            <a:ext cx="3962400" cy="7620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גודל המערך בזיכרון: 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SIZE*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(type)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ובדוגמא זו: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3*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3*4 = 12</a:t>
            </a:r>
          </a:p>
        </p:txBody>
      </p:sp>
    </p:spTree>
    <p:extLst>
      <p:ext uri="{BB962C8B-B14F-4D97-AF65-F5344CB8AC3E}">
        <p14:creationId xmlns:p14="http://schemas.microsoft.com/office/powerpoint/2010/main" val="34450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גודל של מערך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מספר אברי המערך, אורכו, יוחזק במשתנה נפרד</a:t>
            </a:r>
          </a:p>
          <a:p>
            <a:pPr lvl="1"/>
            <a:r>
              <a:rPr lang="he-IL" dirty="0" smtClean="0"/>
              <a:t>בניגוד לשפת </a:t>
            </a:r>
            <a:r>
              <a:rPr lang="en-US" dirty="0" smtClean="0"/>
              <a:t>JAVA </a:t>
            </a:r>
            <a:r>
              <a:rPr lang="he-IL" dirty="0" smtClean="0"/>
              <a:t> בה המערך "יודע"</a:t>
            </a:r>
            <a:r>
              <a:rPr lang="en-US" dirty="0" smtClean="0"/>
              <a:t> </a:t>
            </a:r>
            <a:r>
              <a:rPr lang="he-IL" dirty="0" smtClean="0"/>
              <a:t>את אורכו.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22" y="2386007"/>
            <a:ext cx="7488832" cy="447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4000">
              <a:lnSpc>
                <a:spcPct val="80000"/>
              </a:lnSpc>
              <a:spcBef>
                <a:spcPts val="600"/>
              </a:spcBef>
            </a:pPr>
            <a:r>
              <a:rPr lang="en-US" noProof="1">
                <a:latin typeface="Verdana" pitchFamily="34" charset="0"/>
              </a:rPr>
              <a:t>#define SIZE 5</a:t>
            </a:r>
          </a:p>
          <a:p>
            <a:pPr defTabSz="254000">
              <a:lnSpc>
                <a:spcPct val="80000"/>
              </a:lnSpc>
              <a:spcBef>
                <a:spcPts val="600"/>
              </a:spcBef>
            </a:pPr>
            <a:endParaRPr lang="en-US" noProof="1">
              <a:latin typeface="Verdana" pitchFamily="34" charset="0"/>
            </a:endParaRPr>
          </a:p>
          <a:p>
            <a:pPr defTabSz="254000">
              <a:lnSpc>
                <a:spcPct val="80000"/>
              </a:lnSpc>
              <a:spcBef>
                <a:spcPts val="600"/>
              </a:spcBef>
            </a:pPr>
            <a:r>
              <a:rPr lang="en-US" sz="1600" noProof="1">
                <a:latin typeface="Verdana" pitchFamily="34" charset="0"/>
              </a:rPr>
              <a:t>void main()</a:t>
            </a:r>
          </a:p>
          <a:p>
            <a:pPr defTabSz="254000">
              <a:lnSpc>
                <a:spcPct val="80000"/>
              </a:lnSpc>
              <a:spcBef>
                <a:spcPts val="600"/>
              </a:spcBef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defTabSz="254000">
              <a:lnSpc>
                <a:spcPct val="80000"/>
              </a:lnSpc>
              <a:spcBef>
                <a:spcPts val="600"/>
              </a:spcBef>
            </a:pPr>
            <a:r>
              <a:rPr lang="en-US" sz="1600" noProof="1">
                <a:latin typeface="Verdana" pitchFamily="34" charset="0"/>
              </a:rPr>
              <a:t>	   int arr[SIZE], i;					void printArr(int arr[], int size)</a:t>
            </a:r>
          </a:p>
          <a:p>
            <a:pPr defTabSz="254000">
              <a:lnSpc>
                <a:spcPct val="80000"/>
              </a:lnSpc>
              <a:spcBef>
                <a:spcPts val="600"/>
              </a:spcBef>
            </a:pPr>
            <a:r>
              <a:rPr lang="en-US" sz="1600" noProof="1">
                <a:latin typeface="Verdana" pitchFamily="34" charset="0"/>
              </a:rPr>
              <a:t>		initArr(arr,SIZE);					{</a:t>
            </a:r>
          </a:p>
          <a:p>
            <a:pPr defTabSz="254000">
              <a:lnSpc>
                <a:spcPct val="80000"/>
              </a:lnSpc>
              <a:spcBef>
                <a:spcPts val="600"/>
              </a:spcBef>
            </a:pPr>
            <a:r>
              <a:rPr lang="en-US" sz="1600" noProof="1">
                <a:latin typeface="Verdana" pitchFamily="34" charset="0"/>
              </a:rPr>
              <a:t>		printArr(arr,SIZE);					 printf("The numbers are: ");</a:t>
            </a:r>
          </a:p>
          <a:p>
            <a:pPr defTabSz="254000">
              <a:lnSpc>
                <a:spcPct val="80000"/>
              </a:lnSpc>
              <a:spcBef>
                <a:spcPts val="600"/>
              </a:spcBef>
            </a:pPr>
            <a:r>
              <a:rPr lang="en-US" sz="1600" noProof="1">
                <a:latin typeface="Verdana" pitchFamily="34" charset="0"/>
              </a:rPr>
              <a:t>}														 for (i=0 ; i &lt; size; i++)</a:t>
            </a:r>
          </a:p>
          <a:p>
            <a:pPr defTabSz="254000">
              <a:lnSpc>
                <a:spcPct val="80000"/>
              </a:lnSpc>
              <a:spcBef>
                <a:spcPts val="600"/>
              </a:spcBef>
            </a:pPr>
            <a:r>
              <a:rPr lang="en-US" sz="1600" noProof="1">
                <a:latin typeface="Verdana" pitchFamily="34" charset="0"/>
              </a:rPr>
              <a:t>			 													printf("%d ", arr[i]);</a:t>
            </a:r>
          </a:p>
          <a:p>
            <a:pPr defTabSz="254000">
              <a:lnSpc>
                <a:spcPct val="80000"/>
              </a:lnSpc>
              <a:spcBef>
                <a:spcPts val="600"/>
              </a:spcBef>
            </a:pPr>
            <a:r>
              <a:rPr lang="en-US" sz="1600" noProof="1">
                <a:latin typeface="Verdana" pitchFamily="34" charset="0"/>
              </a:rPr>
              <a:t>														printf("\n");</a:t>
            </a:r>
          </a:p>
          <a:p>
            <a:pPr defTabSz="254000">
              <a:lnSpc>
                <a:spcPct val="80000"/>
              </a:lnSpc>
              <a:spcBef>
                <a:spcPts val="600"/>
              </a:spcBef>
            </a:pPr>
            <a:r>
              <a:rPr lang="en-US" sz="1600" noProof="1">
                <a:latin typeface="Verdana" pitchFamily="34" charset="0"/>
              </a:rPr>
              <a:t>													}</a:t>
            </a:r>
          </a:p>
          <a:p>
            <a:pPr defTabSz="254000">
              <a:lnSpc>
                <a:spcPct val="80000"/>
              </a:lnSpc>
              <a:spcBef>
                <a:spcPts val="600"/>
              </a:spcBef>
            </a:pPr>
            <a:r>
              <a:rPr lang="en-US" sz="1600" noProof="1">
                <a:latin typeface="Verdana" pitchFamily="34" charset="0"/>
              </a:rPr>
              <a:t>void initArr(int arr[], int length)		</a:t>
            </a:r>
          </a:p>
          <a:p>
            <a:pPr defTabSz="254000">
              <a:lnSpc>
                <a:spcPct val="80000"/>
              </a:lnSpc>
              <a:spcBef>
                <a:spcPts val="600"/>
              </a:spcBef>
            </a:pPr>
            <a:r>
              <a:rPr lang="en-US" sz="1600" noProof="1">
                <a:latin typeface="Verdana" pitchFamily="34" charset="0"/>
              </a:rPr>
              <a:t>	   printf("Please enter %d numbers: ", length);</a:t>
            </a:r>
          </a:p>
          <a:p>
            <a:pPr defTabSz="254000">
              <a:lnSpc>
                <a:spcPct val="80000"/>
              </a:lnSpc>
              <a:spcBef>
                <a:spcPts val="600"/>
              </a:spcBef>
            </a:pPr>
            <a:r>
              <a:rPr lang="en-US" sz="1600" noProof="1">
                <a:latin typeface="Verdana" pitchFamily="34" charset="0"/>
              </a:rPr>
              <a:t>	   for (i=0 ; i &lt; length; i++)</a:t>
            </a:r>
          </a:p>
          <a:p>
            <a:pPr defTabSz="254000">
              <a:lnSpc>
                <a:spcPct val="80000"/>
              </a:lnSpc>
              <a:spcBef>
                <a:spcPts val="600"/>
              </a:spcBef>
            </a:pPr>
            <a:r>
              <a:rPr lang="en-US" sz="1600" noProof="1">
                <a:latin typeface="Verdana" pitchFamily="34" charset="0"/>
              </a:rPr>
              <a:t>		   scanf("%d", &amp;arr[i]);</a:t>
            </a:r>
          </a:p>
          <a:p>
            <a:pPr defTabSz="254000">
              <a:lnSpc>
                <a:spcPct val="80000"/>
              </a:lnSpc>
              <a:spcBef>
                <a:spcPts val="600"/>
              </a:spcBef>
            </a:pPr>
            <a:r>
              <a:rPr lang="en-US" sz="1600" noProof="1">
                <a:latin typeface="Verdana" pitchFamily="34" charset="0"/>
              </a:rPr>
              <a:t>}</a:t>
            </a:r>
            <a:r>
              <a:rPr lang="en-US" noProof="1">
                <a:latin typeface="Verdana" pitchFamily="34" charset="0"/>
              </a:rPr>
              <a:t>	</a:t>
            </a: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חישוב גודל המערך</a:t>
            </a:r>
            <a:endParaRPr lang="en-US" dirty="0" smtClean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מספר הבתים שהמערך תופס בזיכרון הוא </a:t>
            </a:r>
            <a:r>
              <a:rPr lang="en-US" dirty="0" smtClean="0"/>
              <a:t>SIZE*sizeof(type)</a:t>
            </a: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כאשר נעשה בדיקות על מערכים יהי לנו נוח לא להגדיר את גודל המערך.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int i, arr[] = {4, 3, 2, 7};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noProof="1">
              <a:latin typeface="Verdana" pitchFamily="34" charset="0"/>
            </a:endParaRP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</a:t>
            </a:r>
            <a:r>
              <a:rPr lang="en-US" sz="2000" b="1" noProof="1">
                <a:latin typeface="Verdana" pitchFamily="34" charset="0"/>
              </a:rPr>
              <a:t>int size = sizeof(arr) / sizeof(int);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printf("There are %d numbers in the array: ", size);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for (i=0 ; i &lt; size ; i++)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	printf("%d ", arr[i]);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printf("\n");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5881" y="5517233"/>
            <a:ext cx="501967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6072232" y="2751976"/>
            <a:ext cx="3672408" cy="936104"/>
          </a:xfrm>
          <a:prstGeom prst="wedgeRectCallout">
            <a:avLst>
              <a:gd name="adj1" fmla="val -49916"/>
              <a:gd name="adj2" fmla="val 27061"/>
            </a:avLst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שימוש ב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כדי לחשב את מספר אברים במערך אפשרי רק בפונקציה בו הוגדר המערך!!!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חישוב גודל המערך </a:t>
            </a:r>
            <a:r>
              <a:rPr lang="he-IL" sz="4000"/>
              <a:t>(2)</a:t>
            </a:r>
            <a:endParaRPr lang="en-US" sz="400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ניתן לחשב את כמות האיברים במערך גם באופן הבא:</a:t>
            </a:r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	int arr[] = {4, 3, 2, 7};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noProof="1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	int size = sizeof(arr) / sizeof(int);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	…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/>
              <a:t>}</a:t>
            </a:r>
            <a:endParaRPr lang="he-IL" sz="2000" dirty="0"/>
          </a:p>
          <a:p>
            <a:pPr>
              <a:lnSpc>
                <a:spcPct val="90000"/>
              </a:lnSpc>
            </a:pPr>
            <a:r>
              <a:rPr lang="he-IL" dirty="0" smtClean="0"/>
              <a:t>בדרך זו אם נשנה את טיפוס איברי המערך לא נצטרך לתקן את השורה המחשבת את ה- </a:t>
            </a:r>
            <a:r>
              <a:rPr lang="en-US" dirty="0" smtClean="0"/>
              <a:t>size</a:t>
            </a:r>
            <a:endParaRPr lang="he-IL" dirty="0" smtClean="0"/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he-IL" sz="2000" noProof="1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01841" y="3585591"/>
            <a:ext cx="228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[0])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4264270" y="4009454"/>
            <a:ext cx="1295400" cy="3810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4340470" y="4085654"/>
            <a:ext cx="1143000" cy="2286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23306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השמת מערכים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 smtClean="0"/>
              <a:t>כדי לבצע השמה בין משתנים מאותו הסוג אנו משתמשים באופרטור =</a:t>
            </a:r>
          </a:p>
          <a:p>
            <a:pPr algn="l"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x, y=5;</a:t>
            </a:r>
          </a:p>
          <a:p>
            <a:pPr algn="l">
              <a:buFont typeface="Wingdings" pitchFamily="2" charset="2"/>
              <a:buNone/>
            </a:pPr>
            <a:r>
              <a:rPr lang="en-US" dirty="0" smtClean="0"/>
              <a:t>x = y;</a:t>
            </a:r>
          </a:p>
          <a:p>
            <a:endParaRPr lang="he-IL" dirty="0" smtClean="0"/>
          </a:p>
          <a:p>
            <a:r>
              <a:rPr lang="he-IL" dirty="0" smtClean="0"/>
              <a:t>עבור מערכים </a:t>
            </a:r>
            <a:r>
              <a:rPr lang="he-IL" b="1" u="sng" dirty="0" smtClean="0"/>
              <a:t>לא</a:t>
            </a:r>
            <a:r>
              <a:rPr lang="he-IL" dirty="0" smtClean="0"/>
              <a:t> ניתן לבצע זאת:</a:t>
            </a:r>
          </a:p>
          <a:p>
            <a:pPr algn="l" rtl="0"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arr1[]={1,2,3}, arr2[3];</a:t>
            </a:r>
          </a:p>
          <a:p>
            <a:pPr algn="l" rtl="0">
              <a:buFont typeface="Wingdings" pitchFamily="2" charset="2"/>
              <a:buNone/>
            </a:pPr>
            <a:r>
              <a:rPr lang="en-US" dirty="0" smtClean="0"/>
              <a:t>arr2 = arr1;</a:t>
            </a:r>
          </a:p>
          <a:p>
            <a:endParaRPr lang="he-IL" dirty="0" smtClean="0"/>
          </a:p>
          <a:p>
            <a:r>
              <a:rPr lang="he-IL" dirty="0" smtClean="0"/>
              <a:t>השמה בין מערכים תבוצע בעזרת לולאה, בה נעתיק איבר-איבר</a:t>
            </a:r>
            <a:endParaRPr lang="en-US" dirty="0" smtClean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1371600" y="4664619"/>
            <a:ext cx="2016224" cy="360040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1266956" y="4673375"/>
            <a:ext cx="2088232" cy="342528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0" name="Rectangle 9"/>
          <p:cNvSpPr/>
          <p:nvPr/>
        </p:nvSpPr>
        <p:spPr>
          <a:xfrm>
            <a:off x="2567608" y="6021288"/>
            <a:ext cx="5256584" cy="648072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וזה בניגוד לשפת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בה השמת מערכים משנה את ההפניה (מאחר ומערך ב-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הוא אובייקט)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01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דו-מימדי</a:t>
            </a:r>
            <a:endParaRPr lang="en-US" smtClean="0"/>
          </a:p>
        </p:txBody>
      </p:sp>
      <p:graphicFrame>
        <p:nvGraphicFramePr>
          <p:cNvPr id="80978" name="Group 8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741471"/>
              </p:ext>
            </p:extLst>
          </p:nvPr>
        </p:nvGraphicFramePr>
        <p:xfrm>
          <a:off x="3107471" y="2836436"/>
          <a:ext cx="7798424" cy="365760"/>
        </p:xfrm>
        <a:graphic>
          <a:graphicData uri="http://schemas.openxmlformats.org/drawingml/2006/table">
            <a:tbl>
              <a:tblPr/>
              <a:tblGrid>
                <a:gridCol w="1949606"/>
                <a:gridCol w="1949606"/>
                <a:gridCol w="1949606"/>
                <a:gridCol w="1949606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</a:t>
                      </a:r>
                    </a:p>
                  </a:txBody>
                  <a:tcPr marL="594231" marR="594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arr[1]</a:t>
                      </a:r>
                    </a:p>
                  </a:txBody>
                  <a:tcPr marL="594231" marR="594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94231" marR="594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[3]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94231" marR="594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77938" y="1600200"/>
            <a:ext cx="10914062" cy="5313556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בהגדרת מערך חד-מימדי מגדירים את כמות התאים בו (מספר העמודות):</a:t>
            </a:r>
          </a:p>
          <a:p>
            <a:pPr algn="l">
              <a:buFont typeface="Wingdings" pitchFamily="2" charset="2"/>
              <a:buNone/>
            </a:pP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[4];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endParaRPr lang="he-I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בהגדרת מערך דו-מימדי נגדיר את כמות התאים בו  ע"י ציון מספר השורות ומספר העמודות:</a:t>
            </a:r>
          </a:p>
          <a:p>
            <a:pPr algn="r" rtl="1">
              <a:buFont typeface="Wingdings" pitchFamily="2" charset="2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itchFamily="2" charset="2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[2][4];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מערך דו-מימדי הוא למעשה מטריצה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ניתן להסתכל עליו גם כמערך של מערכים</a:t>
            </a:r>
          </a:p>
          <a:p>
            <a:pPr lvl="1" algn="r" rtl="1"/>
            <a:endParaRPr lang="he-IL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1010" name="Group 11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5973215"/>
              </p:ext>
            </p:extLst>
          </p:nvPr>
        </p:nvGraphicFramePr>
        <p:xfrm>
          <a:off x="5352585" y="4438432"/>
          <a:ext cx="24384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[0][3]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[1][0]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[1][3]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5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עקרון מנחה של שפת </a:t>
            </a:r>
            <a:r>
              <a:rPr lang="en-US" dirty="0" smtClean="0"/>
              <a:t>C</a:t>
            </a:r>
            <a:r>
              <a:rPr lang="he-IL" dirty="0" smtClean="0"/>
              <a:t> - יעילות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1219200"/>
            <a:ext cx="9380483" cy="5234136"/>
          </a:xfrm>
        </p:spPr>
        <p:txBody>
          <a:bodyPr>
            <a:noAutofit/>
          </a:bodyPr>
          <a:lstStyle/>
          <a:p>
            <a:r>
              <a:rPr lang="he-IL" dirty="0" smtClean="0"/>
              <a:t>ישנם לא מעט אפשרויות לשגיאות בזמן ריצה, אשר אינן מאותרות ע"י הקומפיילר בזמן קומפילציה:</a:t>
            </a:r>
          </a:p>
          <a:p>
            <a:pPr lvl="1"/>
            <a:r>
              <a:rPr lang="he-IL" dirty="0" smtClean="0"/>
              <a:t>פנייה למשתנה שלא הוקצה</a:t>
            </a:r>
          </a:p>
          <a:p>
            <a:pPr lvl="1"/>
            <a:r>
              <a:rPr lang="he-IL" dirty="0" smtClean="0"/>
              <a:t>פנייה לערך לא מאותחל בזיכרון (ב- </a:t>
            </a:r>
            <a:r>
              <a:rPr lang="en-US" dirty="0" smtClean="0"/>
              <a:t>JAVA</a:t>
            </a:r>
            <a:r>
              <a:rPr lang="he-IL" dirty="0" smtClean="0"/>
              <a:t> מתקבלת שגיאת קומפילציה)</a:t>
            </a:r>
          </a:p>
          <a:p>
            <a:r>
              <a:rPr lang="he-IL" dirty="0" smtClean="0"/>
              <a:t>הנחת העבודה של מתכנני השפה (והתקנים המאוחרים יותר) היא כי "המתכנת מבין מה הוא עושה"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0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altLang="en-US" smtClean="0"/>
              <a:t>הגדרת מערך דו-מימדי</a:t>
            </a:r>
            <a:endParaRPr lang="en-US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en-US" dirty="0" smtClean="0"/>
              <a:t>כדי להגדיר מערך חד-</a:t>
            </a:r>
            <a:r>
              <a:rPr lang="he-IL" altLang="en-US" dirty="0" err="1" smtClean="0"/>
              <a:t>מימדי</a:t>
            </a:r>
            <a:r>
              <a:rPr lang="he-IL" altLang="en-US" dirty="0" smtClean="0"/>
              <a:t>:</a:t>
            </a:r>
            <a:endParaRPr lang="en-US" altLang="en-US" dirty="0" smtClean="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dirty="0" smtClean="0"/>
              <a:t>type &lt;name&gt;[SIZE];</a:t>
            </a:r>
          </a:p>
          <a:p>
            <a:pPr lvl="1"/>
            <a:r>
              <a:rPr lang="he-IL" altLang="en-US" dirty="0" smtClean="0"/>
              <a:t>   דוגמה:    </a:t>
            </a:r>
            <a:r>
              <a:rPr lang="en-US" altLang="en-US" dirty="0" smtClean="0"/>
              <a:t>double 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[4];</a:t>
            </a:r>
            <a:endParaRPr lang="he-IL" altLang="en-US" dirty="0" smtClean="0"/>
          </a:p>
          <a:p>
            <a:endParaRPr lang="he-IL" altLang="en-US" dirty="0" smtClean="0"/>
          </a:p>
          <a:p>
            <a:r>
              <a:rPr lang="he-IL" altLang="en-US" dirty="0" smtClean="0"/>
              <a:t>כדי להגדיר מערך דו </a:t>
            </a:r>
            <a:r>
              <a:rPr lang="he-IL" altLang="en-US" dirty="0" err="1" smtClean="0"/>
              <a:t>מימדי</a:t>
            </a:r>
            <a:r>
              <a:rPr lang="he-IL" altLang="en-US" dirty="0" smtClean="0"/>
              <a:t>:</a:t>
            </a:r>
            <a:endParaRPr lang="en-US" altLang="en-US" dirty="0" smtClean="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dirty="0" smtClean="0"/>
              <a:t>type &lt;name&gt;[ROWS][COLS];</a:t>
            </a:r>
          </a:p>
          <a:p>
            <a:pPr lvl="1"/>
            <a:r>
              <a:rPr lang="he-IL" altLang="en-US" sz="2800" dirty="0"/>
              <a:t> </a:t>
            </a:r>
            <a:r>
              <a:rPr lang="he-IL" altLang="en-US" dirty="0" smtClean="0"/>
              <a:t>דוגמה:    </a:t>
            </a:r>
            <a:r>
              <a:rPr lang="en-US" altLang="en-US" dirty="0" smtClean="0"/>
              <a:t>double 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[2][4];</a:t>
            </a:r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56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דו-מימדי – ייצוגו בזיכרון</a:t>
            </a:r>
            <a:endParaRPr 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16743" y="1063519"/>
            <a:ext cx="10114425" cy="5672561"/>
          </a:xfrm>
        </p:spPr>
        <p:txBody>
          <a:bodyPr/>
          <a:lstStyle/>
          <a:p>
            <a:pPr algn="r" rtl="1"/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כמו מערך חד-מימדי, גם מערך דו-מימדי נשמר בזיכרון ברצף, כאשר איברי השורה הראשונה נשמרים קודם, ומיד אח"כ איברי השורה השניה וכו'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[2][4];</a:t>
            </a:r>
          </a:p>
        </p:txBody>
      </p:sp>
      <p:graphicFrame>
        <p:nvGraphicFramePr>
          <p:cNvPr id="9" name="Group 174"/>
          <p:cNvGraphicFramePr>
            <a:graphicFrameLocks noGrp="1"/>
          </p:cNvGraphicFramePr>
          <p:nvPr>
            <p:ph sz="quarter" idx="4294967295"/>
          </p:nvPr>
        </p:nvGraphicFramePr>
        <p:xfrm>
          <a:off x="5793432" y="3810000"/>
          <a:ext cx="4191000" cy="2926080"/>
        </p:xfrm>
        <a:graphic>
          <a:graphicData uri="http://schemas.openxmlformats.org/drawingml/2006/table">
            <a:tbl>
              <a:tblPr/>
              <a:tblGrid>
                <a:gridCol w="2168525"/>
                <a:gridCol w="1301750"/>
                <a:gridCol w="72072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[2][4]: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[0][0]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arr[0][1]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arr[0][2]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[0][3]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arr[1][0]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arr[1][1]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[1][2]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arr[1][3]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1045029" y="3733800"/>
            <a:ext cx="4515883" cy="300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ההתאמה בין המקום במערך הדו -מימדי למערך 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החד-</a:t>
            </a:r>
            <a:r>
              <a:rPr lang="he-I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מימדי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COLUMNS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 j     </a:t>
            </a:r>
            <a:endParaRPr lang="he-I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[0][3]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נמצא במקום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4*0+3 = 3</a:t>
            </a: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[1][2]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נמצא במקום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4*1+2 = 6</a:t>
            </a:r>
          </a:p>
          <a:p>
            <a:pPr marL="742950" lvl="1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Group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254247"/>
              </p:ext>
            </p:extLst>
          </p:nvPr>
        </p:nvGraphicFramePr>
        <p:xfrm>
          <a:off x="3319465" y="2506284"/>
          <a:ext cx="4176464" cy="1041972"/>
        </p:xfrm>
        <a:graphic>
          <a:graphicData uri="http://schemas.openxmlformats.org/drawingml/2006/table">
            <a:tbl>
              <a:tblPr/>
              <a:tblGrid>
                <a:gridCol w="1043187"/>
                <a:gridCol w="1043187"/>
                <a:gridCol w="1043187"/>
                <a:gridCol w="1046903"/>
              </a:tblGrid>
              <a:tr h="5209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[0][0]</a:t>
                      </a:r>
                    </a:p>
                  </a:txBody>
                  <a:tcPr marL="308610" marR="308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[0][1]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08610" marR="308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08610" marR="308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[0][3]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08610" marR="308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9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[1][0]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08610" marR="308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08610" marR="308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[1][2]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08610" marR="308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[1][3]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08610" marR="308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39698" y="6255046"/>
            <a:ext cx="4394301" cy="481034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anose="020B0604020202020204" pitchFamily="34" charset="0"/>
                <a:cs typeface="Arial" panose="020B0604020202020204" pitchFamily="34" charset="0"/>
              </a:rPr>
              <a:t>נרחיב את הנושא ביחידת מצביעים,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9927" y="1004455"/>
            <a:ext cx="10390909" cy="5638800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ניתן לאתחל מערך דו-מימדי באחת מהדרכים הבאות:</a:t>
            </a:r>
          </a:p>
          <a:p>
            <a:pPr algn="l" rtl="0">
              <a:buFont typeface="Wingdings" pitchFamily="2" charset="2"/>
              <a:buNone/>
            </a:pPr>
            <a:endParaRPr lang="en-US" dirty="0" smtClean="0"/>
          </a:p>
          <a:p>
            <a:pPr algn="l" rtl="0"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arr1[2][3] = { {1,2,3}, {4,5,6} };</a:t>
            </a:r>
          </a:p>
          <a:p>
            <a:pPr algn="l" rtl="0">
              <a:buFont typeface="Wingdings" pitchFamily="2" charset="2"/>
              <a:buNone/>
            </a:pPr>
            <a:endParaRPr lang="en-US" dirty="0" smtClean="0"/>
          </a:p>
          <a:p>
            <a:pPr algn="l" rtl="0"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arr2[][3]  =  { {1,2,3}, {4,5,6} };</a:t>
            </a:r>
          </a:p>
          <a:p>
            <a:pPr algn="l" rtl="0">
              <a:buFont typeface="Wingdings" pitchFamily="2" charset="2"/>
              <a:buNone/>
            </a:pPr>
            <a:endParaRPr lang="he-IL" dirty="0" smtClean="0"/>
          </a:p>
          <a:p>
            <a:pPr algn="l" rtl="0">
              <a:buFont typeface="Wingdings" pitchFamily="2" charset="2"/>
              <a:buNone/>
            </a:pPr>
            <a:endParaRPr lang="en-US" dirty="0" smtClean="0"/>
          </a:p>
          <a:p>
            <a:pPr algn="l" rtl="0"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arr3[2][3] = { {5,5} }; </a:t>
            </a:r>
          </a:p>
          <a:p>
            <a:pPr algn="l" rtl="0">
              <a:buFont typeface="Wingdings" pitchFamily="2" charset="2"/>
              <a:buNone/>
            </a:pPr>
            <a:endParaRPr lang="en-US" dirty="0" smtClean="0"/>
          </a:p>
          <a:p>
            <a:pPr algn="l" rtl="0"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arr4[2][3] = {0}; </a:t>
            </a:r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דו-מימדי - איתחול</a:t>
            </a:r>
            <a:endParaRPr lang="en-US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9927" y="3602819"/>
            <a:ext cx="4495800" cy="781270"/>
          </a:xfrm>
          <a:prstGeom prst="rect">
            <a:avLst/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ניתן לאתחל בלי ציון מספר השורות, אבל תמיד חייבים לציין את מספר העמודות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3182" y="1900064"/>
            <a:ext cx="1009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3182" y="2987823"/>
            <a:ext cx="1009650" cy="61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6743" y="4578980"/>
            <a:ext cx="10572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07218" y="5581815"/>
            <a:ext cx="1066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67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371599" y="136261"/>
            <a:ext cx="10564091" cy="1033669"/>
          </a:xfrm>
        </p:spPr>
        <p:txBody>
          <a:bodyPr>
            <a:noAutofit/>
          </a:bodyPr>
          <a:lstStyle/>
          <a:p>
            <a:pPr algn="r"/>
            <a:r>
              <a:rPr lang="he-IL" dirty="0" smtClean="0"/>
              <a:t>מערך דו-</a:t>
            </a:r>
            <a:r>
              <a:rPr lang="he-IL" dirty="0" err="1" smtClean="0"/>
              <a:t>מימדי</a:t>
            </a:r>
            <a:r>
              <a:rPr lang="he-IL" dirty="0" smtClean="0"/>
              <a:t> – </a:t>
            </a:r>
            <a:r>
              <a:rPr lang="he-IL" dirty="0"/>
              <a:t>חישוב מספר השורות</a:t>
            </a:r>
            <a:endParaRPr lang="en-US" dirty="0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371600" y="910906"/>
            <a:ext cx="10072914" cy="6149280"/>
          </a:xfrm>
        </p:spPr>
        <p:txBody>
          <a:bodyPr>
            <a:normAutofit/>
          </a:bodyPr>
          <a:lstStyle/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#include &lt;</a:t>
            </a:r>
            <a:r>
              <a:rPr lang="en-US" sz="1800" dirty="0" err="1">
                <a:latin typeface="Verdana" pitchFamily="34" charset="0"/>
              </a:rPr>
              <a:t>stdio.h</a:t>
            </a:r>
            <a:r>
              <a:rPr lang="en-US" sz="1800" dirty="0">
                <a:latin typeface="Verdana" pitchFamily="34" charset="0"/>
              </a:rPr>
              <a:t>&gt;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#define NUM_OF_COLS  3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 smtClean="0">
                <a:latin typeface="Verdana" pitchFamily="34" charset="0"/>
              </a:rPr>
              <a:t>void </a:t>
            </a:r>
            <a:r>
              <a:rPr lang="en-US" sz="1800" dirty="0">
                <a:latin typeface="Verdana" pitchFamily="34" charset="0"/>
              </a:rPr>
              <a:t>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</a:t>
            </a:r>
            <a:r>
              <a:rPr lang="en-US" sz="1800" dirty="0" err="1">
                <a:latin typeface="Verdana" pitchFamily="34" charset="0"/>
              </a:rPr>
              <a:t>int</a:t>
            </a:r>
            <a:r>
              <a:rPr lang="en-US" sz="1800" dirty="0">
                <a:latin typeface="Verdana" pitchFamily="34" charset="0"/>
              </a:rPr>
              <a:t> </a:t>
            </a:r>
            <a:r>
              <a:rPr lang="en-US" sz="1800" dirty="0" err="1">
                <a:latin typeface="Verdana" pitchFamily="34" charset="0"/>
              </a:rPr>
              <a:t>arr</a:t>
            </a:r>
            <a:r>
              <a:rPr lang="en-US" sz="1800" dirty="0">
                <a:latin typeface="Verdana" pitchFamily="34" charset="0"/>
              </a:rPr>
              <a:t>[][NUM_OF_COLS ] =  { {1,2,3}, {4,5,6} };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</a:t>
            </a:r>
            <a:r>
              <a:rPr lang="en-US" sz="1800" dirty="0" err="1">
                <a:latin typeface="Verdana" pitchFamily="34" charset="0"/>
              </a:rPr>
              <a:t>int</a:t>
            </a:r>
            <a:r>
              <a:rPr lang="en-US" sz="1800" dirty="0">
                <a:latin typeface="Verdana" pitchFamily="34" charset="0"/>
              </a:rPr>
              <a:t> </a:t>
            </a:r>
            <a:r>
              <a:rPr lang="en-US" sz="1800" dirty="0" err="1">
                <a:latin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</a:rPr>
              <a:t>, j;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</a:t>
            </a:r>
            <a:r>
              <a:rPr lang="en-US" sz="1800" b="1" dirty="0">
                <a:latin typeface="Verdana" pitchFamily="34" charset="0"/>
              </a:rPr>
              <a:t>int </a:t>
            </a:r>
            <a:r>
              <a:rPr lang="en-US" sz="1800" b="1" dirty="0" err="1">
                <a:latin typeface="Verdana" pitchFamily="34" charset="0"/>
              </a:rPr>
              <a:t>numOfRows</a:t>
            </a:r>
            <a:r>
              <a:rPr lang="en-US" sz="1800" b="1" dirty="0">
                <a:latin typeface="Verdana" pitchFamily="34" charset="0"/>
              </a:rPr>
              <a:t> = </a:t>
            </a:r>
            <a:r>
              <a:rPr lang="en-US" sz="1800" b="1" dirty="0" smtClean="0">
                <a:latin typeface="Verdana" pitchFamily="34" charset="0"/>
              </a:rPr>
              <a:t>(sizeof(arr</a:t>
            </a:r>
            <a:r>
              <a:rPr lang="en-US" sz="1800" b="1" dirty="0">
                <a:latin typeface="Verdana" pitchFamily="34" charset="0"/>
              </a:rPr>
              <a:t>)/sizeof(int</a:t>
            </a:r>
            <a:r>
              <a:rPr lang="en-US" sz="1800" b="1" dirty="0" smtClean="0">
                <a:latin typeface="Verdana" pitchFamily="34" charset="0"/>
              </a:rPr>
              <a:t>))/</a:t>
            </a:r>
            <a:r>
              <a:rPr lang="en-US" sz="1800" b="1" dirty="0">
                <a:latin typeface="Verdana" pitchFamily="34" charset="0"/>
              </a:rPr>
              <a:t>NUM_OF_COLS;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for (</a:t>
            </a:r>
            <a:r>
              <a:rPr lang="en-US" sz="1800" dirty="0" err="1">
                <a:latin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</a:rPr>
              <a:t>=0 ; </a:t>
            </a:r>
            <a:r>
              <a:rPr lang="en-US" sz="1800" dirty="0" err="1">
                <a:latin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</a:rPr>
              <a:t> &lt; </a:t>
            </a:r>
            <a:r>
              <a:rPr lang="en-US" sz="1800" dirty="0" err="1">
                <a:latin typeface="Verdana" pitchFamily="34" charset="0"/>
              </a:rPr>
              <a:t>numOfRows</a:t>
            </a:r>
            <a:r>
              <a:rPr lang="en-US" sz="1800" dirty="0">
                <a:latin typeface="Verdana" pitchFamily="34" charset="0"/>
              </a:rPr>
              <a:t> ; </a:t>
            </a:r>
            <a:r>
              <a:rPr lang="en-US" sz="1800" dirty="0" err="1">
                <a:latin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</a:rPr>
              <a:t>++)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	for (j=0 ; j &lt; NUM_OF_COLS ; j++)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		</a:t>
            </a:r>
            <a:r>
              <a:rPr lang="en-US" sz="1800" dirty="0" err="1">
                <a:latin typeface="Verdana" pitchFamily="34" charset="0"/>
              </a:rPr>
              <a:t>printf</a:t>
            </a:r>
            <a:r>
              <a:rPr lang="en-US" sz="1800" dirty="0">
                <a:latin typeface="Verdana" pitchFamily="34" charset="0"/>
              </a:rPr>
              <a:t>("%d ", </a:t>
            </a:r>
            <a:r>
              <a:rPr lang="en-US" sz="1800" dirty="0" err="1">
                <a:latin typeface="Verdana" pitchFamily="34" charset="0"/>
              </a:rPr>
              <a:t>arr</a:t>
            </a:r>
            <a:r>
              <a:rPr lang="en-US" sz="1800" dirty="0">
                <a:latin typeface="Verdana" pitchFamily="34" charset="0"/>
              </a:rPr>
              <a:t>[</a:t>
            </a:r>
            <a:r>
              <a:rPr lang="en-US" sz="1800" dirty="0" err="1">
                <a:latin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</a:rPr>
              <a:t>][j]);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	</a:t>
            </a:r>
            <a:r>
              <a:rPr lang="en-US" sz="1800" dirty="0" err="1">
                <a:latin typeface="Verdana" pitchFamily="34" charset="0"/>
              </a:rPr>
              <a:t>printf</a:t>
            </a:r>
            <a:r>
              <a:rPr lang="en-US" sz="1800" dirty="0">
                <a:latin typeface="Verdana" pitchFamily="34" charset="0"/>
              </a:rPr>
              <a:t>("\n");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}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429" y="1169930"/>
            <a:ext cx="48244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241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רב-מימדי</a:t>
            </a:r>
            <a:endParaRPr 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dirty="0" smtClean="0"/>
              <a:t>עד כה ראינו מערכים חד-</a:t>
            </a:r>
            <a:r>
              <a:rPr lang="he-IL" dirty="0" err="1" smtClean="0"/>
              <a:t>מימדיים</a:t>
            </a:r>
            <a:r>
              <a:rPr lang="he-IL" dirty="0" smtClean="0"/>
              <a:t> ומערכים דו-</a:t>
            </a:r>
            <a:r>
              <a:rPr lang="he-IL" dirty="0" err="1" smtClean="0"/>
              <a:t>מימדיים</a:t>
            </a:r>
            <a:endParaRPr lang="he-IL" dirty="0" smtClean="0"/>
          </a:p>
          <a:p>
            <a:r>
              <a:rPr lang="he-IL" dirty="0" smtClean="0"/>
              <a:t>ניתן להרחיב את ההגדרה לכל מספר סופי של </a:t>
            </a:r>
            <a:r>
              <a:rPr lang="he-IL" dirty="0" err="1" smtClean="0"/>
              <a:t>מימדים</a:t>
            </a:r>
            <a:endParaRPr lang="he-IL" dirty="0" smtClean="0"/>
          </a:p>
          <a:p>
            <a:pPr lvl="1"/>
            <a:r>
              <a:rPr lang="he-IL" dirty="0" smtClean="0"/>
              <a:t>דוגמה מערך תלת –</a:t>
            </a:r>
            <a:r>
              <a:rPr lang="he-IL" dirty="0" err="1" smtClean="0"/>
              <a:t>מימדי</a:t>
            </a:r>
            <a:r>
              <a:rPr lang="he-IL" dirty="0" smtClean="0"/>
              <a:t>:</a:t>
            </a:r>
            <a:endParaRPr lang="en-US" dirty="0" smtClean="0"/>
          </a:p>
          <a:p>
            <a:pPr algn="l" rtl="0"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matrix[LENGTH][HEIGHT][DEPTH];</a:t>
            </a:r>
            <a:endParaRPr lang="he-IL" dirty="0" smtClean="0"/>
          </a:p>
          <a:p>
            <a:pPr lvl="1"/>
            <a:endParaRPr lang="he-IL" dirty="0" smtClean="0"/>
          </a:p>
          <a:p>
            <a:pPr lvl="1"/>
            <a:r>
              <a:rPr lang="he-IL" dirty="0" smtClean="0"/>
              <a:t>דוגמא לשימוש: נרצה לשמור ממוצע ציונים עבור 5 בתי-ספר, כאשר בכל בית-ספר יש 10 כיתות, ובכל כיתה 30 סטודנטים:</a:t>
            </a:r>
          </a:p>
          <a:p>
            <a:pPr algn="l" rtl="0">
              <a:buFont typeface="Wingdings" pitchFamily="2" charset="2"/>
              <a:buNone/>
            </a:pPr>
            <a:r>
              <a:rPr lang="en-US" dirty="0" smtClean="0"/>
              <a:t>double average[5][10][30];</a:t>
            </a:r>
            <a:endParaRPr lang="he-IL" dirty="0" smtClean="0"/>
          </a:p>
          <a:p>
            <a:pPr lvl="2"/>
            <a:r>
              <a:rPr lang="he-IL" dirty="0" smtClean="0"/>
              <a:t>במקרה זה נשתמש בלולאה, בתוך לולאה, בתוך לולאה..	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342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mtClean="0"/>
              <a:t>תזכורת למשמעות של העברה </a:t>
            </a:r>
            <a:r>
              <a:rPr lang="en-US" smtClean="0"/>
              <a:t>by value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47528" y="1219200"/>
            <a:ext cx="8229600" cy="6098232"/>
          </a:xfrm>
        </p:spPr>
        <p:txBody>
          <a:bodyPr>
            <a:normAutofit/>
          </a:bodyPr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dirty="0">
              <a:latin typeface="Verdana" pitchFamily="34" charset="0"/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 dirty="0">
              <a:latin typeface="Verdana" pitchFamily="34" charset="0"/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 dirty="0">
              <a:latin typeface="Verdana" pitchFamily="34" charset="0"/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dirty="0">
              <a:latin typeface="Verdana" pitchFamily="34" charset="0"/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void </a:t>
            </a:r>
            <a:r>
              <a:rPr lang="en-US" sz="1800" dirty="0" err="1">
                <a:latin typeface="Verdana" pitchFamily="34" charset="0"/>
              </a:rPr>
              <a:t>incNumber</a:t>
            </a:r>
            <a:r>
              <a:rPr lang="en-US" sz="1800" dirty="0">
                <a:latin typeface="Verdana" pitchFamily="34" charset="0"/>
              </a:rPr>
              <a:t>(</a:t>
            </a:r>
            <a:r>
              <a:rPr lang="en-US" sz="1800" dirty="0" err="1">
                <a:latin typeface="Verdana" pitchFamily="34" charset="0"/>
              </a:rPr>
              <a:t>int</a:t>
            </a:r>
            <a:r>
              <a:rPr lang="en-US" sz="1800" dirty="0">
                <a:latin typeface="Verdana" pitchFamily="34" charset="0"/>
              </a:rPr>
              <a:t> x)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{</a:t>
            </a:r>
            <a:endParaRPr lang="he-IL" sz="1800" dirty="0">
              <a:latin typeface="Verdana" pitchFamily="34" charset="0"/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</a:t>
            </a:r>
            <a:r>
              <a:rPr lang="en-US" sz="1800" dirty="0" err="1">
                <a:latin typeface="Verdana" pitchFamily="34" charset="0"/>
              </a:rPr>
              <a:t>printf</a:t>
            </a:r>
            <a:r>
              <a:rPr lang="en-US" sz="1800" dirty="0">
                <a:latin typeface="Verdana" pitchFamily="34" charset="0"/>
              </a:rPr>
              <a:t>("In function: number before: %d\n", x);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x++;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</a:t>
            </a:r>
            <a:r>
              <a:rPr lang="en-US" sz="1800" dirty="0" err="1">
                <a:latin typeface="Verdana" pitchFamily="34" charset="0"/>
              </a:rPr>
              <a:t>printf</a:t>
            </a:r>
            <a:r>
              <a:rPr lang="en-US" sz="1800" dirty="0">
                <a:latin typeface="Verdana" pitchFamily="34" charset="0"/>
              </a:rPr>
              <a:t>("In function: number after: %d\n", x);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dirty="0">
              <a:latin typeface="Verdana" pitchFamily="34" charset="0"/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</a:t>
            </a:r>
            <a:r>
              <a:rPr lang="en-US" sz="1800" dirty="0" err="1">
                <a:latin typeface="Verdana" pitchFamily="34" charset="0"/>
              </a:rPr>
              <a:t>int</a:t>
            </a:r>
            <a:r>
              <a:rPr lang="en-US" sz="1800" dirty="0">
                <a:latin typeface="Verdana" pitchFamily="34" charset="0"/>
              </a:rPr>
              <a:t> num = 3;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dirty="0">
              <a:latin typeface="Verdana" pitchFamily="34" charset="0"/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</a:t>
            </a:r>
            <a:r>
              <a:rPr lang="en-US" sz="1800" dirty="0" err="1">
                <a:latin typeface="Verdana" pitchFamily="34" charset="0"/>
              </a:rPr>
              <a:t>printf</a:t>
            </a:r>
            <a:r>
              <a:rPr lang="en-US" sz="1800" dirty="0">
                <a:latin typeface="Verdana" pitchFamily="34" charset="0"/>
              </a:rPr>
              <a:t>("In main: number before function: %d\n", num);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</a:t>
            </a:r>
            <a:r>
              <a:rPr lang="en-US" sz="1800" dirty="0" err="1">
                <a:latin typeface="Verdana" pitchFamily="34" charset="0"/>
              </a:rPr>
              <a:t>incNumber</a:t>
            </a:r>
            <a:r>
              <a:rPr lang="en-US" sz="1800" dirty="0">
                <a:latin typeface="Verdana" pitchFamily="34" charset="0"/>
              </a:rPr>
              <a:t>(num);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</a:t>
            </a:r>
            <a:r>
              <a:rPr lang="en-US" sz="1800" dirty="0" err="1">
                <a:latin typeface="Verdana" pitchFamily="34" charset="0"/>
              </a:rPr>
              <a:t>printf</a:t>
            </a:r>
            <a:r>
              <a:rPr lang="en-US" sz="1800" dirty="0">
                <a:latin typeface="Verdana" pitchFamily="34" charset="0"/>
              </a:rPr>
              <a:t>("In main: number after function:  %d\n", num);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{</a:t>
            </a:r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7896200" y="4768850"/>
            <a:ext cx="26670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main</a:t>
            </a:r>
          </a:p>
        </p:txBody>
      </p:sp>
      <p:graphicFrame>
        <p:nvGraphicFramePr>
          <p:cNvPr id="7" name="Group 196"/>
          <p:cNvGraphicFramePr>
            <a:graphicFrameLocks noGrp="1"/>
          </p:cNvGraphicFramePr>
          <p:nvPr/>
        </p:nvGraphicFramePr>
        <p:xfrm>
          <a:off x="8048600" y="4419600"/>
          <a:ext cx="2362200" cy="365760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 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96"/>
          <p:cNvGraphicFramePr>
            <a:graphicFrameLocks noGrp="1"/>
          </p:cNvGraphicFramePr>
          <p:nvPr/>
        </p:nvGraphicFramePr>
        <p:xfrm>
          <a:off x="8048600" y="4419600"/>
          <a:ext cx="2362200" cy="365760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 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7896200" y="3851200"/>
            <a:ext cx="26670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 dirty="0"/>
              <a:t>הזיכרון של </a:t>
            </a:r>
            <a:r>
              <a:rPr lang="en-US" dirty="0" err="1"/>
              <a:t>incNumber</a:t>
            </a:r>
            <a:endParaRPr lang="en-US" dirty="0"/>
          </a:p>
        </p:txBody>
      </p:sp>
      <p:graphicFrame>
        <p:nvGraphicFramePr>
          <p:cNvPr id="10" name="Group 196"/>
          <p:cNvGraphicFramePr>
            <a:graphicFrameLocks noGrp="1"/>
          </p:cNvGraphicFramePr>
          <p:nvPr/>
        </p:nvGraphicFramePr>
        <p:xfrm>
          <a:off x="8048600" y="3581400"/>
          <a:ext cx="2362200" cy="365760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 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96"/>
          <p:cNvGraphicFramePr>
            <a:graphicFrameLocks noGrp="1"/>
          </p:cNvGraphicFramePr>
          <p:nvPr/>
        </p:nvGraphicFramePr>
        <p:xfrm>
          <a:off x="8048600" y="3567296"/>
          <a:ext cx="2362200" cy="365760"/>
        </p:xfrm>
        <a:graphic>
          <a:graphicData uri="http://schemas.openxmlformats.org/drawingml/2006/table">
            <a:tbl>
              <a:tblPr/>
              <a:tblGrid>
                <a:gridCol w="1143000"/>
                <a:gridCol w="628650"/>
                <a:gridCol w="5905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 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1" y="1457326"/>
            <a:ext cx="4518025" cy="1133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033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altLang="en-US" smtClean="0"/>
              <a:t>מערכים כפרמטר לפונקציה</a:t>
            </a:r>
            <a:endParaRPr lang="en-U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dirty="0" smtClean="0"/>
              <a:t>כאשר מעבירים מערך לפונקציה, לא מועבר עותק של המערך </a:t>
            </a:r>
            <a:r>
              <a:rPr lang="en-US" altLang="en-US" dirty="0" smtClean="0"/>
              <a:t>(by value)</a:t>
            </a:r>
            <a:r>
              <a:rPr lang="he-IL" altLang="en-US" dirty="0" smtClean="0"/>
              <a:t>, אלא מועברת רק כתובת ההתחלה של המערך.</a:t>
            </a:r>
          </a:p>
          <a:p>
            <a:endParaRPr lang="he-IL" altLang="en-US" dirty="0" smtClean="0"/>
          </a:p>
          <a:p>
            <a:r>
              <a:rPr lang="he-IL" altLang="en-US" dirty="0" smtClean="0"/>
              <a:t>לכן כאשר מעבירים מערך לפונקציה ומשנים אותו, השינוי משפיע על המערך המקורי, ולא על עותק – בניגוד לכל משתנה אחר שאנחנו מכירים!</a:t>
            </a:r>
          </a:p>
          <a:p>
            <a:endParaRPr lang="he-IL" altLang="en-US" dirty="0" smtClean="0"/>
          </a:p>
          <a:p>
            <a:r>
              <a:rPr lang="he-IL" altLang="en-US" dirty="0" smtClean="0"/>
              <a:t>נסביר לעומק כאשר נלמד את השיעור על מצביעים</a:t>
            </a:r>
          </a:p>
        </p:txBody>
      </p:sp>
    </p:spTree>
    <p:extLst>
      <p:ext uri="{BB962C8B-B14F-4D97-AF65-F5344CB8AC3E}">
        <p14:creationId xmlns:p14="http://schemas.microsoft.com/office/powerpoint/2010/main" val="371396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altLang="en-US" smtClean="0"/>
              <a:t>העברת מספר האיברים במערך כפרמטר לפונקציה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altLang="en-US" sz="3200" dirty="0"/>
          </a:p>
          <a:p>
            <a:r>
              <a:rPr lang="he-IL" altLang="en-US" sz="3200" dirty="0"/>
              <a:t>כאשר נשלח מערך לפונקציה נעביר גם את מספר האיברים שבו, ולא נתבסס על ערך קבוע.</a:t>
            </a:r>
          </a:p>
          <a:p>
            <a:endParaRPr lang="he-IL" altLang="en-US" sz="3200" dirty="0"/>
          </a:p>
          <a:p>
            <a:r>
              <a:rPr lang="he-IL" altLang="en-US" sz="3200" dirty="0"/>
              <a:t>זאת כדי שהפונקציה תהיה מספיק כללית על-מנת שתבצע את העבודה על מערכים בגדלים שונים</a:t>
            </a:r>
          </a:p>
          <a:p>
            <a:endParaRPr lang="he-IL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73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מערכים כפרמטר לפונקציה - דוגמא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229600" cy="4530725"/>
          </a:xfrm>
        </p:spPr>
        <p:txBody>
          <a:bodyPr>
            <a:normAutofit fontScale="92500" lnSpcReduction="20000"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void incArray(int arr[], int size)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	int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	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		arr[i]++;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void printArray(int arr[], int size)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	int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	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		printf("%d ", arr[i]);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	printf("\n");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}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867400" y="1600201"/>
            <a:ext cx="5649097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noProof="1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noProof="1">
                <a:latin typeface="Verdana" pitchFamily="34" charset="0"/>
              </a:rPr>
              <a:t>	int arr[] = {4,3,8};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dirty="0">
                <a:latin typeface="Verdana" pitchFamily="34" charset="0"/>
              </a:rPr>
              <a:t>	int arr2[</a:t>
            </a:r>
            <a:r>
              <a:rPr lang="en-US" b="1" dirty="0">
                <a:latin typeface="Verdana" pitchFamily="34" charset="0"/>
              </a:rPr>
              <a:t>5</a:t>
            </a:r>
            <a:r>
              <a:rPr lang="en-US" dirty="0">
                <a:latin typeface="Verdana" pitchFamily="34" charset="0"/>
              </a:rPr>
              <a:t>]={10,20,30,40,50};</a:t>
            </a:r>
            <a:endParaRPr lang="en-US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noProof="1">
                <a:latin typeface="Verdana" pitchFamily="34" charset="0"/>
              </a:rPr>
              <a:t>	int size = sizeof(arr)/sizeof(arr[0]);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noProof="1">
                <a:latin typeface="Verdana" pitchFamily="34" charset="0"/>
              </a:rPr>
              <a:t>	printf("Orig array: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noProof="1">
                <a:latin typeface="Verdana" pitchFamily="34" charset="0"/>
              </a:rPr>
              <a:t>	printArray(arr, size);</a:t>
            </a:r>
            <a:endParaRPr lang="he-IL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he-IL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noProof="1">
                <a:latin typeface="Verdana" pitchFamily="34" charset="0"/>
              </a:rPr>
              <a:t>	incArray(arr, size);</a:t>
            </a:r>
            <a:endParaRPr lang="he-IL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he-IL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noProof="1">
                <a:latin typeface="Verdana" pitchFamily="34" charset="0"/>
              </a:rPr>
              <a:t>	printf("Array after increment: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noProof="1">
                <a:latin typeface="Verdana" pitchFamily="34" charset="0"/>
              </a:rPr>
              <a:t>	printArray(arr, size</a:t>
            </a:r>
            <a:r>
              <a:rPr lang="en-US" noProof="1" smtClean="0">
                <a:latin typeface="Verdana" pitchFamily="34" charset="0"/>
              </a:rPr>
              <a:t>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noProof="1">
                <a:latin typeface="Verdana" pitchFamily="34" charset="0"/>
              </a:rPr>
              <a:t>	printArray(arr2, 5);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dirty="0">
              <a:latin typeface="Verdana" pitchFamily="34" charset="0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r="17501"/>
          <a:stretch/>
        </p:blipFill>
        <p:spPr bwMode="auto">
          <a:xfrm>
            <a:off x="3719736" y="5517232"/>
            <a:ext cx="396044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55705"/>
          <a:stretch/>
        </p:blipFill>
        <p:spPr bwMode="auto">
          <a:xfrm>
            <a:off x="3719736" y="6346832"/>
            <a:ext cx="3867130" cy="30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94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19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1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1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19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u="sng" smtClean="0"/>
              <a:t>שימו לב:</a:t>
            </a:r>
            <a:r>
              <a:rPr lang="he-IL" smtClean="0"/>
              <a:t> שגיאה נפוצה!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מי שלא מקפיד על הגדרת קבועים באותיות גדולות עלול להיתקל בשגיאת הקומפילציה הבאה:</a:t>
            </a:r>
          </a:p>
        </p:txBody>
      </p:sp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1571172" y="3761962"/>
            <a:ext cx="484326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Verdana" pitchFamily="34" charset="0"/>
              </a:rPr>
              <a:t>#define </a:t>
            </a:r>
            <a:r>
              <a:rPr lang="en-US" b="1" dirty="0">
                <a:latin typeface="Verdana" pitchFamily="34" charset="0"/>
              </a:rPr>
              <a:t>size</a:t>
            </a:r>
            <a:r>
              <a:rPr lang="en-US" dirty="0">
                <a:latin typeface="Verdana" pitchFamily="34" charset="0"/>
              </a:rPr>
              <a:t> 3</a:t>
            </a:r>
          </a:p>
          <a:p>
            <a:pPr algn="l"/>
            <a:endParaRPr lang="he-IL" dirty="0">
              <a:latin typeface="Verdana" pitchFamily="34" charset="0"/>
            </a:endParaRPr>
          </a:p>
          <a:p>
            <a:pPr algn="l"/>
            <a:r>
              <a:rPr lang="en-US" dirty="0">
                <a:latin typeface="Verdana" pitchFamily="34" charset="0"/>
              </a:rPr>
              <a:t>void </a:t>
            </a:r>
            <a:r>
              <a:rPr lang="en-US" dirty="0" err="1">
                <a:latin typeface="Verdana" pitchFamily="34" charset="0"/>
              </a:rPr>
              <a:t>printArray</a:t>
            </a:r>
            <a:r>
              <a:rPr lang="en-US" dirty="0">
                <a:latin typeface="Verdana" pitchFamily="34" charset="0"/>
              </a:rPr>
              <a:t>(</a:t>
            </a:r>
            <a:r>
              <a:rPr lang="en-US" dirty="0" err="1">
                <a:latin typeface="Verdana" pitchFamily="34" charset="0"/>
              </a:rPr>
              <a:t>int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arr</a:t>
            </a:r>
            <a:r>
              <a:rPr lang="en-US" dirty="0">
                <a:latin typeface="Verdana" pitchFamily="34" charset="0"/>
              </a:rPr>
              <a:t>[], </a:t>
            </a:r>
            <a:r>
              <a:rPr lang="en-US" dirty="0" err="1">
                <a:latin typeface="Verdana" pitchFamily="34" charset="0"/>
              </a:rPr>
              <a:t>int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b="1" dirty="0">
                <a:latin typeface="Verdana" pitchFamily="34" charset="0"/>
              </a:rPr>
              <a:t>size</a:t>
            </a:r>
            <a:r>
              <a:rPr lang="en-US" dirty="0">
                <a:latin typeface="Verdana" pitchFamily="34" charset="0"/>
              </a:rPr>
              <a:t>)</a:t>
            </a:r>
          </a:p>
          <a:p>
            <a:pPr algn="l"/>
            <a:r>
              <a:rPr lang="he-IL" dirty="0">
                <a:latin typeface="Verdana" pitchFamily="34" charset="0"/>
              </a:rPr>
              <a:t>}</a:t>
            </a:r>
          </a:p>
          <a:p>
            <a:pPr algn="l"/>
            <a:r>
              <a:rPr lang="en-US" dirty="0">
                <a:latin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</a:rPr>
              <a:t>int</a:t>
            </a:r>
            <a:r>
              <a:rPr lang="en-US" dirty="0">
                <a:latin typeface="Verdana" pitchFamily="34" charset="0"/>
              </a:rPr>
              <a:t>  </a:t>
            </a:r>
            <a:r>
              <a:rPr lang="en-US" dirty="0" err="1">
                <a:latin typeface="Verdana" pitchFamily="34" charset="0"/>
              </a:rPr>
              <a:t>i</a:t>
            </a:r>
            <a:r>
              <a:rPr lang="en-US" dirty="0">
                <a:latin typeface="Verdana" pitchFamily="34" charset="0"/>
              </a:rPr>
              <a:t>;</a:t>
            </a:r>
          </a:p>
          <a:p>
            <a:pPr algn="l"/>
            <a:r>
              <a:rPr lang="nn-NO" dirty="0">
                <a:latin typeface="Verdana" pitchFamily="34" charset="0"/>
              </a:rPr>
              <a:t>    for (i=0 ; i &lt; size ; i++)</a:t>
            </a:r>
          </a:p>
          <a:p>
            <a:pPr algn="l"/>
            <a:r>
              <a:rPr lang="en-US" dirty="0">
                <a:latin typeface="Verdana" pitchFamily="34" charset="0"/>
              </a:rPr>
              <a:t>       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("%d ", </a:t>
            </a:r>
            <a:r>
              <a:rPr lang="en-US" dirty="0" err="1">
                <a:latin typeface="Verdana" pitchFamily="34" charset="0"/>
              </a:rPr>
              <a:t>arr</a:t>
            </a:r>
            <a:r>
              <a:rPr lang="en-US" dirty="0">
                <a:latin typeface="Verdana" pitchFamily="34" charset="0"/>
              </a:rPr>
              <a:t>[</a:t>
            </a:r>
            <a:r>
              <a:rPr lang="en-US" dirty="0" err="1">
                <a:latin typeface="Verdana" pitchFamily="34" charset="0"/>
              </a:rPr>
              <a:t>i</a:t>
            </a:r>
            <a:r>
              <a:rPr lang="en-US" dirty="0">
                <a:latin typeface="Verdana" pitchFamily="34" charset="0"/>
              </a:rPr>
              <a:t>]);</a:t>
            </a:r>
          </a:p>
          <a:p>
            <a:pPr algn="l"/>
            <a:r>
              <a:rPr lang="en-US" dirty="0">
                <a:latin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("\n");</a:t>
            </a:r>
          </a:p>
          <a:p>
            <a:pPr algn="l"/>
            <a:r>
              <a:rPr lang="he-IL" dirty="0">
                <a:latin typeface="Verdana" pitchFamily="34" charset="0"/>
              </a:rPr>
              <a:t>{</a:t>
            </a:r>
            <a:endParaRPr lang="en-US" dirty="0">
              <a:latin typeface="Verdana" pitchFamily="34" charset="0"/>
            </a:endParaRPr>
          </a:p>
          <a:p>
            <a:pPr algn="l"/>
            <a:r>
              <a:rPr lang="en-US" dirty="0">
                <a:latin typeface="Verdana" pitchFamily="34" charset="0"/>
              </a:rPr>
              <a:t>void main()   </a:t>
            </a:r>
            <a:r>
              <a:rPr lang="he-IL" dirty="0">
                <a:latin typeface="Verdana" pitchFamily="34" charset="0"/>
              </a:rPr>
              <a:t>}</a:t>
            </a:r>
            <a:r>
              <a:rPr lang="en-US" b="1" dirty="0">
                <a:latin typeface="Verdana" pitchFamily="34" charset="0"/>
              </a:rPr>
              <a:t>…</a:t>
            </a:r>
            <a:r>
              <a:rPr lang="he-IL" dirty="0">
                <a:latin typeface="Verdana" pitchFamily="34" charset="0"/>
              </a:rPr>
              <a:t>{</a:t>
            </a: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172" y="2420888"/>
            <a:ext cx="8020050" cy="1143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6023992" y="3717032"/>
            <a:ext cx="4199384" cy="609600"/>
          </a:xfrm>
          <a:prstGeom prst="wedgeRectCallout">
            <a:avLst>
              <a:gd name="adj1" fmla="val -109801"/>
              <a:gd name="adj2" fmla="val -4432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בעקבות פקודת ה-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בכל מקום שהקומפיילר רואה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הוא מחליף אותו בערך 3</a:t>
            </a: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6960096" y="4479776"/>
            <a:ext cx="3267472" cy="609600"/>
          </a:xfrm>
          <a:prstGeom prst="wedgeRectCallout">
            <a:avLst>
              <a:gd name="adj1" fmla="val -94572"/>
              <a:gd name="adj2" fmla="val -27739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ולכן מה שהקומפיילר רואה בתור הפרמטר השני: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 </a:t>
            </a:r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ו- 3 אינו שם תקף למשתנה</a:t>
            </a:r>
          </a:p>
        </p:txBody>
      </p:sp>
    </p:spTree>
    <p:extLst>
      <p:ext uri="{BB962C8B-B14F-4D97-AF65-F5344CB8AC3E}">
        <p14:creationId xmlns:p14="http://schemas.microsoft.com/office/powerpoint/2010/main" val="13252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7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שפת </a:t>
            </a:r>
            <a:r>
              <a:rPr lang="en-US" dirty="0" smtClean="0"/>
              <a:t>C</a:t>
            </a:r>
            <a:r>
              <a:rPr lang="he-IL" dirty="0" smtClean="0"/>
              <a:t> כשפה פרוצדורלית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82148"/>
            <a:ext cx="10259568" cy="5499651"/>
          </a:xfrm>
        </p:spPr>
        <p:txBody>
          <a:bodyPr>
            <a:noAutofit/>
          </a:bodyPr>
          <a:lstStyle/>
          <a:p>
            <a:r>
              <a:rPr lang="he-IL" dirty="0" smtClean="0"/>
              <a:t>שפה פרוצדורלית:</a:t>
            </a:r>
          </a:p>
          <a:p>
            <a:pPr lvl="1"/>
            <a:r>
              <a:rPr lang="he-IL" sz="3200" dirty="0" smtClean="0"/>
              <a:t>הרעיון שהקוד מחולק לפרוצדורות (פונקציות) שכל אחת אחראית על חלק מסויים בתוכנית </a:t>
            </a:r>
          </a:p>
          <a:p>
            <a:pPr lvl="1"/>
            <a:r>
              <a:rPr lang="he-IL" sz="3200" dirty="0" smtClean="0"/>
              <a:t>בכל פרוצדורה יש את המשתנים המוגדרים בה ומוכרים אך ורק לה (נקראים גם משתנים לוקאליים או מקומיים), ומשתנים אותם הפרוצדורה מקבלת</a:t>
            </a:r>
          </a:p>
          <a:p>
            <a:pPr lvl="1"/>
            <a:r>
              <a:rPr lang="he-IL" sz="3200" dirty="0" smtClean="0"/>
              <a:t>ישנם גם משתנים גלובליים אשר משותפים לכל הפרוצדורות</a:t>
            </a:r>
          </a:p>
          <a:p>
            <a:pPr lvl="1"/>
            <a:r>
              <a:rPr lang="he-IL" sz="3200" dirty="0" smtClean="0"/>
              <a:t>בניגוד לשפה מונחת-עצמים, הרכיבים בשפה אינם חלק מאובייקטים </a:t>
            </a:r>
          </a:p>
          <a:p>
            <a:r>
              <a:rPr lang="he-IL" dirty="0" smtClean="0"/>
              <a:t>לצורך השוואה,</a:t>
            </a:r>
            <a:r>
              <a:rPr lang="en-US" dirty="0" smtClean="0"/>
              <a:t>JAVA </a:t>
            </a:r>
            <a:r>
              <a:rPr lang="he-IL" dirty="0" smtClean="0"/>
              <a:t> היא שפה מכוונת עצמים</a:t>
            </a:r>
          </a:p>
          <a:p>
            <a:pPr lvl="1"/>
            <a:endParaRPr lang="he-IL" sz="3200" dirty="0" smtClean="0"/>
          </a:p>
          <a:p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11750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העברת מטריצה לפונקציה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 smtClean="0"/>
              <a:t>כאשר מעבירים מטריצה לפונקציה, גם אז עוברת כתובת ההתחלה בלבד, ולכן שינוי המטריצה בפונקציה משנה את המטריצה המקורית.</a:t>
            </a:r>
          </a:p>
          <a:p>
            <a:r>
              <a:rPr lang="he-IL" dirty="0" smtClean="0"/>
              <a:t>כאשר מעבירים מטריצה לפונקציה, </a:t>
            </a:r>
            <a:r>
              <a:rPr lang="he-IL" b="1" dirty="0" smtClean="0"/>
              <a:t>חייבים לציין את מספר העמודות ולהשאיר את הסוגריים של השורות ריקים </a:t>
            </a:r>
            <a:r>
              <a:rPr lang="he-IL" dirty="0"/>
              <a:t>, (את מספר השורות יש </a:t>
            </a:r>
            <a:r>
              <a:rPr lang="he-IL" dirty="0" smtClean="0"/>
              <a:t>להעביר כפרמטר לפונקציה).</a:t>
            </a:r>
          </a:p>
          <a:p>
            <a:pPr lvl="1"/>
            <a:r>
              <a:rPr lang="he-IL" dirty="0" smtClean="0"/>
              <a:t>נרצה להעביר את כמות השורות כדי שהפונקציה תהיה מספיק כללית לכל מטריצה עם אותו מספר עמודות.</a:t>
            </a:r>
          </a:p>
          <a:p>
            <a:pPr lvl="1"/>
            <a:r>
              <a:rPr lang="he-IL" dirty="0" smtClean="0"/>
              <a:t>ניתן להגדיר מטריצה עם מספר עמודות מקסימאלי ולהשתמש רק בחלקן. </a:t>
            </a:r>
            <a:r>
              <a:rPr lang="he-IL" dirty="0"/>
              <a:t>ה</a:t>
            </a:r>
            <a:r>
              <a:rPr lang="he-IL" dirty="0" smtClean="0"/>
              <a:t>פונקציה תקבל את מספר העמודות בפועל.</a:t>
            </a:r>
            <a:endParaRPr lang="en-US" dirty="0" smtClean="0"/>
          </a:p>
          <a:p>
            <a:pPr lvl="1"/>
            <a:r>
              <a:rPr lang="he-IL" dirty="0" smtClean="0"/>
              <a:t>בהמשך נראה שאפשר גם להעביר מטריצות שמספר העמודות בהן שונה.</a:t>
            </a:r>
            <a:endParaRPr lang="en-US" dirty="0" smtClean="0"/>
          </a:p>
          <a:p>
            <a:pPr lv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5490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ChangeArrowheads="1"/>
          </p:cNvSpPr>
          <p:nvPr/>
        </p:nvSpPr>
        <p:spPr bwMode="auto">
          <a:xfrm>
            <a:off x="1981200" y="1371600"/>
            <a:ext cx="8153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העברת מטריצה לפונקציה – דוגמא</a:t>
            </a:r>
          </a:p>
        </p:txBody>
      </p:sp>
      <p:sp>
        <p:nvSpPr>
          <p:cNvPr id="49156" name="Content Placeholder 2"/>
          <p:cNvSpPr>
            <a:spLocks noGrp="1"/>
          </p:cNvSpPr>
          <p:nvPr>
            <p:ph idx="1"/>
          </p:nvPr>
        </p:nvSpPr>
        <p:spPr>
          <a:xfrm>
            <a:off x="1752600" y="2210644"/>
            <a:ext cx="6248400" cy="4530725"/>
          </a:xfrm>
        </p:spPr>
        <p:txBody>
          <a:bodyPr>
            <a:normAutofit fontScale="77500" lnSpcReduction="20000"/>
          </a:bodyPr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dirty="0">
              <a:latin typeface="Verdana" pitchFamily="34" charset="0"/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#define COLS  5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dirty="0">
              <a:latin typeface="Verdana" pitchFamily="34" charset="0"/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void </a:t>
            </a:r>
            <a:r>
              <a:rPr lang="en-US" sz="1800" dirty="0" err="1">
                <a:latin typeface="Verdana" pitchFamily="34" charset="0"/>
              </a:rPr>
              <a:t>setMatrix</a:t>
            </a:r>
            <a:r>
              <a:rPr lang="en-US" sz="1800" dirty="0">
                <a:latin typeface="Verdana" pitchFamily="34" charset="0"/>
              </a:rPr>
              <a:t>(</a:t>
            </a:r>
            <a:r>
              <a:rPr lang="en-US" sz="1800" dirty="0" err="1">
                <a:latin typeface="Verdana" pitchFamily="34" charset="0"/>
              </a:rPr>
              <a:t>int</a:t>
            </a:r>
            <a:r>
              <a:rPr lang="en-US" sz="1800" dirty="0">
                <a:latin typeface="Verdana" pitchFamily="34" charset="0"/>
              </a:rPr>
              <a:t> mat[][COLS], </a:t>
            </a:r>
            <a:r>
              <a:rPr lang="en-US" sz="1800" dirty="0" err="1">
                <a:latin typeface="Verdana" pitchFamily="34" charset="0"/>
              </a:rPr>
              <a:t>int</a:t>
            </a:r>
            <a:r>
              <a:rPr lang="en-US" sz="1800" dirty="0">
                <a:latin typeface="Verdana" pitchFamily="34" charset="0"/>
              </a:rPr>
              <a:t> rows)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</a:t>
            </a:r>
            <a:r>
              <a:rPr lang="en-US" sz="1800" dirty="0" err="1">
                <a:latin typeface="Verdana" pitchFamily="34" charset="0"/>
              </a:rPr>
              <a:t>int</a:t>
            </a:r>
            <a:r>
              <a:rPr lang="en-US" sz="1800" dirty="0">
                <a:latin typeface="Verdana" pitchFamily="34" charset="0"/>
              </a:rPr>
              <a:t> </a:t>
            </a:r>
            <a:r>
              <a:rPr lang="en-US" sz="1800" dirty="0" err="1">
                <a:latin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</a:rPr>
              <a:t>, j;</a:t>
            </a:r>
            <a:endParaRPr lang="he-IL" sz="1800" dirty="0">
              <a:latin typeface="Verdana" pitchFamily="34" charset="0"/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800" dirty="0">
                <a:latin typeface="Verdana" pitchFamily="34" charset="0"/>
              </a:rPr>
              <a:t>	for (i=0 ; i &lt; rows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     for (j=0 ; j &lt; COLS ; j++)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     	 mat[</a:t>
            </a:r>
            <a:r>
              <a:rPr lang="en-US" sz="1800" dirty="0" err="1">
                <a:latin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</a:rPr>
              <a:t>][j] = </a:t>
            </a:r>
            <a:r>
              <a:rPr lang="en-US" sz="1800" dirty="0" err="1">
                <a:latin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</a:rPr>
              <a:t>*10+j;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dirty="0">
              <a:latin typeface="Verdana" pitchFamily="34" charset="0"/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void </a:t>
            </a:r>
            <a:r>
              <a:rPr lang="en-US" sz="1800" dirty="0" err="1">
                <a:latin typeface="Verdana" pitchFamily="34" charset="0"/>
              </a:rPr>
              <a:t>printMatrix</a:t>
            </a:r>
            <a:r>
              <a:rPr lang="en-US" sz="1800" dirty="0">
                <a:latin typeface="Verdana" pitchFamily="34" charset="0"/>
              </a:rPr>
              <a:t>(</a:t>
            </a:r>
            <a:r>
              <a:rPr lang="en-US" sz="1800" dirty="0" err="1">
                <a:latin typeface="Verdana" pitchFamily="34" charset="0"/>
              </a:rPr>
              <a:t>int</a:t>
            </a:r>
            <a:r>
              <a:rPr lang="en-US" sz="1800" dirty="0">
                <a:latin typeface="Verdana" pitchFamily="34" charset="0"/>
              </a:rPr>
              <a:t> mat[][COLS], </a:t>
            </a:r>
            <a:r>
              <a:rPr lang="en-US" sz="1800" dirty="0" err="1">
                <a:latin typeface="Verdana" pitchFamily="34" charset="0"/>
              </a:rPr>
              <a:t>int</a:t>
            </a:r>
            <a:r>
              <a:rPr lang="en-US" sz="1800" dirty="0">
                <a:latin typeface="Verdana" pitchFamily="34" charset="0"/>
              </a:rPr>
              <a:t> rows)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</a:t>
            </a:r>
            <a:r>
              <a:rPr lang="en-US" sz="1800" dirty="0" err="1">
                <a:latin typeface="Verdana" pitchFamily="34" charset="0"/>
              </a:rPr>
              <a:t>int</a:t>
            </a:r>
            <a:r>
              <a:rPr lang="en-US" sz="1800" dirty="0">
                <a:latin typeface="Verdana" pitchFamily="34" charset="0"/>
              </a:rPr>
              <a:t> </a:t>
            </a:r>
            <a:r>
              <a:rPr lang="en-US" sz="1800" dirty="0" err="1">
                <a:latin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</a:rPr>
              <a:t>, j;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800" dirty="0">
                <a:latin typeface="Verdana" pitchFamily="34" charset="0"/>
              </a:rPr>
              <a:t>	for (i=0 ; i &lt; rows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     for (j=0 ; j &lt; COLS ; j++)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 	</a:t>
            </a:r>
            <a:r>
              <a:rPr lang="he-IL" sz="1800" dirty="0">
                <a:latin typeface="Verdana" pitchFamily="34" charset="0"/>
              </a:rPr>
              <a:t> </a:t>
            </a:r>
            <a:r>
              <a:rPr lang="en-US" sz="1800" dirty="0" err="1">
                <a:latin typeface="Verdana" pitchFamily="34" charset="0"/>
              </a:rPr>
              <a:t>printf</a:t>
            </a:r>
            <a:r>
              <a:rPr lang="en-US" sz="1800" dirty="0">
                <a:latin typeface="Verdana" pitchFamily="34" charset="0"/>
              </a:rPr>
              <a:t>("%4d", mat[</a:t>
            </a:r>
            <a:r>
              <a:rPr lang="en-US" sz="1800" dirty="0" err="1">
                <a:latin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</a:rPr>
              <a:t>][j]);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     </a:t>
            </a:r>
            <a:r>
              <a:rPr lang="en-US" sz="1800" dirty="0" err="1">
                <a:latin typeface="Verdana" pitchFamily="34" charset="0"/>
              </a:rPr>
              <a:t>printf</a:t>
            </a:r>
            <a:r>
              <a:rPr lang="en-US" sz="1800" dirty="0">
                <a:latin typeface="Verdana" pitchFamily="34" charset="0"/>
              </a:rPr>
              <a:t>("\n");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{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162800" y="2251076"/>
            <a:ext cx="335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endParaRPr lang="he-IL" sz="1600" kern="0" dirty="0">
              <a:latin typeface="Verdana" pitchFamily="34" charset="0"/>
            </a:endParaRP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he-IL" sz="1600" kern="0" dirty="0">
                <a:latin typeface="Verdana" pitchFamily="34" charset="0"/>
              </a:rPr>
              <a:t>}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	</a:t>
            </a:r>
            <a:r>
              <a:rPr lang="en-US" sz="1600" kern="0" dirty="0" err="1">
                <a:latin typeface="Verdana" pitchFamily="34" charset="0"/>
              </a:rPr>
              <a:t>int</a:t>
            </a:r>
            <a:r>
              <a:rPr lang="en-US" sz="1600" kern="0" dirty="0">
                <a:latin typeface="Verdana" pitchFamily="34" charset="0"/>
              </a:rPr>
              <a:t> mat1[3][COLS];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	</a:t>
            </a:r>
            <a:r>
              <a:rPr lang="en-US" sz="1600" kern="0" dirty="0" err="1">
                <a:latin typeface="Verdana" pitchFamily="34" charset="0"/>
              </a:rPr>
              <a:t>int</a:t>
            </a:r>
            <a:r>
              <a:rPr lang="en-US" sz="1600" kern="0" dirty="0">
                <a:latin typeface="Verdana" pitchFamily="34" charset="0"/>
              </a:rPr>
              <a:t> mat2[4][COLS];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endParaRPr lang="he-IL" sz="1600" kern="0" dirty="0">
              <a:latin typeface="Verdana" pitchFamily="34" charset="0"/>
            </a:endParaRP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	</a:t>
            </a:r>
            <a:r>
              <a:rPr lang="en-US" sz="1600" kern="0" dirty="0" err="1">
                <a:latin typeface="Verdana" pitchFamily="34" charset="0"/>
              </a:rPr>
              <a:t>setMatrix</a:t>
            </a:r>
            <a:r>
              <a:rPr lang="en-US" sz="1600" kern="0" dirty="0">
                <a:latin typeface="Verdana" pitchFamily="34" charset="0"/>
              </a:rPr>
              <a:t>(mat1, 3);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	</a:t>
            </a:r>
            <a:r>
              <a:rPr lang="en-US" sz="1600" kern="0" dirty="0" err="1">
                <a:latin typeface="Verdana" pitchFamily="34" charset="0"/>
              </a:rPr>
              <a:t>setMatrix</a:t>
            </a:r>
            <a:r>
              <a:rPr lang="en-US" sz="1600" kern="0" dirty="0">
                <a:latin typeface="Verdana" pitchFamily="34" charset="0"/>
              </a:rPr>
              <a:t>(mat2, 4);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endParaRPr lang="he-IL" sz="1600" kern="0" dirty="0">
              <a:latin typeface="Verdana" pitchFamily="34" charset="0"/>
            </a:endParaRP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	</a:t>
            </a:r>
            <a:r>
              <a:rPr lang="en-US" sz="1600" kern="0" dirty="0" err="1">
                <a:latin typeface="Verdana" pitchFamily="34" charset="0"/>
              </a:rPr>
              <a:t>printf</a:t>
            </a:r>
            <a:r>
              <a:rPr lang="en-US" sz="1600" kern="0" dirty="0">
                <a:latin typeface="Verdana" pitchFamily="34" charset="0"/>
              </a:rPr>
              <a:t>("Matrix 1:\n");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	</a:t>
            </a:r>
            <a:r>
              <a:rPr lang="en-US" sz="1600" kern="0" dirty="0" err="1">
                <a:latin typeface="Verdana" pitchFamily="34" charset="0"/>
              </a:rPr>
              <a:t>printMatrix</a:t>
            </a:r>
            <a:r>
              <a:rPr lang="en-US" sz="1600" kern="0" dirty="0">
                <a:latin typeface="Verdana" pitchFamily="34" charset="0"/>
              </a:rPr>
              <a:t>(mat1, 3);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endParaRPr lang="he-IL" sz="1600" kern="0" dirty="0">
              <a:latin typeface="Verdana" pitchFamily="34" charset="0"/>
            </a:endParaRP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	</a:t>
            </a:r>
            <a:r>
              <a:rPr lang="en-US" sz="1600" kern="0" dirty="0" err="1">
                <a:latin typeface="Verdana" pitchFamily="34" charset="0"/>
              </a:rPr>
              <a:t>printf</a:t>
            </a:r>
            <a:r>
              <a:rPr lang="en-US" sz="1600" kern="0" dirty="0">
                <a:latin typeface="Verdana" pitchFamily="34" charset="0"/>
              </a:rPr>
              <a:t>("Matrix 2:\n");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	</a:t>
            </a:r>
            <a:r>
              <a:rPr lang="en-US" sz="1600" kern="0" dirty="0" err="1">
                <a:latin typeface="Verdana" pitchFamily="34" charset="0"/>
              </a:rPr>
              <a:t>printMatrix</a:t>
            </a:r>
            <a:r>
              <a:rPr lang="en-US" sz="1600" kern="0" dirty="0">
                <a:latin typeface="Verdana" pitchFamily="34" charset="0"/>
              </a:rPr>
              <a:t>(mat2, 4);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he-IL" sz="1600" kern="0" dirty="0">
                <a:latin typeface="Verdana" pitchFamily="34" charset="0"/>
              </a:rPr>
              <a:t>{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endParaRPr lang="he-IL" sz="1600" kern="0" dirty="0">
              <a:latin typeface="Verdana" pitchFamily="34" charset="0"/>
            </a:endParaRP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endParaRPr lang="he-IL" sz="1600" kern="0" dirty="0">
              <a:latin typeface="Verdana" pitchFamily="34" charset="0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1981200" y="1066800"/>
            <a:ext cx="2819400" cy="914400"/>
          </a:xfrm>
          <a:prstGeom prst="wedgeRectCallout">
            <a:avLst>
              <a:gd name="adj1" fmla="val 58992"/>
              <a:gd name="adj2" fmla="val 135479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הפונקציה מספיק כללית כדי לבצע את העבודה עבור מטריצה עם כל מספר שורות</a:t>
            </a:r>
          </a:p>
        </p:txBody>
      </p:sp>
    </p:spTree>
    <p:extLst>
      <p:ext uri="{BB962C8B-B14F-4D97-AF65-F5344CB8AC3E}">
        <p14:creationId xmlns:p14="http://schemas.microsoft.com/office/powerpoint/2010/main" val="210839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9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91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915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91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91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91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915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915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915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915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907143" y="136261"/>
            <a:ext cx="10724025" cy="1033669"/>
          </a:xfrm>
        </p:spPr>
        <p:txBody>
          <a:bodyPr>
            <a:normAutofit/>
          </a:bodyPr>
          <a:lstStyle/>
          <a:p>
            <a:pPr algn="r"/>
            <a:r>
              <a:rPr lang="he-IL" dirty="0" smtClean="0"/>
              <a:t>העברת מטריצה לפונקציה – (פלט)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8301" y="2362200"/>
            <a:ext cx="5921375" cy="297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8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ChangeArrowheads="1"/>
          </p:cNvSpPr>
          <p:nvPr/>
        </p:nvSpPr>
        <p:spPr bwMode="auto">
          <a:xfrm>
            <a:off x="1981200" y="1371600"/>
            <a:ext cx="8153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העברת מטריצה לפונקציה – דוגמא 2</a:t>
            </a:r>
          </a:p>
        </p:txBody>
      </p:sp>
      <p:sp>
        <p:nvSpPr>
          <p:cNvPr id="49156" name="Content Placeholder 2"/>
          <p:cNvSpPr>
            <a:spLocks noGrp="1"/>
          </p:cNvSpPr>
          <p:nvPr>
            <p:ph idx="1"/>
          </p:nvPr>
        </p:nvSpPr>
        <p:spPr>
          <a:xfrm>
            <a:off x="1752600" y="2210644"/>
            <a:ext cx="6248400" cy="4530725"/>
          </a:xfrm>
        </p:spPr>
        <p:txBody>
          <a:bodyPr>
            <a:normAutofit fontScale="77500" lnSpcReduction="20000"/>
          </a:bodyPr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dirty="0">
              <a:latin typeface="Verdana" pitchFamily="34" charset="0"/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#define COLS  </a:t>
            </a:r>
            <a:r>
              <a:rPr lang="he-IL" sz="1800" dirty="0">
                <a:latin typeface="Verdana" pitchFamily="34" charset="0"/>
              </a:rPr>
              <a:t>1</a:t>
            </a:r>
            <a:r>
              <a:rPr lang="en-US" sz="1800" dirty="0">
                <a:latin typeface="Verdana" pitchFamily="34" charset="0"/>
              </a:rPr>
              <a:t>5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dirty="0">
              <a:latin typeface="Verdana" pitchFamily="34" charset="0"/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void </a:t>
            </a:r>
            <a:r>
              <a:rPr lang="en-US" sz="1800" dirty="0" err="1">
                <a:latin typeface="Verdana" pitchFamily="34" charset="0"/>
              </a:rPr>
              <a:t>setMatrix</a:t>
            </a:r>
            <a:r>
              <a:rPr lang="en-US" sz="1800" dirty="0">
                <a:latin typeface="Verdana" pitchFamily="34" charset="0"/>
              </a:rPr>
              <a:t>(int mat[][COLS], int rows, int cols)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</a:t>
            </a:r>
            <a:r>
              <a:rPr lang="en-US" sz="1800" dirty="0" err="1">
                <a:latin typeface="Verdana" pitchFamily="34" charset="0"/>
              </a:rPr>
              <a:t>int</a:t>
            </a:r>
            <a:r>
              <a:rPr lang="en-US" sz="1800" dirty="0">
                <a:latin typeface="Verdana" pitchFamily="34" charset="0"/>
              </a:rPr>
              <a:t> </a:t>
            </a:r>
            <a:r>
              <a:rPr lang="en-US" sz="1800" dirty="0" err="1">
                <a:latin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</a:rPr>
              <a:t>, j;</a:t>
            </a:r>
            <a:endParaRPr lang="he-IL" sz="1800" dirty="0">
              <a:latin typeface="Verdana" pitchFamily="34" charset="0"/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800" dirty="0">
                <a:latin typeface="Verdana" pitchFamily="34" charset="0"/>
              </a:rPr>
              <a:t>	for (i=0 ; i &lt; rows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     for (j=0 ; j &lt; cols; j++)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     	 mat[</a:t>
            </a:r>
            <a:r>
              <a:rPr lang="en-US" sz="1800" dirty="0" err="1">
                <a:latin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</a:rPr>
              <a:t>][j] = </a:t>
            </a:r>
            <a:r>
              <a:rPr lang="en-US" sz="1800" dirty="0" err="1">
                <a:latin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</a:rPr>
              <a:t>*10+j;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dirty="0">
              <a:latin typeface="Verdana" pitchFamily="34" charset="0"/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void </a:t>
            </a:r>
            <a:r>
              <a:rPr lang="en-US" sz="1800" dirty="0" err="1">
                <a:latin typeface="Verdana" pitchFamily="34" charset="0"/>
              </a:rPr>
              <a:t>printMatrix</a:t>
            </a:r>
            <a:r>
              <a:rPr lang="en-US" sz="1800" dirty="0">
                <a:latin typeface="Verdana" pitchFamily="34" charset="0"/>
              </a:rPr>
              <a:t>(int mat[][COLS], int rows, int cols)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</a:t>
            </a:r>
            <a:r>
              <a:rPr lang="en-US" sz="1800" dirty="0" err="1">
                <a:latin typeface="Verdana" pitchFamily="34" charset="0"/>
              </a:rPr>
              <a:t>int</a:t>
            </a:r>
            <a:r>
              <a:rPr lang="en-US" sz="1800" dirty="0">
                <a:latin typeface="Verdana" pitchFamily="34" charset="0"/>
              </a:rPr>
              <a:t> </a:t>
            </a:r>
            <a:r>
              <a:rPr lang="en-US" sz="1800" dirty="0" err="1">
                <a:latin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</a:rPr>
              <a:t>, j;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800" dirty="0">
                <a:latin typeface="Verdana" pitchFamily="34" charset="0"/>
              </a:rPr>
              <a:t>	for (i=0 ; i &lt; rows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     for (j=0 ; j &lt; cols; j++)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 	</a:t>
            </a:r>
            <a:r>
              <a:rPr lang="he-IL" sz="1800" dirty="0">
                <a:latin typeface="Verdana" pitchFamily="34" charset="0"/>
              </a:rPr>
              <a:t> </a:t>
            </a:r>
            <a:r>
              <a:rPr lang="en-US" sz="1800" dirty="0" err="1">
                <a:latin typeface="Verdana" pitchFamily="34" charset="0"/>
              </a:rPr>
              <a:t>printf</a:t>
            </a:r>
            <a:r>
              <a:rPr lang="en-US" sz="1800" dirty="0">
                <a:latin typeface="Verdana" pitchFamily="34" charset="0"/>
              </a:rPr>
              <a:t>("%4d", mat[</a:t>
            </a:r>
            <a:r>
              <a:rPr lang="en-US" sz="1800" dirty="0" err="1">
                <a:latin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</a:rPr>
              <a:t>][j]);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Verdana" pitchFamily="34" charset="0"/>
              </a:rPr>
              <a:t>	     </a:t>
            </a:r>
            <a:r>
              <a:rPr lang="en-US" sz="1800" dirty="0" err="1">
                <a:latin typeface="Verdana" pitchFamily="34" charset="0"/>
              </a:rPr>
              <a:t>printf</a:t>
            </a:r>
            <a:r>
              <a:rPr lang="en-US" sz="1800" dirty="0">
                <a:latin typeface="Verdana" pitchFamily="34" charset="0"/>
              </a:rPr>
              <a:t>("\n");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>
                <a:latin typeface="Verdana" pitchFamily="34" charset="0"/>
              </a:rPr>
              <a:t>{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162800" y="2251076"/>
            <a:ext cx="335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endParaRPr lang="he-IL" sz="1600" kern="0" dirty="0">
              <a:latin typeface="Verdana" pitchFamily="34" charset="0"/>
            </a:endParaRP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he-IL" sz="1600" kern="0" dirty="0">
                <a:latin typeface="Verdana" pitchFamily="34" charset="0"/>
              </a:rPr>
              <a:t>}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	</a:t>
            </a:r>
            <a:r>
              <a:rPr lang="en-US" sz="1600" kern="0" dirty="0" err="1">
                <a:latin typeface="Verdana" pitchFamily="34" charset="0"/>
              </a:rPr>
              <a:t>int</a:t>
            </a:r>
            <a:r>
              <a:rPr lang="en-US" sz="1600" kern="0" dirty="0">
                <a:latin typeface="Verdana" pitchFamily="34" charset="0"/>
              </a:rPr>
              <a:t> mat1[3][COLS];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	</a:t>
            </a:r>
            <a:r>
              <a:rPr lang="en-US" sz="1600" kern="0" dirty="0" err="1">
                <a:latin typeface="Verdana" pitchFamily="34" charset="0"/>
              </a:rPr>
              <a:t>int</a:t>
            </a:r>
            <a:r>
              <a:rPr lang="en-US" sz="1600" kern="0" dirty="0">
                <a:latin typeface="Verdana" pitchFamily="34" charset="0"/>
              </a:rPr>
              <a:t> mat2[4][COLS];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endParaRPr lang="he-IL" sz="1600" kern="0" dirty="0">
              <a:latin typeface="Verdana" pitchFamily="34" charset="0"/>
            </a:endParaRP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	</a:t>
            </a:r>
            <a:r>
              <a:rPr lang="en-US" sz="1600" kern="0" dirty="0" err="1">
                <a:latin typeface="Verdana" pitchFamily="34" charset="0"/>
              </a:rPr>
              <a:t>setMatrix</a:t>
            </a:r>
            <a:r>
              <a:rPr lang="en-US" sz="1600" kern="0" dirty="0">
                <a:latin typeface="Verdana" pitchFamily="34" charset="0"/>
              </a:rPr>
              <a:t>(mat1, 3,9);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	</a:t>
            </a:r>
            <a:r>
              <a:rPr lang="en-US" sz="1600" kern="0" dirty="0" err="1">
                <a:latin typeface="Verdana" pitchFamily="34" charset="0"/>
              </a:rPr>
              <a:t>setMatrix</a:t>
            </a:r>
            <a:r>
              <a:rPr lang="en-US" sz="1600" kern="0" dirty="0">
                <a:latin typeface="Verdana" pitchFamily="34" charset="0"/>
              </a:rPr>
              <a:t>(mat2, 4,6);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endParaRPr lang="he-IL" sz="1600" kern="0" dirty="0">
              <a:latin typeface="Verdana" pitchFamily="34" charset="0"/>
            </a:endParaRP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	</a:t>
            </a:r>
            <a:r>
              <a:rPr lang="en-US" sz="1600" kern="0" dirty="0" err="1">
                <a:latin typeface="Verdana" pitchFamily="34" charset="0"/>
              </a:rPr>
              <a:t>printf</a:t>
            </a:r>
            <a:r>
              <a:rPr lang="en-US" sz="1600" kern="0" dirty="0">
                <a:latin typeface="Verdana" pitchFamily="34" charset="0"/>
              </a:rPr>
              <a:t>("Matrix 1:\n");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	</a:t>
            </a:r>
            <a:r>
              <a:rPr lang="en-US" sz="1600" kern="0" dirty="0" err="1">
                <a:latin typeface="Verdana" pitchFamily="34" charset="0"/>
              </a:rPr>
              <a:t>printMatrix</a:t>
            </a:r>
            <a:r>
              <a:rPr lang="en-US" sz="1600" kern="0" dirty="0">
                <a:latin typeface="Verdana" pitchFamily="34" charset="0"/>
              </a:rPr>
              <a:t>(mat1, 3,9);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endParaRPr lang="he-IL" sz="1600" kern="0" dirty="0">
              <a:latin typeface="Verdana" pitchFamily="34" charset="0"/>
            </a:endParaRP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	</a:t>
            </a:r>
            <a:r>
              <a:rPr lang="en-US" sz="1600" kern="0" dirty="0" err="1">
                <a:latin typeface="Verdana" pitchFamily="34" charset="0"/>
              </a:rPr>
              <a:t>printf</a:t>
            </a:r>
            <a:r>
              <a:rPr lang="en-US" sz="1600" kern="0" dirty="0">
                <a:latin typeface="Verdana" pitchFamily="34" charset="0"/>
              </a:rPr>
              <a:t>("Matrix 2:\n");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Verdana" pitchFamily="34" charset="0"/>
              </a:rPr>
              <a:t>	</a:t>
            </a:r>
            <a:r>
              <a:rPr lang="en-US" sz="1600" kern="0" dirty="0" err="1">
                <a:latin typeface="Verdana" pitchFamily="34" charset="0"/>
              </a:rPr>
              <a:t>printMatrix</a:t>
            </a:r>
            <a:r>
              <a:rPr lang="en-US" sz="1600" kern="0" dirty="0">
                <a:latin typeface="Verdana" pitchFamily="34" charset="0"/>
              </a:rPr>
              <a:t>(mat2, 4,6);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r>
              <a:rPr lang="he-IL" sz="1600" kern="0" dirty="0">
                <a:latin typeface="Verdana" pitchFamily="34" charset="0"/>
              </a:rPr>
              <a:t>{</a:t>
            </a: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endParaRPr lang="he-IL" sz="1600" kern="0" dirty="0">
              <a:latin typeface="Verdana" pitchFamily="34" charset="0"/>
            </a:endParaRPr>
          </a:p>
          <a:p>
            <a:pPr marL="342900" indent="-342900" eaLnBrk="0" hangingPunct="0">
              <a:buClr>
                <a:schemeClr val="bg2"/>
              </a:buClr>
              <a:buSzPct val="75000"/>
              <a:defRPr/>
            </a:pPr>
            <a:endParaRPr lang="he-IL" sz="1600" kern="0" dirty="0">
              <a:latin typeface="Verdana" pitchFamily="34" charset="0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2855640" y="1698059"/>
            <a:ext cx="2819400" cy="483449"/>
          </a:xfrm>
          <a:prstGeom prst="wedgeRectCallout">
            <a:avLst>
              <a:gd name="adj1" fmla="val 60855"/>
              <a:gd name="adj2" fmla="val 168090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 &lt;= COLS</a:t>
            </a:r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15128" y="2639504"/>
            <a:ext cx="8361229" cy="1247175"/>
          </a:xfrm>
        </p:spPr>
        <p:txBody>
          <a:bodyPr/>
          <a:lstStyle/>
          <a:p>
            <a:pPr rt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פורמט בקלט פלט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78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9559" y="129209"/>
            <a:ext cx="10671142" cy="1033669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הגבלת כמות התווים הנכנסים לתוך משתנה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070017" y="1156832"/>
            <a:ext cx="10430684" cy="4959626"/>
          </a:xfrm>
        </p:spPr>
        <p:txBody>
          <a:bodyPr/>
          <a:lstStyle/>
          <a:p>
            <a:r>
              <a:rPr lang="he-IL" dirty="0" smtClean="0"/>
              <a:t>ניתן להגביל את כמות התווים הנקלטים לתוך משתנה</a:t>
            </a:r>
          </a:p>
          <a:p>
            <a:pPr lvl="1"/>
            <a:r>
              <a:rPr lang="he-IL" dirty="0" smtClean="0"/>
              <a:t>בפקודת ה- </a:t>
            </a:r>
            <a:r>
              <a:rPr lang="en-US" dirty="0" err="1" smtClean="0"/>
              <a:t>scanf</a:t>
            </a:r>
            <a:r>
              <a:rPr lang="he-IL" dirty="0" smtClean="0"/>
              <a:t> לאחר ה- % נציין את כמות התווים</a:t>
            </a:r>
          </a:p>
          <a:p>
            <a:pPr lvl="1"/>
            <a:r>
              <a:rPr lang="he-IL" dirty="0" smtClean="0"/>
              <a:t>דוגמה: קליטת מספר קטן מ- 1000</a:t>
            </a:r>
          </a:p>
        </p:txBody>
      </p:sp>
      <p:sp>
        <p:nvSpPr>
          <p:cNvPr id="16390" name="TextBox 7"/>
          <p:cNvSpPr txBox="1">
            <a:spLocks noChangeArrowheads="1"/>
          </p:cNvSpPr>
          <p:nvPr/>
        </p:nvSpPr>
        <p:spPr bwMode="auto">
          <a:xfrm>
            <a:off x="1070017" y="2399126"/>
            <a:ext cx="7086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Verdana" pitchFamily="34" charset="0"/>
              </a:rPr>
              <a:t>void main()</a:t>
            </a:r>
          </a:p>
          <a:p>
            <a:r>
              <a:rPr lang="en-US" dirty="0">
                <a:latin typeface="Verdana" pitchFamily="34" charset="0"/>
              </a:rPr>
              <a:t>{</a:t>
            </a:r>
            <a:endParaRPr lang="he-IL" dirty="0">
              <a:latin typeface="Verdana" pitchFamily="34" charset="0"/>
            </a:endParaRPr>
          </a:p>
          <a:p>
            <a:pPr defTabSz="450850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int</a:t>
            </a:r>
            <a:r>
              <a:rPr lang="en-US" dirty="0">
                <a:latin typeface="Verdana" pitchFamily="34" charset="0"/>
              </a:rPr>
              <a:t> num;</a:t>
            </a:r>
          </a:p>
          <a:p>
            <a:pPr defTabSz="450850"/>
            <a:endParaRPr lang="he-IL" dirty="0">
              <a:latin typeface="Verdana" pitchFamily="34" charset="0"/>
            </a:endParaRPr>
          </a:p>
          <a:p>
            <a:pPr defTabSz="450850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("Please enter a number less than 1000: ");</a:t>
            </a:r>
          </a:p>
          <a:p>
            <a:pPr defTabSz="450850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scanf</a:t>
            </a:r>
            <a:r>
              <a:rPr lang="en-US" dirty="0">
                <a:latin typeface="Verdana" pitchFamily="34" charset="0"/>
              </a:rPr>
              <a:t>("%3d", &amp;num);</a:t>
            </a:r>
          </a:p>
          <a:p>
            <a:pPr defTabSz="450850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("The number is %d\n", num);</a:t>
            </a:r>
          </a:p>
          <a:p>
            <a:r>
              <a:rPr lang="he-IL" dirty="0">
                <a:latin typeface="Verdana" pitchFamily="34" charset="0"/>
              </a:rPr>
              <a:t>{</a:t>
            </a:r>
          </a:p>
        </p:txBody>
      </p:sp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0265" y="3995673"/>
            <a:ext cx="54705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3064" y="4995173"/>
            <a:ext cx="5653088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3064" y="5943600"/>
            <a:ext cx="57356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21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קליטת נתונים תוך הפרדתם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/>
              <a:t>ניתן לקלוט מהמשתמש ערך (בד"כ מספר או מחרוזת) ובפועל לקלוט את הערך ליותר ממשתנה אחד</a:t>
            </a: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1559496" y="2590801"/>
            <a:ext cx="929099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Verdana" pitchFamily="34" charset="0"/>
              </a:rPr>
              <a:t>void main()</a:t>
            </a:r>
          </a:p>
          <a:p>
            <a:r>
              <a:rPr lang="he-IL" dirty="0">
                <a:latin typeface="Verdana" pitchFamily="34" charset="0"/>
              </a:rPr>
              <a:t>}</a:t>
            </a:r>
          </a:p>
          <a:p>
            <a:pPr defTabSz="627063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int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departmentId</a:t>
            </a:r>
            <a:r>
              <a:rPr lang="en-US" dirty="0">
                <a:latin typeface="Verdana" pitchFamily="34" charset="0"/>
              </a:rPr>
              <a:t>, </a:t>
            </a:r>
            <a:r>
              <a:rPr lang="en-US" dirty="0" err="1">
                <a:latin typeface="Verdana" pitchFamily="34" charset="0"/>
              </a:rPr>
              <a:t>innerCourseId</a:t>
            </a:r>
            <a:r>
              <a:rPr lang="en-US" dirty="0">
                <a:latin typeface="Verdana" pitchFamily="34" charset="0"/>
              </a:rPr>
              <a:t>;</a:t>
            </a:r>
          </a:p>
          <a:p>
            <a:pPr defTabSz="627063"/>
            <a:endParaRPr lang="he-IL" dirty="0">
              <a:latin typeface="Verdana" pitchFamily="34" charset="0"/>
            </a:endParaRPr>
          </a:p>
          <a:p>
            <a:pPr defTabSz="627063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("Please enter a 5 digits course code: ");</a:t>
            </a:r>
          </a:p>
          <a:p>
            <a:pPr defTabSz="627063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scanf</a:t>
            </a:r>
            <a:r>
              <a:rPr lang="en-US" dirty="0">
                <a:latin typeface="Verdana" pitchFamily="34" charset="0"/>
              </a:rPr>
              <a:t>("%2d%3d", &amp;</a:t>
            </a:r>
            <a:r>
              <a:rPr lang="en-US" dirty="0" err="1">
                <a:latin typeface="Verdana" pitchFamily="34" charset="0"/>
              </a:rPr>
              <a:t>departmentId</a:t>
            </a:r>
            <a:r>
              <a:rPr lang="en-US" dirty="0">
                <a:latin typeface="Verdana" pitchFamily="34" charset="0"/>
              </a:rPr>
              <a:t>, &amp;</a:t>
            </a:r>
            <a:r>
              <a:rPr lang="en-US" dirty="0" err="1">
                <a:latin typeface="Verdana" pitchFamily="34" charset="0"/>
              </a:rPr>
              <a:t>innerCourseId</a:t>
            </a:r>
            <a:r>
              <a:rPr lang="en-US" dirty="0">
                <a:latin typeface="Verdana" pitchFamily="34" charset="0"/>
              </a:rPr>
              <a:t>);</a:t>
            </a:r>
          </a:p>
          <a:p>
            <a:pPr defTabSz="627063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("Department: %d Course: %d\n", </a:t>
            </a:r>
            <a:r>
              <a:rPr lang="en-US" dirty="0" err="1">
                <a:latin typeface="Verdana" pitchFamily="34" charset="0"/>
              </a:rPr>
              <a:t>departmentId</a:t>
            </a:r>
            <a:r>
              <a:rPr lang="en-US" dirty="0">
                <a:latin typeface="Verdana" pitchFamily="34" charset="0"/>
              </a:rPr>
              <a:t>, </a:t>
            </a:r>
            <a:r>
              <a:rPr lang="en-US" dirty="0" err="1">
                <a:latin typeface="Verdana" pitchFamily="34" charset="0"/>
              </a:rPr>
              <a:t>innerCourseId</a:t>
            </a:r>
            <a:r>
              <a:rPr lang="en-US" dirty="0">
                <a:latin typeface="Verdana" pitchFamily="34" charset="0"/>
              </a:rPr>
              <a:t>);</a:t>
            </a:r>
          </a:p>
          <a:p>
            <a:r>
              <a:rPr lang="en-US" dirty="0">
                <a:latin typeface="Verdana" pitchFamily="34" charset="0"/>
              </a:rPr>
              <a:t>}</a:t>
            </a:r>
            <a:endParaRPr lang="he-IL" dirty="0">
              <a:latin typeface="Verdana" pitchFamily="34" charset="0"/>
            </a:endParaRPr>
          </a:p>
        </p:txBody>
      </p:sp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0" y="5105400"/>
            <a:ext cx="7493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64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פורמט הדפסה: ישור הטקסט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1437588" y="1169930"/>
            <a:ext cx="10259568" cy="4959626"/>
          </a:xfrm>
        </p:spPr>
        <p:txBody>
          <a:bodyPr/>
          <a:lstStyle/>
          <a:p>
            <a:r>
              <a:rPr lang="he-IL" sz="2800" dirty="0" smtClean="0"/>
              <a:t>כאשר משתמשם בפקודה </a:t>
            </a:r>
            <a:r>
              <a:rPr lang="en-US" sz="2800" dirty="0" err="1" smtClean="0"/>
              <a:t>printf</a:t>
            </a:r>
            <a:r>
              <a:rPr lang="he-IL" sz="2800" dirty="0" smtClean="0"/>
              <a:t> לצורך הדפסה ניתן לשלוט על כמות התווים שכל חלק יתפוס, וכן על כיוון היישור שלו:</a:t>
            </a:r>
          </a:p>
          <a:p>
            <a:pPr lvl="1"/>
            <a:r>
              <a:rPr lang="he-IL" sz="2400" dirty="0" smtClean="0"/>
              <a:t>לאחר ה- % נכתוב מספר המציין כמה מקומות ערך המשתנה יתפוס בתצוגה</a:t>
            </a:r>
            <a:endParaRPr lang="en-US" sz="2400" dirty="0" smtClean="0"/>
          </a:p>
          <a:p>
            <a:pPr lvl="1"/>
            <a:r>
              <a:rPr lang="he-IL" sz="2400" dirty="0" smtClean="0"/>
              <a:t>במקרה של </a:t>
            </a:r>
            <a:r>
              <a:rPr lang="en-US" sz="2400" dirty="0" smtClean="0"/>
              <a:t>float</a:t>
            </a:r>
            <a:r>
              <a:rPr lang="he-IL" sz="2400" dirty="0" smtClean="0"/>
              <a:t> יציין מספר אברים אחרי הנקודה העשרונית</a:t>
            </a:r>
          </a:p>
          <a:p>
            <a:pPr lvl="2"/>
            <a:r>
              <a:rPr lang="he-IL" sz="2000" dirty="0" smtClean="0"/>
              <a:t>ברירת המחדל היא הצמדת הטקסט לימין</a:t>
            </a:r>
          </a:p>
          <a:p>
            <a:pPr lvl="2"/>
            <a:r>
              <a:rPr lang="he-IL" sz="2000" dirty="0" smtClean="0"/>
              <a:t>כדי להצמיד לשמאל נוסיף מינוס</a:t>
            </a: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1676400" y="2665190"/>
            <a:ext cx="521168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Verdana" pitchFamily="34" charset="0"/>
              </a:rPr>
              <a:t>void main()</a:t>
            </a:r>
          </a:p>
          <a:p>
            <a:r>
              <a:rPr lang="en-US" dirty="0">
                <a:latin typeface="Verdana" pitchFamily="34" charset="0"/>
              </a:rPr>
              <a:t>{</a:t>
            </a:r>
            <a:endParaRPr lang="he-IL" dirty="0">
              <a:latin typeface="Verdana" pitchFamily="34" charset="0"/>
            </a:endParaRPr>
          </a:p>
          <a:p>
            <a:pPr defTabSz="531813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int</a:t>
            </a:r>
            <a:r>
              <a:rPr lang="en-US" dirty="0">
                <a:latin typeface="Verdana" pitchFamily="34" charset="0"/>
              </a:rPr>
              <a:t> n;</a:t>
            </a:r>
          </a:p>
          <a:p>
            <a:pPr defTabSz="531813"/>
            <a:endParaRPr lang="he-IL" dirty="0">
              <a:latin typeface="Verdana" pitchFamily="34" charset="0"/>
            </a:endParaRPr>
          </a:p>
          <a:p>
            <a:pPr defTabSz="531813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("Please enter a number: ");</a:t>
            </a:r>
          </a:p>
          <a:p>
            <a:pPr defTabSz="531813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scanf</a:t>
            </a:r>
            <a:r>
              <a:rPr lang="en-US" dirty="0">
                <a:latin typeface="Verdana" pitchFamily="34" charset="0"/>
              </a:rPr>
              <a:t>("%d", &amp;n);</a:t>
            </a:r>
          </a:p>
          <a:p>
            <a:pPr defTabSz="531813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("The number is: |%d|\n", n);</a:t>
            </a:r>
          </a:p>
          <a:p>
            <a:pPr defTabSz="531813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("The number is: |%5d|\n", n);</a:t>
            </a:r>
          </a:p>
          <a:p>
            <a:pPr defTabSz="531813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("The number is: |%-5d|\n", n);</a:t>
            </a:r>
          </a:p>
          <a:p>
            <a:r>
              <a:rPr lang="he-IL" dirty="0">
                <a:latin typeface="Verdana" pitchFamily="34" charset="0"/>
              </a:rPr>
              <a:t>{</a:t>
            </a:r>
          </a:p>
          <a:p>
            <a:endParaRPr lang="he-IL" dirty="0">
              <a:latin typeface="Verdana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086600" y="5000600"/>
            <a:ext cx="2585300" cy="372616"/>
          </a:xfrm>
          <a:prstGeom prst="wedgeRectCallout">
            <a:avLst>
              <a:gd name="adj1" fmla="val -101415"/>
              <a:gd name="adj2" fmla="val 5127"/>
            </a:avLst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יישור הטקסט לשמאל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086599" y="4528435"/>
            <a:ext cx="2585301" cy="395965"/>
          </a:xfrm>
          <a:prstGeom prst="wedgeRectCallout">
            <a:avLst>
              <a:gd name="adj1" fmla="val -105061"/>
              <a:gd name="adj2" fmla="val -15112"/>
            </a:avLst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יישור הטקסט לימין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5373216"/>
            <a:ext cx="5256584" cy="122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57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8" grpId="0" animBg="1"/>
      <p:bldP spid="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יישור בגודל משתנה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169930"/>
            <a:ext cx="10259568" cy="4959626"/>
          </a:xfrm>
        </p:spPr>
        <p:txBody>
          <a:bodyPr/>
          <a:lstStyle/>
          <a:p>
            <a:r>
              <a:rPr lang="he-IL" dirty="0" smtClean="0"/>
              <a:t>כמות התווים שמשתנה יתפוס בהדפסה יכול להיות דינאמי</a:t>
            </a:r>
          </a:p>
          <a:p>
            <a:pPr lvl="1"/>
            <a:r>
              <a:rPr lang="he-IL" dirty="0" smtClean="0"/>
              <a:t>נכתוב </a:t>
            </a:r>
            <a:r>
              <a:rPr lang="he-IL" dirty="0" smtClean="0">
                <a:solidFill>
                  <a:srgbClr val="FF0000"/>
                </a:solidFill>
              </a:rPr>
              <a:t>*</a:t>
            </a:r>
            <a:r>
              <a:rPr lang="he-IL" dirty="0" smtClean="0"/>
              <a:t>% , וברשימת הפרמטרים יהיה משתנה עם הערך המבוקש</a:t>
            </a:r>
          </a:p>
          <a:p>
            <a:endParaRPr lang="he-IL" dirty="0" smtClean="0"/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892020" y="2798986"/>
            <a:ext cx="7696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Verdana" pitchFamily="34" charset="0"/>
              </a:rPr>
              <a:t>void main()</a:t>
            </a:r>
          </a:p>
          <a:p>
            <a:r>
              <a:rPr lang="he-IL" dirty="0">
                <a:latin typeface="Verdana" pitchFamily="34" charset="0"/>
              </a:rPr>
              <a:t>}</a:t>
            </a:r>
          </a:p>
          <a:p>
            <a:pPr defTabSz="531813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int</a:t>
            </a:r>
            <a:r>
              <a:rPr lang="en-US" dirty="0">
                <a:latin typeface="Verdana" pitchFamily="34" charset="0"/>
              </a:rPr>
              <a:t> n, space;</a:t>
            </a:r>
          </a:p>
          <a:p>
            <a:pPr defTabSz="531813"/>
            <a:endParaRPr lang="he-IL" dirty="0">
              <a:latin typeface="Verdana" pitchFamily="34" charset="0"/>
            </a:endParaRPr>
          </a:p>
          <a:p>
            <a:pPr defTabSz="531813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("Please enter a number and number of spaces: ");</a:t>
            </a:r>
          </a:p>
          <a:p>
            <a:pPr defTabSz="531813"/>
            <a:r>
              <a:rPr lang="it-IT" dirty="0">
                <a:latin typeface="Verdana" pitchFamily="34" charset="0"/>
              </a:rPr>
              <a:t>	scanf("%d %d", &amp;n, &amp;space);</a:t>
            </a:r>
          </a:p>
          <a:p>
            <a:pPr defTabSz="531813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("The number is: |%d|\n", n);</a:t>
            </a:r>
          </a:p>
          <a:p>
            <a:pPr defTabSz="531813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("The number is: |%</a:t>
            </a:r>
            <a:r>
              <a:rPr lang="en-US" b="1" dirty="0">
                <a:solidFill>
                  <a:srgbClr val="FF0000"/>
                </a:solidFill>
                <a:latin typeface="Verdana" pitchFamily="34" charset="0"/>
              </a:rPr>
              <a:t>*</a:t>
            </a:r>
            <a:r>
              <a:rPr lang="en-US" dirty="0">
                <a:latin typeface="Verdana" pitchFamily="34" charset="0"/>
              </a:rPr>
              <a:t>d|\n", </a:t>
            </a:r>
            <a:r>
              <a:rPr lang="en-US" b="1" dirty="0">
                <a:solidFill>
                  <a:srgbClr val="FF0000"/>
                </a:solidFill>
                <a:latin typeface="Verdana" pitchFamily="34" charset="0"/>
              </a:rPr>
              <a:t>space</a:t>
            </a:r>
            <a:r>
              <a:rPr lang="en-US" dirty="0">
                <a:latin typeface="Verdana" pitchFamily="34" charset="0"/>
              </a:rPr>
              <a:t>, n);</a:t>
            </a:r>
          </a:p>
          <a:p>
            <a:pPr defTabSz="531813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("The number is: |%-</a:t>
            </a:r>
            <a:r>
              <a:rPr lang="en-US" b="1" dirty="0">
                <a:solidFill>
                  <a:srgbClr val="FF0000"/>
                </a:solidFill>
                <a:latin typeface="Verdana" pitchFamily="34" charset="0"/>
              </a:rPr>
              <a:t>*</a:t>
            </a:r>
            <a:r>
              <a:rPr lang="en-US" dirty="0">
                <a:latin typeface="Verdana" pitchFamily="34" charset="0"/>
              </a:rPr>
              <a:t>d|\n", </a:t>
            </a:r>
            <a:r>
              <a:rPr lang="en-US" b="1" dirty="0">
                <a:solidFill>
                  <a:srgbClr val="FF0000"/>
                </a:solidFill>
                <a:latin typeface="Verdana" pitchFamily="34" charset="0"/>
              </a:rPr>
              <a:t>space</a:t>
            </a:r>
            <a:r>
              <a:rPr lang="en-US" dirty="0">
                <a:latin typeface="Verdana" pitchFamily="34" charset="0"/>
              </a:rPr>
              <a:t>, n);</a:t>
            </a:r>
          </a:p>
          <a:p>
            <a:r>
              <a:rPr lang="en-US" dirty="0">
                <a:latin typeface="Verdana" pitchFamily="34" charset="0"/>
              </a:rPr>
              <a:t>}</a:t>
            </a:r>
            <a:endParaRPr lang="he-IL" dirty="0">
              <a:latin typeface="Verdan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4940" y="5733256"/>
            <a:ext cx="79254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724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הדפסת 0 מוביל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ניתן להדפיס נתונים עם הדפסת 0 מוביל</a:t>
            </a:r>
          </a:p>
          <a:p>
            <a:pPr lvl="1"/>
            <a:r>
              <a:rPr lang="he-IL" dirty="0" smtClean="0"/>
              <a:t>נוסיף 0 לאחר ה- %</a:t>
            </a:r>
          </a:p>
          <a:p>
            <a:r>
              <a:rPr lang="he-IL" dirty="0" smtClean="0"/>
              <a:t>לדוגמה לצורך הדפסת ת.ז. תמיד עם  9 ספרות</a:t>
            </a:r>
          </a:p>
          <a:p>
            <a:endParaRPr lang="he-IL" dirty="0" smtClean="0"/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390454" y="3362214"/>
            <a:ext cx="5257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Verdana" pitchFamily="34" charset="0"/>
              </a:rPr>
              <a:t>void main()</a:t>
            </a:r>
          </a:p>
          <a:p>
            <a:r>
              <a:rPr lang="he-IL" dirty="0">
                <a:latin typeface="Verdana" pitchFamily="34" charset="0"/>
              </a:rPr>
              <a:t>}</a:t>
            </a:r>
          </a:p>
          <a:p>
            <a:pPr defTabSz="450850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int</a:t>
            </a:r>
            <a:r>
              <a:rPr lang="en-US" dirty="0">
                <a:latin typeface="Verdana" pitchFamily="34" charset="0"/>
              </a:rPr>
              <a:t> id;</a:t>
            </a:r>
          </a:p>
          <a:p>
            <a:pPr defTabSz="450850"/>
            <a:endParaRPr lang="he-IL" dirty="0">
              <a:latin typeface="Verdana" pitchFamily="34" charset="0"/>
            </a:endParaRPr>
          </a:p>
          <a:p>
            <a:pPr defTabSz="450850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("Please enter your id: ");</a:t>
            </a:r>
          </a:p>
          <a:p>
            <a:pPr defTabSz="450850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scanf</a:t>
            </a:r>
            <a:r>
              <a:rPr lang="en-US" dirty="0">
                <a:latin typeface="Verdana" pitchFamily="34" charset="0"/>
              </a:rPr>
              <a:t>("%d", &amp;id);</a:t>
            </a:r>
          </a:p>
          <a:p>
            <a:pPr defTabSz="450850"/>
            <a:r>
              <a:rPr lang="en-US" dirty="0">
                <a:latin typeface="Verdana" pitchFamily="34" charset="0"/>
              </a:rPr>
              <a:t>	</a:t>
            </a:r>
            <a:r>
              <a:rPr lang="en-US" dirty="0" err="1">
                <a:latin typeface="Verdana" pitchFamily="34" charset="0"/>
              </a:rPr>
              <a:t>printf</a:t>
            </a:r>
            <a:r>
              <a:rPr lang="en-US" dirty="0">
                <a:latin typeface="Verdana" pitchFamily="34" charset="0"/>
              </a:rPr>
              <a:t>("Your id is %09d\n", id);</a:t>
            </a:r>
          </a:p>
          <a:p>
            <a:r>
              <a:rPr lang="he-IL" dirty="0">
                <a:latin typeface="Verdana" pitchFamily="34" charset="0"/>
              </a:rPr>
              <a:t>{</a:t>
            </a: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107" y="4322487"/>
            <a:ext cx="5043488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107" y="5566269"/>
            <a:ext cx="48593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3846135" y="4958500"/>
            <a:ext cx="876693" cy="490194"/>
          </a:xfrm>
          <a:prstGeom prst="ellipse">
            <a:avLst/>
          </a:prstGeom>
          <a:noFill/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15128" y="2639504"/>
            <a:ext cx="8361229" cy="1247175"/>
          </a:xfrm>
        </p:spPr>
        <p:txBody>
          <a:bodyPr/>
          <a:lstStyle/>
          <a:p>
            <a:pPr rt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טיפוסים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קלט ופלט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81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- syntax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47528" y="1196752"/>
            <a:ext cx="751324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– syntax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03512" y="1143000"/>
            <a:ext cx="7560840" cy="57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– syntax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72259" y="1268760"/>
            <a:ext cx="851381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15128" y="2639504"/>
            <a:ext cx="8361229" cy="1247175"/>
          </a:xfrm>
        </p:spPr>
        <p:txBody>
          <a:bodyPr/>
          <a:lstStyle/>
          <a:p>
            <a:pPr rt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סוגי משתנים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54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משתנים מקומיים</a:t>
            </a:r>
            <a:endParaRPr 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82149"/>
            <a:ext cx="10259568" cy="526379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he-IL" dirty="0" smtClean="0"/>
              <a:t>עד כה ראינו שכל הקוד שלנו מורכב מפונקציות</a:t>
            </a:r>
          </a:p>
          <a:p>
            <a:pPr>
              <a:lnSpc>
                <a:spcPct val="110000"/>
              </a:lnSpc>
            </a:pPr>
            <a:r>
              <a:rPr lang="he-IL" dirty="0" smtClean="0"/>
              <a:t>המשתנים שבתוך כל פונקציה (גם אלו שהועברו כפרמטרים) נקראים </a:t>
            </a:r>
            <a:r>
              <a:rPr lang="he-IL" b="1" dirty="0" smtClean="0"/>
              <a:t>משתנים מקומיים (לוקאליים)</a:t>
            </a:r>
            <a:r>
              <a:rPr lang="he-IL" dirty="0" smtClean="0"/>
              <a:t> וטווח ההכרה שלהם הוא רק בפונקציה בה הם מוגדרים.</a:t>
            </a:r>
          </a:p>
          <a:p>
            <a:pPr>
              <a:lnSpc>
                <a:spcPct val="110000"/>
              </a:lnSpc>
            </a:pPr>
            <a:r>
              <a:rPr lang="he-IL" dirty="0" smtClean="0"/>
              <a:t>ערכו של משתנה לוקאלי נשמר כל עוד אנחנו בפונקציה, והוא נמחק ביציאה ממנה.</a:t>
            </a:r>
          </a:p>
          <a:p>
            <a:pPr>
              <a:lnSpc>
                <a:spcPct val="110000"/>
              </a:lnSpc>
            </a:pPr>
            <a:r>
              <a:rPr lang="he-IL" dirty="0" smtClean="0"/>
              <a:t>משתנה לוקאלי מאוחסן במחסנית של הפונקציה.</a:t>
            </a:r>
          </a:p>
          <a:p>
            <a:pPr>
              <a:lnSpc>
                <a:spcPct val="110000"/>
              </a:lnSpc>
            </a:pPr>
            <a:r>
              <a:rPr lang="he-IL" dirty="0" smtClean="0"/>
              <a:t>בכל קריאה חדשה לפונקציה המשתנים מאותחלים מחדש ונמחקים בסיום ביצוע הפונקציה.</a:t>
            </a:r>
          </a:p>
          <a:p>
            <a:pPr>
              <a:lnSpc>
                <a:spcPct val="110000"/>
              </a:lnSpc>
            </a:pPr>
            <a:r>
              <a:rPr lang="he-IL" dirty="0" smtClean="0"/>
              <a:t>ערכו זבל במידה ולא אותחל.</a:t>
            </a:r>
          </a:p>
        </p:txBody>
      </p:sp>
    </p:spTree>
    <p:extLst>
      <p:ext uri="{BB962C8B-B14F-4D97-AF65-F5344CB8AC3E}">
        <p14:creationId xmlns:p14="http://schemas.microsoft.com/office/powerpoint/2010/main" val="29628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משתנים </a:t>
            </a:r>
            <a:r>
              <a:rPr lang="he-IL" dirty="0"/>
              <a:t>סטטיים</a:t>
            </a:r>
            <a:endParaRPr lang="en-US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921657" y="1107977"/>
            <a:ext cx="10709511" cy="55758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e-IL" sz="2800" dirty="0" smtClean="0"/>
              <a:t>כדי </a:t>
            </a:r>
            <a:r>
              <a:rPr lang="he-IL" sz="2800" dirty="0"/>
              <a:t>להגדיר משתנה סטטי נשתמש במילת המפתח </a:t>
            </a:r>
            <a:r>
              <a:rPr lang="en-US" sz="2800" dirty="0"/>
              <a:t>static </a:t>
            </a:r>
            <a:r>
              <a:rPr lang="he-IL" sz="2800" dirty="0"/>
              <a:t> לפני טיפוס המשתנה </a:t>
            </a:r>
          </a:p>
          <a:p>
            <a:pPr>
              <a:lnSpc>
                <a:spcPct val="100000"/>
              </a:lnSpc>
            </a:pPr>
            <a:r>
              <a:rPr lang="he-IL" sz="2800" dirty="0" smtClean="0"/>
              <a:t>בדומה </a:t>
            </a:r>
            <a:r>
              <a:rPr lang="he-IL" sz="2800" dirty="0"/>
              <a:t>למשתנים מקומיים, המשתנים הסטטיים מוכרים אך ורק בתוך הפונקציה אשר בה הם הוגדרו.</a:t>
            </a:r>
          </a:p>
          <a:p>
            <a:pPr>
              <a:lnSpc>
                <a:spcPct val="100000"/>
              </a:lnSpc>
            </a:pPr>
            <a:r>
              <a:rPr lang="he-IL" sz="2800" dirty="0"/>
              <a:t>משתנה סטטי מאותחל רק בקריאה הראשונה לפונקציה</a:t>
            </a:r>
          </a:p>
          <a:p>
            <a:pPr>
              <a:lnSpc>
                <a:spcPct val="100000"/>
              </a:lnSpc>
            </a:pPr>
            <a:r>
              <a:rPr lang="he-IL" sz="2800" dirty="0" smtClean="0"/>
              <a:t>משתנה </a:t>
            </a:r>
            <a:r>
              <a:rPr lang="he-IL" sz="2800" dirty="0"/>
              <a:t>סטטי הוא משתנה שערכו נשמר בין הקריאות השונות לפונקציה</a:t>
            </a:r>
          </a:p>
          <a:p>
            <a:pPr>
              <a:lnSpc>
                <a:spcPct val="100000"/>
              </a:lnSpc>
            </a:pPr>
            <a:r>
              <a:rPr lang="he-IL" sz="2800" dirty="0" smtClean="0"/>
              <a:t>משך </a:t>
            </a:r>
            <a:r>
              <a:rPr lang="he-IL" sz="2800" dirty="0"/>
              <a:t>חייהם מרגע תחילת הריצה של התוכנית </a:t>
            </a:r>
            <a:r>
              <a:rPr lang="he-IL" sz="2800" b="1" dirty="0"/>
              <a:t>ועד סיום ריצת התוכנית.</a:t>
            </a:r>
            <a:endParaRPr lang="he-IL" sz="2800" dirty="0"/>
          </a:p>
          <a:p>
            <a:pPr>
              <a:lnSpc>
                <a:spcPct val="100000"/>
              </a:lnSpc>
            </a:pPr>
            <a:r>
              <a:rPr lang="he-IL" sz="2800" dirty="0" smtClean="0"/>
              <a:t>מאחר </a:t>
            </a:r>
            <a:r>
              <a:rPr lang="he-IL" sz="2800" dirty="0"/>
              <a:t>ושטח הזיכרון של כל פונקציה נמחק עם היציאה ממנה, משתנים סטטיים נשמרים באזור זיכרון אחר הנקרא </a:t>
            </a:r>
            <a:r>
              <a:rPr lang="en-US" sz="2800" dirty="0"/>
              <a:t>data-segment</a:t>
            </a:r>
            <a:r>
              <a:rPr lang="he-IL" sz="2800" dirty="0"/>
              <a:t>, הקיים לאורך כל חיי התוכנית, והם משתחררים רק עם היציאה מהתוכנית</a:t>
            </a:r>
            <a:r>
              <a:rPr lang="he-IL" sz="2800" dirty="0" smtClean="0"/>
              <a:t>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79633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משתנים סטטיים</a:t>
            </a:r>
            <a:endParaRPr 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#include &lt;stdio.h&gt;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>
              <a:latin typeface="Verdana" pitchFamily="34" charset="0"/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int counter()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static int count = 0;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count++;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return count;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>
              <a:latin typeface="Verdana" pitchFamily="34" charset="0"/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printf("'counter' was called %d times\n",</a:t>
            </a:r>
            <a:r>
              <a:rPr lang="en-US" sz="1800" dirty="0">
                <a:latin typeface="Verdana" pitchFamily="34" charset="0"/>
              </a:rPr>
              <a:t> </a:t>
            </a:r>
            <a:r>
              <a:rPr lang="he-IL" sz="1800" dirty="0">
                <a:latin typeface="Verdana" pitchFamily="34" charset="0"/>
              </a:rPr>
              <a:t> </a:t>
            </a:r>
            <a:r>
              <a:rPr lang="en-US" sz="1800" dirty="0">
                <a:latin typeface="Verdana" pitchFamily="34" charset="0"/>
              </a:rPr>
              <a:t>                    </a:t>
            </a:r>
            <a:r>
              <a:rPr lang="en-US" sz="1800" noProof="1">
                <a:latin typeface="Verdana" pitchFamily="34" charset="0"/>
              </a:rPr>
              <a:t>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printf("'counter' was called %d times\n",</a:t>
            </a:r>
            <a:r>
              <a:rPr lang="en-US" sz="1800" dirty="0">
                <a:latin typeface="Verdana" pitchFamily="34" charset="0"/>
              </a:rPr>
              <a:t> </a:t>
            </a:r>
            <a:r>
              <a:rPr lang="he-IL" sz="1800" dirty="0">
                <a:latin typeface="Verdana" pitchFamily="34" charset="0"/>
              </a:rPr>
              <a:t> </a:t>
            </a:r>
            <a:r>
              <a:rPr lang="en-US" sz="1800" dirty="0">
                <a:latin typeface="Verdana" pitchFamily="34" charset="0"/>
              </a:rPr>
              <a:t>    </a:t>
            </a:r>
            <a:r>
              <a:rPr lang="en-US" sz="1800" noProof="1">
                <a:latin typeface="Verdana" pitchFamily="34" charset="0"/>
              </a:rPr>
              <a:t> </a:t>
            </a:r>
            <a:r>
              <a:rPr lang="en-US" sz="1800" dirty="0">
                <a:latin typeface="Verdana" pitchFamily="34" charset="0"/>
              </a:rPr>
              <a:t>               </a:t>
            </a:r>
            <a:r>
              <a:rPr lang="en-US" sz="1800" noProof="1">
                <a:latin typeface="Verdana" pitchFamily="34" charset="0"/>
              </a:rPr>
              <a:t>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printf("'counter' was called %d times\n", </a:t>
            </a:r>
            <a:r>
              <a:rPr lang="he-IL" sz="1800" noProof="1">
                <a:latin typeface="Verdana" pitchFamily="34" charset="0"/>
              </a:rPr>
              <a:t> </a:t>
            </a:r>
            <a:r>
              <a:rPr lang="en-US" sz="1800" dirty="0">
                <a:latin typeface="Verdana" pitchFamily="34" charset="0"/>
              </a:rPr>
              <a:t>                    </a:t>
            </a:r>
            <a:r>
              <a:rPr lang="en-US" sz="1800" noProof="1">
                <a:latin typeface="Verdana" pitchFamily="34" charset="0"/>
              </a:rPr>
              <a:t>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>
              <a:latin typeface="Verdana" pitchFamily="34" charset="0"/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>
              <a:latin typeface="Verdana" pitchFamily="34" charset="0"/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Verdana" pitchFamily="34" charset="0"/>
            </a:endParaRP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2300" y="5570262"/>
            <a:ext cx="396240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9296400" y="54864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( line 1)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8915400" y="5957888"/>
            <a:ext cx="1752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מחסנית הקריאות</a:t>
            </a:r>
            <a:endParaRPr lang="en-US"/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8382000" y="30622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58429" name="Group 61"/>
          <p:cNvGraphicFramePr>
            <a:graphicFrameLocks noGrp="1"/>
          </p:cNvGraphicFramePr>
          <p:nvPr/>
        </p:nvGraphicFramePr>
        <p:xfrm>
          <a:off x="8153400" y="2681288"/>
          <a:ext cx="2133600" cy="335280"/>
        </p:xfrm>
        <a:graphic>
          <a:graphicData uri="http://schemas.openxmlformats.org/drawingml/2006/table">
            <a:tbl>
              <a:tblPr/>
              <a:tblGrid>
                <a:gridCol w="981075"/>
                <a:gridCol w="619125"/>
                <a:gridCol w="5334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72" name="Rectangle 104"/>
          <p:cNvSpPr>
            <a:spLocks noChangeArrowheads="1"/>
          </p:cNvSpPr>
          <p:nvPr/>
        </p:nvSpPr>
        <p:spPr bwMode="auto">
          <a:xfrm>
            <a:off x="9296400" y="49530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counter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8382000" y="1865785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counter</a:t>
            </a:r>
          </a:p>
        </p:txBody>
      </p:sp>
      <p:graphicFrame>
        <p:nvGraphicFramePr>
          <p:cNvPr id="58432" name="Group 64"/>
          <p:cNvGraphicFramePr>
            <a:graphicFrameLocks noGrp="1"/>
          </p:cNvGraphicFramePr>
          <p:nvPr/>
        </p:nvGraphicFramePr>
        <p:xfrm>
          <a:off x="8153400" y="1484784"/>
          <a:ext cx="2133600" cy="335280"/>
        </p:xfrm>
        <a:graphic>
          <a:graphicData uri="http://schemas.openxmlformats.org/drawingml/2006/table">
            <a:tbl>
              <a:tblPr/>
              <a:tblGrid>
                <a:gridCol w="981075"/>
                <a:gridCol w="619125"/>
                <a:gridCol w="5334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4267200" y="3443288"/>
            <a:ext cx="3505200" cy="685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724400" y="4052888"/>
            <a:ext cx="2895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data segment</a:t>
            </a:r>
          </a:p>
        </p:txBody>
      </p:sp>
      <p:sp>
        <p:nvSpPr>
          <p:cNvPr id="58442" name="Text Box 74"/>
          <p:cNvSpPr txBox="1">
            <a:spLocks noChangeArrowheads="1"/>
          </p:cNvSpPr>
          <p:nvPr/>
        </p:nvSpPr>
        <p:spPr bwMode="auto">
          <a:xfrm>
            <a:off x="7543800" y="4396904"/>
            <a:ext cx="1447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>
                <a:latin typeface="Verdana" pitchFamily="34" charset="0"/>
              </a:rPr>
              <a:t>counter()</a:t>
            </a:r>
            <a:endParaRPr lang="en-US">
              <a:latin typeface="Verdana" pitchFamily="34" charset="0"/>
            </a:endParaRPr>
          </a:p>
        </p:txBody>
      </p:sp>
      <p:sp>
        <p:nvSpPr>
          <p:cNvPr id="58443" name="Text Box 75"/>
          <p:cNvSpPr txBox="1">
            <a:spLocks noChangeArrowheads="1"/>
          </p:cNvSpPr>
          <p:nvPr/>
        </p:nvSpPr>
        <p:spPr bwMode="auto">
          <a:xfrm>
            <a:off x="7543800" y="4701704"/>
            <a:ext cx="1447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>
                <a:latin typeface="Verdana" pitchFamily="34" charset="0"/>
              </a:rPr>
              <a:t>counter()</a:t>
            </a:r>
            <a:endParaRPr lang="en-US">
              <a:latin typeface="Verdana" pitchFamily="34" charset="0"/>
            </a:endParaRPr>
          </a:p>
        </p:txBody>
      </p:sp>
      <p:sp>
        <p:nvSpPr>
          <p:cNvPr id="58444" name="Text Box 76"/>
          <p:cNvSpPr txBox="1">
            <a:spLocks noChangeArrowheads="1"/>
          </p:cNvSpPr>
          <p:nvPr/>
        </p:nvSpPr>
        <p:spPr bwMode="auto">
          <a:xfrm>
            <a:off x="7543800" y="5006504"/>
            <a:ext cx="1447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>
                <a:latin typeface="Verdana" pitchFamily="34" charset="0"/>
              </a:rPr>
              <a:t>counter()</a:t>
            </a:r>
            <a:endParaRPr lang="en-US">
              <a:latin typeface="Verdana" pitchFamily="34" charset="0"/>
            </a:endParaRPr>
          </a:p>
        </p:txBody>
      </p:sp>
      <p:sp>
        <p:nvSpPr>
          <p:cNvPr id="58445" name="Rectangle 77"/>
          <p:cNvSpPr>
            <a:spLocks noChangeArrowheads="1"/>
          </p:cNvSpPr>
          <p:nvPr/>
        </p:nvSpPr>
        <p:spPr bwMode="auto">
          <a:xfrm>
            <a:off x="4495800" y="3595688"/>
            <a:ext cx="2133600" cy="381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counter::count = </a:t>
            </a:r>
          </a:p>
        </p:txBody>
      </p:sp>
      <p:sp>
        <p:nvSpPr>
          <p:cNvPr id="58447" name="Text Box 79"/>
          <p:cNvSpPr txBox="1">
            <a:spLocks noChangeArrowheads="1"/>
          </p:cNvSpPr>
          <p:nvPr/>
        </p:nvSpPr>
        <p:spPr bwMode="auto">
          <a:xfrm>
            <a:off x="6248400" y="3595688"/>
            <a:ext cx="381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58448" name="Text Box 80"/>
          <p:cNvSpPr txBox="1">
            <a:spLocks noChangeArrowheads="1"/>
          </p:cNvSpPr>
          <p:nvPr/>
        </p:nvSpPr>
        <p:spPr bwMode="auto">
          <a:xfrm>
            <a:off x="6248400" y="3595688"/>
            <a:ext cx="381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58449" name="Text Box 81"/>
          <p:cNvSpPr txBox="1">
            <a:spLocks noChangeArrowheads="1"/>
          </p:cNvSpPr>
          <p:nvPr/>
        </p:nvSpPr>
        <p:spPr bwMode="auto">
          <a:xfrm>
            <a:off x="6248400" y="3595688"/>
            <a:ext cx="381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8450" name="Text Box 82"/>
          <p:cNvSpPr txBox="1">
            <a:spLocks noChangeArrowheads="1"/>
          </p:cNvSpPr>
          <p:nvPr/>
        </p:nvSpPr>
        <p:spPr bwMode="auto">
          <a:xfrm>
            <a:off x="6248400" y="3595688"/>
            <a:ext cx="381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58451" name="Text Box 83"/>
          <p:cNvSpPr txBox="1">
            <a:spLocks noChangeArrowheads="1"/>
          </p:cNvSpPr>
          <p:nvPr/>
        </p:nvSpPr>
        <p:spPr bwMode="auto">
          <a:xfrm>
            <a:off x="6248400" y="3595688"/>
            <a:ext cx="381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3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296400" y="54864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( line 2)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296400" y="5486400"/>
            <a:ext cx="914400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( line 3)</a:t>
            </a:r>
          </a:p>
        </p:txBody>
      </p:sp>
      <p:sp>
        <p:nvSpPr>
          <p:cNvPr id="27" name="Rectangular Callout 26"/>
          <p:cNvSpPr>
            <a:spLocks noChangeArrowheads="1"/>
          </p:cNvSpPr>
          <p:nvPr/>
        </p:nvSpPr>
        <p:spPr bwMode="auto">
          <a:xfrm>
            <a:off x="4495800" y="1600200"/>
            <a:ext cx="2743200" cy="388640"/>
          </a:xfrm>
          <a:prstGeom prst="wedgeRectCallout">
            <a:avLst>
              <a:gd name="adj1" fmla="val -131388"/>
              <a:gd name="adj2" fmla="val 183141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>
              <a:lnSpc>
                <a:spcPct val="90000"/>
              </a:lnSpc>
            </a:pP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מילת המפתח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10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39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5844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5844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5844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5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5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58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58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5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3" dur="500"/>
                                        <p:tgtEl>
                                          <p:spTgt spid="58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2" dur="500"/>
                                        <p:tgtEl>
                                          <p:spTgt spid="58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8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5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5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5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7" dur="500"/>
                                        <p:tgtEl>
                                          <p:spTgt spid="5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3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6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0" dur="500"/>
                                        <p:tgtEl>
                                          <p:spTgt spid="58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4" dur="500"/>
                                        <p:tgtEl>
                                          <p:spTgt spid="5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8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4" dur="indefinite"/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5" dur="indefinite"/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6" dur="indefinite"/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8" dur="500"/>
                                        <p:tgtEl>
                                          <p:spTgt spid="58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4" presetClass="exit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4" presetClass="exit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4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3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7" dur="500"/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0" dur="500"/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3" dur="500"/>
                                        <p:tgtEl>
                                          <p:spTgt spid="839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6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7" dur="500"/>
                                        <p:tgtEl>
                                          <p:spTgt spid="58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0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6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9" dur="500"/>
                                        <p:tgtEl>
                                          <p:spTgt spid="58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2" dur="500"/>
                                        <p:tgtEl>
                                          <p:spTgt spid="58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 build="allAtOnce" animBg="1"/>
      <p:bldP spid="83974" grpId="1" build="allAtOnce" animBg="1"/>
      <p:bldP spid="83975" grpId="0"/>
      <p:bldP spid="83975" grpId="1"/>
      <p:bldP spid="83977" grpId="0"/>
      <p:bldP spid="83977" grpId="1"/>
      <p:bldP spid="84072" grpId="0" animBg="1"/>
      <p:bldP spid="84072" grpId="1" animBg="1"/>
      <p:bldP spid="84072" grpId="2" animBg="1"/>
      <p:bldP spid="84072" grpId="3" animBg="1"/>
      <p:bldP spid="84072" grpId="4" animBg="1"/>
      <p:bldP spid="84072" grpId="5" animBg="1"/>
      <p:bldP spid="2" grpId="0"/>
      <p:bldP spid="2" grpId="1"/>
      <p:bldP spid="2" grpId="2"/>
      <p:bldP spid="2" grpId="3"/>
      <p:bldP spid="2" grpId="4"/>
      <p:bldP spid="2" grpId="5"/>
      <p:bldP spid="58440" grpId="0" animBg="1"/>
      <p:bldP spid="58440" grpId="1" animBg="1"/>
      <p:bldP spid="3" grpId="0"/>
      <p:bldP spid="3" grpId="1"/>
      <p:bldP spid="58442" grpId="0"/>
      <p:bldP spid="58443" grpId="0"/>
      <p:bldP spid="58443" grpId="1"/>
      <p:bldP spid="58444" grpId="0" build="allAtOnce"/>
      <p:bldP spid="58445" grpId="0" animBg="1"/>
      <p:bldP spid="58445" grpId="1" animBg="1"/>
      <p:bldP spid="58447" grpId="0"/>
      <p:bldP spid="58447" grpId="1"/>
      <p:bldP spid="58448" grpId="0"/>
      <p:bldP spid="58448" grpId="1"/>
      <p:bldP spid="58449" grpId="0"/>
      <p:bldP spid="58449" grpId="1"/>
      <p:bldP spid="58450" grpId="0"/>
      <p:bldP spid="58450" grpId="1"/>
      <p:bldP spid="58451" grpId="0"/>
      <p:bldP spid="58451" grpId="1"/>
      <p:bldP spid="4" grpId="0" build="allAtOnce" animBg="1"/>
      <p:bldP spid="4" grpId="1" build="allAtOnce"/>
      <p:bldP spid="4" grpId="2" build="allAtOnce" animBg="1"/>
      <p:bldP spid="5" grpId="0" build="allAtOnce" animBg="1"/>
      <p:bldP spid="5" grpId="1" build="allAtOnce" animBg="1"/>
      <p:bldP spid="2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משתנים גלובליים (לא להשתמש!!!)</a:t>
            </a:r>
            <a:endParaRPr lang="en-US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82149"/>
            <a:ext cx="10259568" cy="536539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he-IL" dirty="0" smtClean="0"/>
              <a:t>משתנה </a:t>
            </a:r>
            <a:r>
              <a:rPr lang="he-IL" dirty="0"/>
              <a:t>גלובלי מוגדר בראש </a:t>
            </a:r>
            <a:r>
              <a:rPr lang="he-IL" dirty="0" smtClean="0"/>
              <a:t>קובץ (אינו </a:t>
            </a:r>
            <a:r>
              <a:rPr lang="he-IL" dirty="0"/>
              <a:t>משויך לאף פונקציה)</a:t>
            </a:r>
          </a:p>
          <a:p>
            <a:pPr>
              <a:lnSpc>
                <a:spcPct val="120000"/>
              </a:lnSpc>
            </a:pPr>
            <a:r>
              <a:rPr lang="he-IL" dirty="0" smtClean="0"/>
              <a:t>כל </a:t>
            </a:r>
            <a:r>
              <a:rPr lang="he-IL" dirty="0"/>
              <a:t>הפונקציות שכתובות בקובץ בו הוגדר יכולות לגשת אליו ולשנות את </a:t>
            </a:r>
            <a:r>
              <a:rPr lang="he-IL" dirty="0" smtClean="0"/>
              <a:t>ערכו</a:t>
            </a:r>
          </a:p>
          <a:p>
            <a:pPr>
              <a:lnSpc>
                <a:spcPct val="120000"/>
              </a:lnSpc>
            </a:pPr>
            <a:r>
              <a:rPr lang="he-IL" dirty="0" smtClean="0"/>
              <a:t>בקובץ אחר אפשר לפנות אליו ע"י הגדרתו כ </a:t>
            </a:r>
            <a:r>
              <a:rPr lang="en-US" dirty="0"/>
              <a:t>extern</a:t>
            </a:r>
            <a:r>
              <a:rPr lang="he-IL" dirty="0" smtClean="0"/>
              <a:t> בקובץ המסוים או בקובץ </a:t>
            </a:r>
            <a:r>
              <a:rPr lang="en-US" dirty="0" smtClean="0"/>
              <a:t>h</a:t>
            </a:r>
            <a:r>
              <a:rPr lang="he-IL" dirty="0" smtClean="0"/>
              <a:t> לו עושים </a:t>
            </a:r>
            <a:r>
              <a:rPr lang="en-US" dirty="0" smtClean="0"/>
              <a:t>include</a:t>
            </a:r>
            <a:endParaRPr lang="he-IL" dirty="0"/>
          </a:p>
          <a:p>
            <a:pPr>
              <a:lnSpc>
                <a:spcPct val="120000"/>
              </a:lnSpc>
            </a:pPr>
            <a:r>
              <a:rPr lang="he-IL" dirty="0" smtClean="0"/>
              <a:t>משתנה גלובלי קיים לאורך כל חיי התוכנית.</a:t>
            </a:r>
          </a:p>
          <a:p>
            <a:pPr>
              <a:lnSpc>
                <a:spcPct val="120000"/>
              </a:lnSpc>
            </a:pPr>
            <a:r>
              <a:rPr lang="he-IL" dirty="0"/>
              <a:t>במידה ולא אותחל ערכו 0, ולא זבל.</a:t>
            </a:r>
          </a:p>
          <a:p>
            <a:pPr>
              <a:lnSpc>
                <a:spcPct val="120000"/>
              </a:lnSpc>
            </a:pPr>
            <a:r>
              <a:rPr lang="he-IL" dirty="0" smtClean="0"/>
              <a:t>השימוש בו הוא בעייתי ולכן נשמר למצבים מיוחדים בלבד.</a:t>
            </a:r>
          </a:p>
          <a:p>
            <a:pPr lvl="1">
              <a:lnSpc>
                <a:spcPct val="120000"/>
              </a:lnSpc>
            </a:pPr>
            <a:r>
              <a:rPr lang="he-IL" dirty="0" smtClean="0"/>
              <a:t>כל אחד יכול לשנות אותו, מה שפוגע ברעיון של הסתרת המידע ושכל פונקציה מסתמכת רק על נתונים שהם פנימיים לה</a:t>
            </a:r>
          </a:p>
          <a:p>
            <a:pPr>
              <a:lnSpc>
                <a:spcPct val="120000"/>
              </a:lnSpc>
            </a:pPr>
            <a:r>
              <a:rPr lang="he-IL" dirty="0" smtClean="0"/>
              <a:t>מאחר ואינו משויך לאף פונקציה, הוא אינו נמצא על המחסנית, אלא על חלקת הזיכרון המשותפת לכל הפונקציות ה- </a:t>
            </a:r>
            <a:r>
              <a:rPr lang="en-US" dirty="0" smtClean="0"/>
              <a:t>data-segment</a:t>
            </a:r>
            <a:endParaRPr lang="he-IL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359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משתנים גלובליים</a:t>
            </a:r>
            <a:endParaRPr 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536" y="2237419"/>
            <a:ext cx="8686800" cy="4530725"/>
          </a:xfrm>
        </p:spPr>
        <p:txBody>
          <a:bodyPr>
            <a:normAutofit fontScale="62500" lnSpcReduction="20000"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int global = 3;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>
              <a:latin typeface="Verdana" pitchFamily="34" charset="0"/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void incGlobal()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global++;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printf("In function: global=%d\n", global);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>
              <a:latin typeface="Verdana" pitchFamily="34" charset="0"/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printf("At first, global=%d\n", global);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incGlobal();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printf("After function (1), global=%d\n", global);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global = 10;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printf("In main after change global, global=%d\n", global);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incGlobal();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	printf("After function (2), global=%d\n", global);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Verdana" pitchFamily="34" charset="0"/>
              </a:rPr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>
              <a:latin typeface="Verdana" pitchFamily="34" charset="0"/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>
              <a:latin typeface="Verdana" pitchFamily="34" charset="0"/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Verdana" pitchFamily="34" charset="0"/>
            </a:endParaRPr>
          </a:p>
        </p:txBody>
      </p:sp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7968" y="1268761"/>
            <a:ext cx="4648200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8839200" y="6186488"/>
            <a:ext cx="1752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מחסנית הקריאות</a:t>
            </a:r>
            <a:endParaRPr lang="en-US"/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8382000" y="48148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61448" name="Group 8"/>
          <p:cNvGraphicFramePr>
            <a:graphicFrameLocks noGrp="1"/>
          </p:cNvGraphicFramePr>
          <p:nvPr/>
        </p:nvGraphicFramePr>
        <p:xfrm>
          <a:off x="8153400" y="4433888"/>
          <a:ext cx="2133600" cy="335280"/>
        </p:xfrm>
        <a:graphic>
          <a:graphicData uri="http://schemas.openxmlformats.org/drawingml/2006/table">
            <a:tbl>
              <a:tblPr/>
              <a:tblGrid>
                <a:gridCol w="981075"/>
                <a:gridCol w="619125"/>
                <a:gridCol w="5334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72" name="Rectangle 104"/>
          <p:cNvSpPr>
            <a:spLocks noChangeArrowheads="1"/>
          </p:cNvSpPr>
          <p:nvPr/>
        </p:nvSpPr>
        <p:spPr bwMode="auto">
          <a:xfrm>
            <a:off x="9220200" y="5181600"/>
            <a:ext cx="1124272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err="1"/>
              <a:t>incGlobal</a:t>
            </a:r>
            <a:endParaRPr lang="en-US" dirty="0"/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8229600" y="3810001"/>
            <a:ext cx="2209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incGlobal</a:t>
            </a:r>
          </a:p>
        </p:txBody>
      </p:sp>
      <p:graphicFrame>
        <p:nvGraphicFramePr>
          <p:cNvPr id="61458" name="Group 18"/>
          <p:cNvGraphicFramePr>
            <a:graphicFrameLocks noGrp="1"/>
          </p:cNvGraphicFramePr>
          <p:nvPr/>
        </p:nvGraphicFramePr>
        <p:xfrm>
          <a:off x="8153400" y="3429000"/>
          <a:ext cx="2133600" cy="335280"/>
        </p:xfrm>
        <a:graphic>
          <a:graphicData uri="http://schemas.openxmlformats.org/drawingml/2006/table">
            <a:tbl>
              <a:tblPr/>
              <a:tblGrid>
                <a:gridCol w="981075"/>
                <a:gridCol w="619125"/>
                <a:gridCol w="5334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66" name="Oval 26"/>
          <p:cNvSpPr>
            <a:spLocks noChangeArrowheads="1"/>
          </p:cNvSpPr>
          <p:nvPr/>
        </p:nvSpPr>
        <p:spPr bwMode="auto">
          <a:xfrm>
            <a:off x="4007768" y="2704728"/>
            <a:ext cx="3505200" cy="685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4236368" y="2857128"/>
            <a:ext cx="1524000" cy="381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global =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5226968" y="2857129"/>
            <a:ext cx="381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9220200" y="5715000"/>
            <a:ext cx="1124272" cy="533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main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239816" y="3203684"/>
            <a:ext cx="32731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rtl="1">
              <a:spcBef>
                <a:spcPct val="50000"/>
              </a:spcBef>
            </a:pPr>
            <a:r>
              <a:rPr lang="he-IL" dirty="0"/>
              <a:t>זיכרון ה- </a:t>
            </a:r>
            <a:r>
              <a:rPr lang="en-US" dirty="0"/>
              <a:t>data segment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5226968" y="2857129"/>
            <a:ext cx="381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5150768" y="2857129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61474" name="Text Box 34"/>
          <p:cNvSpPr txBox="1">
            <a:spLocks noChangeArrowheads="1"/>
          </p:cNvSpPr>
          <p:nvPr/>
        </p:nvSpPr>
        <p:spPr bwMode="auto">
          <a:xfrm>
            <a:off x="5150768" y="2857129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104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1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6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0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9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8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6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2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7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5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8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5" grpId="1"/>
      <p:bldP spid="83977" grpId="0"/>
      <p:bldP spid="83977" grpId="1"/>
      <p:bldP spid="84072" grpId="0" animBg="1"/>
      <p:bldP spid="84072" grpId="1" animBg="1"/>
      <p:bldP spid="84072" grpId="2" animBg="1"/>
      <p:bldP spid="84072" grpId="3" animBg="1"/>
      <p:bldP spid="2" grpId="0"/>
      <p:bldP spid="2" grpId="1"/>
      <p:bldP spid="2" grpId="2"/>
      <p:bldP spid="2" grpId="3"/>
      <p:bldP spid="61466" grpId="0" animBg="1"/>
      <p:bldP spid="61466" grpId="1" animBg="1"/>
      <p:bldP spid="61468" grpId="0" animBg="1"/>
      <p:bldP spid="61468" grpId="1" animBg="1"/>
      <p:bldP spid="61469" grpId="0"/>
      <p:bldP spid="61469" grpId="1"/>
      <p:bldP spid="83974" grpId="0" animBg="1"/>
      <p:bldP spid="83974" grpId="1" animBg="1"/>
      <p:bldP spid="4" grpId="0"/>
      <p:bldP spid="4" grpId="1"/>
      <p:bldP spid="61472" grpId="0"/>
      <p:bldP spid="61472" grpId="1"/>
      <p:bldP spid="61473" grpId="0"/>
      <p:bldP spid="61473" grpId="1"/>
      <p:bldP spid="61474" grpId="0"/>
      <p:bldP spid="61474" grpId="1"/>
    </p:bld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9545</TotalTime>
  <Words>4924</Words>
  <Application>Microsoft Office PowerPoint</Application>
  <PresentationFormat>Widescreen</PresentationFormat>
  <Paragraphs>1286</Paragraphs>
  <Slides>98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9" baseType="lpstr">
      <vt:lpstr>Aharoni</vt:lpstr>
      <vt:lpstr>Arial</vt:lpstr>
      <vt:lpstr>Courier</vt:lpstr>
      <vt:lpstr>David</vt:lpstr>
      <vt:lpstr>Franklin Gothic Book</vt:lpstr>
      <vt:lpstr>Mincho</vt:lpstr>
      <vt:lpstr>Times</vt:lpstr>
      <vt:lpstr>Verdana</vt:lpstr>
      <vt:lpstr>Wingdings</vt:lpstr>
      <vt:lpstr>Wingdings 2</vt:lpstr>
      <vt:lpstr>Crop</vt:lpstr>
      <vt:lpstr>מבוא לתכנות מערכות</vt:lpstr>
      <vt:lpstr>ביחידה זו נלמד:</vt:lpstr>
      <vt:lpstr>יחידה זו - לימוד עצמי (סוף המצגת):</vt:lpstr>
      <vt:lpstr>רקע כללי לשפת C</vt:lpstr>
      <vt:lpstr>C Versions</vt:lpstr>
      <vt:lpstr>עקרון מנחה של שפת C - יעילות</vt:lpstr>
      <vt:lpstr>עקרון מנחה של שפת C - יעילות</vt:lpstr>
      <vt:lpstr>שפת C כשפה פרוצדורלית</vt:lpstr>
      <vt:lpstr>טיפוסים,קלט ופלט</vt:lpstr>
      <vt:lpstr>כתיבת תוכנית ראשונה ב- C</vt:lpstr>
      <vt:lpstr>טיפוסי נתונים ב- C</vt:lpstr>
      <vt:lpstr>טיפוסי נתונים ב- C (2)</vt:lpstr>
      <vt:lpstr>typedef</vt:lpstr>
      <vt:lpstr>הדפסה למסך</vt:lpstr>
      <vt:lpstr>פורמט קליטה והדפסה לטיפוסים השונים</vt:lpstr>
      <vt:lpstr>הדפסת ערך</vt:lpstr>
      <vt:lpstr>קבלת קלט מהמשתמש</vt:lpstr>
      <vt:lpstr>הדפסת וקליטת משתנים מטיפוסים שונים</vt:lpstr>
      <vt:lpstr>בעיה: התוכנית "מדלגת" על פקודת הקלט</vt:lpstr>
      <vt:lpstr>הפתרון: הפקודה fflush/flushall (לא סטנדרטית – לא ב ubuntu)</vt:lpstr>
      <vt:lpstr>fflush  ו   Linux  </vt:lpstr>
      <vt:lpstr>פונקציות</vt:lpstr>
      <vt:lpstr>פונקציות ב C</vt:lpstr>
      <vt:lpstr>פונקציות ב C, הצהרה ומימוש - דוגמה</vt:lpstr>
      <vt:lpstr>פונקציות ב C</vt:lpstr>
      <vt:lpstr>הפרדה בין הצהרות למימוש  - ללא שימוש בקובץ header  כך לא נכתוב בקורס!!!</vt:lpstr>
      <vt:lpstr>מבנה קבצים בפרויקט בשפת C</vt:lpstr>
      <vt:lpstr>מבנה קבצים בפרויקט בשפת C</vt:lpstr>
      <vt:lpstr>פונקציות – איפה כותבים מה - header</vt:lpstr>
      <vt:lpstr>פונקציות – איפה כותבים מה - מימוש</vt:lpstr>
      <vt:lpstr>דוגמא – פונקציות תווים  - יצירת 2 קבצים</vt:lpstr>
      <vt:lpstr>דוגמא – שימוש בפונקציות תווים </vt:lpstr>
      <vt:lpstr>#include</vt:lpstr>
      <vt:lpstr>Getting a runnable program</vt:lpstr>
      <vt:lpstr>פונקציות ספריה</vt:lpstr>
      <vt:lpstr>#define directive </vt:lpstr>
      <vt:lpstr>הגדרת קבועים ע"י define </vt:lpstr>
      <vt:lpstr>#define  - Conditional Compilation</vt:lpstr>
      <vt:lpstr>#define  - Conditional Compilation</vt:lpstr>
      <vt:lpstr>הבעייתיות בפקודת include</vt:lpstr>
      <vt:lpstr>הפתרון עם הידור מותנה</vt:lpstr>
      <vt:lpstr>Developing in C in Linux</vt:lpstr>
      <vt:lpstr>GCC</vt:lpstr>
      <vt:lpstr>GCC</vt:lpstr>
      <vt:lpstr>בניה הדרגתית של תוכנה</vt:lpstr>
      <vt:lpstr>make</vt:lpstr>
      <vt:lpstr>שימוש ב make</vt:lpstr>
      <vt:lpstr>ה MakeFile בדוגמא שלנו</vt:lpstr>
      <vt:lpstr>חלקי ה Makefile</vt:lpstr>
      <vt:lpstr>מציאת תלויות</vt:lpstr>
      <vt:lpstr>שיטת העבודה של ה make</vt:lpstr>
      <vt:lpstr>Macro ב Makefile</vt:lpstr>
      <vt:lpstr>דוגמא לשימוש ב Macro</vt:lpstr>
      <vt:lpstr>מאקרו מוגדרים</vt:lpstr>
      <vt:lpstr>דוגמא ל  Makefile מתקדם יותר</vt:lpstr>
      <vt:lpstr>כללים מובנים</vt:lpstr>
      <vt:lpstr>דוגמא ל Makefile  מתקדם (כך נכתוב)</vt:lpstr>
      <vt:lpstr>הרצת תוכנית ב terminal</vt:lpstr>
      <vt:lpstr>ביחידה זו למדנו:</vt:lpstr>
      <vt:lpstr>לימוד עצמי</vt:lpstr>
      <vt:lpstr>מערכים</vt:lpstr>
      <vt:lpstr>מערכים</vt:lpstr>
      <vt:lpstr>האופרטור sizeof</vt:lpstr>
      <vt:lpstr>אתחול מערך</vt:lpstr>
      <vt:lpstr>גודל של מערך</vt:lpstr>
      <vt:lpstr>חישוב גודל המערך</vt:lpstr>
      <vt:lpstr>חישוב גודל המערך (2)</vt:lpstr>
      <vt:lpstr>השמת מערכים</vt:lpstr>
      <vt:lpstr>מערך דו-מימדי</vt:lpstr>
      <vt:lpstr>הגדרת מערך דו-מימדי</vt:lpstr>
      <vt:lpstr>מערך דו-מימדי – ייצוגו בזיכרון</vt:lpstr>
      <vt:lpstr>מערך דו-מימדי - איתחול</vt:lpstr>
      <vt:lpstr>מערך דו-מימדי – חישוב מספר השורות</vt:lpstr>
      <vt:lpstr>מערך רב-מימדי</vt:lpstr>
      <vt:lpstr>תזכורת למשמעות של העברה by value</vt:lpstr>
      <vt:lpstr>מערכים כפרמטר לפונקציה</vt:lpstr>
      <vt:lpstr>העברת מספר האיברים במערך כפרמטר לפונקציה</vt:lpstr>
      <vt:lpstr>מערכים כפרמטר לפונקציה - דוגמא</vt:lpstr>
      <vt:lpstr>שימו לב: שגיאה נפוצה!</vt:lpstr>
      <vt:lpstr>העברת מטריצה לפונקציה</vt:lpstr>
      <vt:lpstr>העברת מטריצה לפונקציה – דוגמא</vt:lpstr>
      <vt:lpstr>העברת מטריצה לפונקציה – (פלט)</vt:lpstr>
      <vt:lpstr>העברת מטריצה לפונקציה – דוגמא 2</vt:lpstr>
      <vt:lpstr>פורמט בקלט פלט</vt:lpstr>
      <vt:lpstr>הגבלת כמות התווים הנכנסים לתוך משתנה</vt:lpstr>
      <vt:lpstr>קליטת נתונים תוך הפרדתם</vt:lpstr>
      <vt:lpstr>פורמט הדפסה: ישור הטקסט</vt:lpstr>
      <vt:lpstr>יישור בגודל משתנה</vt:lpstr>
      <vt:lpstr>הדפסת 0 מוביל</vt:lpstr>
      <vt:lpstr>printf - syntax 1</vt:lpstr>
      <vt:lpstr>printf – syntax 2</vt:lpstr>
      <vt:lpstr>printf – syntax 3</vt:lpstr>
      <vt:lpstr>סוגי משתנים</vt:lpstr>
      <vt:lpstr>משתנים מקומיים</vt:lpstr>
      <vt:lpstr>משתנים סטטיים</vt:lpstr>
      <vt:lpstr>משתנים סטטיים</vt:lpstr>
      <vt:lpstr>משתנים גלובליים (לא להשתמש!!!)</vt:lpstr>
      <vt:lpstr>משתנים גלובליים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ומבנה נתונים</dc:title>
  <dc:creator>Efrat Hertzberg morag</dc:creator>
  <cp:lastModifiedBy>Efrat Hertzberg morag</cp:lastModifiedBy>
  <cp:revision>203</cp:revision>
  <dcterms:created xsi:type="dcterms:W3CDTF">2018-01-29T07:40:57Z</dcterms:created>
  <dcterms:modified xsi:type="dcterms:W3CDTF">2021-10-25T04:48:16Z</dcterms:modified>
</cp:coreProperties>
</file>