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307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46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49" r:id="rId35"/>
    <p:sldId id="550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525" r:id="rId47"/>
    <p:sldId id="526" r:id="rId48"/>
    <p:sldId id="527" r:id="rId49"/>
    <p:sldId id="528" r:id="rId50"/>
    <p:sldId id="529" r:id="rId51"/>
    <p:sldId id="547" r:id="rId52"/>
    <p:sldId id="548" r:id="rId53"/>
    <p:sldId id="530" r:id="rId54"/>
    <p:sldId id="531" r:id="rId55"/>
    <p:sldId id="532" r:id="rId56"/>
    <p:sldId id="533" r:id="rId57"/>
    <p:sldId id="534" r:id="rId58"/>
    <p:sldId id="535" r:id="rId59"/>
    <p:sldId id="536" r:id="rId60"/>
    <p:sldId id="542" r:id="rId61"/>
    <p:sldId id="537" r:id="rId62"/>
    <p:sldId id="538" r:id="rId63"/>
    <p:sldId id="539" r:id="rId64"/>
    <p:sldId id="540" r:id="rId65"/>
    <p:sldId id="541" r:id="rId66"/>
    <p:sldId id="543" r:id="rId67"/>
    <p:sldId id="544" r:id="rId68"/>
    <p:sldId id="551" r:id="rId69"/>
    <p:sldId id="552" r:id="rId70"/>
    <p:sldId id="54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52" d="100"/>
          <a:sy n="52" d="100"/>
        </p:scale>
        <p:origin x="98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6EB89B-4E91-4E80-A9D8-730B802D31C4}" type="slidenum">
              <a:rPr lang="he-IL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1442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C582BC-0E89-496A-8B0D-97564D279722}" type="slidenum">
              <a:rPr lang="he-IL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788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A4B822-E513-43CC-9F88-27EA7FBFD951}" type="slidenum">
              <a:rPr lang="he-IL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588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dirty="0" smtClean="0"/>
              <a:t>יש</a:t>
            </a:r>
            <a:r>
              <a:rPr lang="he-IL" baseline="0" dirty="0" smtClean="0"/>
              <a:t> </a:t>
            </a:r>
            <a:r>
              <a:rPr lang="en-US" baseline="0" dirty="0" smtClean="0"/>
              <a:t>form!!!!</a:t>
            </a: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7AEF08-09D9-4E78-BFC3-B5B68F7C7550}" type="slidenum">
              <a:rPr lang="he-IL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361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3F23AC-F47D-4B8E-A3AC-EBCB3F3D96FE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159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7C1E76-B077-4E38-BA43-826F036D73A3}" type="slidenum">
              <a:rPr lang="he-IL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9274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240C5D-FCAA-4FF5-A1D1-B8428F127E94}" type="slidenum">
              <a:rPr lang="he-IL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989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5C00A5-16FA-4D79-8D1E-6945222EBCA1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377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CDFC3-E805-428C-9794-29F35E0B8D11}" type="slidenum">
              <a:rPr lang="he-IL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51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A01E97-FE3A-44DE-AE15-706194858E35}" type="slidenum">
              <a:rPr lang="he-IL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547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5FA84F-7826-4F3D-B9FF-402294F62D0D}" type="slidenum">
              <a:rPr lang="he-IL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0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A01E97-FE3A-44DE-AE15-706194858E35}" type="slidenum">
              <a:rPr lang="he-IL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640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301A5C-04CC-4E34-9805-15E2BC04D1BF}" type="slidenum">
              <a:rPr lang="he-IL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218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A01E97-FE3A-44DE-AE15-706194858E35}" type="slidenum">
              <a:rPr lang="he-IL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270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78B4F4-CD95-439F-B6F6-AC71934D4CC3}" type="slidenum">
              <a:rPr lang="he-IL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965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EB064D-D4FF-4D08-A1A3-A876F7BFDB0C}" type="slidenum">
              <a:rPr lang="he-IL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679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93A40C-B839-4B3B-A71C-BAF3C99A248C}" type="slidenum">
              <a:rPr lang="he-IL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118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77059E-8C59-420B-B9B5-3D9C8FAD98E3}" type="slidenum">
              <a:rPr lang="he-IL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656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81E367-ECEC-408A-A93D-2336230D8536}" type="slidenum">
              <a:rPr lang="he-IL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7042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31E78F-9A4E-426C-AD87-34360AF16924}" type="slidenum">
              <a:rPr lang="he-IL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948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E64853-2213-4395-BB6E-20866D3E3D36}" type="slidenum">
              <a:rPr lang="he-IL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5177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2A89EB-9CD5-4557-A76F-EA8CBC08ACA4}" type="slidenum">
              <a:rPr lang="he-IL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69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06A6C8-B902-4208-B68B-8601E3F0FA77}" type="slidenum">
              <a:rPr lang="he-IL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0173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36A2A1-E4A6-42F7-BA78-359EF7E6DFC5}" type="slidenum">
              <a:rPr lang="he-IL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20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3AA604-45E3-4246-8EE1-1C3C5B851714}" type="slidenum">
              <a:rPr lang="he-IL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696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985AD2-B098-433C-89D6-DAFE382E8B49}" type="slidenum">
              <a:rPr lang="he-IL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8443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3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6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</a:t>
            </a:r>
            <a:r>
              <a:rPr lang="en-US" baseline="0" smtClean="0"/>
              <a:t>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13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0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4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A01E97-FE3A-44DE-AE15-706194858E35}" type="slidenum">
              <a:rPr lang="he-IL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1280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3AA604-45E3-4246-8EE1-1C3C5B851714}" type="slidenum">
              <a:rPr lang="he-IL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210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8E47C3-2B71-4A24-90A7-FDD2BFA39BA0}" type="slidenum">
              <a:rPr lang="he-IL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794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985AD2-B098-433C-89D6-DAFE382E8B49}" type="slidenum">
              <a:rPr lang="he-IL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2982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3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BE68A8-27CF-4E17-934E-AD7335B31D41}" type="slidenum">
              <a:rPr lang="he-IL" smtClean="0">
                <a:cs typeface="Arial" charset="0"/>
              </a:rPr>
              <a:pPr/>
              <a:t>62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47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31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8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796A32-2DB8-4CC8-9A12-5012B61D62F5}" type="slidenum">
              <a:rPr lang="he-IL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403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19F763-B3CE-4F29-B91E-48665E86EB6E}" type="slidenum">
              <a:rPr lang="he-IL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145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101C68-9486-4652-94FD-DB60397147E0}" type="slidenum">
              <a:rPr lang="he-IL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561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648E06-97B8-4ACC-BF2F-A726438A12FD}" type="slidenum">
              <a:rPr lang="he-IL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64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6A07BA-220E-45BB-AF2A-B471C5177B27}" type="slidenum">
              <a:rPr lang="he-IL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698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0DCCA2-7D0F-4E56-8BF8-93F2FDB3C6EE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82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0BA5DF-D142-4B95-9253-9747DCE51149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F64F-0722-4648-B0E4-DDDD6C567F40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4D-CAC3-4DA4-8CE3-1AFF350A5B15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A9AB0-4CAA-48BB-A2B0-168CE0D491E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999A-7962-4663-8267-2A0937E231F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2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r>
              <a:rPr lang="en-US" dirty="0" smtClean="0"/>
              <a:t>Efrat Hertzberg Morag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E43209-D4E8-4E04-8619-949330672C89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7496-16FA-45C1-A117-2ED759C4F724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7ECA-9500-496B-8B95-412ACC42F57A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1ED1-D3DC-451E-A657-87604C4E63FA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222BA-C486-4207-A21B-FC068CD71DFF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1C762-2039-4556-A66E-058D286BCB1E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F8CDE2-82AE-43BF-A055-469C8770B795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Efrat Hertzberg Morag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Pointer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 *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460195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כדי לפנות לתוכן שבכתובת אליה אנו מצביעים נשתמש באופרטור *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x = 3, y;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int*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y = *pX; </a:t>
            </a:r>
            <a:endParaRPr lang="en-US" sz="1800" noProof="1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printf("x = %d\n", x);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printf("*pX = %d\n", *pX);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printf("y = %d\n", y);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graphicFrame>
        <p:nvGraphicFramePr>
          <p:cNvPr id="10" name="Group 27"/>
          <p:cNvGraphicFramePr>
            <a:graphicFrameLocks/>
          </p:cNvGraphicFramePr>
          <p:nvPr/>
        </p:nvGraphicFramePr>
        <p:xfrm>
          <a:off x="6456040" y="4260378"/>
          <a:ext cx="3810000" cy="1112838"/>
        </p:xfrm>
        <a:graphic>
          <a:graphicData uri="http://schemas.openxmlformats.org/drawingml/2006/table">
            <a:tbl>
              <a:tblPr/>
              <a:tblGrid>
                <a:gridCol w="1866900"/>
                <a:gridCol w="1035050"/>
                <a:gridCol w="9080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6853" y="5453140"/>
            <a:ext cx="45386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10" name="AutoShape 46"/>
          <p:cNvSpPr>
            <a:spLocks noChangeArrowheads="1"/>
          </p:cNvSpPr>
          <p:nvPr/>
        </p:nvSpPr>
        <p:spPr bwMode="auto">
          <a:xfrm>
            <a:off x="4464570" y="2679698"/>
            <a:ext cx="3048000" cy="457200"/>
          </a:xfrm>
          <a:prstGeom prst="wedgeRectCallout">
            <a:avLst>
              <a:gd name="adj1" fmla="val -98760"/>
              <a:gd name="adj2" fmla="val 306381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תפנה לתוכן שבכתובת 1000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2882" y="4110075"/>
            <a:ext cx="464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009900"/>
                </a:solidFill>
              </a:rPr>
              <a:t>// same as y = x;</a:t>
            </a:r>
            <a:endParaRPr lang="he-IL" b="1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6456040" y="4260378"/>
          <a:ext cx="3810000" cy="1112838"/>
        </p:xfrm>
        <a:graphic>
          <a:graphicData uri="http://schemas.openxmlformats.org/drawingml/2006/table">
            <a:tbl>
              <a:tblPr/>
              <a:tblGrid>
                <a:gridCol w="1866900"/>
                <a:gridCol w="1035050"/>
                <a:gridCol w="9080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93" name="Group 29"/>
          <p:cNvGraphicFramePr>
            <a:graphicFrameLocks noGrp="1"/>
          </p:cNvGraphicFramePr>
          <p:nvPr/>
        </p:nvGraphicFramePr>
        <p:xfrm>
          <a:off x="6462464" y="4260378"/>
          <a:ext cx="3810000" cy="1112838"/>
        </p:xfrm>
        <a:graphic>
          <a:graphicData uri="http://schemas.openxmlformats.org/drawingml/2006/table">
            <a:tbl>
              <a:tblPr/>
              <a:tblGrid>
                <a:gridCol w="1866900"/>
                <a:gridCol w="1035050"/>
                <a:gridCol w="9080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מצביעים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41816" y="1169930"/>
            <a:ext cx="10589352" cy="5071845"/>
          </a:xfrm>
        </p:spPr>
        <p:txBody>
          <a:bodyPr/>
          <a:lstStyle/>
          <a:p>
            <a:r>
              <a:rPr lang="he-IL" sz="3200" dirty="0"/>
              <a:t>משתנה מטיפוס מצביע, כמו כל משתנה אחר, ערכו זבל עד אשר הוא </a:t>
            </a:r>
            <a:r>
              <a:rPr lang="he-IL" sz="3200" dirty="0" smtClean="0"/>
              <a:t>מאותחל ככתובת </a:t>
            </a:r>
            <a:r>
              <a:rPr lang="he-IL" sz="3200" dirty="0"/>
              <a:t>של משתנה.</a:t>
            </a:r>
          </a:p>
          <a:p>
            <a:r>
              <a:rPr lang="he-IL" sz="3200" dirty="0"/>
              <a:t>כאשר ננסה לפנות לתוכן של מצביע שלא אותחל – התוכנית תעוף!! כי למעשה אנחנו מנסים לגשת לתא זיכרון שלא קיים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x = 3, y;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int* pX;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y = *pX;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8246" y="4337155"/>
            <a:ext cx="54864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4959246" y="5472659"/>
            <a:ext cx="5105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פניה למצביע </a:t>
            </a:r>
            <a:r>
              <a:rPr lang="en-US" dirty="0" smtClean="0"/>
              <a:t>NULL</a:t>
            </a:r>
            <a:r>
              <a:rPr lang="he-IL" dirty="0" smtClean="0"/>
              <a:t> לעומת מצביע זבל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e-IL" altLang="en-US" sz="3200" dirty="0"/>
              <a:t>ניתן לאתחל מצביע שלא מצביע לשום-מקום בערך מיוחד הנקרא </a:t>
            </a:r>
            <a:r>
              <a:rPr lang="en-US" altLang="en-US" sz="3200" dirty="0"/>
              <a:t>NULL</a:t>
            </a:r>
            <a:r>
              <a:rPr lang="he-IL" altLang="en-US" sz="3200" dirty="0"/>
              <a:t>, שזוהי למעשה הכתובת 0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 smtClean="0"/>
              <a:t>void </a:t>
            </a:r>
            <a:r>
              <a:rPr lang="en-US" sz="1800" dirty="0"/>
              <a:t>main()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/>
              <a:t>{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/>
              <a:t>       int* p1 = NULL, *p2;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/>
              <a:t>	 </a:t>
            </a:r>
            <a:r>
              <a:rPr lang="en-US" sz="1800" dirty="0" err="1" smtClean="0"/>
              <a:t>printf</a:t>
            </a:r>
            <a:r>
              <a:rPr lang="en-US" sz="1800" dirty="0"/>
              <a:t>("%p", p1);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/>
              <a:t>	 </a:t>
            </a:r>
            <a:r>
              <a:rPr lang="en-US" sz="1800" dirty="0" err="1" smtClean="0"/>
              <a:t>printf</a:t>
            </a:r>
            <a:r>
              <a:rPr lang="en-US" sz="1800" dirty="0"/>
              <a:t>("%p", p2);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e-IL" sz="1800" dirty="0"/>
              <a:t>{</a:t>
            </a:r>
          </a:p>
        </p:txBody>
      </p:sp>
      <p:sp>
        <p:nvSpPr>
          <p:cNvPr id="8" name="AutoShape 68"/>
          <p:cNvSpPr>
            <a:spLocks noChangeArrowheads="1"/>
          </p:cNvSpPr>
          <p:nvPr/>
        </p:nvSpPr>
        <p:spPr bwMode="auto">
          <a:xfrm>
            <a:off x="4665884" y="2288568"/>
            <a:ext cx="2971800" cy="714069"/>
          </a:xfrm>
          <a:prstGeom prst="wedgeRectCallout">
            <a:avLst>
              <a:gd name="adj1" fmla="val -79242"/>
              <a:gd name="adj2" fmla="val 89051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שורה זו עוברת בהצלחה ומדפיסה את הכתובת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he-IL" b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4882626" y="3127994"/>
            <a:ext cx="2971800" cy="787263"/>
          </a:xfrm>
          <a:prstGeom prst="wedgeRectCallout">
            <a:avLst>
              <a:gd name="adj1" fmla="val -89348"/>
              <a:gd name="adj2" fmla="val 14909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ניסיון הדפסה של כתובת זבל מעיף את התוכנית</a:t>
            </a:r>
            <a:endParaRPr lang="he-IL" b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1690" b="68626"/>
          <a:stretch/>
        </p:blipFill>
        <p:spPr bwMode="auto">
          <a:xfrm>
            <a:off x="8085547" y="3128519"/>
            <a:ext cx="3776742" cy="109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1678" y="4094437"/>
            <a:ext cx="568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4000" dirty="0"/>
              <a:t>מצביעים – מה יקרה בתוכנית? (1</a:t>
            </a:r>
            <a:r>
              <a:rPr lang="he-IL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 </a:t>
            </a:r>
            <a:r>
              <a:rPr lang="he-IL" sz="3200" dirty="0"/>
              <a:t>(הנחה: הזיכרון מתחיל בכתובת 1000)</a:t>
            </a:r>
            <a:endParaRPr lang="en-US" sz="3200" dirty="0"/>
          </a:p>
        </p:txBody>
      </p:sp>
      <p:graphicFrame>
        <p:nvGraphicFramePr>
          <p:cNvPr id="44068" name="Group 36"/>
          <p:cNvGraphicFramePr>
            <a:graphicFrameLocks noGrp="1"/>
          </p:cNvGraphicFramePr>
          <p:nvPr>
            <p:ph sz="quarter" idx="1"/>
          </p:nvPr>
        </p:nvGraphicFramePr>
        <p:xfrm>
          <a:off x="1920188" y="4797152"/>
          <a:ext cx="3311717" cy="1470026"/>
        </p:xfrm>
        <a:graphic>
          <a:graphicData uri="http://schemas.openxmlformats.org/drawingml/2006/table">
            <a:tbl>
              <a:tblPr/>
              <a:tblGrid>
                <a:gridCol w="1441514"/>
                <a:gridCol w="1054164"/>
                <a:gridCol w="816039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47528" y="1600201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printf("&amp;num1 = %p\n", &amp;num1);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printf("&amp;p1 = %p\n", &amp;p1);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168008" y="3429001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&amp;num1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1000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179468" y="3801453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&amp;p1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1008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9" grpId="0"/>
      <p:bldP spid="440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72"/>
          <p:cNvGraphicFramePr>
            <a:graphicFrameLocks noGrp="1"/>
          </p:cNvGraphicFramePr>
          <p:nvPr/>
        </p:nvGraphicFramePr>
        <p:xfrm>
          <a:off x="2423592" y="5301208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4000" dirty="0"/>
              <a:t>מצביעים – מה יקרה בתוכנית? (2</a:t>
            </a:r>
            <a:r>
              <a:rPr lang="he-IL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 </a:t>
            </a:r>
            <a:r>
              <a:rPr lang="he-IL" sz="3200" dirty="0"/>
              <a:t>(הנחה: הזיכרון מתחיל בכתובת 1000)</a:t>
            </a:r>
            <a:endParaRPr lang="en-US" sz="32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75048" y="1196753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sz="1800" dirty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num2 = *p1;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(“p1=%p\n”, p1);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(“num2=%d\n”, num2);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(“&amp;num2=%p\n”, &amp;num2);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algn="l" rtl="0"/>
            <a:endParaRPr lang="en-US" dirty="0"/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195664" y="4005064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dirty="0"/>
              <a:t>num2</a:t>
            </a:r>
            <a:r>
              <a:rPr lang="en-US" noProof="1"/>
              <a:t> </a:t>
            </a:r>
            <a:r>
              <a:rPr lang="en-US" dirty="0"/>
              <a:t>= 10</a:t>
            </a:r>
          </a:p>
        </p:txBody>
      </p:sp>
      <p:graphicFrame>
        <p:nvGraphicFramePr>
          <p:cNvPr id="47153" name="Group 49"/>
          <p:cNvGraphicFramePr>
            <a:graphicFrameLocks noGrp="1"/>
          </p:cNvGraphicFramePr>
          <p:nvPr/>
        </p:nvGraphicFramePr>
        <p:xfrm>
          <a:off x="2423592" y="5301208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5" name="Text Box 71"/>
          <p:cNvSpPr txBox="1">
            <a:spLocks noChangeArrowheads="1"/>
          </p:cNvSpPr>
          <p:nvPr/>
        </p:nvSpPr>
        <p:spPr bwMode="auto">
          <a:xfrm>
            <a:off x="5231904" y="3645024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dirty="0"/>
              <a:t>p1</a:t>
            </a:r>
            <a:r>
              <a:rPr lang="en-US" noProof="1"/>
              <a:t> </a:t>
            </a:r>
            <a:r>
              <a:rPr lang="en-US" dirty="0"/>
              <a:t>= 1000</a:t>
            </a:r>
          </a:p>
        </p:txBody>
      </p:sp>
      <p:graphicFrame>
        <p:nvGraphicFramePr>
          <p:cNvPr id="47176" name="Group 72"/>
          <p:cNvGraphicFramePr>
            <a:graphicFrameLocks noGrp="1"/>
          </p:cNvGraphicFramePr>
          <p:nvPr/>
        </p:nvGraphicFramePr>
        <p:xfrm>
          <a:off x="2423592" y="5301208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19" name="Text Box 115"/>
          <p:cNvSpPr txBox="1">
            <a:spLocks noChangeArrowheads="1"/>
          </p:cNvSpPr>
          <p:nvPr/>
        </p:nvSpPr>
        <p:spPr bwMode="auto">
          <a:xfrm>
            <a:off x="5231904" y="4365104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dirty="0"/>
              <a:t>&amp;num2</a:t>
            </a:r>
            <a:r>
              <a:rPr lang="en-US" noProof="1"/>
              <a:t> </a:t>
            </a:r>
            <a:r>
              <a:rPr lang="en-US" dirty="0"/>
              <a:t>= 1004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9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9" grpId="0"/>
      <p:bldP spid="47175" grpId="0"/>
      <p:bldP spid="472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4000" dirty="0"/>
              <a:t>מצביעים – מה יקרה בתוכנית? (3</a:t>
            </a:r>
            <a:r>
              <a:rPr lang="he-IL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 </a:t>
            </a:r>
            <a:r>
              <a:rPr lang="he-IL" sz="3200" dirty="0"/>
              <a:t>(הנחה: הזיכרון מתחיל בכתובת 1000)</a:t>
            </a:r>
            <a:endParaRPr lang="en-US" sz="3200" dirty="0"/>
          </a:p>
        </p:txBody>
      </p:sp>
      <p:graphicFrame>
        <p:nvGraphicFramePr>
          <p:cNvPr id="50180" name="Group 4"/>
          <p:cNvGraphicFramePr>
            <a:graphicFrameLocks noGrp="1"/>
          </p:cNvGraphicFramePr>
          <p:nvPr>
            <p:ph sz="quarter" idx="1"/>
          </p:nvPr>
        </p:nvGraphicFramePr>
        <p:xfrm>
          <a:off x="2783633" y="5013176"/>
          <a:ext cx="3311717" cy="1470026"/>
        </p:xfrm>
        <a:graphic>
          <a:graphicData uri="http://schemas.openxmlformats.org/drawingml/2006/table">
            <a:tbl>
              <a:tblPr/>
              <a:tblGrid>
                <a:gridCol w="1441514"/>
                <a:gridCol w="1054164"/>
                <a:gridCol w="816039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9536" y="1268761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dirty="0"/>
              <a:t>*p1 = num1;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num2 = *p1;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(“num2=%d\n”, num2);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0246" name="AutoShape 70"/>
          <p:cNvSpPr>
            <a:spLocks noChangeArrowheads="1"/>
          </p:cNvSpPr>
          <p:nvPr/>
        </p:nvSpPr>
        <p:spPr bwMode="auto">
          <a:xfrm>
            <a:off x="4736892" y="3224747"/>
            <a:ext cx="4620344" cy="385192"/>
          </a:xfrm>
          <a:prstGeom prst="wedgeRectCallout">
            <a:avLst>
              <a:gd name="adj1" fmla="val -67264"/>
              <a:gd name="adj2" fmla="val 31250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תעוף כי נגשים לכתובת לא מאותחלת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91"/>
          <p:cNvGraphicFramePr>
            <a:graphicFrameLocks noGrp="1"/>
          </p:cNvGraphicFramePr>
          <p:nvPr/>
        </p:nvGraphicFramePr>
        <p:xfrm>
          <a:off x="1921496" y="5157192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4000" dirty="0"/>
              <a:t>מצביעים – מה יקרה בתוכנית? (4</a:t>
            </a:r>
            <a:r>
              <a:rPr lang="he-IL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 </a:t>
            </a:r>
            <a:r>
              <a:rPr lang="he-IL" sz="3200" dirty="0"/>
              <a:t>(הנחה: הזיכרון מתחיל בכתובת 1000)</a:t>
            </a:r>
            <a:endParaRPr lang="en-US" sz="32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47528" y="1196753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dirty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*p1 = num2;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(“num1=%d\n”, num1);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  <a:p>
            <a:pPr algn="l" rtl="0">
              <a:buFont typeface="Wingdings" pitchFamily="2" charset="2"/>
              <a:buNone/>
            </a:pPr>
            <a:r>
              <a:rPr lang="en-US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51270" name="Group 70"/>
          <p:cNvGraphicFramePr>
            <a:graphicFrameLocks noGrp="1"/>
          </p:cNvGraphicFramePr>
          <p:nvPr/>
        </p:nvGraphicFramePr>
        <p:xfrm>
          <a:off x="1919536" y="5173216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91" name="Group 91"/>
          <p:cNvGraphicFramePr>
            <a:graphicFrameLocks noGrp="1"/>
          </p:cNvGraphicFramePr>
          <p:nvPr/>
        </p:nvGraphicFramePr>
        <p:xfrm>
          <a:off x="1919536" y="5173216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12" name="Text Box 112"/>
          <p:cNvSpPr txBox="1">
            <a:spLocks noChangeArrowheads="1"/>
          </p:cNvSpPr>
          <p:nvPr/>
        </p:nvSpPr>
        <p:spPr bwMode="auto">
          <a:xfrm>
            <a:off x="5159896" y="3717032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num1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4000" dirty="0"/>
              <a:t>מצביעים – מה יקרה בתוכנית? (5</a:t>
            </a:r>
            <a:r>
              <a:rPr lang="he-IL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 </a:t>
            </a:r>
            <a:r>
              <a:rPr lang="he-IL" sz="3200" dirty="0"/>
              <a:t>(הנחה: הזיכרון מתחיל בכתובת 1000)</a:t>
            </a:r>
            <a:endParaRPr lang="en-US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31032" y="1196753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dirty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*p1 = &amp;num2;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*p1 = *p2;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(“num1=%d\n”, num1);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2292" name="AutoShape 68"/>
          <p:cNvSpPr>
            <a:spLocks noChangeArrowheads="1"/>
          </p:cNvSpPr>
          <p:nvPr/>
        </p:nvSpPr>
        <p:spPr bwMode="auto">
          <a:xfrm>
            <a:off x="5307041" y="3088856"/>
            <a:ext cx="4978896" cy="1008112"/>
          </a:xfrm>
          <a:prstGeom prst="wedgeRectCallout">
            <a:avLst>
              <a:gd name="adj1" fmla="val -76630"/>
              <a:gd name="adj2" fmla="val 28925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יתקמפל כי מנסים לשים כתובת בתוך משתנה המכיל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 rtl="1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 convert  from int* to int</a:t>
            </a:r>
            <a:endParaRPr lang="en-US" b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5"/>
          <p:cNvGraphicFramePr>
            <a:graphicFrameLocks noGrp="1"/>
          </p:cNvGraphicFramePr>
          <p:nvPr/>
        </p:nvGraphicFramePr>
        <p:xfrm>
          <a:off x="1895872" y="5048943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4000" dirty="0"/>
              <a:t>מצביעים – מה יקרה בתוכנית? (</a:t>
            </a:r>
            <a:r>
              <a:rPr lang="en-US" sz="4000" dirty="0"/>
              <a:t>6</a:t>
            </a:r>
            <a:r>
              <a:rPr lang="he-IL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 </a:t>
            </a:r>
            <a:r>
              <a:rPr lang="he-IL" sz="3200" dirty="0"/>
              <a:t>(הנחה: הזיכרון מתחיל בכתובת 1000)</a:t>
            </a:r>
            <a:endParaRPr lang="en-US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47528" y="1196753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dirty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&amp;num2= p1;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(“num2=%d\n”, num2);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52249" name="Group 25"/>
          <p:cNvGraphicFramePr>
            <a:graphicFrameLocks noGrp="1"/>
          </p:cNvGraphicFramePr>
          <p:nvPr/>
        </p:nvGraphicFramePr>
        <p:xfrm>
          <a:off x="1889720" y="5055318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92" name="AutoShape 68"/>
          <p:cNvSpPr>
            <a:spLocks noChangeArrowheads="1"/>
          </p:cNvSpPr>
          <p:nvPr/>
        </p:nvSpPr>
        <p:spPr bwMode="auto">
          <a:xfrm>
            <a:off x="5375920" y="2859799"/>
            <a:ext cx="4038600" cy="887741"/>
          </a:xfrm>
          <a:prstGeom prst="wedgeRectCallout">
            <a:avLst>
              <a:gd name="adj1" fmla="val -89010"/>
              <a:gd name="adj2" fmla="val 69020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יתקמפל כי לא ניתן לשנות את הכתובת של משתנה, אלא רק את ערכו!!</a:t>
            </a:r>
            <a:endParaRPr lang="he-IL" b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b="1" dirty="0"/>
              <a:t>שינוי ערכים לפרמטרים שהפונקציה מקבלת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החזרת יותר מערך אחד מפונקציה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העברת מערכים לפונקציות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הקצאת מערכים בגודל לא ידוע בזמן קומפילציה – הקצאה דינאמית (לא נראה ביחידה זו)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52942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מהו מצביע (</a:t>
            </a:r>
            <a:r>
              <a:rPr lang="en-US" dirty="0" smtClean="0"/>
              <a:t>Pointer</a:t>
            </a:r>
            <a:r>
              <a:rPr lang="he-IL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מוטיבציה למצביעים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אופרטורים * ו- &amp;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אתחול מצביע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העברת פרמטר לפונקציה </a:t>
            </a:r>
            <a:r>
              <a:rPr lang="en-US" dirty="0" smtClean="0"/>
              <a:t>by pointer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מצביע </a:t>
            </a:r>
            <a:r>
              <a:rPr lang="en-US" dirty="0" smtClean="0"/>
              <a:t>const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הקשר בין מערך לכתובת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פעולות חיבור וחיסור עם כתובות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מצביע מטייל על 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העברת מערך לפונקציה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הבעייתיות בהחזרת מערך מפונקציה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מערך של כתובות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העברה </a:t>
            </a:r>
            <a:r>
              <a:rPr lang="en-US" altLang="en-US" dirty="0"/>
              <a:t>by value</a:t>
            </a:r>
            <a:r>
              <a:rPr lang="he-IL" altLang="en-US" dirty="0"/>
              <a:t> – דוגמא: </a:t>
            </a:r>
            <a:r>
              <a:rPr lang="en-US" altLang="en-US" dirty="0"/>
              <a:t>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487" y="893009"/>
            <a:ext cx="9623925" cy="583008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void swap(int a, int b)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printf("In function, before swap: a=%d, b=%d\n", a, b);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int temp = b;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b = a;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a = temp;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printf("In function, after swap: a=%d, b=%d\n", a, b);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noProof="1">
              <a:latin typeface="+mj-lt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noProof="1">
              <a:latin typeface="+mj-lt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void main()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int num1=2, num2=3;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printf("In main, before swap: num1=%d, num2=%d\n", num1, num2);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swap(num1, num2);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	printf("In main, after swap: num1=%d, num2=%d\n", num1, num2);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+mj-lt"/>
                <a:cs typeface="Courier New" panose="02070309020205020404" pitchFamily="49" charset="0"/>
              </a:rPr>
              <a:t>}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00412" y="6419628"/>
            <a:ext cx="1197219" cy="303461"/>
          </a:xfrm>
          <a:prstGeom prst="rect">
            <a:avLst/>
          </a:prstGeom>
        </p:spPr>
        <p:txBody>
          <a:bodyPr/>
          <a:lstStyle/>
          <a:p>
            <a:fld id="{C1AA1385-58FF-484E-8978-25E651843A89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36" y="3575154"/>
            <a:ext cx="4786858" cy="148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82"/>
          <p:cNvSpPr>
            <a:spLocks noChangeArrowheads="1"/>
          </p:cNvSpPr>
          <p:nvPr/>
        </p:nvSpPr>
        <p:spPr bwMode="auto">
          <a:xfrm>
            <a:off x="6240016" y="1926678"/>
            <a:ext cx="4112518" cy="684792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הפונקציה לא באמת החליפה בין הערכים...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גם </a:t>
            </a:r>
            <a:r>
              <a:rPr lang="he-IL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ב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java </a:t>
            </a:r>
            <a:r>
              <a:rPr lang="he-IL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יהיה </a:t>
            </a:r>
            <a:r>
              <a:rPr lang="he-IL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כך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94"/>
          <p:cNvGraphicFramePr>
            <a:graphicFrameLocks noGrp="1"/>
          </p:cNvGraphicFramePr>
          <p:nvPr/>
        </p:nvGraphicFramePr>
        <p:xfrm>
          <a:off x="8153400" y="4634880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העברה </a:t>
            </a:r>
            <a:r>
              <a:rPr lang="en-US" smtClean="0"/>
              <a:t>by pointer</a:t>
            </a:r>
            <a:r>
              <a:rPr lang="he-IL" smtClean="0"/>
              <a:t> – דוגמא: </a:t>
            </a:r>
            <a:r>
              <a:rPr lang="en-US" smtClean="0"/>
              <a:t>swap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8267" y="1528441"/>
            <a:ext cx="10566400" cy="4745359"/>
          </a:xfrm>
        </p:spPr>
        <p:txBody>
          <a:bodyPr>
            <a:norm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swap(int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a, 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temp 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printf("In function, before swap: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a=%d,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b=%d\n",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 = temp;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printf("In function, after swap: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a=%d,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b=%d\n",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num1=2, num2=3;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printf("In main, before swap: num1=%d, num2=%d\n", num1, num2);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swap(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num1,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num2);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printf("In main, after swap: num1=%d, num2=%d\n", num1, num2);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8153400" y="538894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pic>
        <p:nvPicPr>
          <p:cNvPr id="58387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562601"/>
            <a:ext cx="44196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001000" y="348394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swap</a:t>
            </a:r>
          </a:p>
        </p:txBody>
      </p:sp>
      <p:graphicFrame>
        <p:nvGraphicFramePr>
          <p:cNvPr id="58462" name="Group 94"/>
          <p:cNvGraphicFramePr>
            <a:graphicFrameLocks noGrp="1"/>
          </p:cNvGraphicFramePr>
          <p:nvPr>
            <p:extLst/>
          </p:nvPr>
        </p:nvGraphicFramePr>
        <p:xfrm>
          <a:off x="8153400" y="4629248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477" name="Picture 1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562600"/>
            <a:ext cx="44196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478" name="Picture 1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562600"/>
            <a:ext cx="44196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76" name="Group 108"/>
          <p:cNvGraphicFramePr>
            <a:graphicFrameLocks noGrp="1"/>
          </p:cNvGraphicFramePr>
          <p:nvPr>
            <p:extLst/>
          </p:nvPr>
        </p:nvGraphicFramePr>
        <p:xfrm>
          <a:off x="8153400" y="4607024"/>
          <a:ext cx="2362200" cy="838201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479" name="Picture 1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5524500"/>
            <a:ext cx="44196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Group 79"/>
          <p:cNvGraphicFramePr>
            <a:graphicFrameLocks noGrp="1"/>
          </p:cNvGraphicFramePr>
          <p:nvPr/>
        </p:nvGraphicFramePr>
        <p:xfrm>
          <a:off x="8001000" y="2348880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47" name="Group 79"/>
          <p:cNvGraphicFramePr>
            <a:graphicFrameLocks noGrp="1"/>
          </p:cNvGraphicFramePr>
          <p:nvPr/>
        </p:nvGraphicFramePr>
        <p:xfrm>
          <a:off x="8001000" y="2348880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108"/>
          <p:cNvGraphicFramePr>
            <a:graphicFrameLocks noGrp="1"/>
          </p:cNvGraphicFramePr>
          <p:nvPr>
            <p:extLst/>
          </p:nvPr>
        </p:nvGraphicFramePr>
        <p:xfrm>
          <a:off x="8153400" y="4601392"/>
          <a:ext cx="2362200" cy="838201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2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6" grpId="0"/>
      <p:bldP spid="58405" grpId="0"/>
      <p:bldP spid="5840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/>
              <a:t>העברת פרמטר לפונקציה – </a:t>
            </a:r>
            <a:r>
              <a:rPr lang="en-US" sz="4000"/>
              <a:t>by pointer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כאשר מעבירים משתנה מטיפוס מצביע לפונקציה מעבירים עותק של </a:t>
            </a:r>
            <a:r>
              <a:rPr lang="he-IL" b="1" dirty="0" smtClean="0"/>
              <a:t>הכתובת</a:t>
            </a:r>
            <a:r>
              <a:rPr lang="he-IL" dirty="0" smtClean="0"/>
              <a:t>, לכן כאשר מבצעים שינוי </a:t>
            </a:r>
            <a:r>
              <a:rPr lang="he-IL" b="1" dirty="0" smtClean="0"/>
              <a:t>בתוכן המצביע </a:t>
            </a:r>
            <a:r>
              <a:rPr lang="he-IL" dirty="0" smtClean="0"/>
              <a:t>בפונקציה, השינוי משפיע גם על המשתנה המקורי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העברת פרמטר מטיפוס מצביע לפונקציה המשנה את תוכן המצביע נקראת העברה </a:t>
            </a:r>
            <a:r>
              <a:rPr lang="en-US" dirty="0" smtClean="0"/>
              <a:t>by pointer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שינוי ערכים לפרמטרים שהפונקציה מקבלת</a:t>
            </a:r>
          </a:p>
          <a:p>
            <a:r>
              <a:rPr lang="he-IL" sz="3200" b="1" dirty="0"/>
              <a:t>החזרת יותר מערך אחד מפונקציה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העברת מערכים לפונקציות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הקצאת מערכים בגודל לא ידוע בזמן קומפילציה – הקצאה דינאמית (לא נראה ביחידה זו)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יותר מערך יחיד מפונקציה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נרצה לכתוב פונקציה המקבלת מערך, ומחזירה מהו המספר המקסימאלי ומה המינימאלי</a:t>
            </a:r>
          </a:p>
          <a:p>
            <a:endParaRPr lang="he-IL" dirty="0" smtClean="0"/>
          </a:p>
          <a:p>
            <a:r>
              <a:rPr lang="he-IL" dirty="0" smtClean="0"/>
              <a:t>מאחר וניתן ע"י הפקודה </a:t>
            </a:r>
            <a:r>
              <a:rPr lang="en-US" dirty="0" smtClean="0"/>
              <a:t>return</a:t>
            </a:r>
            <a:r>
              <a:rPr lang="he-IL" dirty="0" smtClean="0"/>
              <a:t> להחזיר ערך אחד בלבד אנחנו בבעיה...</a:t>
            </a:r>
          </a:p>
          <a:p>
            <a:endParaRPr lang="he-IL" dirty="0" smtClean="0"/>
          </a:p>
          <a:p>
            <a:r>
              <a:rPr lang="he-IL" dirty="0" smtClean="0"/>
              <a:t>הפתרון הוא להעביר כפרמטר כתובת של משתנה שיכיל לבסוף את התוצאה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412022"/>
            <a:ext cx="8229600" cy="4530725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void minMax(int arr[], int size, int* min, int* max)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*min = *max = arr[0];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for </a:t>
            </a:r>
            <a:r>
              <a:rPr lang="he-IL" sz="1600" dirty="0"/>
              <a:t>         </a:t>
            </a:r>
            <a:r>
              <a:rPr lang="he-IL" sz="1600" noProof="1"/>
              <a:t>(         ;                 ;          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e-IL" sz="16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	if (*min &gt; arr[i])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	</a:t>
            </a:r>
            <a:r>
              <a:rPr lang="en-US" sz="1600" dirty="0"/>
              <a:t>    </a:t>
            </a:r>
            <a:r>
              <a:rPr lang="en-US" sz="1600" noProof="1"/>
              <a:t>*min = arr[i];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	else if (*max &lt; arr[i])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	</a:t>
            </a:r>
            <a:r>
              <a:rPr lang="en-US" sz="1600" dirty="0"/>
              <a:t>    </a:t>
            </a:r>
            <a:r>
              <a:rPr lang="en-US" sz="1600" noProof="1"/>
              <a:t>*max = arr[i];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arr[] = {5,2,8};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m</a:t>
            </a:r>
            <a:r>
              <a:rPr lang="en-US" sz="1600" dirty="0"/>
              <a:t>in</a:t>
            </a:r>
            <a:r>
              <a:rPr lang="en-US" sz="1600" noProof="1"/>
              <a:t>imum, m</a:t>
            </a:r>
            <a:r>
              <a:rPr lang="en-US" sz="1600" dirty="0"/>
              <a:t>ax</a:t>
            </a:r>
            <a:r>
              <a:rPr lang="en-US" sz="1600" noProof="1"/>
              <a:t>imum;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minMax(arr, sizeof(arr)/sizeof(arr[0]), </a:t>
            </a:r>
            <a:r>
              <a:rPr lang="en-US" sz="1600" b="1" noProof="1"/>
              <a:t>&amp;</a:t>
            </a:r>
            <a:r>
              <a:rPr lang="en-US" sz="1600" noProof="1"/>
              <a:t>minimum, </a:t>
            </a:r>
            <a:r>
              <a:rPr lang="en-US" sz="1600" b="1" noProof="1"/>
              <a:t>&amp;</a:t>
            </a:r>
            <a:r>
              <a:rPr lang="en-US" sz="1600" noProof="1"/>
              <a:t>maximum);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printf("max is %d and min is %d\n", maximum, minimum);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}</a:t>
            </a:r>
            <a:endParaRPr lang="en-US" sz="1600" dirty="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3471836" y="2276873"/>
            <a:ext cx="685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noProof="1"/>
              <a:t>i++</a:t>
            </a:r>
            <a:endParaRPr lang="en-US" sz="15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מציאת מינימום ומקסימום</a:t>
            </a:r>
            <a:endParaRPr lang="en-US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077200" y="54244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0461" name="Group 45"/>
          <p:cNvGraphicFramePr>
            <a:graphicFrameLocks noGrp="1"/>
          </p:cNvGraphicFramePr>
          <p:nvPr/>
        </p:nvGraphicFramePr>
        <p:xfrm>
          <a:off x="7772400" y="3581401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8077200" y="30622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minMax</a:t>
            </a:r>
          </a:p>
        </p:txBody>
      </p:sp>
      <p:graphicFrame>
        <p:nvGraphicFramePr>
          <p:cNvPr id="60493" name="Group 77"/>
          <p:cNvGraphicFramePr>
            <a:graphicFrameLocks noGrp="1"/>
          </p:cNvGraphicFramePr>
          <p:nvPr/>
        </p:nvGraphicFramePr>
        <p:xfrm>
          <a:off x="7772400" y="1600201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91" name="Rectangle 75"/>
          <p:cNvSpPr>
            <a:spLocks noChangeArrowheads="1"/>
          </p:cNvSpPr>
          <p:nvPr/>
        </p:nvSpPr>
        <p:spPr bwMode="auto">
          <a:xfrm>
            <a:off x="4367808" y="3717032"/>
            <a:ext cx="2971800" cy="922784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תזכורת: כאשר מעבירים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לפונקציה מתייחסים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למערך המקורי, ולא לעותק שלו!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20" name="Text Box 104"/>
          <p:cNvSpPr txBox="1">
            <a:spLocks noChangeArrowheads="1"/>
          </p:cNvSpPr>
          <p:nvPr/>
        </p:nvSpPr>
        <p:spPr bwMode="auto">
          <a:xfrm>
            <a:off x="1827242" y="2276873"/>
            <a:ext cx="685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noProof="1"/>
              <a:t>i=1</a:t>
            </a:r>
            <a:endParaRPr lang="en-US" sz="1500" dirty="0"/>
          </a:p>
        </p:txBody>
      </p: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2532258" y="2276873"/>
            <a:ext cx="1066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noProof="1"/>
              <a:t>i &lt; size</a:t>
            </a:r>
            <a:endParaRPr lang="en-US" sz="1500" dirty="0"/>
          </a:p>
        </p:txBody>
      </p:sp>
      <p:graphicFrame>
        <p:nvGraphicFramePr>
          <p:cNvPr id="60711" name="Group 295"/>
          <p:cNvGraphicFramePr>
            <a:graphicFrameLocks noGrp="1"/>
          </p:cNvGraphicFramePr>
          <p:nvPr/>
        </p:nvGraphicFramePr>
        <p:xfrm>
          <a:off x="7772400" y="1600201"/>
          <a:ext cx="2655888" cy="1524001"/>
        </p:xfrm>
        <a:graphic>
          <a:graphicData uri="http://schemas.openxmlformats.org/drawingml/2006/table">
            <a:tbl>
              <a:tblPr/>
              <a:tblGrid>
                <a:gridCol w="1436688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69" name="Group 153"/>
          <p:cNvGraphicFramePr>
            <a:graphicFrameLocks noGrp="1"/>
          </p:cNvGraphicFramePr>
          <p:nvPr/>
        </p:nvGraphicFramePr>
        <p:xfrm>
          <a:off x="7772400" y="1600201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33" name="Group 217"/>
          <p:cNvGraphicFramePr>
            <a:graphicFrameLocks noGrp="1"/>
          </p:cNvGraphicFramePr>
          <p:nvPr/>
        </p:nvGraphicFramePr>
        <p:xfrm>
          <a:off x="7772400" y="3576639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58" name="Group 242"/>
          <p:cNvGraphicFramePr>
            <a:graphicFrameLocks noGrp="1"/>
          </p:cNvGraphicFramePr>
          <p:nvPr/>
        </p:nvGraphicFramePr>
        <p:xfrm>
          <a:off x="7772400" y="3581401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83" name="Group 267"/>
          <p:cNvGraphicFramePr>
            <a:graphicFrameLocks noGrp="1"/>
          </p:cNvGraphicFramePr>
          <p:nvPr/>
        </p:nvGraphicFramePr>
        <p:xfrm>
          <a:off x="7772400" y="3576639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90" name="Group 174"/>
          <p:cNvGraphicFramePr>
            <a:graphicFrameLocks noGrp="1"/>
          </p:cNvGraphicFramePr>
          <p:nvPr/>
        </p:nvGraphicFramePr>
        <p:xfrm>
          <a:off x="7772400" y="1600201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0712" name="Picture 2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6621" y="5756810"/>
            <a:ext cx="4591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714" name="Group 298"/>
          <p:cNvGraphicFramePr>
            <a:graphicFrameLocks noGrp="1"/>
          </p:cNvGraphicFramePr>
          <p:nvPr/>
        </p:nvGraphicFramePr>
        <p:xfrm>
          <a:off x="7772400" y="3581401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6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6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60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" grpId="0"/>
      <p:bldP spid="60523" grpId="1"/>
      <p:bldP spid="60420" grpId="0"/>
      <p:bldP spid="60462" grpId="0"/>
      <p:bldP spid="60462" grpId="1"/>
      <p:bldP spid="60491" grpId="0" animBg="1"/>
      <p:bldP spid="60520" grpId="0"/>
      <p:bldP spid="60522" grpId="0"/>
      <p:bldP spid="60522" grpId="1"/>
      <p:bldP spid="60522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הארות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היה להעביר לפונקציה רק את </a:t>
            </a:r>
            <a:r>
              <a:rPr lang="en-US" dirty="0" smtClean="0"/>
              <a:t>min</a:t>
            </a:r>
            <a:r>
              <a:rPr lang="he-IL" dirty="0" smtClean="0"/>
              <a:t> או רק את </a:t>
            </a:r>
            <a:r>
              <a:rPr lang="en-US" dirty="0" smtClean="0"/>
              <a:t>max</a:t>
            </a:r>
            <a:r>
              <a:rPr lang="he-IL" dirty="0" smtClean="0"/>
              <a:t> ואת הערך השני להחזיר ע"י </a:t>
            </a:r>
            <a:r>
              <a:rPr lang="en-US" dirty="0" smtClean="0"/>
              <a:t>return</a:t>
            </a:r>
            <a:endParaRPr lang="he-IL" dirty="0" smtClean="0"/>
          </a:p>
          <a:p>
            <a:pPr lvl="1"/>
            <a:r>
              <a:rPr lang="he-IL" u="sng" dirty="0" smtClean="0"/>
              <a:t>אבל:</a:t>
            </a:r>
            <a:r>
              <a:rPr lang="he-IL" dirty="0" smtClean="0"/>
              <a:t> כאשר הפונקציה מחזירה יותר מערך אחד והם כולם בעלי אותה תפקיד, נעדיף שכולם יוחזרו </a:t>
            </a:r>
            <a:r>
              <a:rPr lang="en-US" dirty="0" smtClean="0"/>
              <a:t>by pointer </a:t>
            </a:r>
            <a:r>
              <a:rPr lang="he-IL" dirty="0" smtClean="0"/>
              <a:t>(אחידות בסגנון)</a:t>
            </a:r>
          </a:p>
          <a:p>
            <a:endParaRPr lang="he-IL" dirty="0" smtClean="0"/>
          </a:p>
          <a:p>
            <a:r>
              <a:rPr lang="he-IL" dirty="0" smtClean="0"/>
              <a:t>אם מעבירים לפונקציה פרמטר </a:t>
            </a:r>
            <a:r>
              <a:rPr lang="en-US" dirty="0" smtClean="0"/>
              <a:t>by pointer</a:t>
            </a:r>
            <a:r>
              <a:rPr lang="he-IL" dirty="0" smtClean="0"/>
              <a:t> שהפונקציה מתבססת על ערכו, חובה </a:t>
            </a:r>
            <a:r>
              <a:rPr lang="he-IL" dirty="0" err="1" smtClean="0"/>
              <a:t>לאתחלו</a:t>
            </a:r>
            <a:r>
              <a:rPr lang="he-IL" dirty="0" smtClean="0"/>
              <a:t> בפונקציה, ולא להתבסס על אתחול (שאולי) בוצע בפונקציה שקראה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פרמטר המועבר </a:t>
            </a:r>
            <a:r>
              <a:rPr lang="en-US" smtClean="0"/>
              <a:t>by pointer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086787" y="1079782"/>
            <a:ext cx="10259568" cy="5498818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void countPositive(int arr[], int size, int* count)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i;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*count = 0;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9900"/>
                </a:solidFill>
              </a:rPr>
              <a:t>// it is our responsibility to initialize the value!</a:t>
            </a:r>
            <a:endParaRPr lang="en-US" sz="1600" b="1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for (         ;             ;         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	if (arr[i] &gt; 0)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	</a:t>
            </a:r>
            <a:r>
              <a:rPr lang="en-US" sz="1600" dirty="0"/>
              <a:t>     </a:t>
            </a:r>
            <a:r>
              <a:rPr lang="en-US" sz="1600" noProof="1"/>
              <a:t>(*count)++;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}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}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void main()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arr[] = {-4,2,-8};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numOfPositive;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9900"/>
                </a:solidFill>
              </a:rPr>
              <a:t>// we can’t assume that who wrote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9900"/>
                </a:solidFill>
              </a:rPr>
              <a:t>	    		       // the main initialized that variable!!</a:t>
            </a:r>
            <a:endParaRPr lang="en-US" sz="1600" b="1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b="1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countPositive(arr, sizeof(arr)/sizeof(arr[0]), &amp;numOfPositive);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printf("There are %d positive numbers in the array\n", numOfPositive);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}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 Box 104"/>
          <p:cNvSpPr txBox="1">
            <a:spLocks noChangeArrowheads="1"/>
          </p:cNvSpPr>
          <p:nvPr/>
        </p:nvSpPr>
        <p:spPr bwMode="auto">
          <a:xfrm>
            <a:off x="1797591" y="2197855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noProof="1"/>
              <a:t>i=0</a:t>
            </a:r>
            <a:endParaRPr lang="en-US" sz="1600" dirty="0"/>
          </a:p>
        </p:txBody>
      </p:sp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2310398" y="2197855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noProof="1"/>
              <a:t>i &lt; size</a:t>
            </a:r>
            <a:endParaRPr lang="en-US" sz="1600"/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3194195" y="2197855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noProof="1"/>
              <a:t>i++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3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mtClean="0"/>
              <a:t>פונקציה המחזירה מצביע: </a:t>
            </a:r>
            <a:r>
              <a:rPr lang="he-IL" sz="4000"/>
              <a:t>כתובת האיבר המקסימלי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074" y="1389683"/>
            <a:ext cx="8915400" cy="5368925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getAddressOfMaxElem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[], </a:t>
            </a:r>
            <a:r>
              <a:rPr lang="en-US" sz="1600" dirty="0" err="1"/>
              <a:t>int</a:t>
            </a:r>
            <a:r>
              <a:rPr lang="en-US" sz="1600" dirty="0"/>
              <a:t> size)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}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maxIndex</a:t>
            </a:r>
            <a:r>
              <a:rPr lang="en-US" sz="1600" dirty="0"/>
              <a:t> = 0;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nn-NO" sz="1600" dirty="0"/>
              <a:t>	for (        ;                  ;        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     if (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&gt;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maxIndex</a:t>
            </a:r>
            <a:r>
              <a:rPr lang="en-US" sz="1600" dirty="0"/>
              <a:t>])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	</a:t>
            </a:r>
            <a:r>
              <a:rPr lang="en-US" sz="1600" dirty="0" err="1"/>
              <a:t>maxIndex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return &amp;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maxIndex</a:t>
            </a:r>
            <a:r>
              <a:rPr lang="en-US" sz="1600" dirty="0"/>
              <a:t>];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{</a:t>
            </a:r>
            <a:endParaRPr lang="en-US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void main()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[] = {3,7,2};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) /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[0]);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pMax</a:t>
            </a:r>
            <a:r>
              <a:rPr lang="en-US" sz="1600" dirty="0"/>
              <a:t> =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("Max value is at address %p and is %d\n", </a:t>
            </a:r>
            <a:r>
              <a:rPr lang="en-US" sz="1600" dirty="0" err="1"/>
              <a:t>pMax</a:t>
            </a:r>
            <a:r>
              <a:rPr lang="en-US" sz="1600" dirty="0"/>
              <a:t>, *</a:t>
            </a:r>
            <a:r>
              <a:rPr lang="en-US" sz="1600" dirty="0" err="1"/>
              <a:t>pMax</a:t>
            </a:r>
            <a:r>
              <a:rPr lang="en-US" sz="1600" dirty="0"/>
              <a:t>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{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01000" y="5510560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34200" y="29718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getAddressOfMaxElem</a:t>
            </a:r>
          </a:p>
        </p:txBody>
      </p:sp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8001001" y="3681761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74"/>
          <p:cNvGraphicFramePr>
            <a:graphicFrameLocks noGrp="1"/>
          </p:cNvGraphicFramePr>
          <p:nvPr/>
        </p:nvGraphicFramePr>
        <p:xfrm>
          <a:off x="7696200" y="1828801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8001001" y="3667473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8"/>
          <p:cNvGraphicFramePr>
            <a:graphicFrameLocks noGrp="1"/>
          </p:cNvGraphicFramePr>
          <p:nvPr/>
        </p:nvGraphicFramePr>
        <p:xfrm>
          <a:off x="8001001" y="3667473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04009" y="4937125"/>
            <a:ext cx="4248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getAddressOfMaxElem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size);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228" y="2404023"/>
            <a:ext cx="1143000" cy="35394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1700" dirty="0">
                <a:cs typeface="Arial" pitchFamily="34" charset="0"/>
              </a:rPr>
              <a:t>i=</a:t>
            </a:r>
            <a:r>
              <a:rPr lang="he-IL" sz="1700" dirty="0">
                <a:cs typeface="Arial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2475" y="2404023"/>
            <a:ext cx="1447800" cy="35394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1700" dirty="0">
                <a:cs typeface="Arial" pitchFamily="34" charset="0"/>
              </a:rPr>
              <a:t>i &lt; size</a:t>
            </a:r>
            <a:endParaRPr lang="he-IL" sz="1700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8949" y="2404023"/>
            <a:ext cx="1143000" cy="35394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1700" dirty="0">
                <a:cs typeface="Arial" pitchFamily="34" charset="0"/>
              </a:rPr>
              <a:t>i++</a:t>
            </a:r>
            <a:endParaRPr lang="he-IL" sz="1700" dirty="0">
              <a:cs typeface="Arial" pitchFamily="34" charset="0"/>
            </a:endParaRPr>
          </a:p>
        </p:txBody>
      </p:sp>
      <p:graphicFrame>
        <p:nvGraphicFramePr>
          <p:cNvPr id="17" name="Group 174"/>
          <p:cNvGraphicFramePr>
            <a:graphicFrameLocks noGrp="1"/>
          </p:cNvGraphicFramePr>
          <p:nvPr/>
        </p:nvGraphicFramePr>
        <p:xfrm>
          <a:off x="7696200" y="1828801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74"/>
          <p:cNvGraphicFramePr>
            <a:graphicFrameLocks noGrp="1"/>
          </p:cNvGraphicFramePr>
          <p:nvPr/>
        </p:nvGraphicFramePr>
        <p:xfrm>
          <a:off x="7696200" y="1828801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174"/>
          <p:cNvGraphicFramePr>
            <a:graphicFrameLocks noGrp="1"/>
          </p:cNvGraphicFramePr>
          <p:nvPr/>
        </p:nvGraphicFramePr>
        <p:xfrm>
          <a:off x="7696200" y="1828801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74"/>
          <p:cNvGraphicFramePr>
            <a:graphicFrameLocks noGrp="1"/>
          </p:cNvGraphicFramePr>
          <p:nvPr/>
        </p:nvGraphicFramePr>
        <p:xfrm>
          <a:off x="7696200" y="1828801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74"/>
          <p:cNvGraphicFramePr>
            <a:graphicFrameLocks noGrp="1"/>
          </p:cNvGraphicFramePr>
          <p:nvPr/>
        </p:nvGraphicFramePr>
        <p:xfrm>
          <a:off x="7696200" y="1828801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298"/>
          <p:cNvGraphicFramePr>
            <a:graphicFrameLocks noGrp="1"/>
          </p:cNvGraphicFramePr>
          <p:nvPr/>
        </p:nvGraphicFramePr>
        <p:xfrm>
          <a:off x="8001001" y="3667473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1063708" y="5230062"/>
            <a:ext cx="4452111" cy="280498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rtl="1"/>
            <a:r>
              <a:rPr lang="he-IL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יהיו ערכי המערך אחרי שורה ?     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pMax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1" grpId="0"/>
      <p:bldP spid="14" grpId="0"/>
      <p:bldP spid="15" grpId="0"/>
      <p:bldP spid="15" grpId="1"/>
      <p:bldP spid="15" grpId="2"/>
      <p:bldP spid="16" grpId="0"/>
      <p:bldP spid="16" grpId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19476" y="67496"/>
            <a:ext cx="10581457" cy="717003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פונקציה המחזירה </a:t>
            </a:r>
            <a:r>
              <a:rPr lang="en-US" dirty="0" smtClean="0"/>
              <a:t>NULL</a:t>
            </a:r>
            <a:r>
              <a:rPr lang="he-IL" dirty="0" smtClean="0"/>
              <a:t>: </a:t>
            </a:r>
            <a:r>
              <a:rPr lang="he-IL" sz="4000" dirty="0"/>
              <a:t>כתובת איבר לחיפוש</a:t>
            </a:r>
            <a:endParaRPr 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476" y="1318733"/>
            <a:ext cx="8915400" cy="5657800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findNumber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[], </a:t>
            </a:r>
            <a:r>
              <a:rPr lang="en-US" sz="1600" dirty="0" err="1"/>
              <a:t>int</a:t>
            </a:r>
            <a:r>
              <a:rPr lang="en-US" sz="1600" dirty="0"/>
              <a:t> size,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lookFor</a:t>
            </a:r>
            <a:r>
              <a:rPr lang="en-US" sz="1600" dirty="0"/>
              <a:t>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}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nn-NO" sz="1600" dirty="0"/>
              <a:t>	for (       ;                  ;          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	if (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== </a:t>
            </a:r>
            <a:r>
              <a:rPr lang="en-US" sz="1600" dirty="0" err="1"/>
              <a:t>lookFor</a:t>
            </a:r>
            <a:r>
              <a:rPr lang="en-US" sz="1600" dirty="0"/>
              <a:t>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	    return &amp;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return NULL;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{</a:t>
            </a:r>
            <a:endParaRPr lang="en-US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void main()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[] = {3,7,2};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) /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[0]);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* p =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    if (p != NULL)  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printf</a:t>
            </a:r>
            <a:r>
              <a:rPr lang="en-US" sz="1600" dirty="0"/>
              <a:t>("The number is found at address %p\n", p);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else	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("The number is not in the array\n");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9620" y="4361000"/>
            <a:ext cx="5029200" cy="338554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findNumber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size, 4);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3276" y="2053676"/>
            <a:ext cx="11430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cs typeface="Arial" pitchFamily="34" charset="0"/>
              </a:rPr>
              <a:t>i=</a:t>
            </a:r>
            <a:r>
              <a:rPr lang="he-IL" sz="2000" dirty="0">
                <a:cs typeface="Arial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6622" y="2053676"/>
            <a:ext cx="14478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cs typeface="Arial" pitchFamily="34" charset="0"/>
              </a:rPr>
              <a:t>i &lt; size</a:t>
            </a:r>
            <a:endParaRPr lang="he-IL" sz="2000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9622" y="2053676"/>
            <a:ext cx="11430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cs typeface="Arial" pitchFamily="34" charset="0"/>
              </a:rPr>
              <a:t>i++</a:t>
            </a:r>
            <a:endParaRPr lang="he-IL" sz="2000" dirty="0"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08419" y="2791689"/>
            <a:ext cx="1687016" cy="556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שינוי ערכי פרמטרים אותם הפונקציה מקבלת</a:t>
            </a:r>
          </a:p>
          <a:p>
            <a:r>
              <a:rPr lang="he-IL" dirty="0"/>
              <a:t>החזרת יותר מערך אחד מפונקציה</a:t>
            </a:r>
          </a:p>
          <a:p>
            <a:r>
              <a:rPr lang="he-IL" dirty="0" smtClean="0"/>
              <a:t>העברת מערכים לפונקציות</a:t>
            </a:r>
          </a:p>
          <a:p>
            <a:r>
              <a:rPr lang="he-IL" dirty="0" smtClean="0"/>
              <a:t>הקצאת מערכים בגודל לא ידוע בזמן קומפילציה – הקצאה דינאמית (לא נראה ביחידה זו)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משתנה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/>
              <a:t>const</a:t>
            </a:r>
            <a:endParaRPr lang="he-IL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משתנה כ- </a:t>
            </a:r>
            <a:r>
              <a:rPr lang="en-US" dirty="0" smtClean="0"/>
              <a:t>const</a:t>
            </a:r>
            <a:r>
              <a:rPr lang="he-IL" dirty="0" smtClean="0"/>
              <a:t>, המשתנה יהיה קבוע, לא ניתן לשנות את ערכו במהלך ריצת התוכנית</a:t>
            </a:r>
          </a:p>
          <a:p>
            <a:endParaRPr lang="he-IL" dirty="0" smtClean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dirty="0"/>
              <a:t>}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const double PI = 3.14;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PI = 3.1417; </a:t>
            </a:r>
            <a:r>
              <a:rPr lang="en-US" sz="2400" dirty="0">
                <a:solidFill>
                  <a:srgbClr val="009900"/>
                </a:solidFill>
              </a:rPr>
              <a:t>// l-value specifies const object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dirty="0"/>
              <a:t>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en-US" dirty="0"/>
              <a:t>מצביע </a:t>
            </a:r>
            <a:r>
              <a:rPr lang="en-US" altLang="en-US" dirty="0" err="1"/>
              <a:t>const</a:t>
            </a:r>
            <a:endParaRPr lang="he-IL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 altLang="en-US" dirty="0" smtClean="0"/>
              <a:t>ניתן גם להגדיר מצביע כ- </a:t>
            </a:r>
            <a:r>
              <a:rPr lang="en-US" altLang="en-US" dirty="0" err="1" smtClean="0"/>
              <a:t>const</a:t>
            </a:r>
            <a:endParaRPr lang="en-US" altLang="en-US" dirty="0" smtClean="0"/>
          </a:p>
          <a:p>
            <a:pPr>
              <a:defRPr/>
            </a:pPr>
            <a:r>
              <a:rPr lang="he-IL" altLang="en-US" dirty="0" smtClean="0"/>
              <a:t>ישנם 2 אופנים להגדיר מצביע כ- </a:t>
            </a:r>
            <a:r>
              <a:rPr lang="en-US" altLang="en-US" dirty="0" err="1" smtClean="0"/>
              <a:t>const</a:t>
            </a:r>
            <a:r>
              <a:rPr lang="he-IL" altLang="en-US" dirty="0" smtClean="0"/>
              <a:t>:</a:t>
            </a:r>
          </a:p>
          <a:p>
            <a:pPr marL="400050" lvl="1" indent="0">
              <a:buNone/>
              <a:defRPr/>
            </a:pPr>
            <a:r>
              <a:rPr lang="he-IL" altLang="en-US" dirty="0" smtClean="0"/>
              <a:t>1. </a:t>
            </a:r>
            <a:r>
              <a:rPr lang="he-IL" altLang="en-US" dirty="0" smtClean="0">
                <a:solidFill>
                  <a:schemeClr val="tx1"/>
                </a:solidFill>
              </a:rPr>
              <a:t>כך שלא ניתן לשנות את התוכן בכתובת שהמשתנה מצביע מכיל:</a:t>
            </a:r>
          </a:p>
          <a:p>
            <a:pPr marL="914400" lvl="1" indent="-514350" algn="l" rtl="0">
              <a:buNone/>
              <a:defRPr/>
            </a:pPr>
            <a:r>
              <a:rPr lang="en-US" altLang="en-US" b="1" dirty="0" err="1" smtClean="0">
                <a:solidFill>
                  <a:schemeClr val="tx1"/>
                </a:solidFill>
              </a:rPr>
              <a:t>const</a:t>
            </a:r>
            <a:r>
              <a:rPr lang="en-US" altLang="en-US" dirty="0" smtClean="0">
                <a:solidFill>
                  <a:schemeClr val="tx1"/>
                </a:solidFill>
              </a:rPr>
              <a:t>  &lt;type&gt;*  </a:t>
            </a:r>
            <a:r>
              <a:rPr lang="en-US" altLang="en-US" dirty="0" err="1" smtClean="0">
                <a:solidFill>
                  <a:schemeClr val="tx1"/>
                </a:solidFill>
              </a:rPr>
              <a:t>var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he-IL" altLang="en-US" dirty="0" smtClean="0">
              <a:solidFill>
                <a:schemeClr val="tx1"/>
              </a:solidFill>
            </a:endParaRPr>
          </a:p>
          <a:p>
            <a:pPr marL="400050" lvl="1" indent="0">
              <a:buNone/>
              <a:defRPr/>
            </a:pPr>
            <a:r>
              <a:rPr lang="he-IL" altLang="en-US" dirty="0" smtClean="0">
                <a:solidFill>
                  <a:schemeClr val="tx1"/>
                </a:solidFill>
              </a:rPr>
              <a:t>2. כך שלא ניתן לשנות את הכתובת אותה המשתנה מצביע מכיל:</a:t>
            </a:r>
          </a:p>
          <a:p>
            <a:pPr marL="914400" lvl="1" indent="-514350" algn="l" rtl="0"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&lt;type&gt;*  </a:t>
            </a:r>
            <a:r>
              <a:rPr lang="en-US" altLang="en-US" b="1" dirty="0" err="1" smtClean="0">
                <a:solidFill>
                  <a:schemeClr val="tx1"/>
                </a:solidFill>
              </a:rPr>
              <a:t>const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var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he-IL" altLang="en-US" dirty="0" smtClean="0">
              <a:solidFill>
                <a:schemeClr val="tx1"/>
              </a:solidFill>
            </a:endParaRPr>
          </a:p>
          <a:p>
            <a:pPr marL="914400" lvl="1" indent="-514350" rtl="0">
              <a:buNone/>
              <a:defRPr/>
            </a:pPr>
            <a:endParaRPr lang="he-I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19800" y="5579534"/>
            <a:ext cx="4648200" cy="381000"/>
          </a:xfrm>
          <a:prstGeom prst="wedgeRectCallout">
            <a:avLst>
              <a:gd name="adj1" fmla="val -27569"/>
              <a:gd name="adj2" fmla="val 4834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800" b="1" dirty="0">
                <a:solidFill>
                  <a:schemeClr val="bg1"/>
                </a:solidFill>
              </a:rPr>
              <a:t>אנחנו נשתמש באופציה 1.</a:t>
            </a:r>
          </a:p>
        </p:txBody>
      </p:sp>
    </p:spTree>
    <p:extLst>
      <p:ext uri="{BB962C8B-B14F-4D97-AF65-F5344CB8AC3E}">
        <p14:creationId xmlns:p14="http://schemas.microsoft.com/office/powerpoint/2010/main" val="16014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מצביע </a:t>
            </a:r>
            <a:r>
              <a:rPr lang="en-US" dirty="0"/>
              <a:t>const</a:t>
            </a:r>
            <a:r>
              <a:rPr lang="he-IL" dirty="0"/>
              <a:t> על תוכן ההצבעה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{</a:t>
            </a:r>
            <a:endParaRPr lang="he-IL" sz="2400" dirty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int x = 2, y;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const</a:t>
            </a:r>
            <a:r>
              <a:rPr lang="en-US" sz="2400" dirty="0"/>
              <a:t> int* </a:t>
            </a:r>
            <a:r>
              <a:rPr lang="en-US" sz="2400" dirty="0" err="1"/>
              <a:t>pX</a:t>
            </a:r>
            <a:r>
              <a:rPr lang="en-US" sz="2400" dirty="0"/>
              <a:t>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x = 5;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*</a:t>
            </a:r>
            <a:r>
              <a:rPr lang="en-US" sz="2400" dirty="0" err="1"/>
              <a:t>pX</a:t>
            </a:r>
            <a:r>
              <a:rPr lang="en-US" sz="2400" dirty="0"/>
              <a:t> = 4;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    </a:t>
            </a:r>
            <a:r>
              <a:rPr lang="en-US" sz="2400" dirty="0" err="1"/>
              <a:t>pX</a:t>
            </a:r>
            <a:r>
              <a:rPr lang="en-US" sz="2400" dirty="0"/>
              <a:t> = &amp;y;</a:t>
            </a:r>
            <a:endParaRPr lang="en-US" sz="2400" dirty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he-IL" sz="2400" dirty="0"/>
              <a:t>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77184" y="3807790"/>
            <a:ext cx="624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9900"/>
                </a:solidFill>
              </a:rPr>
              <a:t>// l-value specifies const object</a:t>
            </a:r>
            <a:endParaRPr lang="he-IL" sz="2400" dirty="0"/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5015880" y="5182686"/>
            <a:ext cx="4191000" cy="381000"/>
          </a:xfrm>
          <a:prstGeom prst="wedgeRectCallout">
            <a:avLst>
              <a:gd name="adj1" fmla="val -79347"/>
              <a:gd name="adj2" fmla="val -30167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ניתן לפנות ל-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ולשנות את ערכו</a:t>
            </a:r>
          </a:p>
        </p:txBody>
      </p:sp>
      <p:sp>
        <p:nvSpPr>
          <p:cNvPr id="14" name="Rectangular Callout 13"/>
          <p:cNvSpPr>
            <a:spLocks noChangeArrowheads="1"/>
          </p:cNvSpPr>
          <p:nvPr/>
        </p:nvSpPr>
        <p:spPr bwMode="auto">
          <a:xfrm>
            <a:off x="5015880" y="2132856"/>
            <a:ext cx="4648200" cy="381000"/>
          </a:xfrm>
          <a:prstGeom prst="wedgeRectCallout">
            <a:avLst>
              <a:gd name="adj1" fmla="val -62528"/>
              <a:gd name="adj2" fmla="val 16526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עדיין ניתן לפנות ל-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ישירות ולשנות את ערכו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1699569" y="3981704"/>
            <a:ext cx="1458498" cy="609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63552" y="5791200"/>
            <a:ext cx="4800600" cy="68580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מצביע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למשתנה אינו הופך את המשתנה ל-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אלא אך ורק בעיני המצביע עצמו!</a:t>
            </a:r>
          </a:p>
        </p:txBody>
      </p:sp>
    </p:spTree>
    <p:extLst>
      <p:ext uri="{BB962C8B-B14F-4D97-AF65-F5344CB8AC3E}">
        <p14:creationId xmlns:p14="http://schemas.microsoft.com/office/powerpoint/2010/main" val="24754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4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מצביע </a:t>
            </a:r>
            <a:r>
              <a:rPr lang="en-US" dirty="0"/>
              <a:t>const</a:t>
            </a:r>
            <a:r>
              <a:rPr lang="he-IL" dirty="0"/>
              <a:t> על ההצבעה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dirty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{</a:t>
            </a:r>
            <a:endParaRPr lang="he-IL" sz="2400" dirty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x = 2, y;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*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pX</a:t>
            </a:r>
            <a:r>
              <a:rPr lang="en-US" sz="2400" dirty="0"/>
              <a:t>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x = 5;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*</a:t>
            </a:r>
            <a:r>
              <a:rPr lang="en-US" sz="2400" dirty="0" err="1"/>
              <a:t>pX</a:t>
            </a:r>
            <a:r>
              <a:rPr lang="en-US" sz="2400" dirty="0"/>
              <a:t> = 4;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pX</a:t>
            </a:r>
            <a:r>
              <a:rPr lang="en-US" sz="2400" dirty="0"/>
              <a:t> = &amp;y;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he-IL" sz="2400" dirty="0"/>
              <a:t> 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72933" y="4252493"/>
            <a:ext cx="624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9900"/>
                </a:solidFill>
              </a:rPr>
              <a:t>// l-value specifies const object</a:t>
            </a:r>
            <a:endParaRPr lang="he-IL" sz="2400" dirty="0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667933" y="4483474"/>
            <a:ext cx="1397000" cy="207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5562600" y="2286000"/>
            <a:ext cx="3657600" cy="609600"/>
          </a:xfrm>
          <a:prstGeom prst="wedgeRectCallout">
            <a:avLst>
              <a:gd name="adj1" fmla="val -76830"/>
              <a:gd name="adj2" fmla="val 6760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התוכן של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קבוע ולא ניתן לשנות את ערכו לאחר האתחול</a:t>
            </a:r>
          </a:p>
        </p:txBody>
      </p:sp>
    </p:spTree>
    <p:extLst>
      <p:ext uri="{BB962C8B-B14F-4D97-AF65-F5344CB8AC3E}">
        <p14:creationId xmlns:p14="http://schemas.microsoft.com/office/powerpoint/2010/main" val="1659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70467" y="136261"/>
            <a:ext cx="10860701" cy="1033669"/>
          </a:xfrm>
        </p:spPr>
        <p:txBody>
          <a:bodyPr>
            <a:noAutofit/>
          </a:bodyPr>
          <a:lstStyle/>
          <a:p>
            <a:pPr algn="r"/>
            <a:r>
              <a:rPr lang="he-IL" sz="4400" dirty="0" smtClean="0"/>
              <a:t>שימוש במצביע </a:t>
            </a:r>
            <a:r>
              <a:rPr lang="en-US" sz="4400" dirty="0"/>
              <a:t>const </a:t>
            </a:r>
            <a:r>
              <a:rPr lang="he-IL" sz="4400" dirty="0"/>
              <a:t> </a:t>
            </a:r>
            <a:r>
              <a:rPr lang="he-IL" sz="4400" dirty="0" smtClean="0"/>
              <a:t>בהעברת פרמטר לפונקציה</a:t>
            </a:r>
            <a:endParaRPr lang="he-IL" sz="4400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275045"/>
          </a:xfrm>
        </p:spPr>
        <p:txBody>
          <a:bodyPr>
            <a:normAutofit/>
          </a:bodyPr>
          <a:lstStyle/>
          <a:p>
            <a:r>
              <a:rPr lang="he-IL" dirty="0" smtClean="0"/>
              <a:t>כאשר </a:t>
            </a:r>
            <a:r>
              <a:rPr lang="he-IL" dirty="0"/>
              <a:t>מעבירים </a:t>
            </a:r>
            <a:r>
              <a:rPr lang="he-IL" dirty="0" smtClean="0"/>
              <a:t>מצביע לפונקציה כל שינוי שנעשה לתוכן המצביע "יראה" גם אחרי "היציאה" מהפונקציה</a:t>
            </a:r>
          </a:p>
          <a:p>
            <a:r>
              <a:rPr lang="he-IL" dirty="0" smtClean="0"/>
              <a:t>לכן </a:t>
            </a:r>
            <a:r>
              <a:rPr lang="he-IL" dirty="0"/>
              <a:t>פונקציות המקבלות </a:t>
            </a:r>
            <a:r>
              <a:rPr lang="he-IL" dirty="0" smtClean="0"/>
              <a:t>מצביע </a:t>
            </a:r>
            <a:r>
              <a:rPr lang="he-IL" dirty="0"/>
              <a:t>ללא כוונה לשנות </a:t>
            </a:r>
            <a:r>
              <a:rPr lang="he-IL" dirty="0" smtClean="0"/>
              <a:t>את ערכי אבריו, </a:t>
            </a:r>
            <a:r>
              <a:rPr lang="he-IL" dirty="0"/>
              <a:t>יצהירו על הפרמטר שהוא </a:t>
            </a:r>
            <a:r>
              <a:rPr lang="en-US" dirty="0"/>
              <a:t>const</a:t>
            </a: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61534" y="154086"/>
            <a:ext cx="10259568" cy="1033669"/>
          </a:xfrm>
        </p:spPr>
        <p:txBody>
          <a:bodyPr/>
          <a:lstStyle/>
          <a:p>
            <a:pPr algn="r"/>
            <a:r>
              <a:rPr lang="he-IL" smtClean="0"/>
              <a:t>דוגמא להעברת פרמטר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0516" y="1798982"/>
            <a:ext cx="10259568" cy="4959626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dirty="0"/>
              <a:t>void foo(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int* </a:t>
            </a:r>
            <a:r>
              <a:rPr lang="en-US" sz="2400" dirty="0" err="1" smtClean="0"/>
              <a:t>pX</a:t>
            </a:r>
            <a:r>
              <a:rPr lang="en-US" sz="2400" dirty="0" smtClean="0"/>
              <a:t>)</a:t>
            </a:r>
            <a:endParaRPr lang="en-US" sz="2400" dirty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{</a:t>
            </a:r>
            <a:endParaRPr lang="he-IL" sz="2400" dirty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 </a:t>
            </a:r>
            <a:r>
              <a:rPr lang="en-US" sz="2400" dirty="0" smtClean="0"/>
              <a:t>*</a:t>
            </a:r>
            <a:r>
              <a:rPr lang="en-US" sz="2400" dirty="0" err="1" smtClean="0"/>
              <a:t>pX</a:t>
            </a:r>
            <a:r>
              <a:rPr lang="en-US" sz="2400" dirty="0" smtClean="0"/>
              <a:t> </a:t>
            </a:r>
            <a:r>
              <a:rPr lang="en-US" sz="2400" dirty="0"/>
              <a:t>= 10; </a:t>
            </a:r>
            <a:endParaRPr lang="en-US" sz="2400" b="1" dirty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210300" y="2344261"/>
            <a:ext cx="4800600" cy="381000"/>
          </a:xfrm>
          <a:prstGeom prst="wedgeRectCallout">
            <a:avLst>
              <a:gd name="adj1" fmla="val -121403"/>
              <a:gd name="adj2" fmla="val -9332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מצהירה שלא תשנה את ערכי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המצביע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5550" y="2817018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9900"/>
                </a:solidFill>
              </a:rPr>
              <a:t>// l-value specifies </a:t>
            </a:r>
            <a:r>
              <a:rPr lang="en-US" sz="2400" b="1" dirty="0" err="1">
                <a:solidFill>
                  <a:srgbClr val="009900"/>
                </a:solidFill>
              </a:rPr>
              <a:t>const</a:t>
            </a:r>
            <a:r>
              <a:rPr lang="en-US" sz="2400" b="1" dirty="0">
                <a:solidFill>
                  <a:srgbClr val="009900"/>
                </a:solidFill>
              </a:rPr>
              <a:t> object</a:t>
            </a:r>
            <a:endParaRPr lang="he-IL" sz="2400" dirty="0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1540933" y="3006726"/>
            <a:ext cx="1854200" cy="412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073400" y="4192712"/>
            <a:ext cx="4800600" cy="710591"/>
          </a:xfrm>
          <a:prstGeom prst="wedgeRectCallout">
            <a:avLst>
              <a:gd name="adj1" fmla="val -52900"/>
              <a:gd name="adj2" fmla="val -198524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ניסיון לשנות את תוכן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המצביע,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בניגוד להצהרה!</a:t>
            </a:r>
          </a:p>
        </p:txBody>
      </p:sp>
    </p:spTree>
    <p:extLst>
      <p:ext uri="{BB962C8B-B14F-4D97-AF65-F5344CB8AC3E}">
        <p14:creationId xmlns:p14="http://schemas.microsoft.com/office/powerpoint/2010/main" val="295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אריתמטיקה של מצביעים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3" name="Rectangle 77"/>
          <p:cNvSpPr>
            <a:spLocks noChangeArrowheads="1"/>
          </p:cNvSpPr>
          <p:nvPr/>
        </p:nvSpPr>
        <p:spPr bwMode="auto">
          <a:xfrm>
            <a:off x="948267" y="2298468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endParaRPr lang="he-IL" sz="28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0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000" noProof="1">
                <a:latin typeface="Verdana" pitchFamily="34" charset="0"/>
              </a:rPr>
              <a:t>	int arr[] = {4,2,8};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000" noProof="1">
                <a:latin typeface="Verdana" pitchFamily="34" charset="0"/>
              </a:rPr>
              <a:t>	printf("In </a:t>
            </a:r>
            <a:r>
              <a:rPr lang="en-US" sz="2000" noProof="1" smtClean="0">
                <a:latin typeface="Verdana" pitchFamily="34" charset="0"/>
              </a:rPr>
              <a:t>main1: </a:t>
            </a:r>
            <a:r>
              <a:rPr lang="en-US" sz="2000" noProof="1">
                <a:latin typeface="Verdana" pitchFamily="34" charset="0"/>
              </a:rPr>
              <a:t>The array starts at %p\n", arr);</a:t>
            </a:r>
            <a:endParaRPr lang="en-US" sz="20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000" noProof="1">
                <a:latin typeface="Verdana" pitchFamily="34" charset="0"/>
              </a:rPr>
              <a:t>}</a:t>
            </a:r>
            <a:endParaRPr lang="he-IL" sz="2000" dirty="0">
              <a:latin typeface="Verdana" pitchFamily="34" charset="0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he-IL" sz="2400" dirty="0">
              <a:latin typeface="Verdan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הקשר בין מערך וכתובת (מצביע)</a:t>
            </a:r>
            <a:endParaRPr lang="en-US" dirty="0"/>
          </a:p>
        </p:txBody>
      </p:sp>
      <p:graphicFrame>
        <p:nvGraphicFramePr>
          <p:cNvPr id="65606" name="Group 70"/>
          <p:cNvGraphicFramePr>
            <a:graphicFrameLocks noGrp="1"/>
          </p:cNvGraphicFramePr>
          <p:nvPr>
            <p:ph sz="quarter" idx="1"/>
          </p:nvPr>
        </p:nvGraphicFramePr>
        <p:xfrm>
          <a:off x="7167518" y="5157192"/>
          <a:ext cx="3500483" cy="1097280"/>
        </p:xfrm>
        <a:graphic>
          <a:graphicData uri="http://schemas.openxmlformats.org/drawingml/2006/table">
            <a:tbl>
              <a:tblPr/>
              <a:tblGrid>
                <a:gridCol w="1562644"/>
                <a:gridCol w="910182"/>
                <a:gridCol w="1027657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52697" marR="352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83597" y="1168878"/>
            <a:ext cx="9647571" cy="4530725"/>
          </a:xfrm>
        </p:spPr>
        <p:txBody>
          <a:bodyPr/>
          <a:lstStyle/>
          <a:p>
            <a:pPr algn="r" rt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ערך משתנה רגיל הוא הערך שנשמר בתא בזיכרון.</a:t>
            </a:r>
          </a:p>
          <a:p>
            <a:pPr algn="r" rt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ערך משתנה מסוג מערך הוא הכתובת של תחילת המערך</a:t>
            </a:r>
          </a:p>
          <a:p>
            <a:pPr algn="l" rtl="0">
              <a:buFont typeface="Wingdings" pitchFamily="2" charset="2"/>
              <a:buNone/>
            </a:pPr>
            <a:endParaRPr lang="he-IL" noProof="1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4385733" y="3212149"/>
            <a:ext cx="51054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פניה לשם המערך נותנת לנו את כתובת ההתחלה שלו!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6900333" y="3669349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>
            <a:off x="6366933" y="3669349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07" name="Text Box 71"/>
          <p:cNvSpPr txBox="1">
            <a:spLocks noChangeArrowheads="1"/>
          </p:cNvSpPr>
          <p:nvPr/>
        </p:nvSpPr>
        <p:spPr bwMode="auto">
          <a:xfrm>
            <a:off x="1199456" y="515052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main1: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The array starts 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54" y="5579415"/>
            <a:ext cx="5657850" cy="12096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5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5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8" grpId="0" animBg="1"/>
      <p:bldP spid="65569" grpId="0" animBg="1"/>
      <p:bldP spid="65570" grpId="0" animBg="1"/>
      <p:bldP spid="656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אופרטור * של מערך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מאחר ושם המערך הוא למעשה </a:t>
            </a:r>
            <a:r>
              <a:rPr lang="he-IL" b="1" dirty="0" smtClean="0"/>
              <a:t>כתובת</a:t>
            </a:r>
            <a:r>
              <a:rPr lang="he-IL" dirty="0" smtClean="0"/>
              <a:t> תחילת המערך, ניתן להפעיל עליו את </a:t>
            </a:r>
            <a:r>
              <a:rPr lang="he-IL" b="1" dirty="0" smtClean="0"/>
              <a:t>האופרטור *</a:t>
            </a:r>
          </a:p>
          <a:p>
            <a:r>
              <a:rPr lang="he-IL" dirty="0" smtClean="0"/>
              <a:t>ראינו כי כאשר מפעילים את האופרטור * על משתנה המכיל כתובת של </a:t>
            </a:r>
            <a:r>
              <a:rPr lang="en-US" dirty="0" err="1" smtClean="0"/>
              <a:t>int</a:t>
            </a:r>
            <a:r>
              <a:rPr lang="he-IL" dirty="0" smtClean="0"/>
              <a:t>, אנו מקבלים </a:t>
            </a:r>
            <a:r>
              <a:rPr lang="en-US" dirty="0" smtClean="0"/>
              <a:t>int</a:t>
            </a:r>
            <a:r>
              <a:rPr lang="he-IL" dirty="0" smtClean="0"/>
              <a:t>, הערך השמור בכתובת זו</a:t>
            </a:r>
          </a:p>
          <a:p>
            <a:r>
              <a:rPr lang="he-IL" dirty="0" smtClean="0"/>
              <a:t>במערך, כתובת ההתחלה הינה כתובת האיבר הראשון במערך, לכן הפעלת האופרטור * על שם המערך תחזיר את הערך של האיבר הראשון במערך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אופרטור * של </a:t>
            </a:r>
            <a:r>
              <a:rPr lang="he-IL" dirty="0" smtClean="0"/>
              <a:t>מערך</a:t>
            </a:r>
            <a:endParaRPr lang="en-US" dirty="0" smtClean="0"/>
          </a:p>
        </p:txBody>
      </p:sp>
      <p:graphicFrame>
        <p:nvGraphicFramePr>
          <p:cNvPr id="71685" name="Group 5"/>
          <p:cNvGraphicFramePr>
            <a:graphicFrameLocks noGrp="1"/>
          </p:cNvGraphicFramePr>
          <p:nvPr>
            <p:ph sz="quarter" idx="1"/>
          </p:nvPr>
        </p:nvGraphicFramePr>
        <p:xfrm>
          <a:off x="7320137" y="4797152"/>
          <a:ext cx="3235961" cy="1177926"/>
        </p:xfrm>
        <a:graphic>
          <a:graphicData uri="http://schemas.openxmlformats.org/drawingml/2006/table">
            <a:tbl>
              <a:tblPr/>
              <a:tblGrid>
                <a:gridCol w="1474470"/>
                <a:gridCol w="822008"/>
                <a:gridCol w="939483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marL="308610" marR="30861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08610" marR="3086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7077" y="1544637"/>
            <a:ext cx="81534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#include &lt;stdio.h&gt;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printf("value of first element is %d\n", *arr);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}</a:t>
            </a:r>
            <a:endParaRPr 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724401"/>
            <a:ext cx="5257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4" name="AutoShape 24"/>
          <p:cNvSpPr>
            <a:spLocks/>
          </p:cNvSpPr>
          <p:nvPr/>
        </p:nvSpPr>
        <p:spPr bwMode="auto">
          <a:xfrm rot="-5400000">
            <a:off x="5745708" y="3419062"/>
            <a:ext cx="266700" cy="419100"/>
          </a:xfrm>
          <a:prstGeom prst="rightBrace">
            <a:avLst>
              <a:gd name="adj1" fmla="val 13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5245142" y="3170609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כתובת 1000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06" name="AutoShape 26"/>
          <p:cNvSpPr>
            <a:spLocks/>
          </p:cNvSpPr>
          <p:nvPr/>
        </p:nvSpPr>
        <p:spPr bwMode="auto">
          <a:xfrm rot="5400000">
            <a:off x="5669508" y="3850880"/>
            <a:ext cx="266700" cy="571500"/>
          </a:xfrm>
          <a:prstGeom prst="rightBrace">
            <a:avLst>
              <a:gd name="adj1" fmla="val 17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4624958" y="4210316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התוכן שבכתובת 1000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8382000" y="3581400"/>
            <a:ext cx="220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כתובת ההתחלה מכילה את האיבר הראשון במערך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flipH="1">
            <a:off x="9677400" y="4495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nimBg="1"/>
      <p:bldP spid="71705" grpId="0"/>
      <p:bldP spid="71706" grpId="0" animBg="1"/>
      <p:bldP spid="71707" grpId="0"/>
      <p:bldP spid="71708" grpId="0"/>
      <p:bldP spid="717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מהו מצביע (</a:t>
            </a:r>
            <a:r>
              <a:rPr lang="en-US" dirty="0" smtClean="0"/>
              <a:t>Pointer</a:t>
            </a:r>
            <a:r>
              <a:rPr lang="he-IL" dirty="0" smtClean="0"/>
              <a:t>)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ישנם טיפוסים שונים:</a:t>
            </a:r>
          </a:p>
          <a:p>
            <a:pPr lvl="1"/>
            <a:r>
              <a:rPr lang="en-US" dirty="0" err="1" smtClean="0"/>
              <a:t>int</a:t>
            </a:r>
            <a:r>
              <a:rPr lang="he-IL" dirty="0" smtClean="0"/>
              <a:t> – מכיל מספר שלם</a:t>
            </a:r>
          </a:p>
          <a:p>
            <a:pPr lvl="1"/>
            <a:r>
              <a:rPr lang="en-US" dirty="0" smtClean="0"/>
              <a:t>double</a:t>
            </a:r>
            <a:r>
              <a:rPr lang="he-IL" dirty="0" smtClean="0"/>
              <a:t> – מכיל מספר עשרוני</a:t>
            </a:r>
          </a:p>
          <a:p>
            <a:pPr lvl="1"/>
            <a:r>
              <a:rPr lang="en-US" dirty="0" smtClean="0"/>
              <a:t>char</a:t>
            </a:r>
            <a:r>
              <a:rPr lang="he-IL" dirty="0" smtClean="0"/>
              <a:t> – מכיל תו</a:t>
            </a:r>
          </a:p>
          <a:p>
            <a:r>
              <a:rPr lang="he-IL" dirty="0" smtClean="0"/>
              <a:t>מצביע הוא </a:t>
            </a:r>
            <a:r>
              <a:rPr lang="he-IL" b="1" dirty="0" smtClean="0"/>
              <a:t>טיפוס המכיל כתובת</a:t>
            </a:r>
            <a:r>
              <a:rPr lang="he-IL" dirty="0" smtClean="0"/>
              <a:t> של משתנה אחר</a:t>
            </a:r>
          </a:p>
          <a:p>
            <a:r>
              <a:rPr lang="he-IL" dirty="0" smtClean="0"/>
              <a:t>עבור כל טיפוס שלמדנו עד כה יש מצביע מהטיפוס המתאים (מצביע לתא המכיל </a:t>
            </a:r>
            <a:r>
              <a:rPr lang="en-US" dirty="0" err="1" smtClean="0"/>
              <a:t>int</a:t>
            </a:r>
            <a:r>
              <a:rPr lang="he-IL" dirty="0" smtClean="0"/>
              <a:t>, מצביע לתא המכיל </a:t>
            </a:r>
            <a:r>
              <a:rPr lang="en-US" dirty="0" smtClean="0"/>
              <a:t>double</a:t>
            </a:r>
            <a:r>
              <a:rPr lang="he-IL" dirty="0" smtClean="0"/>
              <a:t> וכו')</a:t>
            </a:r>
          </a:p>
          <a:p>
            <a:r>
              <a:rPr lang="he-IL" dirty="0" smtClean="0"/>
              <a:t>גודלו של משתנה מטיפוס מצביע הוא 4 בתים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פעולות אריתמטיות על כתובות</a:t>
            </a:r>
            <a:endParaRPr lang="en-US" smtClean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965200" y="1282149"/>
            <a:ext cx="10665968" cy="5406518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מוגדרות 3 פעולות אריתמטיות על כתובות:</a:t>
            </a:r>
          </a:p>
          <a:p>
            <a:pPr lvl="1"/>
            <a:r>
              <a:rPr lang="he-IL" dirty="0" smtClean="0"/>
              <a:t>כתובת + מספר שלם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</a:t>
            </a:r>
            <a:r>
              <a:rPr lang="he-IL" dirty="0" smtClean="0"/>
              <a:t>כתובת </a:t>
            </a:r>
          </a:p>
          <a:p>
            <a:pPr lvl="1"/>
            <a:r>
              <a:rPr lang="he-IL" dirty="0" smtClean="0"/>
              <a:t>כתובת - מספר שלם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</a:t>
            </a:r>
            <a:r>
              <a:rPr lang="he-IL" dirty="0" smtClean="0"/>
              <a:t>כתובת </a:t>
            </a:r>
          </a:p>
          <a:p>
            <a:pPr lvl="1"/>
            <a:r>
              <a:rPr lang="he-IL" dirty="0" smtClean="0"/>
              <a:t>כתובת– כתובת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מספר שלם</a:t>
            </a:r>
          </a:p>
          <a:p>
            <a:endParaRPr lang="he-IL" sz="2400" dirty="0"/>
          </a:p>
          <a:p>
            <a:r>
              <a:rPr lang="he-IL" sz="3500" dirty="0"/>
              <a:t>כאשר מבצעים אריתמטיקה של כתובת עם מספר שלם יש חשיבות לסוג המצביע. </a:t>
            </a:r>
          </a:p>
          <a:p>
            <a:pPr lvl="1"/>
            <a:r>
              <a:rPr lang="he-IL" sz="3000" dirty="0" smtClean="0"/>
              <a:t>אם </a:t>
            </a:r>
            <a:r>
              <a:rPr lang="en-US" sz="3000" dirty="0"/>
              <a:t>p</a:t>
            </a:r>
            <a:r>
              <a:rPr lang="he-IL" sz="3000" dirty="0"/>
              <a:t> מצביע לטיפוס </a:t>
            </a:r>
            <a:r>
              <a:rPr lang="en-US" sz="3000" dirty="0"/>
              <a:t>type</a:t>
            </a:r>
            <a:r>
              <a:rPr lang="he-IL" sz="3000" dirty="0"/>
              <a:t> אזי הוספת מספר שלם </a:t>
            </a:r>
            <a:r>
              <a:rPr lang="en-US" sz="3000" dirty="0"/>
              <a:t>k</a:t>
            </a:r>
            <a:r>
              <a:rPr lang="he-IL" sz="3000" dirty="0"/>
              <a:t> תיתן את הכתובת: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dirty="0"/>
              <a:t> </a:t>
            </a:r>
            <a:endParaRPr lang="en-US" sz="2400" dirty="0" smtClean="0"/>
          </a:p>
          <a:p>
            <a:pPr algn="l" rtl="0">
              <a:buFont typeface="Wingdings" pitchFamily="2" charset="2"/>
              <a:buNone/>
            </a:pPr>
            <a:r>
              <a:rPr lang="he-IL" sz="2400" dirty="0" smtClean="0"/>
              <a:t> </a:t>
            </a:r>
            <a:r>
              <a:rPr lang="en-US" sz="2400" dirty="0" err="1"/>
              <a:t>p+k</a:t>
            </a:r>
            <a:r>
              <a:rPr lang="en-US" sz="2400" dirty="0"/>
              <a:t> =p + </a:t>
            </a:r>
            <a:r>
              <a:rPr lang="en-US" sz="2400" dirty="0" smtClean="0"/>
              <a:t>k*sizeof(type)</a:t>
            </a:r>
          </a:p>
          <a:p>
            <a:pPr marL="855663" lvl="1" indent="-279400"/>
            <a:r>
              <a:rPr lang="he-IL" sz="3000" dirty="0" smtClean="0">
                <a:solidFill>
                  <a:schemeClr val="tx1"/>
                </a:solidFill>
                <a:latin typeface="+mj-lt"/>
              </a:rPr>
              <a:t>אם מחסרים</a:t>
            </a: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he-IL" sz="3000" dirty="0" smtClean="0">
                <a:solidFill>
                  <a:schemeClr val="tx1"/>
                </a:solidFill>
                <a:latin typeface="+mj-lt"/>
              </a:rPr>
              <a:t>מ </a:t>
            </a: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he-IL" sz="3000" dirty="0" smtClean="0">
                <a:solidFill>
                  <a:schemeClr val="tx1"/>
                </a:solidFill>
                <a:latin typeface="+mj-lt"/>
              </a:rPr>
              <a:t> מספר שלם </a:t>
            </a: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he-IL" sz="3000" dirty="0" smtClean="0">
                <a:solidFill>
                  <a:schemeClr val="tx1"/>
                </a:solidFill>
                <a:latin typeface="+mj-lt"/>
              </a:rPr>
              <a:t> התוצאה: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dirty="0" smtClean="0"/>
              <a:t>  </a:t>
            </a:r>
            <a:r>
              <a:rPr lang="en-US" sz="2400" dirty="0"/>
              <a:t>p-k =p - k*</a:t>
            </a:r>
            <a:r>
              <a:rPr lang="en-US" sz="2400" dirty="0" err="1"/>
              <a:t>sizeof</a:t>
            </a:r>
            <a:r>
              <a:rPr lang="en-US" sz="2400" dirty="0"/>
              <a:t>(type)</a:t>
            </a:r>
            <a:endParaRPr lang="he-IL" sz="2400" dirty="0"/>
          </a:p>
          <a:p>
            <a:pPr algn="l" rtl="0">
              <a:buFont typeface="Wingdings" pitchFamily="2" charset="2"/>
              <a:buNone/>
            </a:pPr>
            <a:endParaRPr 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פעולות אריתמטיות על שם מערך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ניתן לראות כי אם </a:t>
            </a:r>
            <a:r>
              <a:rPr lang="en-US" dirty="0" err="1"/>
              <a:t>arr</a:t>
            </a:r>
            <a:r>
              <a:rPr lang="he-IL" dirty="0"/>
              <a:t> הינו שם של מערך אזי ערך הביטוי </a:t>
            </a:r>
            <a:r>
              <a:rPr lang="en-US" dirty="0"/>
              <a:t>(</a:t>
            </a:r>
            <a:r>
              <a:rPr lang="en-US" dirty="0" err="1"/>
              <a:t>arr+i</a:t>
            </a:r>
            <a:r>
              <a:rPr lang="en-US" dirty="0"/>
              <a:t>)</a:t>
            </a:r>
            <a:r>
              <a:rPr lang="he-IL" dirty="0"/>
              <a:t> הוא כתובת האיבר ה- </a:t>
            </a:r>
            <a:r>
              <a:rPr lang="en-US" dirty="0" err="1"/>
              <a:t>i</a:t>
            </a:r>
            <a:r>
              <a:rPr lang="he-IL" dirty="0"/>
              <a:t> במערך, והביטוי </a:t>
            </a:r>
            <a:r>
              <a:rPr lang="en-US" dirty="0"/>
              <a:t>*(</a:t>
            </a:r>
            <a:r>
              <a:rPr lang="en-US" dirty="0" err="1"/>
              <a:t>arr+i</a:t>
            </a:r>
            <a:r>
              <a:rPr lang="en-US" dirty="0"/>
              <a:t>)</a:t>
            </a:r>
            <a:r>
              <a:rPr lang="he-IL" dirty="0"/>
              <a:t> הינו תוכן האיבר ה- </a:t>
            </a:r>
            <a:r>
              <a:rPr lang="en-US" dirty="0" err="1"/>
              <a:t>i</a:t>
            </a:r>
            <a:r>
              <a:rPr lang="he-IL" dirty="0" smtClean="0"/>
              <a:t>: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/>
              <a:t>&amp;</a:t>
            </a:r>
            <a:r>
              <a:rPr lang="en-US" sz="2800" dirty="0" err="1"/>
              <a:t>arr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≡  (</a:t>
            </a:r>
            <a:r>
              <a:rPr lang="en-US" sz="2800" dirty="0" err="1"/>
              <a:t>arr+i</a:t>
            </a:r>
            <a:r>
              <a:rPr lang="en-US" sz="2800" dirty="0"/>
              <a:t>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/>
              <a:t>arr[</a:t>
            </a:r>
            <a:r>
              <a:rPr lang="en-US" sz="2800" dirty="0" err="1"/>
              <a:t>i</a:t>
            </a:r>
            <a:r>
              <a:rPr lang="en-US" sz="2800" dirty="0"/>
              <a:t>]   ≡ *(</a:t>
            </a:r>
            <a:r>
              <a:rPr lang="en-US" sz="2800" dirty="0" err="1"/>
              <a:t>arr+i</a:t>
            </a:r>
            <a:r>
              <a:rPr lang="en-US" sz="2800" dirty="0"/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77" name="Group 125"/>
          <p:cNvGraphicFramePr>
            <a:graphicFrameLocks noGrp="1"/>
          </p:cNvGraphicFramePr>
          <p:nvPr/>
        </p:nvGraphicFramePr>
        <p:xfrm>
          <a:off x="2057400" y="5008564"/>
          <a:ext cx="2667000" cy="1620839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02"/>
          <p:cNvGraphicFramePr>
            <a:graphicFrameLocks noGrp="1"/>
          </p:cNvGraphicFramePr>
          <p:nvPr/>
        </p:nvGraphicFramePr>
        <p:xfrm>
          <a:off x="2063552" y="5013177"/>
          <a:ext cx="2667000" cy="1620839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dirty="0"/>
              <a:t>פעולות אריתמטיות על </a:t>
            </a:r>
            <a:r>
              <a:rPr lang="he-IL" dirty="0" smtClean="0"/>
              <a:t>כתובות</a:t>
            </a:r>
            <a:r>
              <a:rPr lang="en-US" dirty="0" smtClean="0"/>
              <a:t>  </a:t>
            </a:r>
            <a:r>
              <a:rPr lang="he-IL" dirty="0" smtClean="0"/>
              <a:t>(1)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600201"/>
            <a:ext cx="81534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noProof="1"/>
              <a:t>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int* p = arr;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printf</a:t>
            </a:r>
            <a:r>
              <a:rPr lang="en-US" noProof="1" smtClean="0"/>
              <a:t>("&amp;arr</a:t>
            </a:r>
            <a:r>
              <a:rPr lang="en-US" noProof="1"/>
              <a:t>=%p, p=%p\n", arr, p);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p++;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printf("&amp;(arr+1)=%p, p=%p\n", arr+1, p);</a:t>
            </a:r>
            <a:endParaRPr lang="he-IL" dirty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dirty="0"/>
              <a:t>	</a:t>
            </a:r>
            <a:r>
              <a:rPr lang="en-US" noProof="1"/>
              <a:t>printf("*(arr+1)=%d, *p=%d\n", *(arr+1), *p);</a:t>
            </a:r>
            <a:endParaRPr lang="en-US" sz="1800" dirty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74812" name="Group 60"/>
          <p:cNvGraphicFramePr>
            <a:graphicFrameLocks noGrp="1"/>
          </p:cNvGraphicFramePr>
          <p:nvPr/>
        </p:nvGraphicFramePr>
        <p:xfrm>
          <a:off x="2060848" y="5013177"/>
          <a:ext cx="2667000" cy="1620839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54" name="Group 102"/>
          <p:cNvGraphicFramePr>
            <a:graphicFrameLocks noGrp="1"/>
          </p:cNvGraphicFramePr>
          <p:nvPr/>
        </p:nvGraphicFramePr>
        <p:xfrm>
          <a:off x="2063552" y="5013177"/>
          <a:ext cx="2667000" cy="1620839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75" name="Text Box 123"/>
          <p:cNvSpPr txBox="1">
            <a:spLocks noChangeArrowheads="1"/>
          </p:cNvSpPr>
          <p:nvPr/>
        </p:nvSpPr>
        <p:spPr bwMode="auto">
          <a:xfrm>
            <a:off x="6127530" y="3343793"/>
            <a:ext cx="3824581" cy="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=1000, p=1000</a:t>
            </a:r>
          </a:p>
        </p:txBody>
      </p:sp>
      <p:sp>
        <p:nvSpPr>
          <p:cNvPr id="74876" name="Text Box 124"/>
          <p:cNvSpPr txBox="1">
            <a:spLocks noChangeArrowheads="1"/>
          </p:cNvSpPr>
          <p:nvPr/>
        </p:nvSpPr>
        <p:spPr bwMode="auto">
          <a:xfrm>
            <a:off x="5303912" y="4133614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&amp;(arr+1)=1004, p=1004</a:t>
            </a:r>
          </a:p>
        </p:txBody>
      </p:sp>
      <p:sp>
        <p:nvSpPr>
          <p:cNvPr id="74901" name="Line 149"/>
          <p:cNvSpPr>
            <a:spLocks noChangeShapeType="1"/>
          </p:cNvSpPr>
          <p:nvPr/>
        </p:nvSpPr>
        <p:spPr bwMode="auto">
          <a:xfrm flipH="1">
            <a:off x="2694526" y="2666122"/>
            <a:ext cx="3350675" cy="1196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03" name="Text Box 151"/>
          <p:cNvSpPr txBox="1">
            <a:spLocks noChangeArrowheads="1"/>
          </p:cNvSpPr>
          <p:nvPr/>
        </p:nvSpPr>
        <p:spPr bwMode="auto">
          <a:xfrm>
            <a:off x="6863254" y="4589326"/>
            <a:ext cx="30888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*(arr+1)=2, *p=2</a:t>
            </a:r>
          </a:p>
        </p:txBody>
      </p:sp>
      <p:pic>
        <p:nvPicPr>
          <p:cNvPr id="74904" name="Picture 1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415236"/>
            <a:ext cx="42672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900" name="Text Box 148"/>
          <p:cNvSpPr txBox="1">
            <a:spLocks noChangeArrowheads="1"/>
          </p:cNvSpPr>
          <p:nvPr/>
        </p:nvSpPr>
        <p:spPr bwMode="auto">
          <a:xfrm>
            <a:off x="5827440" y="1772817"/>
            <a:ext cx="4343400" cy="923925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מאחר וזוהי כתובת של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קידום ב- 1 ייתן: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p+k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=p + k*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(type)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+ 1*4 = 1004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7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75" grpId="0"/>
      <p:bldP spid="74876" grpId="0"/>
      <p:bldP spid="74901" grpId="0" animBg="1"/>
      <p:bldP spid="74903" grpId="0"/>
      <p:bldP spid="7490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פעולות אריתמטיות על כתובות </a:t>
            </a:r>
            <a:r>
              <a:rPr lang="he-IL" dirty="0" smtClean="0"/>
              <a:t>(2)</a:t>
            </a:r>
            <a:endParaRPr lang="en-US" dirty="0"/>
          </a:p>
        </p:txBody>
      </p:sp>
      <p:sp>
        <p:nvSpPr>
          <p:cNvPr id="79896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1898848" y="1219200"/>
            <a:ext cx="8229600" cy="4937760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noProof="1"/>
              <a:t>int arr[] = {4,2,8};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int* p = NULL;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printf("arr+0=%p, *(arr+0)=%d\n", (arr+0), *(arr+0));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printf("arr+1=%p, *(arr+1)=%d\n", (arr+1), *(arr+1));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printf("arr+2=%p, *(arr+2)=%d\n", (arr+2), *(arr+2));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 = arr + 2;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printf("p=%p, *p=%d\n", p, *p);</a:t>
            </a:r>
            <a:endParaRPr lang="en-US" sz="1800" dirty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graphicFrame>
        <p:nvGraphicFramePr>
          <p:cNvPr id="79966" name="Group 94"/>
          <p:cNvGraphicFramePr>
            <a:graphicFrameLocks noGrp="1"/>
          </p:cNvGraphicFramePr>
          <p:nvPr/>
        </p:nvGraphicFramePr>
        <p:xfrm>
          <a:off x="2057400" y="5257800"/>
          <a:ext cx="2667000" cy="146304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7168054" y="3234336"/>
            <a:ext cx="39334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arr+0=1000, *(arr+0)=4</a:t>
            </a:r>
          </a:p>
        </p:txBody>
      </p:sp>
      <p:graphicFrame>
        <p:nvGraphicFramePr>
          <p:cNvPr id="80033" name="Group 161"/>
          <p:cNvGraphicFramePr>
            <a:graphicFrameLocks noGrp="1"/>
          </p:cNvGraphicFramePr>
          <p:nvPr/>
        </p:nvGraphicFramePr>
        <p:xfrm>
          <a:off x="2057400" y="5257800"/>
          <a:ext cx="2667000" cy="146304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078" name="Group 206"/>
          <p:cNvGraphicFramePr>
            <a:graphicFrameLocks noGrp="1"/>
          </p:cNvGraphicFramePr>
          <p:nvPr/>
        </p:nvGraphicFramePr>
        <p:xfrm>
          <a:off x="2057400" y="5257800"/>
          <a:ext cx="2667000" cy="146304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099" name="Text Box 227"/>
          <p:cNvSpPr txBox="1">
            <a:spLocks noChangeArrowheads="1"/>
          </p:cNvSpPr>
          <p:nvPr/>
        </p:nvSpPr>
        <p:spPr bwMode="auto">
          <a:xfrm>
            <a:off x="6453351" y="3626282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arr+1=1004, *(arr+1)=2</a:t>
            </a:r>
          </a:p>
        </p:txBody>
      </p:sp>
      <p:sp>
        <p:nvSpPr>
          <p:cNvPr id="80100" name="Text Box 228"/>
          <p:cNvSpPr txBox="1">
            <a:spLocks noChangeArrowheads="1"/>
          </p:cNvSpPr>
          <p:nvPr/>
        </p:nvSpPr>
        <p:spPr bwMode="auto">
          <a:xfrm>
            <a:off x="6453351" y="408749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arr+2=1008, *(arr+2)=8</a:t>
            </a:r>
          </a:p>
        </p:txBody>
      </p:sp>
      <p:sp>
        <p:nvSpPr>
          <p:cNvPr id="80101" name="Text Box 229"/>
          <p:cNvSpPr txBox="1">
            <a:spLocks noChangeArrowheads="1"/>
          </p:cNvSpPr>
          <p:nvPr/>
        </p:nvSpPr>
        <p:spPr bwMode="auto">
          <a:xfrm>
            <a:off x="6453351" y="4812977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p=1008, *p=8</a:t>
            </a:r>
          </a:p>
        </p:txBody>
      </p:sp>
      <p:graphicFrame>
        <p:nvGraphicFramePr>
          <p:cNvPr id="80012" name="Group 140"/>
          <p:cNvGraphicFramePr>
            <a:graphicFrameLocks noGrp="1"/>
          </p:cNvGraphicFramePr>
          <p:nvPr/>
        </p:nvGraphicFramePr>
        <p:xfrm>
          <a:off x="2057400" y="5257800"/>
          <a:ext cx="2667000" cy="146304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0102" name="Picture 2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1340769"/>
            <a:ext cx="38862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9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9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9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9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79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9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9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79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9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79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9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79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9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79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79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9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79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79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8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798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798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798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79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80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80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80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60" grpId="0"/>
      <p:bldP spid="80099" grpId="0"/>
      <p:bldP spid="80100" grpId="0"/>
      <p:bldP spid="801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פעולות אריתמטיות על כתובות </a:t>
            </a:r>
            <a:r>
              <a:rPr lang="he-IL" dirty="0" smtClean="0"/>
              <a:t>(3)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int* p;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size;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int arr[] = {4,2,8};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size = sizeof(arr)/sizeof(arr[0]);</a:t>
            </a:r>
          </a:p>
          <a:p>
            <a:pPr algn="l" rtl="0">
              <a:buFont typeface="Wingdings" pitchFamily="2" charset="2"/>
              <a:buNone/>
            </a:pPr>
            <a:endParaRPr lang="en-US" sz="1800" noProof="1"/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 = arr + size;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printf("p=%p, *p=%d\n", p, *p);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 = p - 2;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printf("After p=p-2:\n");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	printf("p=%p, *p=%d\n", p, *p);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5047593" y="4260444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p=1020, *p=???</a:t>
            </a:r>
          </a:p>
        </p:txBody>
      </p:sp>
      <p:graphicFrame>
        <p:nvGraphicFramePr>
          <p:cNvPr id="86176" name="Group 160"/>
          <p:cNvGraphicFramePr>
            <a:graphicFrameLocks noGrp="1"/>
          </p:cNvGraphicFramePr>
          <p:nvPr/>
        </p:nvGraphicFramePr>
        <p:xfrm>
          <a:off x="7533456" y="1344960"/>
          <a:ext cx="2667000" cy="219456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77" name="Text Box 161"/>
          <p:cNvSpPr txBox="1">
            <a:spLocks noChangeArrowheads="1"/>
          </p:cNvSpPr>
          <p:nvPr/>
        </p:nvSpPr>
        <p:spPr bwMode="auto">
          <a:xfrm>
            <a:off x="4818993" y="5348081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יודפס: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p=1012, *p=2</a:t>
            </a:r>
          </a:p>
        </p:txBody>
      </p:sp>
      <p:graphicFrame>
        <p:nvGraphicFramePr>
          <p:cNvPr id="86209" name="Group 193"/>
          <p:cNvGraphicFramePr>
            <a:graphicFrameLocks noGrp="1"/>
          </p:cNvGraphicFramePr>
          <p:nvPr/>
        </p:nvGraphicFramePr>
        <p:xfrm>
          <a:off x="7533456" y="1344960"/>
          <a:ext cx="2667000" cy="219456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67" name="Group 251"/>
          <p:cNvGraphicFramePr>
            <a:graphicFrameLocks noGrp="1"/>
          </p:cNvGraphicFramePr>
          <p:nvPr/>
        </p:nvGraphicFramePr>
        <p:xfrm>
          <a:off x="7533456" y="1344960"/>
          <a:ext cx="2667000" cy="219456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38" name="Group 222"/>
          <p:cNvGraphicFramePr>
            <a:graphicFrameLocks noGrp="1"/>
          </p:cNvGraphicFramePr>
          <p:nvPr/>
        </p:nvGraphicFramePr>
        <p:xfrm>
          <a:off x="7533456" y="1344960"/>
          <a:ext cx="2667000" cy="219456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327" name="Group 311"/>
          <p:cNvGraphicFramePr>
            <a:graphicFrameLocks noGrp="1"/>
          </p:cNvGraphicFramePr>
          <p:nvPr/>
        </p:nvGraphicFramePr>
        <p:xfrm>
          <a:off x="7533456" y="1344960"/>
          <a:ext cx="2667000" cy="2194560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6356" name="Picture 3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656" y="1268761"/>
            <a:ext cx="348615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86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86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86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86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8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/>
      <p:bldP spid="8617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סדר פעולות</a:t>
            </a:r>
            <a:endParaRPr lang="en-US" dirty="0" smtClean="0"/>
          </a:p>
        </p:txBody>
      </p:sp>
      <p:graphicFrame>
        <p:nvGraphicFramePr>
          <p:cNvPr id="125956" name="Group 4"/>
          <p:cNvGraphicFramePr>
            <a:graphicFrameLocks noGrp="1"/>
          </p:cNvGraphicFramePr>
          <p:nvPr>
            <p:ph sz="quarter" idx="1"/>
          </p:nvPr>
        </p:nvGraphicFramePr>
        <p:xfrm>
          <a:off x="3946278" y="1988840"/>
          <a:ext cx="3733898" cy="731520"/>
        </p:xfrm>
        <a:graphic>
          <a:graphicData uri="http://schemas.openxmlformats.org/drawingml/2006/table">
            <a:tbl>
              <a:tblPr/>
              <a:tblGrid>
                <a:gridCol w="1463708"/>
                <a:gridCol w="1266857"/>
                <a:gridCol w="100333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x</a:t>
                      </a:r>
                    </a:p>
                  </a:txBody>
                  <a:tcPr marL="340535" marR="340535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40535" marR="3405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40535" marR="3405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pX</a:t>
                      </a:r>
                    </a:p>
                  </a:txBody>
                  <a:tcPr marL="340535" marR="340535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40535" marR="3405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340535" marR="3405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9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6102" y="1243359"/>
            <a:ext cx="10905066" cy="5377573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מה תהייה התוצאה של הפעולות הבאות:</a:t>
            </a:r>
          </a:p>
          <a:p>
            <a:pPr marL="382588" indent="15875" algn="l"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int x=3;</a:t>
            </a:r>
          </a:p>
          <a:p>
            <a:pPr marL="382588" indent="15875" algn="l"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int* pX = &amp;x;</a:t>
            </a:r>
          </a:p>
          <a:p>
            <a:pPr marL="382588" indent="15875" algn="l"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*pX++;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האם:</a:t>
            </a:r>
          </a:p>
          <a:p>
            <a:pPr lvl="1" algn="r" rt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קודם מקדמים את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ל- 1004 ועל זה מפעילים *?</a:t>
            </a:r>
          </a:p>
          <a:p>
            <a:pPr lvl="1" algn="r" rt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קודם מפעילים את * על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ועל התוכן מפעילים ++?</a:t>
            </a:r>
          </a:p>
          <a:p>
            <a:pPr algn="r" rt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במקרה הזה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יישאר 3 הפוינטר יצביע על </a:t>
            </a:r>
            <a:r>
              <a:rPr lang="he-IL" sz="2800" smtClean="0">
                <a:latin typeface="Arial" panose="020B0604020202020204" pitchFamily="34" charset="0"/>
                <a:cs typeface="Arial" panose="020B0604020202020204" pitchFamily="34" charset="0"/>
              </a:rPr>
              <a:t>זיכרון מוזז</a:t>
            </a:r>
          </a:p>
          <a:p>
            <a:pPr algn="r" rtl="1"/>
            <a:r>
              <a:rPr lang="he-IL" sz="2800" smtClean="0">
                <a:latin typeface="Arial" panose="020B0604020202020204" pitchFamily="34" charset="0"/>
                <a:cs typeface="Arial" panose="020B0604020202020204" pitchFamily="34" charset="0"/>
              </a:rPr>
              <a:t>לסוגריים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יש עדיפות, לכן התיקון יהיה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)++</a:t>
            </a:r>
          </a:p>
          <a:p>
            <a:pPr algn="r" rt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המלצה – השתמש בסוגריים למנוע טעויות והפתעות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/>
              <a:t>מעבר עולה על איברי מערך עם מצביע מטייל</a:t>
            </a:r>
            <a:endParaRPr lang="en-US" sz="36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1800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1800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int* 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int size = sizeof(arr)/sizeof(arr[0]);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p = arr;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printf("Values in the array: ");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for (    </a:t>
            </a:r>
            <a:r>
              <a:rPr lang="en-US" sz="1800" dirty="0"/>
              <a:t>        </a:t>
            </a:r>
            <a:r>
              <a:rPr lang="en-US" sz="1800" noProof="1"/>
              <a:t> ;               ;i++,             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	printf("%d ", *p);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	printf("\n");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46</a:t>
            </a:fld>
            <a:endParaRPr lang="en-US" dirty="0"/>
          </a:p>
        </p:txBody>
      </p:sp>
      <p:pic>
        <p:nvPicPr>
          <p:cNvPr id="83090" name="Picture 1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928" y="3248422"/>
            <a:ext cx="46482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092" name="Rectangle 148"/>
          <p:cNvSpPr>
            <a:spLocks noChangeArrowheads="1"/>
          </p:cNvSpPr>
          <p:nvPr/>
        </p:nvSpPr>
        <p:spPr bwMode="auto">
          <a:xfrm>
            <a:off x="2131964" y="4451757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noProof="1"/>
              <a:t>i</a:t>
            </a:r>
            <a:r>
              <a:rPr lang="en-US" noProof="1" smtClean="0"/>
              <a:t>nt </a:t>
            </a:r>
            <a:r>
              <a:rPr lang="en-US" noProof="1"/>
              <a:t>i = 0</a:t>
            </a:r>
            <a:endParaRPr lang="en-US" dirty="0"/>
          </a:p>
        </p:txBody>
      </p: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3060423" y="4451757"/>
            <a:ext cx="865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 &lt; size</a:t>
            </a:r>
          </a:p>
        </p:txBody>
      </p:sp>
      <p:sp>
        <p:nvSpPr>
          <p:cNvPr id="83094" name="Rectangle 150"/>
          <p:cNvSpPr>
            <a:spLocks noChangeArrowheads="1"/>
          </p:cNvSpPr>
          <p:nvPr/>
        </p:nvSpPr>
        <p:spPr bwMode="auto">
          <a:xfrm>
            <a:off x="4393253" y="4451757"/>
            <a:ext cx="7676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 p++</a:t>
            </a:r>
          </a:p>
        </p:txBody>
      </p:sp>
      <p:sp>
        <p:nvSpPr>
          <p:cNvPr id="83174" name="Rectangle 230"/>
          <p:cNvSpPr>
            <a:spLocks noChangeArrowheads="1"/>
          </p:cNvSpPr>
          <p:nvPr/>
        </p:nvSpPr>
        <p:spPr bwMode="auto">
          <a:xfrm>
            <a:off x="4777076" y="1547680"/>
            <a:ext cx="5257800" cy="936104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משתנה שמחזיק כל פעם את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הכתובת של האיבר הבא במערך אותו רוצים להדפיס,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ומאחר והוא מכיל כתובת ל-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מטיפוס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int*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3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71528" y="214536"/>
            <a:ext cx="8363272" cy="704056"/>
          </a:xfrm>
        </p:spPr>
        <p:txBody>
          <a:bodyPr>
            <a:noAutofit/>
          </a:bodyPr>
          <a:lstStyle/>
          <a:p>
            <a:pPr algn="r"/>
            <a:r>
              <a:rPr lang="he-IL" dirty="0" smtClean="0"/>
              <a:t>נשים לב...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9867" y="980728"/>
            <a:ext cx="10684933" cy="5688632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ראינו שניתן לבצע את הפעולה ++ על משתנה מטיפוס כתובת</a:t>
            </a:r>
          </a:p>
          <a:p>
            <a:pPr algn="r" rt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אסור לקדם מערך (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e-IL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בפונקציה שהגדירה את המערך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לא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ניתן לשנות את מיקומם של משתנים בזיכרון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lang="he-IL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בפונקציה שמקבלת מערך </a:t>
            </a:r>
            <a:r>
              <a:rPr lang="en-US" sz="3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he-IL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אפשר לקדם את הכתובת.</a:t>
            </a:r>
          </a:p>
          <a:p>
            <a:pPr marL="0" indent="0" algn="r" rtl="1">
              <a:buNone/>
            </a:pPr>
            <a:endParaRPr lang="en-US" sz="3200" b="1" noProof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int arr[] = {4,2,8};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arr++;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printf("*arr=%d\n", *arr);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77948" name="Text Box 124"/>
          <p:cNvSpPr txBox="1">
            <a:spLocks noChangeArrowheads="1"/>
          </p:cNvSpPr>
          <p:nvPr/>
        </p:nvSpPr>
        <p:spPr bwMode="auto">
          <a:xfrm>
            <a:off x="2447764" y="4709220"/>
            <a:ext cx="510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9900"/>
                </a:solidFill>
              </a:rPr>
              <a:t>// same as: </a:t>
            </a:r>
            <a:r>
              <a:rPr lang="en-US" b="1" dirty="0" err="1">
                <a:solidFill>
                  <a:srgbClr val="009900"/>
                </a:solidFill>
              </a:rPr>
              <a:t>arr</a:t>
            </a:r>
            <a:r>
              <a:rPr lang="en-US" b="1" dirty="0">
                <a:solidFill>
                  <a:srgbClr val="009900"/>
                </a:solidFill>
              </a:rPr>
              <a:t> = arr+1 </a:t>
            </a:r>
            <a:r>
              <a:rPr lang="en-US" b="1" dirty="0">
                <a:solidFill>
                  <a:srgbClr val="009900"/>
                </a:solidFill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009900"/>
                </a:solidFill>
                <a:sym typeface="Wingdings" pitchFamily="2" charset="2"/>
              </a:rPr>
              <a:t>arr</a:t>
            </a:r>
            <a:r>
              <a:rPr lang="en-US" b="1" dirty="0">
                <a:solidFill>
                  <a:srgbClr val="009900"/>
                </a:solidFill>
                <a:sym typeface="Wingdings" pitchFamily="2" charset="2"/>
              </a:rPr>
              <a:t> = 1004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77950" name="AutoShape 126"/>
          <p:cNvSpPr>
            <a:spLocks noChangeArrowheads="1"/>
          </p:cNvSpPr>
          <p:nvPr/>
        </p:nvSpPr>
        <p:spPr bwMode="auto">
          <a:xfrm>
            <a:off x="2737832" y="6028184"/>
            <a:ext cx="3886200" cy="685800"/>
          </a:xfrm>
          <a:prstGeom prst="wedgeRectCallout">
            <a:avLst>
              <a:gd name="adj1" fmla="val -68130"/>
              <a:gd name="adj2" fmla="val -199214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שורה זו לא תתקמפל, כי לא ניתן לשנות את מיקומם של משתנים בזיכרון!!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51" name="Line 127"/>
          <p:cNvSpPr>
            <a:spLocks noChangeShapeType="1"/>
          </p:cNvSpPr>
          <p:nvPr/>
        </p:nvSpPr>
        <p:spPr bwMode="auto">
          <a:xfrm>
            <a:off x="1340317" y="4963593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27664" y="4954713"/>
            <a:ext cx="4372136" cy="1728192"/>
          </a:xfrm>
        </p:spPr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printArr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int* arr, int size)</a:t>
            </a:r>
          </a:p>
          <a:p>
            <a:pPr algn="l" rtl="0">
              <a:buFont typeface="Wingdings" pitchFamily="2" charset="2"/>
              <a:buNone/>
            </a:pPr>
            <a:r>
              <a:rPr lang="he-IL" sz="1600" dirty="0"/>
              <a:t>}</a:t>
            </a:r>
          </a:p>
          <a:p>
            <a:pPr algn="l" rtl="0">
              <a:buFont typeface="Wingdings" pitchFamily="2" charset="2"/>
              <a:buNone/>
            </a:pPr>
            <a:r>
              <a:rPr lang="nn-NO" sz="1600" dirty="0"/>
              <a:t>	for (int i = 0; i &lt; size; i++,arr++)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(“%5d”,*arr);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/>
              <a:t> </a:t>
            </a:r>
            <a:r>
              <a:rPr lang="he-IL" sz="1600" dirty="0"/>
              <a:t>{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48" grpId="0"/>
      <p:bldP spid="77950" grpId="0" animBg="1"/>
      <p:bldP spid="77951" grpId="0" animBg="1"/>
      <p:bldP spid="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193"/>
          <p:cNvGraphicFramePr>
            <a:graphicFrameLocks noGrp="1"/>
          </p:cNvGraphicFramePr>
          <p:nvPr/>
        </p:nvGraphicFramePr>
        <p:xfrm>
          <a:off x="7241232" y="3284984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חיסור בין כתובות</a:t>
            </a:r>
            <a:endParaRPr lang="en-US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9867" y="1268760"/>
            <a:ext cx="10581301" cy="5489848"/>
          </a:xfrm>
        </p:spPr>
        <p:txBody>
          <a:bodyPr>
            <a:normAutofit/>
          </a:bodyPr>
          <a:lstStyle/>
          <a:p>
            <a:pPr algn="r" rtl="1">
              <a:lnSpc>
                <a:spcPct val="120000"/>
              </a:lnSpc>
            </a:pPr>
            <a:r>
              <a:rPr lang="he-IL" sz="3900" dirty="0">
                <a:latin typeface="Arial" panose="020B0604020202020204" pitchFamily="34" charset="0"/>
                <a:cs typeface="Arial" panose="020B0604020202020204" pitchFamily="34" charset="0"/>
              </a:rPr>
              <a:t>חיסור בין כתובות נותן את מספר התאים ביניהם (ולא את הפרש הכתובות!)</a:t>
            </a:r>
          </a:p>
          <a:p>
            <a:pPr>
              <a:lnSpc>
                <a:spcPct val="90000"/>
              </a:lnSpc>
            </a:pPr>
            <a:endParaRPr lang="he-IL" sz="2400" dirty="0"/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int arr[] = {4,2,8};</a:t>
            </a:r>
            <a:endParaRPr lang="he-IL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e-IL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int* p;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int size = sizeof(arr)/sizeof(arr[0]);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printf("The values in the array: ");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9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for (   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	printf("%d ", *p);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	printf("\n");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9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467" name="Rectangle 139"/>
          <p:cNvSpPr>
            <a:spLocks noChangeArrowheads="1"/>
          </p:cNvSpPr>
          <p:nvPr/>
        </p:nvSpPr>
        <p:spPr bwMode="auto">
          <a:xfrm>
            <a:off x="1873506" y="5459264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noProof="1"/>
              <a:t>p=arr</a:t>
            </a:r>
            <a:endParaRPr lang="en-US" dirty="0"/>
          </a:p>
        </p:txBody>
      </p:sp>
      <p:sp>
        <p:nvSpPr>
          <p:cNvPr id="99468" name="Rectangle 140"/>
          <p:cNvSpPr>
            <a:spLocks noChangeArrowheads="1"/>
          </p:cNvSpPr>
          <p:nvPr/>
        </p:nvSpPr>
        <p:spPr bwMode="auto">
          <a:xfrm>
            <a:off x="2787698" y="5474461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p-arr &lt; size</a:t>
            </a:r>
          </a:p>
        </p:txBody>
      </p:sp>
      <p:sp>
        <p:nvSpPr>
          <p:cNvPr id="99469" name="Rectangle 141"/>
          <p:cNvSpPr>
            <a:spLocks noChangeArrowheads="1"/>
          </p:cNvSpPr>
          <p:nvPr/>
        </p:nvSpPr>
        <p:spPr bwMode="auto">
          <a:xfrm>
            <a:off x="4438526" y="5477081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p++</a:t>
            </a:r>
          </a:p>
        </p:txBody>
      </p:sp>
      <p:graphicFrame>
        <p:nvGraphicFramePr>
          <p:cNvPr id="99572" name="Group 244"/>
          <p:cNvGraphicFramePr>
            <a:graphicFrameLocks noGrp="1"/>
          </p:cNvGraphicFramePr>
          <p:nvPr/>
        </p:nvGraphicFramePr>
        <p:xfrm>
          <a:off x="7248128" y="3256384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36625"/>
                <a:gridCol w="5334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4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04090"/>
              </p:ext>
            </p:extLst>
          </p:nvPr>
        </p:nvGraphicFramePr>
        <p:xfrm>
          <a:off x="7241232" y="3271242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43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04927"/>
              </p:ext>
            </p:extLst>
          </p:nvPr>
        </p:nvGraphicFramePr>
        <p:xfrm>
          <a:off x="7219553" y="3271242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470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07806"/>
              </p:ext>
            </p:extLst>
          </p:nvPr>
        </p:nvGraphicFramePr>
        <p:xfrm>
          <a:off x="7219553" y="3261717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520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90390"/>
              </p:ext>
            </p:extLst>
          </p:nvPr>
        </p:nvGraphicFramePr>
        <p:xfrm>
          <a:off x="7181453" y="3268703"/>
          <a:ext cx="2743200" cy="1840865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521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25717"/>
              </p:ext>
            </p:extLst>
          </p:nvPr>
        </p:nvGraphicFramePr>
        <p:xfrm>
          <a:off x="7212657" y="3271242"/>
          <a:ext cx="2752874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28786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67" grpId="0"/>
      <p:bldP spid="99468" grpId="0"/>
      <p:bldP spid="99468" grpId="1"/>
      <p:bldP spid="99468" grpId="2"/>
      <p:bldP spid="99468" grpId="3"/>
      <p:bldP spid="99469" grpId="0"/>
      <p:bldP spid="99469" grpId="1"/>
      <p:bldP spid="99469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שינוי ערכים לפרמטרים שהפונקציה מקבלת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החזרת יותר מערך אחד מפונקציה</a:t>
            </a:r>
          </a:p>
          <a:p>
            <a:r>
              <a:rPr lang="he-IL" sz="3200" b="1" dirty="0"/>
              <a:t>העברת מערכים לפונקציות</a:t>
            </a:r>
          </a:p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</a:rPr>
              <a:t>הקצאת מערכים בגודל לא ידוע בזמן קומפילציה – הקצאה דינאמית (לא נראה ביחידה זו)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הגדרת מצביע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sz="3200" dirty="0"/>
              <a:t>כדי להגדיר מצביע:</a:t>
            </a:r>
          </a:p>
          <a:p>
            <a:pPr algn="l" rtl="0">
              <a:buFont typeface="Wingdings" pitchFamily="2" charset="2"/>
              <a:buNone/>
            </a:pPr>
            <a:r>
              <a:rPr lang="en-US" sz="3200" dirty="0"/>
              <a:t>&lt;type&gt;* &lt;</a:t>
            </a:r>
            <a:r>
              <a:rPr lang="en-US" sz="3200" dirty="0" err="1"/>
              <a:t>var_name</a:t>
            </a:r>
            <a:r>
              <a:rPr lang="en-US" sz="3200" dirty="0"/>
              <a:t>&gt;;</a:t>
            </a:r>
          </a:p>
          <a:p>
            <a:pPr lvl="1"/>
            <a:r>
              <a:rPr lang="he-IL" sz="2800" dirty="0"/>
              <a:t>דוגמה:</a:t>
            </a:r>
          </a:p>
          <a:p>
            <a:pPr lvl="2"/>
            <a:r>
              <a:rPr lang="he-IL" sz="2400" dirty="0"/>
              <a:t>הגדרת משתנה המצביע למשתנה מטיפוס </a:t>
            </a:r>
            <a:r>
              <a:rPr lang="en-US" sz="2400" dirty="0" err="1"/>
              <a:t>int</a:t>
            </a:r>
            <a:r>
              <a:rPr lang="he-IL" sz="2400" dirty="0"/>
              <a:t>:</a:t>
            </a:r>
          </a:p>
          <a:p>
            <a:pPr lvl="2" algn="l" rtl="0">
              <a:buFont typeface="Wingdings" pitchFamily="2" charset="2"/>
              <a:buNone/>
            </a:pPr>
            <a:r>
              <a:rPr lang="he-IL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*   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lvl="2"/>
            <a:r>
              <a:rPr lang="he-IL" sz="2400" dirty="0"/>
              <a:t>הגדרת משתנה המצביע למשתנה מטיפוס </a:t>
            </a:r>
            <a:r>
              <a:rPr lang="en-US" sz="2400" dirty="0"/>
              <a:t>char</a:t>
            </a:r>
            <a:r>
              <a:rPr lang="he-IL" sz="2400" dirty="0"/>
              <a:t>:</a:t>
            </a:r>
          </a:p>
          <a:p>
            <a:pPr lvl="2" algn="l" rtl="0">
              <a:buFont typeface="Wingdings" pitchFamily="2" charset="2"/>
              <a:buNone/>
            </a:pPr>
            <a:r>
              <a:rPr lang="he-IL" sz="2400" dirty="0"/>
              <a:t>	</a:t>
            </a:r>
            <a:r>
              <a:rPr lang="en-US" sz="2400" dirty="0"/>
              <a:t>char* 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lvl="2" algn="l" rtl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העברת מערך לפונקציה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ראינו שבעזרת כתובת תחילת המערך (שם המערך)</a:t>
            </a:r>
            <a:r>
              <a:rPr lang="en-US" dirty="0" smtClean="0"/>
              <a:t> </a:t>
            </a:r>
            <a:r>
              <a:rPr lang="he-IL" dirty="0" smtClean="0"/>
              <a:t>ניתן לגשת לכל איברי המערך</a:t>
            </a:r>
          </a:p>
          <a:p>
            <a:r>
              <a:rPr lang="he-IL" dirty="0" smtClean="0"/>
              <a:t>כאשר מעבירים מערך לפונקציה, מעוברת כתובת ההתחלה של המערך</a:t>
            </a:r>
            <a:r>
              <a:rPr lang="he-IL" dirty="0"/>
              <a:t>.</a:t>
            </a:r>
            <a:endParaRPr lang="he-IL" dirty="0" smtClean="0"/>
          </a:p>
          <a:p>
            <a:r>
              <a:rPr lang="he-IL" dirty="0" smtClean="0"/>
              <a:t>כאשר מעבירים מערך לפונקציה יש להעביר כפרמטר גם את גודלו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70467" y="136261"/>
            <a:ext cx="10860701" cy="1033669"/>
          </a:xfrm>
        </p:spPr>
        <p:txBody>
          <a:bodyPr>
            <a:noAutofit/>
          </a:bodyPr>
          <a:lstStyle/>
          <a:p>
            <a:pPr algn="r"/>
            <a:r>
              <a:rPr lang="he-IL" sz="4400" dirty="0" smtClean="0"/>
              <a:t>שימוש במצביע </a:t>
            </a:r>
            <a:r>
              <a:rPr lang="en-US" sz="4400" dirty="0"/>
              <a:t>const </a:t>
            </a:r>
            <a:r>
              <a:rPr lang="he-IL" sz="4400" dirty="0"/>
              <a:t> </a:t>
            </a:r>
            <a:r>
              <a:rPr lang="he-IL" sz="4400" dirty="0" smtClean="0"/>
              <a:t>בהעברת מערך לפונקציה</a:t>
            </a:r>
            <a:endParaRPr lang="he-IL" sz="4400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275045"/>
          </a:xfrm>
        </p:spPr>
        <p:txBody>
          <a:bodyPr>
            <a:normAutofit/>
          </a:bodyPr>
          <a:lstStyle/>
          <a:p>
            <a:r>
              <a:rPr lang="he-IL" dirty="0" smtClean="0"/>
              <a:t>כיוון שהעברת </a:t>
            </a:r>
            <a:r>
              <a:rPr lang="he-IL" dirty="0"/>
              <a:t>מערך </a:t>
            </a:r>
            <a:r>
              <a:rPr lang="he-IL" dirty="0" smtClean="0"/>
              <a:t>לפונקציה מעבירה </a:t>
            </a:r>
            <a:r>
              <a:rPr lang="he-IL" dirty="0"/>
              <a:t>את </a:t>
            </a:r>
            <a:r>
              <a:rPr lang="he-IL" dirty="0" smtClean="0"/>
              <a:t>כתובת תחילת המערך כל שינוי שנעשה לערך אברי המערך בפונקציה "יראו" גם אחרי "היציאה" מהפונקציה</a:t>
            </a:r>
          </a:p>
          <a:p>
            <a:r>
              <a:rPr lang="he-IL" dirty="0" smtClean="0"/>
              <a:t>לכן </a:t>
            </a:r>
            <a:r>
              <a:rPr lang="he-IL" dirty="0"/>
              <a:t>פונקציות המקבלות </a:t>
            </a:r>
            <a:r>
              <a:rPr lang="he-IL" dirty="0" smtClean="0"/>
              <a:t>מערך </a:t>
            </a:r>
            <a:r>
              <a:rPr lang="he-IL" dirty="0"/>
              <a:t>ללא כוונה לשנות </a:t>
            </a:r>
            <a:r>
              <a:rPr lang="he-IL" dirty="0" smtClean="0"/>
              <a:t>את ערכי אבריו, </a:t>
            </a:r>
            <a:r>
              <a:rPr lang="he-IL" dirty="0"/>
              <a:t>יצהירו על הפרמטר שהוא </a:t>
            </a:r>
            <a:r>
              <a:rPr lang="en-US" dirty="0"/>
              <a:t>const</a:t>
            </a: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61534" y="154086"/>
            <a:ext cx="10259568" cy="1033669"/>
          </a:xfrm>
        </p:spPr>
        <p:txBody>
          <a:bodyPr/>
          <a:lstStyle/>
          <a:p>
            <a:pPr algn="r"/>
            <a:r>
              <a:rPr lang="he-IL" dirty="0" smtClean="0"/>
              <a:t>דוגמא להעברת מערך כ- </a:t>
            </a:r>
            <a:r>
              <a:rPr lang="en-US" dirty="0" err="1" smtClean="0"/>
              <a:t>const</a:t>
            </a:r>
            <a:endParaRPr lang="he-IL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0516" y="1798982"/>
            <a:ext cx="10259568" cy="4959626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dirty="0"/>
              <a:t>void foo(</a:t>
            </a:r>
            <a:r>
              <a:rPr lang="en-US" sz="2400" dirty="0" err="1"/>
              <a:t>const</a:t>
            </a:r>
            <a:r>
              <a:rPr lang="en-US" sz="2400" dirty="0"/>
              <a:t> int arr[], int size)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{</a:t>
            </a:r>
            <a:endParaRPr lang="he-IL" sz="2400" dirty="0"/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	 arr[0] = 10; </a:t>
            </a:r>
            <a:endParaRPr lang="en-US" sz="2400" b="1" dirty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210300" y="2344261"/>
            <a:ext cx="4800600" cy="381000"/>
          </a:xfrm>
          <a:prstGeom prst="wedgeRectCallout">
            <a:avLst>
              <a:gd name="adj1" fmla="val -121403"/>
              <a:gd name="adj2" fmla="val -9332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מצהירה שלא תשנה את ערכי המערך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5550" y="2817018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9900"/>
                </a:solidFill>
              </a:rPr>
              <a:t>// l-value specifies </a:t>
            </a:r>
            <a:r>
              <a:rPr lang="en-US" sz="2400" b="1" dirty="0" err="1">
                <a:solidFill>
                  <a:srgbClr val="009900"/>
                </a:solidFill>
              </a:rPr>
              <a:t>const</a:t>
            </a:r>
            <a:r>
              <a:rPr lang="en-US" sz="2400" b="1" dirty="0">
                <a:solidFill>
                  <a:srgbClr val="009900"/>
                </a:solidFill>
              </a:rPr>
              <a:t> object</a:t>
            </a:r>
            <a:endParaRPr lang="he-IL" sz="2400" dirty="0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1540933" y="3006726"/>
            <a:ext cx="1854200" cy="412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073400" y="4192712"/>
            <a:ext cx="4800600" cy="710591"/>
          </a:xfrm>
          <a:prstGeom prst="wedgeRectCallout">
            <a:avLst>
              <a:gd name="adj1" fmla="val -52900"/>
              <a:gd name="adj2" fmla="val -198524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ניסיון לשנות את תוכן המערך, בניגוד להצהרה!</a:t>
            </a:r>
          </a:p>
        </p:txBody>
      </p:sp>
    </p:spTree>
    <p:extLst>
      <p:ext uri="{BB962C8B-B14F-4D97-AF65-F5344CB8AC3E}">
        <p14:creationId xmlns:p14="http://schemas.microsoft.com/office/powerpoint/2010/main" val="22487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מערך לפונקציה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#include &lt;stdio.h&gt;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void printArray(const int arr[], int size)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printf("In func: The array starts at %p\n", arr);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int </a:t>
            </a:r>
            <a:r>
              <a:rPr lang="en-US" noProof="1" smtClean="0"/>
              <a:t>arr1[] </a:t>
            </a:r>
            <a:r>
              <a:rPr lang="en-US" noProof="1"/>
              <a:t>= {4,2, 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printf("In main: The array starts at %p\n", </a:t>
            </a:r>
            <a:r>
              <a:rPr lang="en-US" noProof="1" smtClean="0"/>
              <a:t>arr1);</a:t>
            </a:r>
            <a:endParaRPr lang="en-US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	</a:t>
            </a:r>
            <a:r>
              <a:rPr lang="en-US" noProof="1" smtClean="0"/>
              <a:t>printArray(arr1, sizeof(arr1)/sizeof(arr1[0</a:t>
            </a:r>
            <a:r>
              <a:rPr lang="en-US" noProof="1"/>
              <a:t>]));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53</a:t>
            </a:fld>
            <a:endParaRPr lang="en-US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715000"/>
            <a:ext cx="42672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3962400" y="3352800"/>
            <a:ext cx="6629400" cy="11430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כאשר מעבירים מערך כפרמטר לפונקציה,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למעשה מעבירים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 כתובת ההתחלה שלו. לכן ניתן לכתוב בהצהרה שהפרמטר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הוא  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arr[]</a:t>
            </a:r>
            <a:r>
              <a:rPr lang="he-IL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או  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int* arr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בכל צורת כתיבה, ההתייחסות למערך בתוך הפונקציה היא כאל מצביע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2554867" y="1642807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000" b="1" u="sng" dirty="0">
                <a:solidFill>
                  <a:srgbClr val="FF0000"/>
                </a:solidFill>
                <a:latin typeface="Verdana" pitchFamily="34" charset="0"/>
              </a:rPr>
              <a:t>או: </a:t>
            </a:r>
            <a:r>
              <a:rPr lang="en-US" sz="2000" b="1" u="sng" dirty="0" err="1">
                <a:solidFill>
                  <a:srgbClr val="FF0000"/>
                </a:solidFill>
                <a:latin typeface="Verdana" pitchFamily="34" charset="0"/>
              </a:rPr>
              <a:t>const</a:t>
            </a:r>
            <a:r>
              <a:rPr lang="en-US" sz="2000" b="1" u="sng" dirty="0">
                <a:solidFill>
                  <a:srgbClr val="FF0000"/>
                </a:solidFill>
                <a:latin typeface="Verdana" pitchFamily="34" charset="0"/>
              </a:rPr>
              <a:t> int* arr</a:t>
            </a:r>
          </a:p>
        </p:txBody>
      </p:sp>
    </p:spTree>
    <p:extLst>
      <p:ext uri="{BB962C8B-B14F-4D97-AF65-F5344CB8AC3E}">
        <p14:creationId xmlns:p14="http://schemas.microsoft.com/office/powerpoint/2010/main" val="19683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02" grpId="0" animBg="1"/>
      <p:bldP spid="6770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דוגמא: פונקציה </a:t>
            </a:r>
            <a:r>
              <a:rPr lang="he-IL" dirty="0" err="1"/>
              <a:t>הסוכמת</a:t>
            </a:r>
            <a:r>
              <a:rPr lang="he-IL" dirty="0"/>
              <a:t> איברי מערך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int sumArray(const int* arr, int size)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int i;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int sum = 0;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for (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</a:t>
            </a:r>
            <a:r>
              <a:rPr lang="en-US" sz="2000" noProof="1"/>
              <a:t>; i &lt; size ; i++, arr++)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	sum += *arr;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return sum;</a:t>
            </a:r>
            <a:endParaRPr lang="en-US" sz="2000" dirty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}</a:t>
            </a:r>
            <a:endParaRPr lang="en-US" sz="2000" dirty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int </a:t>
            </a:r>
            <a:r>
              <a:rPr lang="en-US" sz="2000" noProof="1" smtClean="0"/>
              <a:t>arr1[] </a:t>
            </a:r>
            <a:r>
              <a:rPr lang="en-US" sz="2000" noProof="1"/>
              <a:t>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printf("The sum is %d\n",</a:t>
            </a:r>
            <a:r>
              <a:rPr lang="en-US" sz="2000" dirty="0"/>
              <a:t>                                                         </a:t>
            </a:r>
            <a:r>
              <a:rPr lang="en-US" sz="2000" dirty="0" smtClean="0"/>
              <a:t>                         );</a:t>
            </a:r>
            <a:endParaRPr lang="he-IL" sz="2000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z="2000" noProof="1"/>
              <a:t>{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54</a:t>
            </a:fld>
            <a:endParaRPr lang="en-US" dirty="0"/>
          </a:p>
        </p:txBody>
      </p:sp>
      <p:sp>
        <p:nvSpPr>
          <p:cNvPr id="97342" name="Text Box 62"/>
          <p:cNvSpPr txBox="1">
            <a:spLocks noChangeArrowheads="1"/>
          </p:cNvSpPr>
          <p:nvPr/>
        </p:nvSpPr>
        <p:spPr bwMode="auto">
          <a:xfrm>
            <a:off x="4321115" y="5181609"/>
            <a:ext cx="4798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noProof="1" smtClean="0"/>
              <a:t>sumArray(arr1, sizeof(arr1)/sizeof(arr1[0</a:t>
            </a:r>
            <a:r>
              <a:rPr lang="en-US" sz="2000" noProof="1"/>
              <a:t>]))</a:t>
            </a:r>
            <a:endParaRPr lang="en-US" sz="2000" dirty="0"/>
          </a:p>
        </p:txBody>
      </p:sp>
      <p:pic>
        <p:nvPicPr>
          <p:cNvPr id="97451" name="Picture 1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038601"/>
            <a:ext cx="25908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45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דוגמא: </a:t>
            </a:r>
            <a:r>
              <a:rPr lang="he-IL" dirty="0" err="1"/>
              <a:t>סכימת</a:t>
            </a:r>
            <a:r>
              <a:rPr lang="he-IL" dirty="0"/>
              <a:t> רק חלק מאיברי המערך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int sumArray(const int* arr,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	int sum =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	for (</a:t>
            </a:r>
            <a:r>
              <a:rPr lang="en-US" sz="2000" dirty="0"/>
              <a:t> int  </a:t>
            </a:r>
            <a:r>
              <a:rPr lang="en-US" sz="2000" dirty="0" err="1"/>
              <a:t>i</a:t>
            </a:r>
            <a:r>
              <a:rPr lang="en-US" sz="2000" dirty="0"/>
              <a:t> = 0 </a:t>
            </a:r>
            <a:r>
              <a:rPr lang="en-US" sz="2000" noProof="1"/>
              <a:t>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&lt; size; </a:t>
            </a:r>
            <a:r>
              <a:rPr lang="en-US" sz="2000" dirty="0" err="1"/>
              <a:t>i</a:t>
            </a:r>
            <a:r>
              <a:rPr lang="en-US" sz="2000" dirty="0"/>
              <a:t>++,arr++</a:t>
            </a:r>
            <a:r>
              <a:rPr lang="en-US" sz="2000" noProof="1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		sum += *arr;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	return sum;</a:t>
            </a:r>
            <a:endParaRPr lang="en-US" sz="2000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}</a:t>
            </a:r>
            <a:endParaRPr lang="en-US" sz="2000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	int </a:t>
            </a:r>
            <a:r>
              <a:rPr lang="en-US" sz="2000" noProof="1" smtClean="0"/>
              <a:t>arr1[] </a:t>
            </a:r>
            <a:r>
              <a:rPr lang="en-US" sz="2000" noProof="1"/>
              <a:t>= {4,2,8};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	printf("The sum is %d\n",                                                                    </a:t>
            </a:r>
            <a:r>
              <a:rPr lang="en-US" sz="2000" noProof="1" smtClean="0"/>
              <a:t>            </a:t>
            </a:r>
            <a:r>
              <a:rPr lang="en-US" sz="2000" dirty="0" smtClean="0"/>
              <a:t>)</a:t>
            </a:r>
            <a:r>
              <a:rPr lang="en-US" sz="2000" noProof="1" smtClean="0"/>
              <a:t>;</a:t>
            </a:r>
            <a:endParaRPr lang="he-IL" sz="20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/>
              <a:t>}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55</a:t>
            </a:fld>
            <a:endParaRPr lang="en-US" dirty="0"/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4857955" y="5212182"/>
            <a:ext cx="5820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noProof="1" smtClean="0"/>
              <a:t>sumArray(arr1</a:t>
            </a:r>
            <a:r>
              <a:rPr lang="en-US" sz="2000" dirty="0" smtClean="0">
                <a:solidFill>
                  <a:srgbClr val="FF0000"/>
                </a:solidFill>
              </a:rPr>
              <a:t>+1</a:t>
            </a:r>
            <a:r>
              <a:rPr lang="en-US" sz="2000" noProof="1"/>
              <a:t>, sizeof(arr)/</a:t>
            </a:r>
            <a:r>
              <a:rPr lang="en-US" sz="2000" noProof="1" smtClean="0"/>
              <a:t>sizeof(arr1[0])  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noProof="1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63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863" y="1724828"/>
            <a:ext cx="92964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void printArraySize(const int* arr)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  <a:endParaRPr lang="en-US" sz="1800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int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printf("size=%d because sizeof(arr) is %d...\n", size, sizeof(arr));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int </a:t>
            </a:r>
            <a:r>
              <a:rPr lang="en-US" sz="1800" noProof="1" smtClean="0"/>
              <a:t>arr1[] </a:t>
            </a:r>
            <a:r>
              <a:rPr lang="en-US" sz="1800" noProof="1"/>
              <a:t>= {4,2,8};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sz="1800" noProof="1" smtClean="0"/>
              <a:t>printArraySize(arr1);</a:t>
            </a:r>
            <a:endParaRPr lang="en-US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6959600" y="1378826"/>
            <a:ext cx="4730304" cy="1762307"/>
          </a:xfrm>
          <a:prstGeom prst="wedgeRectCallout">
            <a:avLst>
              <a:gd name="adj1" fmla="val -48808"/>
              <a:gd name="adj2" fmla="val -1469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מטיפוס כתובת, וגודלו של משתנה מטיפוס כתובת הוא תמיד 4 בתים...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לכן כאשר מתייחסים לשם המערך בפונקציה לא ניתן לדעת את גודלו!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רק בפונקציה שבה מוקצה שטח הזיכרון של המערך ניתן לדעת את גודלו ע"י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7" y="136261"/>
            <a:ext cx="10784501" cy="1033669"/>
          </a:xfrm>
        </p:spPr>
        <p:txBody>
          <a:bodyPr>
            <a:noAutofit/>
          </a:bodyPr>
          <a:lstStyle/>
          <a:p>
            <a:pPr algn="ctr"/>
            <a:r>
              <a:rPr lang="he-IL" sz="4400" dirty="0"/>
              <a:t>מדוע צריך להעביר לפונקציה את גודל </a:t>
            </a:r>
            <a:r>
              <a:rPr lang="he-IL" sz="4400" dirty="0" smtClean="0"/>
              <a:t>המערך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he-IL" sz="3600" dirty="0" smtClean="0"/>
              <a:t> </a:t>
            </a:r>
            <a:r>
              <a:rPr lang="he-IL" sz="3600" dirty="0"/>
              <a:t>(ולא להסתמך על </a:t>
            </a:r>
            <a:r>
              <a:rPr lang="en-US" sz="3600" dirty="0" err="1"/>
              <a:t>sizeof</a:t>
            </a:r>
            <a:r>
              <a:rPr lang="he-IL" sz="3600" dirty="0"/>
              <a:t>..)</a:t>
            </a:r>
            <a:endParaRPr lang="en-US" sz="3600" dirty="0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7959" y="5350951"/>
            <a:ext cx="5029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AutoShape 5"/>
          <p:cNvSpPr>
            <a:spLocks/>
          </p:cNvSpPr>
          <p:nvPr/>
        </p:nvSpPr>
        <p:spPr bwMode="auto">
          <a:xfrm rot="-5400000">
            <a:off x="2997897" y="1840015"/>
            <a:ext cx="266700" cy="1023744"/>
          </a:xfrm>
          <a:prstGeom prst="rightBrace">
            <a:avLst>
              <a:gd name="adj1" fmla="val 357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957319" y="1958187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4</a:t>
            </a:r>
          </a:p>
        </p:txBody>
      </p:sp>
      <p:sp>
        <p:nvSpPr>
          <p:cNvPr id="93191" name="AutoShape 7"/>
          <p:cNvSpPr>
            <a:spLocks/>
          </p:cNvSpPr>
          <p:nvPr/>
        </p:nvSpPr>
        <p:spPr bwMode="auto">
          <a:xfrm rot="-5400000">
            <a:off x="4239411" y="1739720"/>
            <a:ext cx="279946" cy="1224880"/>
          </a:xfrm>
          <a:prstGeom prst="rightBrace">
            <a:avLst>
              <a:gd name="adj1" fmla="val 42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228311" y="1951837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nimBg="1"/>
      <p:bldP spid="93189" grpId="0" animBg="1"/>
      <p:bldP spid="93190" grpId="0"/>
      <p:bldP spid="93191" grpId="0" animBg="1"/>
      <p:bldP spid="9319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החזרת מערך מפונקציה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56733" y="1282148"/>
            <a:ext cx="10674435" cy="51694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פונקציה יכולה להחזיר כל טיפוס, פרט למערך (בינתיים)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כאשר מחזירים מערך שהוגדר בפונקציה, חוזרת כתובת ההתחלה שלו, ולא עותק של כל המערך</a:t>
            </a:r>
          </a:p>
          <a:p>
            <a:pPr>
              <a:lnSpc>
                <a:spcPct val="90000"/>
              </a:lnSpc>
            </a:pPr>
            <a:r>
              <a:rPr lang="he-IL" u="sng" dirty="0" smtClean="0"/>
              <a:t>הבעייתיות:</a:t>
            </a:r>
            <a:r>
              <a:rPr lang="he-IL" dirty="0" smtClean="0"/>
              <a:t> כאשר יוצאים מהפונקציה שטח הזיכרון שלה משתחרר ויש לנו מצביע לזיכרון שנמחק...</a:t>
            </a:r>
          </a:p>
          <a:p>
            <a:pPr>
              <a:lnSpc>
                <a:spcPct val="90000"/>
              </a:lnSpc>
            </a:pPr>
            <a:r>
              <a:rPr lang="he-IL" u="sng" dirty="0" smtClean="0"/>
              <a:t>הפתרון:</a:t>
            </a:r>
            <a:r>
              <a:rPr lang="he-IL" dirty="0" smtClean="0"/>
              <a:t> כאשר נלמד על הקצאות דינאמיות</a:t>
            </a:r>
            <a:endParaRPr lang="en-US" u="sn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- דוגמא</a:t>
            </a:r>
            <a:endParaRPr lang="en-US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760241"/>
            <a:ext cx="8229600" cy="4530725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#define SIZE </a:t>
            </a:r>
            <a:r>
              <a:rPr lang="en-US" sz="1600" dirty="0"/>
              <a:t>3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int* readArray()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 arr[SIZE],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printf("Please enter %d numbers: ", 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531813" algn="l"/>
              </a:tabLst>
            </a:pPr>
            <a:r>
              <a:rPr lang="en-US" sz="1600" noProof="1"/>
              <a:t>		scanf("%d", &amp;arr[i]);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return arr;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int* </a:t>
            </a:r>
            <a:r>
              <a:rPr lang="en-US" sz="1600" noProof="1" smtClean="0"/>
              <a:t>arr, </a:t>
            </a:r>
            <a:r>
              <a:rPr lang="en-US" sz="1600" noProof="1"/>
              <a:t>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</a:t>
            </a:r>
            <a:r>
              <a:rPr lang="en-US" sz="1600" noProof="1" smtClean="0"/>
              <a:t>arr </a:t>
            </a:r>
            <a:r>
              <a:rPr lang="en-US" sz="1600" noProof="1"/>
              <a:t>=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printf("The array is: 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for (i=0 ; i &lt; SIZE ; i++)</a:t>
            </a:r>
          </a:p>
          <a:p>
            <a:pPr marL="274320" indent="-274320" algn="l" defTabSz="531813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	printf("%d ", </a:t>
            </a:r>
            <a:r>
              <a:rPr lang="en-US" sz="1600" noProof="1" smtClean="0"/>
              <a:t>arr[i</a:t>
            </a:r>
            <a:r>
              <a:rPr lang="en-US" sz="1600" noProof="1"/>
              <a:t>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	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/>
              <a:t>}</a:t>
            </a:r>
            <a:endParaRPr lang="en-US" sz="1600" dirty="0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4648200" y="3505200"/>
            <a:ext cx="5943600" cy="914400"/>
          </a:xfrm>
          <a:prstGeom prst="wedgeRectCallout">
            <a:avLst>
              <a:gd name="adj1" fmla="val -86154"/>
              <a:gd name="adj2" fmla="val -371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הקומפיילר נותן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 rtl="1"/>
            <a:r>
              <a:rPr lang="en-US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returning address of local variable or temporary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שפירושה שאנחנו מחזירים כתובת למשתנה בזיכרון שישתחרר</a:t>
            </a:r>
          </a:p>
          <a:p>
            <a:pPr algn="ctr" rtl="1"/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467600" y="5815435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7391400" y="2739356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3969" name="Group 65"/>
          <p:cNvGraphicFramePr>
            <a:graphicFrameLocks noGrp="1"/>
          </p:cNvGraphicFramePr>
          <p:nvPr/>
        </p:nvGraphicFramePr>
        <p:xfrm>
          <a:off x="8077200" y="1340768"/>
          <a:ext cx="2362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32" name="Group 128"/>
          <p:cNvGraphicFramePr>
            <a:graphicFrameLocks noGrp="1"/>
          </p:cNvGraphicFramePr>
          <p:nvPr/>
        </p:nvGraphicFramePr>
        <p:xfrm>
          <a:off x="8153400" y="5085184"/>
          <a:ext cx="2362200" cy="731520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951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752" y="1332434"/>
            <a:ext cx="3962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4064000" y="4847406"/>
            <a:ext cx="3547533" cy="1578794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לעולם לא נחזיר מפונקציה</a:t>
            </a:r>
          </a:p>
          <a:p>
            <a:pPr algn="ctr" rtl="1"/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כתובת של משתנה </a:t>
            </a:r>
          </a:p>
          <a:p>
            <a:pPr algn="ctr" rtl="1"/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שהוגדר מקומית בפונקציה!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71" name="Text Box 67"/>
          <p:cNvSpPr txBox="1">
            <a:spLocks noChangeArrowheads="1"/>
          </p:cNvSpPr>
          <p:nvPr/>
        </p:nvSpPr>
        <p:spPr bwMode="auto">
          <a:xfrm>
            <a:off x="1913395" y="4814748"/>
            <a:ext cx="19812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 err="1"/>
              <a:t>readArray</a:t>
            </a:r>
            <a:r>
              <a:rPr lang="en-US" sz="1500" dirty="0"/>
              <a:t>();</a:t>
            </a:r>
          </a:p>
        </p:txBody>
      </p:sp>
      <p:graphicFrame>
        <p:nvGraphicFramePr>
          <p:cNvPr id="123995" name="Group 91"/>
          <p:cNvGraphicFramePr>
            <a:graphicFrameLocks noGrp="1"/>
          </p:cNvGraphicFramePr>
          <p:nvPr/>
        </p:nvGraphicFramePr>
        <p:xfrm>
          <a:off x="8077200" y="1340768"/>
          <a:ext cx="2362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48" name="Group 144"/>
          <p:cNvGraphicFramePr>
            <a:graphicFrameLocks noGrp="1"/>
          </p:cNvGraphicFramePr>
          <p:nvPr/>
        </p:nvGraphicFramePr>
        <p:xfrm>
          <a:off x="8153400" y="5085184"/>
          <a:ext cx="2362200" cy="731520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58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4900" y="2143125"/>
            <a:ext cx="2190750" cy="1819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3907" idx="1"/>
          </p:cNvCxnSpPr>
          <p:nvPr/>
        </p:nvCxnSpPr>
        <p:spPr>
          <a:xfrm flipH="1">
            <a:off x="1104900" y="2228850"/>
            <a:ext cx="2046343" cy="1796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2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10" grpId="0"/>
      <p:bldP spid="123911" grpId="0"/>
      <p:bldP spid="123911" grpId="1"/>
      <p:bldP spid="123970" grpId="0" animBg="1"/>
      <p:bldP spid="12397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העברת מטריצה לפונקציה המקבלת מערך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מטריצה היא למעשה מערך דו-מימדי: שורות ועמודות</a:t>
            </a:r>
          </a:p>
          <a:p>
            <a:pPr>
              <a:buFont typeface="Wingdings" pitchFamily="2" charset="2"/>
              <a:buNone/>
            </a:pPr>
            <a:endParaRPr lang="he-IL" dirty="0" smtClean="0"/>
          </a:p>
          <a:p>
            <a:pPr>
              <a:buFont typeface="Wingdings" pitchFamily="2" charset="2"/>
              <a:buNone/>
            </a:pP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ניתן גם להסתכל עליה כתחילת מערך ארוך שכן בהגדרת מטריצה </a:t>
            </a:r>
            <a:r>
              <a:rPr lang="en-US" dirty="0" smtClean="0"/>
              <a:t>m[R][C]</a:t>
            </a:r>
            <a:r>
              <a:rPr lang="he-IL" dirty="0" smtClean="0"/>
              <a:t> כל התאים רציפים </a:t>
            </a:r>
            <a:r>
              <a:rPr lang="he-IL" dirty="0" err="1" smtClean="0"/>
              <a:t>בזכרון</a:t>
            </a:r>
            <a:r>
              <a:rPr lang="he-IL" dirty="0" smtClean="0"/>
              <a:t> כמו במערך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5116"/>
              </p:ext>
            </p:extLst>
          </p:nvPr>
        </p:nvGraphicFramePr>
        <p:xfrm>
          <a:off x="4871864" y="2060848"/>
          <a:ext cx="3117104" cy="158070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79276"/>
                <a:gridCol w="779276"/>
                <a:gridCol w="779276"/>
                <a:gridCol w="779276"/>
              </a:tblGrid>
              <a:tr h="526903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[0,3]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[0,2]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[0,1]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6903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[1,3]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[1,2]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[1,1]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6903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[2,3]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[2,2]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[2,1]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4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 &amp;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sz="3200" dirty="0" smtClean="0"/>
              <a:t>כל </a:t>
            </a:r>
            <a:r>
              <a:rPr lang="he-IL" sz="3200" dirty="0"/>
              <a:t>משתנה נמצא בזיכרון בכתובת כלשהי</a:t>
            </a:r>
          </a:p>
          <a:p>
            <a:r>
              <a:rPr lang="he-IL" sz="3200" dirty="0" smtClean="0"/>
              <a:t>כדי </a:t>
            </a:r>
            <a:r>
              <a:rPr lang="he-IL" sz="3200" dirty="0"/>
              <a:t>לקבל את הכתובת של משתנה כלשהו נשתמש באופרטור &amp;</a:t>
            </a:r>
          </a:p>
          <a:p>
            <a:r>
              <a:rPr lang="he-IL" sz="3200" dirty="0" smtClean="0"/>
              <a:t>את </a:t>
            </a:r>
            <a:r>
              <a:rPr lang="he-IL" sz="3200" dirty="0"/>
              <a:t>הכתובת שנקבל נוכל לשים במשתנה מטיפוס מצביע מהטיפוס המתאים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מערך של כתובות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להסתכל על מטריצה כמערך של מערכים</a:t>
            </a:r>
          </a:p>
          <a:p>
            <a:r>
              <a:rPr lang="he-IL" dirty="0" smtClean="0"/>
              <a:t>כל איבר הינו מערך, כתובת ההתחלה של המערך המתאים</a:t>
            </a:r>
          </a:p>
          <a:p>
            <a:r>
              <a:rPr lang="he-IL" dirty="0" smtClean="0"/>
              <a:t>לכן ניתן לשלוח כל איבר בה (שהוא מערך בפני עצמו) לפונקציה המקבלת מערך חד-מימדי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60</a:t>
            </a:fld>
            <a:endParaRPr lang="en-US" dirty="0"/>
          </a:p>
        </p:txBody>
      </p:sp>
      <p:cxnSp>
        <p:nvCxnSpPr>
          <p:cNvPr id="45115" name="Straight Arrow Connector 9"/>
          <p:cNvCxnSpPr>
            <a:cxnSpLocks noChangeShapeType="1"/>
          </p:cNvCxnSpPr>
          <p:nvPr/>
        </p:nvCxnSpPr>
        <p:spPr bwMode="auto">
          <a:xfrm>
            <a:off x="2727093" y="4919463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116" name="Straight Arrow Connector 10"/>
          <p:cNvCxnSpPr>
            <a:cxnSpLocks noChangeShapeType="1"/>
          </p:cNvCxnSpPr>
          <p:nvPr/>
        </p:nvCxnSpPr>
        <p:spPr bwMode="auto">
          <a:xfrm>
            <a:off x="2727093" y="5298877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117" name="Straight Arrow Connector 11"/>
          <p:cNvCxnSpPr>
            <a:cxnSpLocks noChangeShapeType="1"/>
          </p:cNvCxnSpPr>
          <p:nvPr/>
        </p:nvCxnSpPr>
        <p:spPr bwMode="auto">
          <a:xfrm>
            <a:off x="2727093" y="5679877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82427"/>
              </p:ext>
            </p:extLst>
          </p:nvPr>
        </p:nvGraphicFramePr>
        <p:xfrm>
          <a:off x="2346093" y="4623047"/>
          <a:ext cx="666750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M[0]</a:t>
                      </a:r>
                      <a:endParaRPr lang="he-IL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M[1]</a:t>
                      </a:r>
                      <a:endParaRPr lang="he-IL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M[2]</a:t>
                      </a:r>
                      <a:endParaRPr lang="he-IL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94478"/>
              </p:ext>
            </p:extLst>
          </p:nvPr>
        </p:nvGraphicFramePr>
        <p:xfrm>
          <a:off x="3834384" y="4742617"/>
          <a:ext cx="2667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[0,3]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[0,2]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[0,1]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[1,3]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[1,2]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[1,1]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[2,3]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[2,2]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[2,1]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2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980728"/>
            <a:ext cx="19797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העברת מטריצה לפונקציה המקבלת מערך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53158" y="980728"/>
            <a:ext cx="8229600" cy="6192688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#define SIZE 3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printMatrix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mat[][SIZE], </a:t>
            </a:r>
            <a:r>
              <a:rPr lang="en-US" sz="1600" dirty="0" err="1"/>
              <a:t>int</a:t>
            </a:r>
            <a:r>
              <a:rPr lang="en-US" sz="1600" dirty="0"/>
              <a:t> rows)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j;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nn-NO" sz="1600" dirty="0"/>
              <a:t>	for (i=0 ; i &lt; rows ; i++)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	}</a:t>
            </a:r>
          </a:p>
          <a:p>
            <a:pPr marL="274320" indent="-274320" algn="l" rtl="0">
              <a:spcBef>
                <a:spcPts val="0"/>
              </a:spcBef>
              <a:buNone/>
              <a:tabLst>
                <a:tab pos="627063" algn="l"/>
              </a:tabLst>
            </a:pPr>
            <a:r>
              <a:rPr lang="en-US" sz="1600" dirty="0"/>
              <a:t>		for (j=0 ; j &lt; SIZE; j++)</a:t>
            </a:r>
          </a:p>
          <a:p>
            <a:pPr marL="274320" indent="-274320" algn="l" rtl="0">
              <a:spcBef>
                <a:spcPts val="0"/>
              </a:spcBef>
              <a:buNone/>
              <a:tabLst>
                <a:tab pos="627063" algn="l"/>
              </a:tabLst>
            </a:pPr>
            <a:r>
              <a:rPr lang="en-US" sz="1600" dirty="0"/>
              <a:t>			</a:t>
            </a:r>
            <a:r>
              <a:rPr lang="en-US" sz="1600" dirty="0" err="1"/>
              <a:t>printf</a:t>
            </a:r>
            <a:r>
              <a:rPr lang="en-US" sz="1600" dirty="0"/>
              <a:t>("%4d", mat[</a:t>
            </a:r>
            <a:r>
              <a:rPr lang="en-US" sz="1600" dirty="0" err="1"/>
              <a:t>i</a:t>
            </a:r>
            <a:r>
              <a:rPr lang="en-US" sz="1600" dirty="0"/>
              <a:t>][j]);</a:t>
            </a:r>
          </a:p>
          <a:p>
            <a:pPr marL="274320" indent="-274320" algn="l" rtl="0">
              <a:spcBef>
                <a:spcPts val="0"/>
              </a:spcBef>
              <a:buNone/>
              <a:tabLst>
                <a:tab pos="627063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	{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{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int </a:t>
            </a:r>
            <a:r>
              <a:rPr lang="en-US" sz="1600" dirty="0" err="1"/>
              <a:t>getMax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int* arr, int size)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}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max=*</a:t>
            </a:r>
            <a:r>
              <a:rPr lang="en-US" sz="1600" dirty="0" err="1"/>
              <a:t>arr</a:t>
            </a:r>
            <a:r>
              <a:rPr lang="en-US" sz="1600" dirty="0"/>
              <a:t>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nn-NO" sz="1600" dirty="0"/>
              <a:t>	for (i=1 ; i &lt; size ; i++,arr++)</a:t>
            </a:r>
          </a:p>
          <a:p>
            <a:pPr marL="274320" indent="-274320" algn="l" defTabSz="627063" rtl="0">
              <a:spcBef>
                <a:spcPts val="0"/>
              </a:spcBef>
              <a:buNone/>
            </a:pPr>
            <a:r>
              <a:rPr lang="en-US" sz="1600" dirty="0"/>
              <a:t>		if (*</a:t>
            </a:r>
            <a:r>
              <a:rPr lang="en-US" sz="1600" dirty="0" err="1"/>
              <a:t>arr</a:t>
            </a:r>
            <a:r>
              <a:rPr lang="en-US" sz="1600" dirty="0"/>
              <a:t> &gt; max)</a:t>
            </a:r>
          </a:p>
          <a:p>
            <a:pPr marL="274320" indent="-274320" algn="l" defTabSz="273050" rtl="0">
              <a:spcBef>
                <a:spcPts val="0"/>
              </a:spcBef>
              <a:buNone/>
            </a:pPr>
            <a:r>
              <a:rPr lang="en-US" sz="1600" dirty="0"/>
              <a:t>			max = *</a:t>
            </a:r>
            <a:r>
              <a:rPr lang="en-US" sz="1600" dirty="0" err="1"/>
              <a:t>arr</a:t>
            </a:r>
            <a:r>
              <a:rPr lang="en-US" sz="1600" dirty="0"/>
              <a:t>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/>
              <a:t>	return max;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r>
              <a:rPr lang="he-IL" sz="1600" dirty="0"/>
              <a:t>{</a:t>
            </a:r>
          </a:p>
          <a:p>
            <a:pPr marL="274320" indent="-274320" algn="l" rtl="0">
              <a:spcBef>
                <a:spcPts val="0"/>
              </a:spcBef>
              <a:buFont typeface="Wingdings" pitchFamily="2" charset="2"/>
              <a:buNone/>
            </a:pPr>
            <a:endParaRPr lang="he-IL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62099" y="1493474"/>
            <a:ext cx="3657600" cy="22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printArr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 int* arr, int size)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he-IL" sz="1600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nn-NO" sz="1600" kern="0" dirty="0">
                <a:latin typeface="Arial" panose="020B0604020202020204" pitchFamily="34" charset="0"/>
                <a:cs typeface="Arial" panose="020B0604020202020204" pitchFamily="34" charset="0"/>
              </a:rPr>
              <a:t>	for (i=0 ; i &lt; size ; i++,arr++)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("%d ", *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kern="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("\n");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he-IL" sz="1600" kern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4399956" y="3717032"/>
            <a:ext cx="3508920" cy="432048"/>
          </a:xfrm>
          <a:prstGeom prst="wedgeRectCallout">
            <a:avLst>
              <a:gd name="adj1" fmla="val -74501"/>
              <a:gd name="adj2" fmla="val -42970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בפונקציה זו מספר העמודות קבוע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3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30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0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30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30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30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778933" y="136261"/>
            <a:ext cx="10981267" cy="1033669"/>
          </a:xfrm>
        </p:spPr>
        <p:txBody>
          <a:bodyPr>
            <a:normAutofit/>
          </a:bodyPr>
          <a:lstStyle/>
          <a:p>
            <a:pPr algn="r"/>
            <a:r>
              <a:rPr lang="he-IL" sz="4800" dirty="0" smtClean="0"/>
              <a:t>העברת מטריצה לפונקציה</a:t>
            </a:r>
            <a:r>
              <a:rPr lang="en-US" sz="4800" dirty="0" smtClean="0"/>
              <a:t> </a:t>
            </a:r>
            <a:r>
              <a:rPr lang="he-IL" sz="4800" dirty="0" smtClean="0"/>
              <a:t>המקבלת מערך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spcBef>
                <a:spcPct val="0"/>
              </a:spcBef>
              <a:buFont typeface="Garamond" pitchFamily="18" charset="0"/>
              <a:buAutoNum type="arabicPeriod"/>
            </a:pP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void main()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1800" dirty="0"/>
              <a:t>}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 int </a:t>
            </a:r>
            <a:r>
              <a:rPr lang="en-US" sz="1800" dirty="0" err="1"/>
              <a:t>i</a:t>
            </a:r>
            <a:r>
              <a:rPr lang="en-US" sz="1800" dirty="0"/>
              <a:t>, mat[SIZE][SIZE]=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{ {1,2,3}, {4,5,2}, {8,2,3} };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("Matrix:\n");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  </a:t>
            </a:r>
            <a:r>
              <a:rPr lang="en-US" sz="1800" dirty="0" err="1"/>
              <a:t>printMatrix</a:t>
            </a:r>
            <a:r>
              <a:rPr lang="en-US" sz="1800" dirty="0"/>
              <a:t>(mat, SIZE);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pt-BR" sz="1800" dirty="0"/>
              <a:t>     printf("\nMatrix as arr:\n");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  </a:t>
            </a:r>
            <a:r>
              <a:rPr lang="en-US" sz="1800" dirty="0" err="1"/>
              <a:t>printArr</a:t>
            </a:r>
            <a:r>
              <a:rPr lang="en-US" sz="1800" dirty="0"/>
              <a:t>((</a:t>
            </a:r>
            <a:r>
              <a:rPr lang="en-US" sz="1800" dirty="0" err="1"/>
              <a:t>int</a:t>
            </a:r>
            <a:r>
              <a:rPr lang="en-US" sz="1800" dirty="0"/>
              <a:t>*)mat, SIZE*SIZE);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("\n");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nn-NO" sz="1800" dirty="0"/>
              <a:t>     for (           ;                    ;           )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 </a:t>
            </a:r>
            <a:r>
              <a:rPr lang="en-US" sz="1800" dirty="0" err="1"/>
              <a:t>printf</a:t>
            </a:r>
            <a:r>
              <a:rPr lang="en-US" sz="1800" dirty="0"/>
              <a:t>("The max in line #%d is %d\n", </a:t>
            </a:r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en-US" sz="1800" dirty="0"/>
              <a:t>	       i+1,                                      );</a:t>
            </a:r>
          </a:p>
          <a:p>
            <a:pPr marL="0" indent="0" algn="l" rtl="0">
              <a:buClr>
                <a:srgbClr val="C00000"/>
              </a:buClr>
              <a:buNone/>
            </a:pPr>
            <a:r>
              <a:rPr lang="en-US" sz="1800" dirty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nThe</a:t>
            </a:r>
            <a:r>
              <a:rPr lang="en-US" sz="1800" dirty="0"/>
              <a:t> max in the matrix is %d\n",   </a:t>
            </a:r>
          </a:p>
          <a:p>
            <a:pPr marL="0" indent="0" algn="l" rtl="0">
              <a:buClr>
                <a:srgbClr val="C00000"/>
              </a:buClr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getMax</a:t>
            </a:r>
            <a:r>
              <a:rPr lang="en-US" sz="1800" dirty="0"/>
              <a:t>((</a:t>
            </a:r>
            <a:r>
              <a:rPr lang="en-US" sz="1800" dirty="0" err="1"/>
              <a:t>int</a:t>
            </a:r>
            <a:r>
              <a:rPr lang="en-US" sz="1800" dirty="0"/>
              <a:t>*)mat, SIZE*SIZE));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Clr>
                <a:srgbClr val="C00000"/>
              </a:buClr>
              <a:buNone/>
            </a:pPr>
            <a:r>
              <a:rPr lang="he-IL" sz="1800" dirty="0"/>
              <a:t>{</a:t>
            </a:r>
          </a:p>
          <a:p>
            <a:pPr algn="l" rtl="0">
              <a:spcBef>
                <a:spcPct val="0"/>
              </a:spcBef>
              <a:buFont typeface="Garamond" pitchFamily="18" charset="0"/>
              <a:buAutoNum type="arabicPeriod" startAt="10"/>
            </a:pPr>
            <a:endParaRPr lang="he-IL" sz="1800" dirty="0"/>
          </a:p>
          <a:p>
            <a:pPr algn="l" rtl="0">
              <a:spcBef>
                <a:spcPct val="0"/>
              </a:spcBef>
              <a:buFont typeface="Garamond" pitchFamily="18" charset="0"/>
              <a:buAutoNum type="arabicPeriod" startAt="10"/>
            </a:pPr>
            <a:endParaRPr lang="he-IL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0595" y="4800055"/>
            <a:ext cx="4191000" cy="36988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cs typeface="Arial" pitchFamily="34" charset="0"/>
              </a:rPr>
              <a:t>getMax</a:t>
            </a:r>
            <a:r>
              <a:rPr lang="en-US" dirty="0">
                <a:cs typeface="Arial" pitchFamily="34" charset="0"/>
              </a:rPr>
              <a:t>(mat[</a:t>
            </a:r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], SIZE)</a:t>
            </a:r>
            <a:endParaRPr lang="he-IL" dirty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4098" y="4347490"/>
            <a:ext cx="11430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=0</a:t>
            </a:r>
            <a:endParaRPr lang="he-IL" dirty="0"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1499" y="4326639"/>
            <a:ext cx="1447800" cy="36988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 &lt; SIZE</a:t>
            </a:r>
            <a:endParaRPr lang="he-IL" dirty="0"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6168" y="4347490"/>
            <a:ext cx="1143000" cy="36988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cs typeface="Arial" pitchFamily="34" charset="0"/>
              </a:rPr>
              <a:t>i</a:t>
            </a:r>
            <a:r>
              <a:rPr lang="en-US" dirty="0">
                <a:cs typeface="Arial" pitchFamily="34" charset="0"/>
              </a:rPr>
              <a:t>++</a:t>
            </a:r>
            <a:endParaRPr lang="he-IL" dirty="0">
              <a:cs typeface="Arial" pitchFamily="34" charset="0"/>
            </a:endParaRPr>
          </a:p>
        </p:txBody>
      </p:sp>
      <p:sp>
        <p:nvSpPr>
          <p:cNvPr id="20" name="Rectangular Callout 19"/>
          <p:cNvSpPr>
            <a:spLocks noChangeArrowheads="1"/>
          </p:cNvSpPr>
          <p:nvPr/>
        </p:nvSpPr>
        <p:spPr bwMode="auto">
          <a:xfrm>
            <a:off x="5296036" y="3948235"/>
            <a:ext cx="3429000" cy="609600"/>
          </a:xfrm>
          <a:prstGeom prst="wedgeRectCallout">
            <a:avLst>
              <a:gd name="adj1" fmla="val -107802"/>
              <a:gd name="adj2" fmla="val -70175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סימון לקומפיילר להתייחס לכתובת ככתובת התחלה של מערך </a:t>
            </a:r>
          </a:p>
        </p:txBody>
      </p:sp>
      <p:pic>
        <p:nvPicPr>
          <p:cNvPr id="44267" name="Picture 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0302" y="1845617"/>
            <a:ext cx="28956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0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1752600" y="2924945"/>
            <a:ext cx="89154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5125"/>
            <a:r>
              <a:rPr lang="en-US" sz="1600" dirty="0"/>
              <a:t>void </a:t>
            </a:r>
            <a:r>
              <a:rPr lang="en-US" sz="1600" dirty="0" err="1"/>
              <a:t>printArr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arr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size)</a:t>
            </a:r>
          </a:p>
          <a:p>
            <a:pPr defTabSz="365125"/>
            <a:r>
              <a:rPr lang="en-US" sz="1600" dirty="0"/>
              <a:t>{</a:t>
            </a:r>
            <a:endParaRPr lang="he-IL" sz="1600" dirty="0"/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defTabSz="365125"/>
            <a:r>
              <a:rPr lang="nn-NO" sz="1600" dirty="0"/>
              <a:t>	for (i=0 ; i &lt; size ; i++)</a:t>
            </a:r>
          </a:p>
          <a:p>
            <a:pPr defTabSz="365125"/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("%d 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pPr defTabSz="365125"/>
            <a:r>
              <a:rPr lang="en-US" sz="1600" dirty="0"/>
              <a:t>}</a:t>
            </a:r>
            <a:endParaRPr lang="he-IL" sz="1600" dirty="0"/>
          </a:p>
          <a:p>
            <a:pPr defTabSz="365125"/>
            <a:r>
              <a:rPr lang="en-US" sz="1600" dirty="0"/>
              <a:t>void main()</a:t>
            </a:r>
          </a:p>
          <a:p>
            <a:pPr defTabSz="365125"/>
            <a:r>
              <a:rPr lang="en-US" sz="1600" dirty="0"/>
              <a:t>{</a:t>
            </a:r>
            <a:endParaRPr lang="he-IL" sz="1600" dirty="0"/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mat[2][3] = { {1,2,3}, {4,5,6} };</a:t>
            </a:r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printArr</a:t>
            </a:r>
            <a:r>
              <a:rPr lang="en-US" sz="1600" dirty="0"/>
              <a:t>(mat, 6); </a:t>
            </a:r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printArr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*)mat, 6); </a:t>
            </a:r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printArr</a:t>
            </a:r>
            <a:r>
              <a:rPr lang="en-US" sz="1600" dirty="0"/>
              <a:t>(mat+1, 6);</a:t>
            </a:r>
          </a:p>
          <a:p>
            <a:pPr defTabSz="365125"/>
            <a:r>
              <a:rPr lang="en-US" sz="1600" dirty="0"/>
              <a:t>	</a:t>
            </a:r>
            <a:r>
              <a:rPr lang="en-US" sz="1600" dirty="0" err="1"/>
              <a:t>printArr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*)mat+1, 6);</a:t>
            </a:r>
          </a:p>
          <a:p>
            <a:pPr defTabSz="365125"/>
            <a:r>
              <a:rPr lang="en-US" sz="1600" dirty="0"/>
              <a:t>}</a:t>
            </a:r>
            <a:endParaRPr lang="he-IL" sz="1600" dirty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038600" y="4293096"/>
            <a:ext cx="6477000" cy="381000"/>
          </a:xfrm>
          <a:prstGeom prst="wedgeRectCallout">
            <a:avLst>
              <a:gd name="adj1" fmla="val -61715"/>
              <a:gd name="adj2" fmla="val 264743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נקבל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כי הפונקציה מצפה לקבל כתובת התחלה של מערך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778933" y="136262"/>
            <a:ext cx="10852235" cy="798396"/>
          </a:xfrm>
        </p:spPr>
        <p:txBody>
          <a:bodyPr>
            <a:noAutofit/>
          </a:bodyPr>
          <a:lstStyle/>
          <a:p>
            <a:pPr algn="r"/>
            <a:r>
              <a:rPr lang="he-IL" dirty="0" smtClean="0"/>
              <a:t>אריתמטיקה של מטריצות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371600" y="1094352"/>
            <a:ext cx="10259568" cy="5259642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כאשר מחברים לשם של מערך מספר </a:t>
            </a:r>
            <a:r>
              <a:rPr lang="en-US" sz="3200" dirty="0" err="1" smtClean="0"/>
              <a:t>i</a:t>
            </a:r>
            <a:r>
              <a:rPr lang="he-IL" sz="3200" dirty="0" smtClean="0"/>
              <a:t>, מקבלים את כתובת האיבר ה- </a:t>
            </a:r>
            <a:r>
              <a:rPr lang="en-US" sz="3200" dirty="0" err="1" smtClean="0"/>
              <a:t>i</a:t>
            </a:r>
            <a:endParaRPr lang="he-IL" sz="3200" dirty="0" smtClean="0"/>
          </a:p>
          <a:p>
            <a:r>
              <a:rPr lang="he-IL" sz="3200" dirty="0" smtClean="0"/>
              <a:t>כאשר מחברים לשם של מטריצה מספר </a:t>
            </a:r>
            <a:r>
              <a:rPr lang="en-US" sz="3200" dirty="0" err="1" smtClean="0"/>
              <a:t>i</a:t>
            </a:r>
            <a:r>
              <a:rPr lang="he-IL" sz="3200" dirty="0" smtClean="0"/>
              <a:t>, מקבלים את כתובת האיבר הראשון בשורה ה- </a:t>
            </a:r>
            <a:r>
              <a:rPr lang="en-US" sz="3200" dirty="0" err="1" smtClean="0"/>
              <a:t>i</a:t>
            </a:r>
            <a:endParaRPr lang="he-IL" sz="3200" b="1" dirty="0" smtClean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38800" y="4826496"/>
            <a:ext cx="4876800" cy="914400"/>
          </a:xfrm>
          <a:prstGeom prst="wedgeRectCallout">
            <a:avLst>
              <a:gd name="adj1" fmla="val -82421"/>
              <a:gd name="adj2" fmla="val 4711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עושים למטריצה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casting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ל-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כדי לא לקבל את ה-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למעשה אומרים לקומפיילר להתייחס לכתובת כאל כתובת התחלה של מערך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391399" y="5817095"/>
            <a:ext cx="3124201" cy="715597"/>
          </a:xfrm>
          <a:prstGeom prst="wedgeRectCallout">
            <a:avLst>
              <a:gd name="adj1" fmla="val -162653"/>
              <a:gd name="adj2" fmla="val -11963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שליחת כתובת השורה </a:t>
            </a:r>
            <a:r>
              <a:rPr lang="he-IL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השניה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נקבל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4977384" y="6245529"/>
            <a:ext cx="3048000" cy="381000"/>
          </a:xfrm>
          <a:prstGeom prst="wedgeRectCallout">
            <a:avLst>
              <a:gd name="adj1" fmla="val -58190"/>
              <a:gd name="adj2" fmla="val -26731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שליחת כתובת האיבר השני</a:t>
            </a:r>
          </a:p>
        </p:txBody>
      </p:sp>
      <p:pic>
        <p:nvPicPr>
          <p:cNvPr id="419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7088" y="3109510"/>
            <a:ext cx="5141912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9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19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9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19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9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פונקציה המקבלת מטריצה </a:t>
            </a:r>
            <a:r>
              <a:rPr lang="he-IL" altLang="en-US" dirty="0" smtClean="0"/>
              <a:t>כמערך</a:t>
            </a:r>
            <a:endParaRPr lang="en-US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void printMatrix(int* mat, int rows, int cols)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int i, j;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for ( i = 0; i &lt; rows;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	for ( j = 0 ;  j &lt; cols ;  j++)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	</a:t>
            </a:r>
            <a:r>
              <a:rPr lang="en-US" sz="1800" dirty="0"/>
              <a:t>     </a:t>
            </a:r>
            <a:r>
              <a:rPr lang="en-US" sz="1800" noProof="1"/>
              <a:t>printf("%d ", *mat);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	     mat++;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	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altLang="en-US" sz="1800" noProof="1"/>
              <a:t>int mat[2][3] = {{1,2,3},{4,5,6}};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printMatrix((int*)mat, 2, 3);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323384" y="2356776"/>
            <a:ext cx="3508920" cy="1000217"/>
          </a:xfrm>
          <a:prstGeom prst="wedgeRectCallout">
            <a:avLst>
              <a:gd name="adj1" fmla="val -49748"/>
              <a:gd name="adj2" fmla="val 36225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בפונקציה לא ניתן להשתמש ב [ ][ ]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מקבלת את המטריצה כמערך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23384" y="5070039"/>
            <a:ext cx="3508920" cy="792088"/>
          </a:xfrm>
          <a:prstGeom prst="wedgeRectCallout">
            <a:avLst>
              <a:gd name="adj1" fmla="val -49748"/>
              <a:gd name="adj2" fmla="val 36225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מטריצה בצורה כזאת – כל התאים רציפים בזיכרון</a:t>
            </a:r>
          </a:p>
        </p:txBody>
      </p:sp>
    </p:spTree>
    <p:extLst>
      <p:ext uri="{BB962C8B-B14F-4D97-AF65-F5344CB8AC3E}">
        <p14:creationId xmlns:p14="http://schemas.microsoft.com/office/powerpoint/2010/main" val="42683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136261"/>
            <a:ext cx="10852235" cy="1033669"/>
          </a:xfrm>
        </p:spPr>
        <p:txBody>
          <a:bodyPr>
            <a:noAutofit/>
          </a:bodyPr>
          <a:lstStyle/>
          <a:p>
            <a:r>
              <a:rPr lang="he-IL" dirty="0"/>
              <a:t>אריתמטיקה של </a:t>
            </a:r>
            <a:r>
              <a:rPr lang="he-IL" dirty="0" smtClean="0"/>
              <a:t>מטריצה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282149"/>
            <a:ext cx="10530501" cy="4959626"/>
          </a:xfrm>
        </p:spPr>
        <p:txBody>
          <a:bodyPr>
            <a:normAutofit/>
          </a:bodyPr>
          <a:lstStyle/>
          <a:p>
            <a:r>
              <a:rPr lang="he-IL" dirty="0"/>
              <a:t>כשמתייחסים למטריצה כמערך </a:t>
            </a:r>
            <a:r>
              <a:rPr lang="en-US" dirty="0" err="1"/>
              <a:t>int</a:t>
            </a:r>
            <a:r>
              <a:rPr lang="en-US" dirty="0"/>
              <a:t>*</a:t>
            </a:r>
            <a:r>
              <a:rPr lang="he-IL" dirty="0"/>
              <a:t> </a:t>
            </a:r>
          </a:p>
          <a:p>
            <a:r>
              <a:rPr lang="he-IL" dirty="0"/>
              <a:t>במטריצה </a:t>
            </a:r>
            <a:r>
              <a:rPr lang="en-US" dirty="0"/>
              <a:t>m</a:t>
            </a:r>
            <a:r>
              <a:rPr lang="he-IL" dirty="0"/>
              <a:t>, עם </a:t>
            </a:r>
            <a:r>
              <a:rPr lang="en-US" dirty="0"/>
              <a:t>cols</a:t>
            </a:r>
            <a:r>
              <a:rPr lang="he-IL" dirty="0"/>
              <a:t> עמודות המיקום </a:t>
            </a:r>
            <a:r>
              <a:rPr lang="en-US" dirty="0"/>
              <a:t>m[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he-IL" dirty="0"/>
              <a:t> מקביל ל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m+ cols* </a:t>
            </a:r>
            <a:r>
              <a:rPr lang="en-US" dirty="0" err="1"/>
              <a:t>i</a:t>
            </a:r>
            <a:r>
              <a:rPr lang="en-US" dirty="0"/>
              <a:t> + j</a:t>
            </a:r>
          </a:p>
          <a:p>
            <a:r>
              <a:rPr lang="he-IL" dirty="0"/>
              <a:t>במטריצה המצוירת:</a:t>
            </a:r>
          </a:p>
          <a:p>
            <a:pPr marL="60325" lvl="1" indent="0" algn="l" rtl="0">
              <a:buNone/>
            </a:pPr>
            <a:r>
              <a:rPr lang="en-US" sz="3300" dirty="0">
                <a:solidFill>
                  <a:schemeClr val="tx1"/>
                </a:solidFill>
              </a:rPr>
              <a:t>m[2][1] = m+2*4+1 = m+9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52495"/>
              </p:ext>
            </p:extLst>
          </p:nvPr>
        </p:nvGraphicFramePr>
        <p:xfrm>
          <a:off x="6860152" y="4357480"/>
          <a:ext cx="2667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[0,3]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[0,2]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[0,1]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[1,3]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[1,2]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[1,1]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[1,0]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[2,3]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[2,2]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[2,1]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[2,0]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מערך של כתובות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4764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ראינו כי מערך הוא אוסף של איברים מאותו טיפוס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ראינו שמשתנה המכיל כתובת הוא גם טיפוס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ניתן להגדיר מערך של כתובות: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matrix[]</a:t>
            </a: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כל איבר במערך הוא כתובת</a:t>
            </a:r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כל כתובת כזו יכולה להיות כתובת התחלה של מערך חד-</a:t>
            </a:r>
            <a:r>
              <a:rPr lang="he-IL" dirty="0" err="1" smtClean="0">
                <a:solidFill>
                  <a:schemeClr val="tx1"/>
                </a:solidFill>
              </a:rPr>
              <a:t>מימדי</a:t>
            </a:r>
            <a:endParaRPr lang="he-IL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במקרה הזה בכל מערך חד ממדי התאים רציפים בזיכרון, אך התאים לא רציפים בין המערכים השונים.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כאשר מעבירים מערך של כתובות לפונקציה נכתוב אותו בהצהרה כך: </a:t>
            </a:r>
            <a:r>
              <a:rPr lang="en-US" b="1" dirty="0" err="1" smtClean="0"/>
              <a:t>int</a:t>
            </a:r>
            <a:r>
              <a:rPr lang="en-US" b="1" dirty="0" smtClean="0"/>
              <a:t>** </a:t>
            </a:r>
            <a:r>
              <a:rPr lang="en-US" b="1" dirty="0" err="1" smtClean="0"/>
              <a:t>arr</a:t>
            </a:r>
            <a:r>
              <a:rPr lang="he-IL" dirty="0" smtClean="0"/>
              <a:t> או כך: </a:t>
            </a:r>
            <a:r>
              <a:rPr lang="en-US" b="1" dirty="0" smtClean="0"/>
              <a:t>int* arr[]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 algn="ctr" rt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8533" y="133881"/>
            <a:ext cx="8695267" cy="1031900"/>
          </a:xfrm>
        </p:spPr>
        <p:txBody>
          <a:bodyPr>
            <a:noAutofit/>
          </a:bodyPr>
          <a:lstStyle/>
          <a:p>
            <a:pPr algn="r"/>
            <a:r>
              <a:rPr lang="he-IL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מערך של כתובות</a:t>
            </a:r>
            <a:endParaRPr lang="en-US" altLang="en-US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1421706"/>
            <a:ext cx="8077200" cy="5275427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print2DArrays(int** mat, int rows, int cols)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i, j;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for (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=0</a:t>
            </a: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; i&lt; rows;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   for (j = 0 ; j &lt; cols ; j++)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        printf("%d ", mat [i][j]);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   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arr1[]={1,2,3}, arr2[]={4,5,6}, arr3[]={7,8,9};	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int* mat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[] = {arr1, arr2};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int* mat2[] = {arr1, arr2, arr3};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printf("matrix 1:\n");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print2DArrays (mat1, 2, 3);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printf("matrix 2:\n");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print2DArrays (mat2, 3, 3);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>
            <a:spLocks noChangeArrowheads="1"/>
          </p:cNvSpPr>
          <p:nvPr/>
        </p:nvSpPr>
        <p:spPr bwMode="auto">
          <a:xfrm>
            <a:off x="5087888" y="1772817"/>
            <a:ext cx="3358212" cy="1246419"/>
          </a:xfrm>
          <a:prstGeom prst="wedgeRectCallout">
            <a:avLst>
              <a:gd name="adj1" fmla="val -94735"/>
              <a:gd name="adj2" fmla="val -5957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כל איבר ב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mat[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מערך, כתובת תחילת המערך</a:t>
            </a:r>
          </a:p>
          <a:p>
            <a:pPr algn="r" rtl="1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מספר המערכים</a:t>
            </a:r>
          </a:p>
          <a:p>
            <a:pPr algn="r" rtl="1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מספר האברים בכל מערך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/>
          <p:cNvSpPr>
            <a:spLocks noChangeArrowheads="1"/>
          </p:cNvSpPr>
          <p:nvPr/>
        </p:nvSpPr>
        <p:spPr bwMode="auto">
          <a:xfrm>
            <a:off x="5231904" y="3131228"/>
            <a:ext cx="3358212" cy="1246419"/>
          </a:xfrm>
          <a:prstGeom prst="wedgeRectCallout">
            <a:avLst>
              <a:gd name="adj1" fmla="val -89669"/>
              <a:gd name="adj2" fmla="val -60430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פה ניתן לגשת לאיבר ע"י [ ][ ].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 [ ] הראשון יגיע למערך המסוים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 [ ] השני יגיע לאיבר המסוים במערך המסוים</a:t>
            </a:r>
          </a:p>
        </p:txBody>
      </p:sp>
      <p:sp>
        <p:nvSpPr>
          <p:cNvPr id="35" name="Rectangular Callout 34"/>
          <p:cNvSpPr>
            <a:spLocks noChangeArrowheads="1"/>
          </p:cNvSpPr>
          <p:nvPr/>
        </p:nvSpPr>
        <p:spPr bwMode="auto">
          <a:xfrm>
            <a:off x="5409787" y="5408380"/>
            <a:ext cx="3358212" cy="599837"/>
          </a:xfrm>
          <a:prstGeom prst="wedgeRectCallout">
            <a:avLst>
              <a:gd name="adj1" fmla="val -89986"/>
              <a:gd name="adj2" fmla="val -9233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המטריצות מורכבות ממערך של מערכים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999A-7962-4663-8267-2A0937E231FA}" type="slidenum">
              <a:rPr lang="he-IL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136261"/>
            <a:ext cx="10852235" cy="1033669"/>
          </a:xfrm>
        </p:spPr>
        <p:txBody>
          <a:bodyPr>
            <a:noAutofit/>
          </a:bodyPr>
          <a:lstStyle/>
          <a:p>
            <a:r>
              <a:rPr lang="he-IL" dirty="0" smtClean="0"/>
              <a:t>סיכום - </a:t>
            </a:r>
            <a:r>
              <a:rPr lang="he-IL" dirty="0"/>
              <a:t>הגדרת מטריצה </a:t>
            </a:r>
            <a:r>
              <a:rPr lang="en-US" dirty="0"/>
              <a:t>mat[R][C]</a:t>
            </a:r>
            <a:r>
              <a:rPr lang="he-IL" dirty="0"/>
              <a:t> </a:t>
            </a:r>
            <a:r>
              <a:rPr lang="en-US" dirty="0"/>
              <a:t>int</a:t>
            </a:r>
            <a:r>
              <a:rPr lang="he-IL" dirty="0"/>
              <a:t/>
            </a:r>
            <a:br>
              <a:rPr lang="he-IL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296119"/>
            <a:ext cx="10530501" cy="5462489"/>
          </a:xfrm>
        </p:spPr>
        <p:txBody>
          <a:bodyPr>
            <a:normAutofit/>
          </a:bodyPr>
          <a:lstStyle/>
          <a:p>
            <a:r>
              <a:rPr lang="he-IL" dirty="0" smtClean="0"/>
              <a:t>כל </a:t>
            </a:r>
            <a:r>
              <a:rPr lang="he-IL" dirty="0"/>
              <a:t>התאים רציפים </a:t>
            </a:r>
            <a:r>
              <a:rPr lang="he-IL" dirty="0" smtClean="0"/>
              <a:t>בזיכרון </a:t>
            </a:r>
            <a:r>
              <a:rPr lang="he-IL" dirty="0"/>
              <a:t>כמו </a:t>
            </a:r>
            <a:r>
              <a:rPr lang="he-IL" dirty="0" smtClean="0"/>
              <a:t>במערך</a:t>
            </a:r>
          </a:p>
          <a:p>
            <a:r>
              <a:rPr lang="he-IL" dirty="0" smtClean="0"/>
              <a:t>הגדרת הפונקציה:</a:t>
            </a:r>
          </a:p>
          <a:p>
            <a:pPr marL="530352" lvl="1" indent="0" algn="l" rtl="0">
              <a:buNone/>
            </a:pPr>
            <a:r>
              <a:rPr lang="en-US" dirty="0" smtClean="0"/>
              <a:t>void f(int* mat, int rows, int cols);</a:t>
            </a:r>
            <a:endParaRPr lang="he-IL" dirty="0" smtClean="0"/>
          </a:p>
          <a:p>
            <a:pPr marL="530352" lvl="1" indent="0" algn="l" rtl="0">
              <a:buNone/>
            </a:pPr>
            <a:endParaRPr lang="en-US" dirty="0" smtClean="0"/>
          </a:p>
          <a:p>
            <a:r>
              <a:rPr lang="he-IL" b="1" dirty="0" smtClean="0"/>
              <a:t>לא ניתן </a:t>
            </a:r>
            <a:r>
              <a:rPr lang="he-IL" dirty="0" smtClean="0"/>
              <a:t>להשתמש בפונקציה בסוגרים מרובעים </a:t>
            </a:r>
            <a:r>
              <a:rPr lang="en-US" dirty="0" smtClean="0"/>
              <a:t>[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][ j ]</a:t>
            </a:r>
            <a:endParaRPr lang="he-IL" dirty="0" smtClean="0"/>
          </a:p>
          <a:p>
            <a:r>
              <a:rPr lang="he-IL" dirty="0" smtClean="0"/>
              <a:t>תא </a:t>
            </a:r>
            <a:r>
              <a:rPr lang="en-US" dirty="0" smtClean="0"/>
              <a:t>m[</a:t>
            </a:r>
            <a:r>
              <a:rPr lang="en-US" dirty="0" err="1" smtClean="0"/>
              <a:t>i</a:t>
            </a:r>
            <a:r>
              <a:rPr lang="en-US" dirty="0"/>
              <a:t>][j] </a:t>
            </a:r>
            <a:r>
              <a:rPr lang="he-IL" dirty="0"/>
              <a:t> מקביל ל</a:t>
            </a:r>
            <a:r>
              <a:rPr lang="en-US" dirty="0" smtClean="0"/>
              <a:t>:</a:t>
            </a:r>
            <a:r>
              <a:rPr lang="he-IL" dirty="0" smtClean="0"/>
              <a:t>  </a:t>
            </a:r>
            <a:r>
              <a:rPr lang="en-US" dirty="0" err="1" smtClean="0"/>
              <a:t>mat+cols</a:t>
            </a:r>
            <a:r>
              <a:rPr lang="en-US" dirty="0" smtClean="0"/>
              <a:t>*</a:t>
            </a:r>
            <a:r>
              <a:rPr lang="en-US" dirty="0" err="1" smtClean="0"/>
              <a:t>i+j</a:t>
            </a:r>
            <a:endParaRPr lang="he-IL" dirty="0" smtClean="0"/>
          </a:p>
          <a:p>
            <a:r>
              <a:rPr lang="he-IL" dirty="0" smtClean="0"/>
              <a:t>קריאה לפונקציה</a:t>
            </a:r>
            <a:r>
              <a:rPr lang="he-IL" dirty="0"/>
              <a:t>:		</a:t>
            </a:r>
            <a:endParaRPr lang="en-US" dirty="0"/>
          </a:p>
          <a:p>
            <a:pPr marL="530352" lvl="1" indent="0" algn="l" rtl="0">
              <a:buNone/>
            </a:pPr>
            <a:r>
              <a:rPr lang="he-IL" dirty="0"/>
              <a:t>	</a:t>
            </a:r>
            <a:r>
              <a:rPr lang="en-US" dirty="0"/>
              <a:t>f( (int*)mat, R, C);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136261"/>
            <a:ext cx="10852235" cy="1033669"/>
          </a:xfrm>
        </p:spPr>
        <p:txBody>
          <a:bodyPr>
            <a:noAutofit/>
          </a:bodyPr>
          <a:lstStyle/>
          <a:p>
            <a:r>
              <a:rPr lang="he-IL" dirty="0" smtClean="0"/>
              <a:t>סיכום - </a:t>
            </a:r>
            <a:r>
              <a:rPr lang="he-IL" dirty="0"/>
              <a:t>הגדרת מטריצה </a:t>
            </a:r>
            <a:r>
              <a:rPr lang="en-US" dirty="0" smtClean="0"/>
              <a:t>mat[N]</a:t>
            </a:r>
            <a:r>
              <a:rPr lang="he-IL" dirty="0" smtClean="0"/>
              <a:t> </a:t>
            </a:r>
            <a:r>
              <a:rPr lang="en-US" dirty="0" smtClean="0"/>
              <a:t>int*</a:t>
            </a:r>
            <a:r>
              <a:rPr lang="he-IL" dirty="0"/>
              <a:t/>
            </a:r>
            <a:br>
              <a:rPr lang="he-IL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093812"/>
            <a:ext cx="10530501" cy="5664796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מערך של כתובות, ניתן להסתכל כמערך של מערכים</a:t>
            </a:r>
          </a:p>
          <a:p>
            <a:r>
              <a:rPr lang="he-IL" dirty="0" smtClean="0"/>
              <a:t>אם בתא של </a:t>
            </a:r>
            <a:r>
              <a:rPr lang="en-US" dirty="0" smtClean="0"/>
              <a:t>mat</a:t>
            </a:r>
            <a:r>
              <a:rPr lang="he-IL" dirty="0" smtClean="0"/>
              <a:t> נשמרת כתובת של מערך, רק התאים במערך זה רציפים בזיכרון </a:t>
            </a:r>
          </a:p>
          <a:p>
            <a:r>
              <a:rPr lang="he-IL" dirty="0" smtClean="0"/>
              <a:t>כל מערך יכול להיות באורך שונה ויש לשמור אורך זה</a:t>
            </a:r>
          </a:p>
          <a:p>
            <a:r>
              <a:rPr lang="he-IL" dirty="0" smtClean="0"/>
              <a:t>הגדרת הפונקציה אם </a:t>
            </a:r>
            <a:r>
              <a:rPr lang="he-IL" smtClean="0"/>
              <a:t>כל מערך באורך שונה:</a:t>
            </a:r>
            <a:endParaRPr lang="he-IL" dirty="0" smtClean="0"/>
          </a:p>
          <a:p>
            <a:pPr marL="530352" lvl="1" indent="0" algn="l" rtl="0">
              <a:buNone/>
            </a:pPr>
            <a:r>
              <a:rPr lang="en-US" dirty="0" smtClean="0"/>
              <a:t>void f(int*</a:t>
            </a:r>
            <a:r>
              <a:rPr lang="he-IL" dirty="0" smtClean="0"/>
              <a:t>*</a:t>
            </a:r>
            <a:r>
              <a:rPr lang="en-US" dirty="0" smtClean="0"/>
              <a:t> mat, int rows, int</a:t>
            </a:r>
            <a:r>
              <a:rPr lang="he-IL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colsArr</a:t>
            </a:r>
            <a:r>
              <a:rPr lang="en-US" dirty="0" smtClean="0"/>
              <a:t>);</a:t>
            </a:r>
            <a:endParaRPr lang="he-IL" dirty="0" smtClean="0"/>
          </a:p>
          <a:p>
            <a:r>
              <a:rPr lang="he-IL" b="1" dirty="0" smtClean="0"/>
              <a:t>ניתן</a:t>
            </a:r>
            <a:r>
              <a:rPr lang="he-IL" dirty="0" smtClean="0"/>
              <a:t> להשתמש בפונקציה בסוגרים מרובעים </a:t>
            </a:r>
            <a:r>
              <a:rPr lang="en-US" dirty="0" smtClean="0"/>
              <a:t>[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][ j ]</a:t>
            </a:r>
            <a:endParaRPr lang="he-IL" dirty="0" smtClean="0"/>
          </a:p>
          <a:p>
            <a:r>
              <a:rPr lang="he-IL" dirty="0" smtClean="0"/>
              <a:t>קריאה לפונקציה</a:t>
            </a:r>
            <a:r>
              <a:rPr lang="he-IL" dirty="0"/>
              <a:t>:		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int </a:t>
            </a:r>
            <a:r>
              <a:rPr lang="en-US" dirty="0" err="1" smtClean="0"/>
              <a:t>colsArr</a:t>
            </a:r>
            <a:r>
              <a:rPr lang="en-US" dirty="0" smtClean="0"/>
              <a:t>[N]; </a:t>
            </a:r>
            <a:r>
              <a:rPr lang="en-US" dirty="0" smtClean="0">
                <a:solidFill>
                  <a:srgbClr val="00B050"/>
                </a:solidFill>
              </a:rPr>
              <a:t>//must be initialize with values</a:t>
            </a:r>
            <a:endParaRPr lang="en-US" dirty="0">
              <a:solidFill>
                <a:srgbClr val="00B050"/>
              </a:solidFill>
            </a:endParaRPr>
          </a:p>
          <a:p>
            <a:pPr marL="530352" lvl="1" indent="0" algn="l" rtl="0">
              <a:buNone/>
            </a:pPr>
            <a:r>
              <a:rPr lang="he-IL" dirty="0"/>
              <a:t>	</a:t>
            </a:r>
            <a:r>
              <a:rPr lang="en-US" dirty="0" smtClean="0"/>
              <a:t>f(mat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 err="1" smtClean="0"/>
              <a:t>colsArr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9"/>
          <p:cNvGraphicFramePr>
            <a:graphicFrameLocks noGrp="1"/>
          </p:cNvGraphicFramePr>
          <p:nvPr/>
        </p:nvGraphicFramePr>
        <p:xfrm>
          <a:off x="7387858" y="1677170"/>
          <a:ext cx="2308543" cy="1247775"/>
        </p:xfrm>
        <a:graphic>
          <a:graphicData uri="http://schemas.openxmlformats.org/drawingml/2006/table">
            <a:tbl>
              <a:tblPr/>
              <a:tblGrid>
                <a:gridCol w="1065213"/>
                <a:gridCol w="754008"/>
                <a:gridCol w="489322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???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2954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he-IL" dirty="0" smtClean="0">
              <a:latin typeface="Verdana" pitchFamily="34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noProof="1">
                <a:latin typeface="Verdana" pitchFamily="34" charset="0"/>
              </a:rPr>
              <a:t>int x = 3;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int*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printf("x = %d\n", x);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printf("address of x = %p\n", &amp;x);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printf("pX = %p\n", pX);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printf("address of pX = %p\n", &amp;pX);</a:t>
            </a:r>
            <a:endParaRPr lang="en-US" dirty="0">
              <a:latin typeface="Verdana" pitchFamily="34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dirty="0">
              <a:latin typeface="Verdana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 &amp; - דוגמא</a:t>
            </a:r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40312"/>
            <a:ext cx="3962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66" name="Group 22"/>
          <p:cNvGraphicFramePr>
            <a:graphicFrameLocks noGrp="1"/>
          </p:cNvGraphicFramePr>
          <p:nvPr>
            <p:extLst/>
          </p:nvPr>
        </p:nvGraphicFramePr>
        <p:xfrm>
          <a:off x="7406208" y="1677170"/>
          <a:ext cx="2362200" cy="1247775"/>
        </p:xfrm>
        <a:graphic>
          <a:graphicData uri="http://schemas.openxmlformats.org/drawingml/2006/table">
            <a:tbl>
              <a:tblPr/>
              <a:tblGrid>
                <a:gridCol w="1065213"/>
                <a:gridCol w="733425"/>
                <a:gridCol w="563562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83" name="Group 39"/>
          <p:cNvGraphicFramePr>
            <a:graphicFrameLocks noGrp="1"/>
          </p:cNvGraphicFramePr>
          <p:nvPr>
            <p:extLst/>
          </p:nvPr>
        </p:nvGraphicFramePr>
        <p:xfrm>
          <a:off x="7392145" y="1677170"/>
          <a:ext cx="2467293" cy="1247775"/>
        </p:xfrm>
        <a:graphic>
          <a:graphicData uri="http://schemas.openxmlformats.org/drawingml/2006/table">
            <a:tbl>
              <a:tblPr/>
              <a:tblGrid>
                <a:gridCol w="1065213"/>
                <a:gridCol w="735731"/>
                <a:gridCol w="666349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8153400" y="335032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dirty="0"/>
              <a:t>x=3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7162800" y="371036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noProof="1"/>
              <a:t>address of x </a:t>
            </a:r>
            <a:r>
              <a:rPr lang="en-US" dirty="0"/>
              <a:t>= 1000</a:t>
            </a:r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8077200" y="4142408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dirty="0"/>
              <a:t> </a:t>
            </a:r>
            <a:r>
              <a:rPr lang="en-US" dirty="0" err="1"/>
              <a:t>pX</a:t>
            </a:r>
            <a:r>
              <a:rPr lang="en-US" dirty="0"/>
              <a:t> = 1000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6553200" y="4574456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יודפס: </a:t>
            </a:r>
            <a:r>
              <a:rPr lang="en-US" noProof="1"/>
              <a:t>address of </a:t>
            </a:r>
            <a:r>
              <a:rPr lang="en-US" dirty="0" err="1"/>
              <a:t>pX</a:t>
            </a:r>
            <a:r>
              <a:rPr lang="en-US" noProof="1"/>
              <a:t> </a:t>
            </a:r>
            <a:r>
              <a:rPr lang="en-US" dirty="0"/>
              <a:t>= 1004</a:t>
            </a:r>
          </a:p>
        </p:txBody>
      </p:sp>
      <p:sp>
        <p:nvSpPr>
          <p:cNvPr id="31804" name="AutoShape 60"/>
          <p:cNvSpPr>
            <a:spLocks noChangeArrowheads="1"/>
          </p:cNvSpPr>
          <p:nvPr/>
        </p:nvSpPr>
        <p:spPr bwMode="auto">
          <a:xfrm>
            <a:off x="4871864" y="2780928"/>
            <a:ext cx="2209800" cy="685800"/>
          </a:xfrm>
          <a:prstGeom prst="wedgeRectCallout">
            <a:avLst>
              <a:gd name="adj1" fmla="val -42458"/>
              <a:gd name="adj2" fmla="val 76620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כדי להדפיס כתובת משתמשים ב-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0" grpId="0"/>
      <p:bldP spid="31801" grpId="0"/>
      <p:bldP spid="31802" grpId="0"/>
      <p:bldP spid="31803" grpId="0"/>
      <p:bldP spid="3180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40867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מהו מצביע (</a:t>
            </a:r>
            <a:r>
              <a:rPr lang="en-US" dirty="0" smtClean="0"/>
              <a:t>Pointer</a:t>
            </a:r>
            <a:r>
              <a:rPr lang="he-IL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למצביעים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אופרטורים * ו- &amp;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אתחול מצביע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העברת פרמטר לפונקציה </a:t>
            </a:r>
            <a:r>
              <a:rPr lang="en-US" dirty="0" smtClean="0"/>
              <a:t>by pointer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מצביע </a:t>
            </a:r>
            <a:r>
              <a:rPr lang="en-US" dirty="0" smtClean="0"/>
              <a:t>const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הקשר בין מערך לכתובת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פעולות חיבור וחיסור עם כתובות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מצביע מטייל על 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העברת מערך לפונקציה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הבעייתיות בהחזרת מערך מפונקציה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מערך של כתובות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נשים לב..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הדרך היחידה לתת ערך למשתנה מטיפוס מצביע היא:</a:t>
            </a:r>
          </a:p>
          <a:p>
            <a:pPr lvl="1"/>
            <a:r>
              <a:rPr lang="he-IL" dirty="0" smtClean="0"/>
              <a:t> ע"י מתן כתובת של משתנה אחר ע"י האופרטור &amp;</a:t>
            </a:r>
          </a:p>
          <a:p>
            <a:pPr lvl="1"/>
            <a:r>
              <a:rPr lang="he-IL" dirty="0" smtClean="0"/>
              <a:t>השמה ממשתנה המכיל מצביע מאותו טיפוס</a:t>
            </a:r>
          </a:p>
          <a:p>
            <a:r>
              <a:rPr lang="he-IL" dirty="0" smtClean="0"/>
              <a:t>לא ניתן לבצע השמה עם מספר</a:t>
            </a:r>
          </a:p>
          <a:p>
            <a:r>
              <a:rPr lang="he-IL" dirty="0" smtClean="0"/>
              <a:t>לא נבצע השמה של כתובת למשתנה מצביע שאינו מאותו טיפוס (מכתובת של </a:t>
            </a:r>
            <a:r>
              <a:rPr lang="en-US" dirty="0" smtClean="0"/>
              <a:t>double</a:t>
            </a:r>
            <a:r>
              <a:rPr lang="he-IL" dirty="0" smtClean="0"/>
              <a:t> לכתובת של </a:t>
            </a:r>
            <a:r>
              <a:rPr lang="en-US" dirty="0" err="1" smtClean="0"/>
              <a:t>int</a:t>
            </a:r>
            <a:r>
              <a:rPr lang="he-IL" dirty="0" smtClean="0"/>
              <a:t>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דוגמאות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600201"/>
            <a:ext cx="80772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noProof="1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	int x = 3;</a:t>
            </a:r>
          </a:p>
          <a:p>
            <a:pPr algn="l" rtl="0">
              <a:buFont typeface="Wingdings" pitchFamily="2" charset="2"/>
              <a:buNone/>
            </a:pPr>
            <a:r>
              <a:rPr lang="he-IL" dirty="0"/>
              <a:t>	</a:t>
            </a:r>
            <a:r>
              <a:rPr lang="en-US" noProof="1"/>
              <a:t>double* pDouble;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	int* pInt1, *pInt2;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	pInt1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	pInt1 = 1000;</a:t>
            </a:r>
            <a:endParaRPr lang="en-US" noProof="1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	pDouble = pInt1; </a:t>
            </a:r>
            <a:endParaRPr lang="en-US" noProof="1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	pInt2 = pInt1;</a:t>
            </a:r>
          </a:p>
          <a:p>
            <a:pPr algn="l" rtl="0">
              <a:buFont typeface="Wingdings" pitchFamily="2" charset="2"/>
              <a:buNone/>
            </a:pPr>
            <a:r>
              <a:rPr lang="en-US" noProof="1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953000" y="2590800"/>
            <a:ext cx="3733800" cy="685800"/>
          </a:xfrm>
          <a:prstGeom prst="wedgeRectCallout">
            <a:avLst>
              <a:gd name="adj1" fmla="val -80881"/>
              <a:gd name="adj2" fmla="val 57121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כאשר מגדירים כמה מצביעים בשורה אחת, צריך להגדיר * לפני כל אחד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1775520" y="4447161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1775520" y="4875099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67200" y="4232275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009900"/>
                </a:solidFill>
              </a:rPr>
              <a:t>// cannot  convert  from  int to int*</a:t>
            </a:r>
            <a:endParaRPr lang="he-IL" b="1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60640" y="4690155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009900"/>
                </a:solidFill>
              </a:rPr>
              <a:t>// cannot  convert  from  int* to double*</a:t>
            </a:r>
            <a:endParaRPr lang="he-IL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805" grpId="0" animBg="1"/>
      <p:bldP spid="32806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9163</TotalTime>
  <Words>4241</Words>
  <Application>Microsoft Office PowerPoint</Application>
  <PresentationFormat>Widescreen</PresentationFormat>
  <Paragraphs>1753</Paragraphs>
  <Slides>70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Aharoni</vt:lpstr>
      <vt:lpstr>Arial</vt:lpstr>
      <vt:lpstr>Courier New</vt:lpstr>
      <vt:lpstr>David</vt:lpstr>
      <vt:lpstr>Franklin Gothic Book</vt:lpstr>
      <vt:lpstr>Garamond</vt:lpstr>
      <vt:lpstr>Verdana</vt:lpstr>
      <vt:lpstr>Wingdings</vt:lpstr>
      <vt:lpstr>Crop</vt:lpstr>
      <vt:lpstr>מבוא לתכנות מערכות</vt:lpstr>
      <vt:lpstr>ביחידה זו נלמד:</vt:lpstr>
      <vt:lpstr>מוטיבציה</vt:lpstr>
      <vt:lpstr>מהו מצביע (Pointer)</vt:lpstr>
      <vt:lpstr>הגדרת מצביע</vt:lpstr>
      <vt:lpstr>אופרטור &amp;</vt:lpstr>
      <vt:lpstr>אופרטור &amp; - דוגמא</vt:lpstr>
      <vt:lpstr>נשים לב..</vt:lpstr>
      <vt:lpstr>דוגמאות</vt:lpstr>
      <vt:lpstr>אופרטור *</vt:lpstr>
      <vt:lpstr>אתחול מצביעים</vt:lpstr>
      <vt:lpstr>פניה למצביע NULL לעומת מצביע זבל</vt:lpstr>
      <vt:lpstr>מצביעים – מה יקרה בתוכנית? (1)  (הנחה: הזיכרון מתחיל בכתובת 1000)</vt:lpstr>
      <vt:lpstr>מצביעים – מה יקרה בתוכנית? (2)  (הנחה: הזיכרון מתחיל בכתובת 1000)</vt:lpstr>
      <vt:lpstr>מצביעים – מה יקרה בתוכנית? (3)  (הנחה: הזיכרון מתחיל בכתובת 1000)</vt:lpstr>
      <vt:lpstr>מצביעים – מה יקרה בתוכנית? (4)  (הנחה: הזיכרון מתחיל בכתובת 1000)</vt:lpstr>
      <vt:lpstr>מצביעים – מה יקרה בתוכנית? (5)  (הנחה: הזיכרון מתחיל בכתובת 1000)</vt:lpstr>
      <vt:lpstr>מצביעים – מה יקרה בתוכנית? (6)  (הנחה: הזיכרון מתחיל בכתובת 1000)</vt:lpstr>
      <vt:lpstr>מוטיבציה</vt:lpstr>
      <vt:lpstr>העברה by value – דוגמא: swap</vt:lpstr>
      <vt:lpstr>העברה by pointer – דוגמא: swap</vt:lpstr>
      <vt:lpstr>העברת פרמטר לפונקציה – by pointer</vt:lpstr>
      <vt:lpstr>מוטיבציה</vt:lpstr>
      <vt:lpstr>החזרת יותר מערך יחיד מפונקציה</vt:lpstr>
      <vt:lpstr>מציאת מינימום ומקסימום</vt:lpstr>
      <vt:lpstr>הארות</vt:lpstr>
      <vt:lpstr>אתחול פרמטר המועבר by pointer</vt:lpstr>
      <vt:lpstr>פונקציה המחזירה מצביע: כתובת האיבר המקסימלי</vt:lpstr>
      <vt:lpstr>פונקציה המחזירה NULL: כתובת איבר לחיפוש</vt:lpstr>
      <vt:lpstr>משתנה  const</vt:lpstr>
      <vt:lpstr>מצביע const</vt:lpstr>
      <vt:lpstr>מצביע const על תוכן ההצבעה</vt:lpstr>
      <vt:lpstr>מצביע const על ההצבעה</vt:lpstr>
      <vt:lpstr>שימוש במצביע const  בהעברת פרמטר לפונקציה</vt:lpstr>
      <vt:lpstr>דוגמא להעברת פרמטר כ- const</vt:lpstr>
      <vt:lpstr>אריתמטיקה של מצביעים</vt:lpstr>
      <vt:lpstr>הקשר בין מערך וכתובת (מצביע)</vt:lpstr>
      <vt:lpstr>אופרטור * של מערך</vt:lpstr>
      <vt:lpstr>אופרטור * של מערך</vt:lpstr>
      <vt:lpstr>פעולות אריתמטיות על כתובות</vt:lpstr>
      <vt:lpstr>פעולות אריתמטיות על שם מערך</vt:lpstr>
      <vt:lpstr>פעולות אריתמטיות על כתובות  (1) </vt:lpstr>
      <vt:lpstr>פעולות אריתמטיות על כתובות (2)</vt:lpstr>
      <vt:lpstr>פעולות אריתמטיות על כתובות (3)</vt:lpstr>
      <vt:lpstr>סדר פעולות</vt:lpstr>
      <vt:lpstr>מעבר עולה על איברי מערך עם מצביע מטייל</vt:lpstr>
      <vt:lpstr>נשים לב...</vt:lpstr>
      <vt:lpstr>חיסור בין כתובות</vt:lpstr>
      <vt:lpstr>מוטיבציה</vt:lpstr>
      <vt:lpstr>העברת מערך לפונקציה</vt:lpstr>
      <vt:lpstr>שימוש במצביע const  בהעברת מערך לפונקציה</vt:lpstr>
      <vt:lpstr>דוגמא להעברת מערך כ- const</vt:lpstr>
      <vt:lpstr>העברת מערך לפונקציה</vt:lpstr>
      <vt:lpstr>דוגמא: פונקציה הסוכמת איברי מערך</vt:lpstr>
      <vt:lpstr>דוגמא: סכימת רק חלק מאיברי המערך</vt:lpstr>
      <vt:lpstr>מדוע צריך להעביר לפונקציה את גודל המערך  (ולא להסתמך על sizeof..)</vt:lpstr>
      <vt:lpstr>החזרת מערך מפונקציה</vt:lpstr>
      <vt:lpstr>החזרת מערך מפונקציה - דוגמא</vt:lpstr>
      <vt:lpstr>העברת מטריצה לפונקציה המקבלת מערך</vt:lpstr>
      <vt:lpstr>מערך של כתובות</vt:lpstr>
      <vt:lpstr>העברת מטריצה לפונקציה המקבלת מערך</vt:lpstr>
      <vt:lpstr>העברת מטריצה לפונקציה המקבלת מערך (2)</vt:lpstr>
      <vt:lpstr>אריתמטיקה של מטריצות </vt:lpstr>
      <vt:lpstr>פונקציה המקבלת מטריצה כמערך</vt:lpstr>
      <vt:lpstr>אריתמטיקה של מטריצה</vt:lpstr>
      <vt:lpstr>מערך של כתובות</vt:lpstr>
      <vt:lpstr>מערך של כתובות</vt:lpstr>
      <vt:lpstr>סיכום - הגדרת מטריצה mat[R][C] int  </vt:lpstr>
      <vt:lpstr>סיכום - הגדרת מטריצה mat[N] int*  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231</cp:revision>
  <dcterms:created xsi:type="dcterms:W3CDTF">2018-01-29T07:40:57Z</dcterms:created>
  <dcterms:modified xsi:type="dcterms:W3CDTF">2021-10-25T05:08:59Z</dcterms:modified>
</cp:coreProperties>
</file>