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7" r:id="rId2"/>
    <p:sldId id="395" r:id="rId3"/>
    <p:sldId id="481" r:id="rId4"/>
    <p:sldId id="482" r:id="rId5"/>
    <p:sldId id="494" r:id="rId6"/>
    <p:sldId id="495" r:id="rId7"/>
    <p:sldId id="485" r:id="rId8"/>
    <p:sldId id="486" r:id="rId9"/>
    <p:sldId id="49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82208" autoAdjust="0"/>
  </p:normalViewPr>
  <p:slideViewPr>
    <p:cSldViewPr snapToGrid="0">
      <p:cViewPr varScale="1">
        <p:scale>
          <a:sx n="89" d="100"/>
          <a:sy n="89" d="100"/>
        </p:scale>
        <p:origin x="51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C72214-CFA2-4A8C-AA0C-85F702EDB4BD}" type="slidenum">
              <a:rPr lang="he-IL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560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E68810-6534-4E08-8723-0EC721FBC14C}" type="slidenum">
              <a:rPr lang="he-IL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7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EFD7FB-3000-404C-AF9C-6F8927AB0AEF}" type="slidenum">
              <a:rPr lang="he-IL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3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39F4EA-1434-4464-94B9-DCDC1010FE50}" type="slidenum">
              <a:rPr lang="he-IL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92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r>
              <a:rPr lang="en-US" dirty="0" smtClean="0"/>
              <a:t>Efrat Hertzberg Morag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2" y="3791490"/>
            <a:ext cx="9164781" cy="1649940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Random </a:t>
            </a:r>
            <a:r>
              <a:rPr lang="en-US" sz="4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Number, Lib functions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1"/>
                </a:solidFill>
              </a:rPr>
              <a:t>פונקציות המוגדרות ב - </a:t>
            </a:r>
            <a:r>
              <a:rPr lang="en-US" dirty="0" err="1" smtClean="0">
                <a:solidFill>
                  <a:schemeClr val="tx1"/>
                </a:solidFill>
              </a:rPr>
              <a:t>stdio.h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435280" cy="493776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פונקציות לדוגמא:</a:t>
            </a:r>
            <a:endParaRPr lang="en-US" dirty="0" smtClean="0"/>
          </a:p>
          <a:p>
            <a:pPr algn="l" rtl="0"/>
            <a:r>
              <a:rPr lang="en-US" b="1" dirty="0" err="1" smtClean="0"/>
              <a:t>getchar</a:t>
            </a:r>
            <a:r>
              <a:rPr lang="en-US" b="1" dirty="0"/>
              <a:t>()</a:t>
            </a:r>
            <a:r>
              <a:rPr lang="en-US" dirty="0"/>
              <a:t> </a:t>
            </a:r>
            <a:endParaRPr lang="en-US" dirty="0" smtClean="0"/>
          </a:p>
          <a:p>
            <a:pPr algn="l" rtl="0"/>
            <a:r>
              <a:rPr lang="en-US" b="1" dirty="0" err="1" smtClean="0"/>
              <a:t>putchar</a:t>
            </a:r>
            <a:r>
              <a:rPr lang="en-US" b="1" dirty="0"/>
              <a:t>()</a:t>
            </a:r>
            <a:r>
              <a:rPr lang="en-US" dirty="0"/>
              <a:t> </a:t>
            </a:r>
            <a:endParaRPr lang="en-US" dirty="0" smtClean="0"/>
          </a:p>
          <a:p>
            <a:pPr algn="l" rtl="0"/>
            <a:r>
              <a:rPr lang="en-US" sz="3200" b="1" dirty="0" err="1">
                <a:solidFill>
                  <a:schemeClr val="tx1"/>
                </a:solidFill>
              </a:rPr>
              <a:t>printf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  <a:r>
              <a:rPr lang="en-US" sz="3200" dirty="0">
                <a:solidFill>
                  <a:schemeClr val="tx1"/>
                </a:solidFill>
              </a:rPr>
              <a:t> </a:t>
            </a:r>
          </a:p>
          <a:p>
            <a:pPr algn="l" rtl="0"/>
            <a:r>
              <a:rPr lang="en-US" sz="3200" b="1" dirty="0" err="1">
                <a:solidFill>
                  <a:schemeClr val="tx1"/>
                </a:solidFill>
              </a:rPr>
              <a:t>scanf</a:t>
            </a:r>
            <a:r>
              <a:rPr lang="en-US" sz="3200" b="1" dirty="0">
                <a:solidFill>
                  <a:schemeClr val="tx1"/>
                </a:solidFill>
              </a:rPr>
              <a:t>()</a:t>
            </a:r>
            <a:r>
              <a:rPr lang="en-US" sz="3200" dirty="0">
                <a:solidFill>
                  <a:schemeClr val="tx1"/>
                </a:solidFill>
              </a:rPr>
              <a:t> </a:t>
            </a:r>
          </a:p>
          <a:p>
            <a:pPr marL="0" indent="0" algn="l" rtl="0">
              <a:buNone/>
            </a:pPr>
            <a:endParaRPr lang="he-I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פונקציות המוגדרות ב - </a:t>
            </a:r>
            <a:r>
              <a:rPr lang="en-US" dirty="0" err="1" smtClean="0">
                <a:solidFill>
                  <a:schemeClr val="tx1"/>
                </a:solidFill>
              </a:rPr>
              <a:t>conio.h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16767"/>
            <a:ext cx="10259568" cy="56662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 smtClean="0"/>
              <a:t>פונקציות לדוגמא:</a:t>
            </a:r>
            <a:endParaRPr lang="en-US" dirty="0" smtClean="0"/>
          </a:p>
          <a:p>
            <a:pPr algn="l" rtl="0"/>
            <a:r>
              <a:rPr lang="en-US" dirty="0" err="1" smtClean="0"/>
              <a:t>getch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 smtClean="0"/>
              <a:t>prompts </a:t>
            </a:r>
            <a:r>
              <a:rPr lang="en-US" dirty="0"/>
              <a:t>a user to press a character and that character isn't printed on screen</a:t>
            </a:r>
          </a:p>
          <a:p>
            <a:pPr algn="l" rtl="0"/>
            <a:r>
              <a:rPr lang="en-US" dirty="0" err="1" smtClean="0"/>
              <a:t>getche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/>
              <a:t>prompts the user to press a character and that character is printed on the screen</a:t>
            </a:r>
            <a:endParaRPr lang="en-US" dirty="0" smtClean="0"/>
          </a:p>
          <a:p>
            <a:pPr algn="l" rtl="0"/>
            <a:r>
              <a:rPr lang="en-US" dirty="0" err="1" smtClean="0"/>
              <a:t>clrsc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 smtClean="0"/>
              <a:t>clears </a:t>
            </a:r>
            <a:r>
              <a:rPr lang="en-US" dirty="0"/>
              <a:t>the screen </a:t>
            </a:r>
            <a:r>
              <a:rPr lang="en-US" dirty="0" smtClean="0"/>
              <a:t>and </a:t>
            </a:r>
            <a:r>
              <a:rPr lang="en-US" dirty="0"/>
              <a:t>move the cursor to upper left hand corner of screen.</a:t>
            </a:r>
            <a:endParaRPr lang="en-US" b="1" dirty="0" smtClean="0"/>
          </a:p>
          <a:p>
            <a:pPr algn="l" rtl="0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wherex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 smtClean="0"/>
              <a:t>return </a:t>
            </a:r>
            <a:r>
              <a:rPr lang="en-US" dirty="0"/>
              <a:t>current horizontal cursor </a:t>
            </a:r>
            <a:r>
              <a:rPr lang="en-US" dirty="0" smtClean="0"/>
              <a:t>position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7373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פונקציות המוגדרות ב - </a:t>
            </a:r>
            <a:r>
              <a:rPr lang="en-US" dirty="0" err="1" smtClean="0"/>
              <a:t>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פונקציות לדוגמא:</a:t>
            </a:r>
            <a:endParaRPr lang="en-US" dirty="0"/>
          </a:p>
          <a:p>
            <a:pPr marL="0" lvl="1" indent="0" algn="l" rtl="0"/>
            <a:r>
              <a:rPr lang="en-US" b="1" dirty="0" err="1">
                <a:solidFill>
                  <a:schemeClr val="tx1"/>
                </a:solidFill>
              </a:rPr>
              <a:t>strlen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  <a:p>
            <a:pPr marL="0" lvl="1" indent="0" algn="l" rtl="0"/>
            <a:r>
              <a:rPr lang="en-US" b="1" dirty="0" err="1">
                <a:solidFill>
                  <a:schemeClr val="tx1"/>
                </a:solidFill>
              </a:rPr>
              <a:t>strcat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lvl="1" indent="0" algn="l" rtl="0"/>
            <a:r>
              <a:rPr lang="en-US" b="1" dirty="0" err="1">
                <a:solidFill>
                  <a:schemeClr val="tx1"/>
                </a:solidFill>
              </a:rPr>
              <a:t>strcmp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 algn="l" rtl="0"/>
            <a:r>
              <a:rPr lang="en-US" b="1" dirty="0" err="1" smtClean="0"/>
              <a:t>strcpy</a:t>
            </a:r>
            <a:r>
              <a:rPr lang="en-US" b="1" dirty="0"/>
              <a:t>()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13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פונקציות המוגדרות ב - </a:t>
            </a:r>
            <a:r>
              <a:rPr lang="en-US" dirty="0" err="1" smtClean="0">
                <a:solidFill>
                  <a:schemeClr val="tx1"/>
                </a:solidFill>
              </a:rPr>
              <a:t>ctype.h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פונקציות לדוגמא:</a:t>
            </a:r>
            <a:endParaRPr lang="en-US" dirty="0"/>
          </a:p>
          <a:p>
            <a:pPr marL="0" lvl="1" indent="0" algn="l" rtl="0"/>
            <a:r>
              <a:rPr lang="en-US" b="1" dirty="0" err="1">
                <a:solidFill>
                  <a:schemeClr val="tx1"/>
                </a:solidFill>
              </a:rPr>
              <a:t>isdigit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lvl="1" indent="0" algn="l" rtl="0"/>
            <a:r>
              <a:rPr lang="en-US" b="1" dirty="0" err="1">
                <a:solidFill>
                  <a:schemeClr val="tx1"/>
                </a:solidFill>
              </a:rPr>
              <a:t>isalpha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lvl="1" indent="0" algn="l" rtl="0"/>
            <a:r>
              <a:rPr lang="en-US" b="1" dirty="0" err="1">
                <a:solidFill>
                  <a:schemeClr val="tx1"/>
                </a:solidFill>
              </a:rPr>
              <a:t>isalnum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lvl="1" indent="0" algn="l" rtl="0"/>
            <a:r>
              <a:rPr lang="en-US" b="1" dirty="0" err="1">
                <a:solidFill>
                  <a:schemeClr val="tx1"/>
                </a:solidFill>
              </a:rPr>
              <a:t>islower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lvl="1" indent="0" algn="l" rtl="0"/>
            <a:r>
              <a:rPr lang="en-US" b="1" dirty="0" err="1">
                <a:solidFill>
                  <a:schemeClr val="tx1"/>
                </a:solidFill>
              </a:rPr>
              <a:t>isupper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7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פונקציות המוגדרות ב - </a:t>
            </a:r>
            <a:r>
              <a:rPr lang="en-US" dirty="0" err="1" smtClean="0">
                <a:solidFill>
                  <a:schemeClr val="tx1"/>
                </a:solidFill>
              </a:rPr>
              <a:t>math.h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פונקציות </a:t>
            </a:r>
            <a:r>
              <a:rPr lang="he-IL" dirty="0" smtClean="0"/>
              <a:t>לדוגמא</a:t>
            </a:r>
            <a:r>
              <a:rPr lang="en-US" dirty="0" smtClean="0"/>
              <a:t>:</a:t>
            </a:r>
          </a:p>
          <a:p>
            <a:pPr marL="228600" lvl="1" indent="0" algn="l" rtl="0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acos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228600" lvl="1" indent="0" algn="l" rtl="0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asin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  <a:p>
            <a:pPr marL="228600" lvl="1" indent="0" algn="l" rtl="0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atan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228600" lvl="1" indent="0" algn="l" rtl="0"/>
            <a:r>
              <a:rPr lang="en-US" b="1" dirty="0">
                <a:solidFill>
                  <a:schemeClr val="tx1"/>
                </a:solidFill>
              </a:rPr>
              <a:t> cos()</a:t>
            </a:r>
          </a:p>
          <a:p>
            <a:pPr marL="228600" lvl="1" indent="0" algn="l" rtl="0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exp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  <a:p>
            <a:pPr marL="228600" lvl="1" indent="0" algn="l" rtl="0"/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 err="1">
                <a:solidFill>
                  <a:schemeClr val="tx1"/>
                </a:solidFill>
              </a:rPr>
              <a:t>fabs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228600" lvl="1" indent="0" algn="l" rtl="0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sqrt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3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פונקציות המוגדרות ב - </a:t>
            </a:r>
            <a:r>
              <a:rPr lang="en-US" dirty="0" err="1" smtClean="0">
                <a:solidFill>
                  <a:schemeClr val="tx1"/>
                </a:solidFill>
              </a:rPr>
              <a:t>time.h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פונקציות לדוגמא</a:t>
            </a:r>
            <a:r>
              <a:rPr lang="en-US" dirty="0" smtClean="0"/>
              <a:t>:</a:t>
            </a:r>
            <a:endParaRPr lang="en-US" dirty="0"/>
          </a:p>
          <a:p>
            <a:pPr marL="576263" lvl="1" indent="-301625" algn="l" rtl="0"/>
            <a:r>
              <a:rPr lang="en-US" b="1" dirty="0">
                <a:solidFill>
                  <a:schemeClr val="tx1"/>
                </a:solidFill>
              </a:rPr>
              <a:t>time()</a:t>
            </a:r>
            <a:r>
              <a:rPr lang="en-US" dirty="0">
                <a:solidFill>
                  <a:schemeClr val="tx1"/>
                </a:solidFill>
              </a:rPr>
              <a:t> returns current calendar time of system</a:t>
            </a:r>
          </a:p>
          <a:p>
            <a:pPr marL="576263" lvl="1" indent="-301625" algn="l" rtl="0"/>
            <a:endParaRPr lang="en-US" dirty="0">
              <a:solidFill>
                <a:schemeClr val="tx1"/>
              </a:solidFill>
            </a:endParaRPr>
          </a:p>
          <a:p>
            <a:pPr marL="576263" lvl="1" indent="-301625" algn="l" rtl="0"/>
            <a:r>
              <a:rPr lang="en-US" b="1" dirty="0" err="1">
                <a:solidFill>
                  <a:schemeClr val="tx1"/>
                </a:solidFill>
              </a:rPr>
              <a:t>difftime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returns difference in secs between two times</a:t>
            </a:r>
          </a:p>
          <a:p>
            <a:pPr marL="576263" lvl="1" indent="-301625" algn="l" rtl="0"/>
            <a:endParaRPr lang="en-US" dirty="0">
              <a:solidFill>
                <a:schemeClr val="tx1"/>
              </a:solidFill>
            </a:endParaRPr>
          </a:p>
          <a:p>
            <a:pPr marL="576263" lvl="1" indent="-301625" algn="l" rtl="0"/>
            <a:r>
              <a:rPr lang="en-US" b="1" dirty="0">
                <a:solidFill>
                  <a:schemeClr val="tx1"/>
                </a:solidFill>
              </a:rPr>
              <a:t>clock()</a:t>
            </a:r>
            <a:r>
              <a:rPr lang="en-US" dirty="0">
                <a:solidFill>
                  <a:schemeClr val="tx1"/>
                </a:solidFill>
              </a:rPr>
              <a:t> returns number of system clock cycles since program execution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3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פונקציות המוגדרות ב - </a:t>
            </a:r>
            <a:r>
              <a:rPr lang="en-US" dirty="0" err="1" smtClean="0">
                <a:solidFill>
                  <a:schemeClr val="tx1"/>
                </a:solidFill>
              </a:rPr>
              <a:t>stdlib.h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פונקציות לדוגמא</a:t>
            </a:r>
            <a:r>
              <a:rPr lang="en-US" dirty="0"/>
              <a:t>:</a:t>
            </a:r>
          </a:p>
          <a:p>
            <a:pPr lvl="1" algn="l" rtl="0"/>
            <a:r>
              <a:rPr lang="en-US" b="1" dirty="0" err="1">
                <a:solidFill>
                  <a:schemeClr val="tx1"/>
                </a:solidFill>
              </a:rPr>
              <a:t>malloc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lvl="1" algn="l" rtl="0"/>
            <a:r>
              <a:rPr lang="en-US" b="1" dirty="0">
                <a:solidFill>
                  <a:schemeClr val="tx1"/>
                </a:solidFill>
              </a:rPr>
              <a:t>rand()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lvl="1" algn="l" rtl="0"/>
            <a:r>
              <a:rPr lang="en-US" b="1" dirty="0" err="1">
                <a:solidFill>
                  <a:schemeClr val="tx1"/>
                </a:solidFill>
              </a:rPr>
              <a:t>srand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8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יצירת מספר אקראי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e-IL" dirty="0"/>
              <a:t>פונקציות ספריה (לימוד עצמי)</a:t>
            </a:r>
          </a:p>
          <a:p>
            <a:pPr marL="0" indent="0">
              <a:lnSpc>
                <a:spcPct val="90000"/>
              </a:lnSpc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36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ביחידה זו נלמד: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יצירת מספר אקראי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e-IL" dirty="0"/>
              <a:t>פונקציות </a:t>
            </a:r>
            <a:r>
              <a:rPr lang="he-IL" dirty="0" smtClean="0"/>
              <a:t>ספריה (לימוד עצמי)</a:t>
            </a:r>
            <a:endParaRPr lang="he-IL" dirty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8727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dirty="0">
                <a:solidFill>
                  <a:schemeClr val="tx1"/>
                </a:solidFill>
              </a:rPr>
              <a:t>פונקציות ספריה סטנדרטיות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קיימות בשפת </a:t>
            </a:r>
            <a:r>
              <a:rPr lang="en-US" sz="3200" dirty="0"/>
              <a:t>C</a:t>
            </a:r>
            <a:r>
              <a:rPr lang="he-IL" sz="3200" dirty="0"/>
              <a:t> פונקציות ספריה בהם ניתן להשתמש.</a:t>
            </a:r>
          </a:p>
          <a:p>
            <a:r>
              <a:rPr lang="he-IL" sz="3200" dirty="0"/>
              <a:t>כדי להשתמש בפונקציות הספרייה יש לעשות </a:t>
            </a:r>
            <a:r>
              <a:rPr lang="en-US" sz="3200" dirty="0"/>
              <a:t>include</a:t>
            </a:r>
            <a:r>
              <a:rPr lang="he-IL" sz="3200" dirty="0"/>
              <a:t> לקובץ המתאים.</a:t>
            </a:r>
          </a:p>
          <a:p>
            <a:r>
              <a:rPr lang="he-IL" sz="3200" dirty="0"/>
              <a:t>הספריות הקיימות: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75521" y="3645024"/>
          <a:ext cx="7318393" cy="311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34"/>
                <a:gridCol w="4323359"/>
              </a:tblGrid>
              <a:tr h="385076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קובץ ה </a:t>
                      </a:r>
                      <a:r>
                        <a:rPr lang="en-US" dirty="0" smtClean="0"/>
                        <a:t>header</a:t>
                      </a:r>
                      <a:r>
                        <a:rPr lang="he-IL" dirty="0" smtClean="0"/>
                        <a:t> המתאים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תחום</a:t>
                      </a:r>
                      <a:r>
                        <a:rPr lang="he-IL" baseline="0" dirty="0" smtClean="0"/>
                        <a:t> הפונקציות של </a:t>
                      </a:r>
                      <a:r>
                        <a:rPr lang="he-IL" baseline="0" dirty="0" err="1" smtClean="0"/>
                        <a:t>הספריה</a:t>
                      </a:r>
                      <a:endParaRPr lang="en-US" dirty="0"/>
                    </a:p>
                  </a:txBody>
                  <a:tcPr/>
                </a:tc>
              </a:tr>
              <a:tr h="390424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stdio.h</a:t>
                      </a:r>
                      <a:endParaRPr lang="he-IL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solidFill>
                            <a:schemeClr val="tx1"/>
                          </a:solidFill>
                        </a:rPr>
                        <a:t>קלט פלט</a:t>
                      </a:r>
                      <a:endParaRPr lang="en-US" dirty="0"/>
                    </a:p>
                  </a:txBody>
                  <a:tcPr/>
                </a:tc>
              </a:tr>
              <a:tr h="390424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conio.h</a:t>
                      </a:r>
                      <a:endParaRPr lang="he-IL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solidFill>
                            <a:schemeClr val="tx1"/>
                          </a:solidFill>
                        </a:rPr>
                        <a:t>קלט פלט מה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console</a:t>
                      </a:r>
                      <a:endParaRPr lang="en-US" dirty="0"/>
                    </a:p>
                  </a:txBody>
                  <a:tcPr/>
                </a:tc>
              </a:tr>
              <a:tr h="390424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string.h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solidFill>
                            <a:schemeClr val="tx1"/>
                          </a:solidFill>
                        </a:rPr>
                        <a:t>מחרוזות</a:t>
                      </a:r>
                      <a:endParaRPr lang="en-US" dirty="0"/>
                    </a:p>
                  </a:txBody>
                  <a:tcPr/>
                </a:tc>
              </a:tr>
              <a:tr h="390424"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ctype.h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solidFill>
                            <a:schemeClr val="tx1"/>
                          </a:solidFill>
                        </a:rPr>
                        <a:t>תווים</a:t>
                      </a:r>
                      <a:endParaRPr lang="en-US" dirty="0"/>
                    </a:p>
                  </a:txBody>
                  <a:tcPr/>
                </a:tc>
              </a:tr>
              <a:tr h="390424">
                <a:tc>
                  <a:txBody>
                    <a:bodyPr/>
                    <a:lstStyle/>
                    <a:p>
                      <a:pPr algn="r" rtl="1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math.h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800" dirty="0" smtClean="0">
                          <a:solidFill>
                            <a:schemeClr val="tx1"/>
                          </a:solidFill>
                        </a:rPr>
                        <a:t>מתמטיקה</a:t>
                      </a:r>
                      <a:endParaRPr lang="en-US" dirty="0"/>
                    </a:p>
                  </a:txBody>
                  <a:tcPr/>
                </a:tc>
              </a:tr>
              <a:tr h="390424">
                <a:tc>
                  <a:txBody>
                    <a:bodyPr/>
                    <a:lstStyle/>
                    <a:p>
                      <a:pPr algn="r" rtl="1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time.h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800" dirty="0" smtClean="0">
                          <a:solidFill>
                            <a:schemeClr val="tx1"/>
                          </a:solidFill>
                        </a:rPr>
                        <a:t>תאריך וזמן</a:t>
                      </a:r>
                      <a:endParaRPr lang="en-US" dirty="0"/>
                    </a:p>
                  </a:txBody>
                  <a:tcPr/>
                </a:tc>
              </a:tr>
              <a:tr h="390424"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stdlib.h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solidFill>
                            <a:schemeClr val="tx1"/>
                          </a:solidFill>
                        </a:rPr>
                        <a:t>הקצאות דינאמיות ופונקציות שונות אחרות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9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altLang="en-US" dirty="0" smtClean="0"/>
              <a:t>יצירת מספר </a:t>
            </a:r>
            <a:r>
              <a:rPr lang="he-IL" dirty="0"/>
              <a:t>אקראי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1895" y="1282149"/>
                <a:ext cx="10709273" cy="4959626"/>
              </a:xfrm>
            </p:spPr>
            <p:txBody>
              <a:bodyPr>
                <a:normAutofit fontScale="92500"/>
              </a:bodyPr>
              <a:lstStyle/>
              <a:p>
                <a:r>
                  <a:rPr lang="he-IL" altLang="en-US" kern="0" dirty="0"/>
                  <a:t>לפעמים יש צורך בהגרלת מספר </a:t>
                </a:r>
                <a:r>
                  <a:rPr lang="he-IL" dirty="0"/>
                  <a:t>אקראי </a:t>
                </a:r>
                <a:r>
                  <a:rPr lang="he-IL" altLang="en-US" kern="0" dirty="0"/>
                  <a:t>בטווח מסוים. לדוגמא:</a:t>
                </a:r>
              </a:p>
              <a:p>
                <a:pPr lvl="1"/>
                <a:r>
                  <a:rPr lang="he-IL" altLang="en-US" kern="0" dirty="0" err="1"/>
                  <a:t>תוכנית</a:t>
                </a:r>
                <a:r>
                  <a:rPr lang="he-IL" altLang="en-US" kern="0" dirty="0"/>
                  <a:t> המטפלת במשחק קובייה, הגרלת מספר בין 1 ל 6</a:t>
                </a:r>
                <a:r>
                  <a:rPr lang="he-IL" altLang="en-US" kern="0" dirty="0" smtClean="0"/>
                  <a:t>.</a:t>
                </a:r>
                <a:endParaRPr lang="en-US" altLang="en-US" kern="0" dirty="0" smtClean="0"/>
              </a:p>
              <a:p>
                <a:pPr lvl="1"/>
                <a:r>
                  <a:rPr lang="he-IL" altLang="en-US" kern="0" dirty="0" err="1"/>
                  <a:t>תוכנית</a:t>
                </a:r>
                <a:r>
                  <a:rPr lang="he-IL" altLang="en-US" kern="0" dirty="0"/>
                  <a:t> המטפלת במשחק קלפים, הגרלת מספר בין 1 ל 13.</a:t>
                </a:r>
                <a:endParaRPr lang="en-US" altLang="en-US" kern="0" dirty="0"/>
              </a:p>
              <a:p>
                <a:pPr lvl="1"/>
                <a:endParaRPr lang="he-IL" altLang="en-US" kern="0" dirty="0"/>
              </a:p>
              <a:p>
                <a:r>
                  <a:rPr lang="he-IL" altLang="en-US" kern="0" dirty="0"/>
                  <a:t>ישנן פונקציות ספריה המאפשרות לנו לעשות זאת</a:t>
                </a:r>
                <a:r>
                  <a:rPr lang="en-US" altLang="en-US" kern="0" dirty="0"/>
                  <a:t>:</a:t>
                </a:r>
                <a:endParaRPr lang="he-IL" altLang="en-US" kern="0" dirty="0"/>
              </a:p>
              <a:p>
                <a:pPr lvl="1"/>
                <a:r>
                  <a:rPr lang="en-US" altLang="en-US" kern="0" dirty="0"/>
                  <a:t>rand</a:t>
                </a:r>
                <a:r>
                  <a:rPr lang="he-IL" altLang="en-US" kern="0" dirty="0"/>
                  <a:t>, </a:t>
                </a:r>
                <a:r>
                  <a:rPr lang="en-US" altLang="en-US" kern="0" dirty="0" err="1"/>
                  <a:t>srand</a:t>
                </a:r>
                <a:r>
                  <a:rPr lang="en-US" altLang="en-US" kern="0" dirty="0"/>
                  <a:t> </a:t>
                </a:r>
                <a:r>
                  <a:rPr lang="en-US" altLang="en-US" kern="0" dirty="0" smtClean="0"/>
                  <a:t>, time</a:t>
                </a:r>
              </a:p>
              <a:p>
                <a:pPr lvl="1"/>
                <a:r>
                  <a:rPr lang="he-IL" altLang="en-US" kern="0" dirty="0"/>
                  <a:t>יש לעשות </a:t>
                </a:r>
                <a:r>
                  <a:rPr lang="en-US" altLang="en-US" kern="0" dirty="0"/>
                  <a:t>include</a:t>
                </a:r>
                <a:r>
                  <a:rPr lang="he-IL" altLang="en-US" kern="0" dirty="0"/>
                  <a:t>  ל </a:t>
                </a:r>
                <a:r>
                  <a:rPr lang="en-US" altLang="en-US" b="1" kern="0" dirty="0" err="1"/>
                  <a:t>stdlib.h</a:t>
                </a:r>
                <a:r>
                  <a:rPr lang="he-IL" altLang="en-US" b="1" kern="0" dirty="0"/>
                  <a:t> ו </a:t>
                </a:r>
                <a:r>
                  <a:rPr lang="en-US" altLang="en-US" b="1" kern="0" dirty="0" err="1"/>
                  <a:t>time.h</a:t>
                </a:r>
                <a:endParaRPr lang="en-US" altLang="en-US" b="1" kern="0" dirty="0"/>
              </a:p>
              <a:p>
                <a:r>
                  <a:rPr lang="he-IL" altLang="en-US" kern="0" dirty="0"/>
                  <a:t>הפונקציה </a:t>
                </a:r>
                <a:r>
                  <a:rPr lang="en-US" altLang="en-US" kern="0" dirty="0"/>
                  <a:t>rand</a:t>
                </a:r>
                <a:r>
                  <a:rPr lang="he-IL" altLang="en-US" kern="0" dirty="0"/>
                  <a:t> מחזירה מספר רנדומלי בין 0 ל </a:t>
                </a:r>
                <a:r>
                  <a:rPr lang="en-US" altLang="en-US" kern="0" dirty="0"/>
                  <a:t>RAND_MAX (32767)</a:t>
                </a:r>
                <a:r>
                  <a:rPr lang="he-IL" altLang="en-US" kern="0" dirty="0"/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altLang="en-US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altLang="en-US" i="1" ker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895" y="1282149"/>
                <a:ext cx="10709273" cy="4959626"/>
              </a:xfrm>
              <a:blipFill rotWithShape="0">
                <a:blip r:embed="rId2"/>
                <a:stretch>
                  <a:fillRect t="-2211" r="-1480" b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fld id="{3D72C0B2-EA84-43F2-B4B4-EC22633FD764}" type="slidenum">
              <a:rPr lang="he-IL" altLang="en-US" sz="1000"/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91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יצירת מספר </a:t>
            </a:r>
            <a:r>
              <a:rPr lang="he-IL" dirty="0"/>
              <a:t>אקראי </a:t>
            </a:r>
            <a:r>
              <a:rPr lang="he-IL" altLang="en-US" dirty="0"/>
              <a:t>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המספר לא ממש אקראי שכן נכתב אלגוריתם המתחיל מ </a:t>
            </a:r>
            <a:r>
              <a:rPr lang="en-US" dirty="0"/>
              <a:t>seed </a:t>
            </a:r>
            <a:r>
              <a:rPr lang="he-IL" dirty="0" smtClean="0"/>
              <a:t> מסוים </a:t>
            </a:r>
            <a:r>
              <a:rPr lang="he-IL" dirty="0"/>
              <a:t>וכל הרצה נקבל את אותו מספר.</a:t>
            </a:r>
          </a:p>
          <a:p>
            <a:r>
              <a:rPr lang="he-IL" dirty="0"/>
              <a:t>כדי לדאוג לרנדומליות יש לשנות את ה </a:t>
            </a:r>
            <a:r>
              <a:rPr lang="en-US" dirty="0"/>
              <a:t>seed </a:t>
            </a:r>
            <a:r>
              <a:rPr lang="he-IL" dirty="0" smtClean="0"/>
              <a:t> ע"י הפונקציה </a:t>
            </a:r>
            <a:r>
              <a:rPr lang="en-US" dirty="0" err="1" smtClean="0"/>
              <a:t>srand</a:t>
            </a:r>
            <a:endParaRPr lang="en-US" dirty="0" smtClean="0"/>
          </a:p>
          <a:p>
            <a:r>
              <a:rPr lang="he-IL" dirty="0" smtClean="0"/>
              <a:t>ניצור </a:t>
            </a:r>
            <a:r>
              <a:rPr lang="en-US" dirty="0"/>
              <a:t>seed </a:t>
            </a:r>
            <a:r>
              <a:rPr lang="he-IL" dirty="0" smtClean="0"/>
              <a:t> חדש </a:t>
            </a:r>
            <a:r>
              <a:rPr lang="he-IL" dirty="0"/>
              <a:t>אשר יהיה שונה בכל הרצה. תלוי במשתנה חומרתי.</a:t>
            </a:r>
          </a:p>
          <a:p>
            <a:r>
              <a:rPr lang="he-IL" dirty="0"/>
              <a:t>נקרא ל </a:t>
            </a:r>
            <a:r>
              <a:rPr lang="en-US" dirty="0" err="1"/>
              <a:t>srand</a:t>
            </a:r>
            <a:r>
              <a:rPr lang="en-US" dirty="0"/>
              <a:t>(time(NULL))  </a:t>
            </a:r>
            <a:r>
              <a:rPr lang="he-IL" dirty="0" smtClean="0"/>
              <a:t> פעם </a:t>
            </a:r>
            <a:r>
              <a:rPr lang="he-IL" dirty="0"/>
              <a:t>אחת בלבד בתחילת התוכנית.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יצירת מספר רנדומלי</a:t>
            </a:r>
            <a:r>
              <a:rPr lang="en-US" altLang="en-US" dirty="0"/>
              <a:t> </a:t>
            </a:r>
            <a:r>
              <a:rPr lang="he-IL" altLang="en-US" dirty="0"/>
              <a:t>בטווח רצוי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272" y="1282149"/>
            <a:ext cx="10521896" cy="495962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he-IL" sz="3200" dirty="0"/>
              <a:t>כפי שאמרנו הפונקציה </a:t>
            </a:r>
            <a:r>
              <a:rPr lang="en-US" sz="3200" dirty="0"/>
              <a:t>rand </a:t>
            </a:r>
            <a:r>
              <a:rPr lang="he-IL" sz="3200" dirty="0" smtClean="0"/>
              <a:t> מחזירה </a:t>
            </a:r>
            <a:r>
              <a:rPr lang="he-IL" sz="3200" dirty="0"/>
              <a:t>מספר בין 0 ל </a:t>
            </a:r>
            <a:r>
              <a:rPr lang="en-US" sz="3200" dirty="0"/>
              <a:t>RAND_MAX </a:t>
            </a:r>
            <a:r>
              <a:rPr lang="he-IL" sz="3200" dirty="0" smtClean="0"/>
              <a:t> </a:t>
            </a:r>
            <a:r>
              <a:rPr lang="en-US" sz="3200" dirty="0" smtClean="0"/>
              <a:t>(32767)</a:t>
            </a:r>
          </a:p>
          <a:p>
            <a:pPr>
              <a:lnSpc>
                <a:spcPct val="110000"/>
              </a:lnSpc>
            </a:pPr>
            <a:r>
              <a:rPr lang="he-IL" sz="3200" dirty="0" smtClean="0"/>
              <a:t>אם נרצה מספר אקראי בין </a:t>
            </a:r>
            <a:r>
              <a:rPr lang="en-US" sz="3200" dirty="0" smtClean="0"/>
              <a:t>MIN</a:t>
            </a:r>
            <a:r>
              <a:rPr lang="he-IL" sz="3200" dirty="0" smtClean="0"/>
              <a:t> ו</a:t>
            </a:r>
            <a:r>
              <a:rPr lang="en-US" sz="3200" dirty="0" smtClean="0"/>
              <a:t>MAX </a:t>
            </a:r>
            <a:r>
              <a:rPr lang="he-IL" sz="3200" dirty="0" smtClean="0"/>
              <a:t>  כלשהו נשתמש בנוסחה הבאה: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2800" dirty="0" smtClean="0"/>
              <a:t>int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2800" dirty="0" err="1"/>
              <a:t>num</a:t>
            </a:r>
            <a:r>
              <a:rPr lang="en-US" sz="2800" dirty="0"/>
              <a:t> = MIN + (rand()%(MAX-MIN+1</a:t>
            </a:r>
            <a:r>
              <a:rPr lang="en-US" sz="2800" dirty="0" smtClean="0"/>
              <a:t>)</a:t>
            </a:r>
            <a:r>
              <a:rPr lang="he-IL" sz="2800" dirty="0" smtClean="0"/>
              <a:t>(</a:t>
            </a:r>
            <a:r>
              <a:rPr lang="en-US" sz="2800" dirty="0" smtClean="0"/>
              <a:t>;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MIN</a:t>
            </a:r>
            <a:r>
              <a:rPr lang="he-IL" sz="3200" dirty="0" smtClean="0"/>
              <a:t> ו </a:t>
            </a:r>
            <a:r>
              <a:rPr lang="en-US" sz="3200" dirty="0" smtClean="0"/>
              <a:t>MAX</a:t>
            </a:r>
            <a:r>
              <a:rPr lang="he-IL" sz="3200" dirty="0" smtClean="0"/>
              <a:t> מוגדרים </a:t>
            </a:r>
            <a:r>
              <a:rPr lang="he-IL" sz="3200" dirty="0"/>
              <a:t>ע"י קבועים</a:t>
            </a:r>
            <a:r>
              <a:rPr lang="he-IL" sz="3200" dirty="0" smtClean="0"/>
              <a:t>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88175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יצירת מספרים אקראיים דוגמא</a:t>
            </a: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1631504" y="1268761"/>
            <a:ext cx="73152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latin typeface="Verdana" pitchFamily="34" charset="0"/>
              </a:rPr>
              <a:t>#include &lt;</a:t>
            </a:r>
            <a:r>
              <a:rPr lang="en-US" dirty="0" err="1">
                <a:latin typeface="Verdana" pitchFamily="34" charset="0"/>
              </a:rPr>
              <a:t>stdio.h</a:t>
            </a:r>
            <a:r>
              <a:rPr lang="en-US" dirty="0">
                <a:latin typeface="Verdana" pitchFamily="34" charset="0"/>
              </a:rPr>
              <a:t>&gt;</a:t>
            </a:r>
          </a:p>
          <a:p>
            <a:pPr algn="l"/>
            <a:r>
              <a:rPr lang="en-US" dirty="0">
                <a:latin typeface="Verdana" pitchFamily="34" charset="0"/>
              </a:rPr>
              <a:t>#include &lt;</a:t>
            </a:r>
            <a:r>
              <a:rPr lang="en-US" dirty="0" err="1">
                <a:latin typeface="Verdana" pitchFamily="34" charset="0"/>
              </a:rPr>
              <a:t>stdlib.h</a:t>
            </a:r>
            <a:r>
              <a:rPr lang="en-US" dirty="0">
                <a:latin typeface="Verdana" pitchFamily="34" charset="0"/>
              </a:rPr>
              <a:t>&gt; </a:t>
            </a:r>
            <a:r>
              <a:rPr lang="en-US" dirty="0">
                <a:solidFill>
                  <a:srgbClr val="008000"/>
                </a:solidFill>
                <a:latin typeface="Verdana" pitchFamily="34" charset="0"/>
              </a:rPr>
              <a:t>// for 'RAND_MAX'</a:t>
            </a:r>
          </a:p>
          <a:p>
            <a:pPr algn="l"/>
            <a:r>
              <a:rPr lang="en-US" dirty="0">
                <a:latin typeface="Verdana" pitchFamily="34" charset="0"/>
              </a:rPr>
              <a:t>#include &lt;</a:t>
            </a:r>
            <a:r>
              <a:rPr lang="en-US" dirty="0" err="1">
                <a:latin typeface="Verdana" pitchFamily="34" charset="0"/>
              </a:rPr>
              <a:t>time.h</a:t>
            </a:r>
            <a:r>
              <a:rPr lang="en-US" dirty="0">
                <a:latin typeface="Verdana" pitchFamily="34" charset="0"/>
              </a:rPr>
              <a:t>&gt;   </a:t>
            </a:r>
            <a:r>
              <a:rPr lang="en-US" dirty="0">
                <a:solidFill>
                  <a:srgbClr val="008000"/>
                </a:solidFill>
                <a:latin typeface="Verdana" pitchFamily="34" charset="0"/>
              </a:rPr>
              <a:t>// for 'time'</a:t>
            </a: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void main()</a:t>
            </a:r>
          </a:p>
          <a:p>
            <a:pPr algn="l"/>
            <a:r>
              <a:rPr lang="he-IL" dirty="0">
                <a:latin typeface="Verdana" pitchFamily="34" charset="0"/>
              </a:rPr>
              <a:t>}</a:t>
            </a:r>
          </a:p>
          <a:p>
            <a:pPr algn="l"/>
            <a:r>
              <a:rPr lang="en-US" dirty="0">
                <a:latin typeface="Verdana" pitchFamily="34" charset="0"/>
              </a:rPr>
              <a:t>     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 </a:t>
            </a:r>
            <a:r>
              <a:rPr lang="en-US" dirty="0" err="1">
                <a:latin typeface="Verdana" pitchFamily="34" charset="0"/>
              </a:rPr>
              <a:t>i</a:t>
            </a:r>
            <a:r>
              <a:rPr lang="en-US" dirty="0">
                <a:latin typeface="Verdana" pitchFamily="34" charset="0"/>
              </a:rPr>
              <a:t>;</a:t>
            </a: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r>
              <a:rPr lang="en-US" b="1" dirty="0">
                <a:latin typeface="Verdana" pitchFamily="34" charset="0"/>
              </a:rPr>
              <a:t>     </a:t>
            </a:r>
            <a:r>
              <a:rPr lang="en-US" b="1" dirty="0" err="1">
                <a:latin typeface="Verdana" pitchFamily="34" charset="0"/>
              </a:rPr>
              <a:t>srand</a:t>
            </a:r>
            <a:r>
              <a:rPr lang="en-US" b="1" dirty="0">
                <a:latin typeface="Verdana" pitchFamily="34" charset="0"/>
              </a:rPr>
              <a:t> ( time(NULL) ); </a:t>
            </a:r>
            <a:r>
              <a:rPr lang="en-US" b="1" dirty="0">
                <a:solidFill>
                  <a:srgbClr val="008000"/>
                </a:solidFill>
                <a:latin typeface="Verdana" pitchFamily="34" charset="0"/>
              </a:rPr>
              <a:t>// initialize random seed</a:t>
            </a: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     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("rand gives value between 0-%d\n", RAND_MAX);</a:t>
            </a:r>
          </a:p>
          <a:p>
            <a:pPr algn="l"/>
            <a:r>
              <a:rPr lang="nn-NO" dirty="0">
                <a:latin typeface="Verdana" pitchFamily="34" charset="0"/>
              </a:rPr>
              <a:t>     for (i=0 ; i &lt; 5 ; i++)</a:t>
            </a:r>
          </a:p>
          <a:p>
            <a:pPr algn="l"/>
            <a:r>
              <a:rPr lang="en-US" dirty="0">
                <a:latin typeface="Verdana" pitchFamily="34" charset="0"/>
              </a:rPr>
              <a:t>          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("%d ", rand());</a:t>
            </a: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     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("\n");</a:t>
            </a:r>
          </a:p>
          <a:p>
            <a:pPr algn="l"/>
            <a:r>
              <a:rPr lang="he-IL" dirty="0">
                <a:latin typeface="Verdana" pitchFamily="34" charset="0"/>
              </a:rPr>
              <a:t>{</a:t>
            </a: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endParaRPr lang="he-IL" dirty="0">
              <a:latin typeface="Verdana" pitchFamily="34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9897" y="5442570"/>
            <a:ext cx="5413375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9896" y="4509120"/>
            <a:ext cx="5353050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4583832" y="2492896"/>
            <a:ext cx="5410200" cy="685800"/>
          </a:xfrm>
          <a:prstGeom prst="wedgeRectCallout">
            <a:avLst>
              <a:gd name="adj1" fmla="val -66597"/>
              <a:gd name="adj2" fmla="val 891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time(NULL) </a:t>
            </a:r>
            <a:r>
              <a:rPr lang="he-IL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מחזירה מספר המייצג את הזמן הנוכחי (מספר השניות שעברו מאז ה- 1.1.1970)</a:t>
            </a:r>
          </a:p>
        </p:txBody>
      </p:sp>
    </p:spTree>
    <p:extLst>
      <p:ext uri="{BB962C8B-B14F-4D97-AF65-F5344CB8AC3E}">
        <p14:creationId xmlns:p14="http://schemas.microsoft.com/office/powerpoint/2010/main" val="32655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891915" y="136262"/>
            <a:ext cx="10739253" cy="883070"/>
          </a:xfrm>
        </p:spPr>
        <p:txBody>
          <a:bodyPr>
            <a:normAutofit/>
          </a:bodyPr>
          <a:lstStyle/>
          <a:p>
            <a:pPr algn="r"/>
            <a:r>
              <a:rPr lang="he-IL" sz="4800" dirty="0" smtClean="0"/>
              <a:t>יצירת מספרים אקראיים בטווח מסוים - דוגמא</a:t>
            </a:r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1752600" y="1600200"/>
            <a:ext cx="758376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Verdana" pitchFamily="34" charset="0"/>
              </a:rPr>
              <a:t>#include &lt;</a:t>
            </a:r>
            <a:r>
              <a:rPr lang="en-US" dirty="0" err="1">
                <a:latin typeface="Verdana" pitchFamily="34" charset="0"/>
              </a:rPr>
              <a:t>stdio.h</a:t>
            </a:r>
            <a:r>
              <a:rPr lang="en-US" dirty="0">
                <a:latin typeface="Verdana" pitchFamily="34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Verdana" pitchFamily="34" charset="0"/>
              </a:rPr>
              <a:t>'</a:t>
            </a:r>
          </a:p>
          <a:p>
            <a:pPr algn="l"/>
            <a:r>
              <a:rPr lang="en-US" dirty="0">
                <a:latin typeface="Verdana" pitchFamily="34" charset="0"/>
              </a:rPr>
              <a:t>#include &lt;</a:t>
            </a:r>
            <a:r>
              <a:rPr lang="en-US" dirty="0" err="1">
                <a:latin typeface="Verdana" pitchFamily="34" charset="0"/>
              </a:rPr>
              <a:t>time.h</a:t>
            </a:r>
            <a:r>
              <a:rPr lang="en-US" dirty="0">
                <a:latin typeface="Verdana" pitchFamily="34" charset="0"/>
              </a:rPr>
              <a:t>&gt;   </a:t>
            </a:r>
            <a:r>
              <a:rPr lang="en-US" dirty="0">
                <a:solidFill>
                  <a:srgbClr val="008000"/>
                </a:solidFill>
                <a:latin typeface="Verdana" pitchFamily="34" charset="0"/>
              </a:rPr>
              <a:t>// for 'time'</a:t>
            </a:r>
          </a:p>
          <a:p>
            <a:pPr algn="l"/>
            <a:endParaRPr lang="en-US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#define MAX 6</a:t>
            </a:r>
          </a:p>
          <a:p>
            <a:pPr algn="l"/>
            <a:r>
              <a:rPr lang="en-US" dirty="0">
                <a:latin typeface="Verdana" pitchFamily="34" charset="0"/>
              </a:rPr>
              <a:t>#define MIN 1</a:t>
            </a:r>
            <a:endParaRPr lang="he-IL" dirty="0">
              <a:latin typeface="Verdana" pitchFamily="34" charset="0"/>
            </a:endParaRP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void main()</a:t>
            </a:r>
          </a:p>
          <a:p>
            <a:pPr algn="l"/>
            <a:r>
              <a:rPr lang="he-IL" dirty="0">
                <a:latin typeface="Verdana" pitchFamily="34" charset="0"/>
              </a:rPr>
              <a:t>}</a:t>
            </a:r>
          </a:p>
          <a:p>
            <a:pPr algn="l"/>
            <a:r>
              <a:rPr lang="en-US" dirty="0">
                <a:latin typeface="Verdana" pitchFamily="34" charset="0"/>
              </a:rPr>
              <a:t>     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 </a:t>
            </a:r>
            <a:r>
              <a:rPr lang="en-US" dirty="0" err="1">
                <a:latin typeface="Verdana" pitchFamily="34" charset="0"/>
              </a:rPr>
              <a:t>i</a:t>
            </a:r>
            <a:r>
              <a:rPr lang="en-US" dirty="0">
                <a:latin typeface="Verdana" pitchFamily="34" charset="0"/>
              </a:rPr>
              <a:t>;</a:t>
            </a: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     </a:t>
            </a:r>
            <a:r>
              <a:rPr lang="en-US" dirty="0" err="1">
                <a:latin typeface="Verdana" pitchFamily="34" charset="0"/>
              </a:rPr>
              <a:t>srand</a:t>
            </a:r>
            <a:r>
              <a:rPr lang="en-US" dirty="0">
                <a:latin typeface="Verdana" pitchFamily="34" charset="0"/>
              </a:rPr>
              <a:t> ( time(NULL) ); </a:t>
            </a:r>
            <a:r>
              <a:rPr lang="en-US" dirty="0">
                <a:solidFill>
                  <a:srgbClr val="008000"/>
                </a:solidFill>
                <a:latin typeface="Verdana" pitchFamily="34" charset="0"/>
              </a:rPr>
              <a:t>// initialize random seed</a:t>
            </a: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     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("rand gives value between 0-6\n");</a:t>
            </a:r>
          </a:p>
          <a:p>
            <a:pPr algn="l"/>
            <a:r>
              <a:rPr lang="nn-NO" dirty="0">
                <a:latin typeface="Verdana" pitchFamily="34" charset="0"/>
              </a:rPr>
              <a:t>     for (i=0 ; i &lt; 5 ; i++)</a:t>
            </a:r>
          </a:p>
          <a:p>
            <a:r>
              <a:rPr lang="en-US" dirty="0">
                <a:latin typeface="Verdana" pitchFamily="34" charset="0"/>
              </a:rPr>
              <a:t>           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("%d ", </a:t>
            </a:r>
            <a:r>
              <a:rPr lang="en-US" altLang="en-US" kern="0" dirty="0"/>
              <a:t>MIN + (rand()%(MAX-MIN+1)</a:t>
            </a:r>
            <a:r>
              <a:rPr lang="he-IL" altLang="en-US" kern="0" dirty="0"/>
              <a:t>(</a:t>
            </a:r>
            <a:r>
              <a:rPr lang="en-US" dirty="0">
                <a:latin typeface="Verdana" pitchFamily="34" charset="0"/>
              </a:rPr>
              <a:t>);</a:t>
            </a:r>
            <a:endParaRPr lang="he-IL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     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("\n");</a:t>
            </a:r>
          </a:p>
          <a:p>
            <a:pPr algn="l"/>
            <a:r>
              <a:rPr lang="he-IL" dirty="0">
                <a:latin typeface="Verdana" pitchFamily="34" charset="0"/>
              </a:rPr>
              <a:t>{</a:t>
            </a: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endParaRPr lang="he-IL" dirty="0">
              <a:latin typeface="Verdana" pitchFamily="34" charset="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248400" y="5877272"/>
            <a:ext cx="4419600" cy="685800"/>
          </a:xfrm>
          <a:prstGeom prst="wedgeRectCallout">
            <a:avLst>
              <a:gd name="adj1" fmla="val -45632"/>
              <a:gd name="adj2" fmla="val -65530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פעולת %6 תחזיר לנו ערכים בין 0-5, ומאחר ואנחנו רוצים בטווח בין 1-6 הוספנו 1..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1" y="1600200"/>
            <a:ext cx="4487863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590801"/>
            <a:ext cx="4033838" cy="80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11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2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42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4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42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42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5128" y="2639504"/>
            <a:ext cx="8361229" cy="1247175"/>
          </a:xfrm>
        </p:spPr>
        <p:txBody>
          <a:bodyPr/>
          <a:lstStyle/>
          <a:p>
            <a:pPr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לימוד עצמי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73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8382</TotalTime>
  <Words>608</Words>
  <Application>Microsoft Office PowerPoint</Application>
  <PresentationFormat>Widescreen</PresentationFormat>
  <Paragraphs>141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Arial</vt:lpstr>
      <vt:lpstr>Cambria Math</vt:lpstr>
      <vt:lpstr>David</vt:lpstr>
      <vt:lpstr>Franklin Gothic Book</vt:lpstr>
      <vt:lpstr>Verdana</vt:lpstr>
      <vt:lpstr>Wingdings</vt:lpstr>
      <vt:lpstr>Crop</vt:lpstr>
      <vt:lpstr>מבוא לתכנות מערכות</vt:lpstr>
      <vt:lpstr>ביחידה זו נלמד:</vt:lpstr>
      <vt:lpstr>פונקציות ספריה סטנדרטיות</vt:lpstr>
      <vt:lpstr>יצירת מספר אקראי</vt:lpstr>
      <vt:lpstr>יצירת מספר אקראי המשך</vt:lpstr>
      <vt:lpstr>יצירת מספר רנדומלי בטווח רצוי</vt:lpstr>
      <vt:lpstr>יצירת מספרים אקראיים דוגמא</vt:lpstr>
      <vt:lpstr>יצירת מספרים אקראיים בטווח מסוים - דוגמא</vt:lpstr>
      <vt:lpstr>לימוד עצמי</vt:lpstr>
      <vt:lpstr>פונקציות המוגדרות ב - stdio.h</vt:lpstr>
      <vt:lpstr>פונקציות המוגדרות ב - conio.h</vt:lpstr>
      <vt:lpstr>פונקציות המוגדרות ב - string.h</vt:lpstr>
      <vt:lpstr>פונקציות המוגדרות ב - ctype.h</vt:lpstr>
      <vt:lpstr>פונקציות המוגדרות ב - math.h</vt:lpstr>
      <vt:lpstr>פונקציות המוגדרות ב - time.h</vt:lpstr>
      <vt:lpstr>פונקציות המוגדרות ב - stdlib.h</vt:lpstr>
      <vt:lpstr>ביחידה זו למדנו: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181</cp:revision>
  <dcterms:created xsi:type="dcterms:W3CDTF">2018-01-29T07:40:57Z</dcterms:created>
  <dcterms:modified xsi:type="dcterms:W3CDTF">2020-09-29T11:24:59Z</dcterms:modified>
</cp:coreProperties>
</file>