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07" r:id="rId2"/>
    <p:sldId id="395" r:id="rId3"/>
    <p:sldId id="449" r:id="rId4"/>
    <p:sldId id="453" r:id="rId5"/>
    <p:sldId id="400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73" r:id="rId15"/>
    <p:sldId id="474" r:id="rId16"/>
    <p:sldId id="434" r:id="rId17"/>
    <p:sldId id="435" r:id="rId18"/>
    <p:sldId id="436" r:id="rId19"/>
    <p:sldId id="437" r:id="rId20"/>
    <p:sldId id="442" r:id="rId21"/>
    <p:sldId id="443" r:id="rId22"/>
    <p:sldId id="444" r:id="rId23"/>
    <p:sldId id="445" r:id="rId24"/>
    <p:sldId id="446" r:id="rId25"/>
    <p:sldId id="448" r:id="rId26"/>
    <p:sldId id="450" r:id="rId27"/>
    <p:sldId id="451" r:id="rId28"/>
    <p:sldId id="452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5" r:id="rId48"/>
    <p:sldId id="476" r:id="rId49"/>
    <p:sldId id="477" r:id="rId50"/>
    <p:sldId id="478" r:id="rId51"/>
    <p:sldId id="47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89" d="100"/>
          <a:sy n="89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C72214-CFA2-4A8C-AA0C-85F702EDB4BD}" type="slidenum">
              <a:rPr lang="he-IL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5602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C0524-48C5-46AF-97BA-9DC075AC2F78}" type="slidenum">
              <a:rPr lang="he-IL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88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C0524-48C5-46AF-97BA-9DC075AC2F78}" type="slidenum">
              <a:rPr lang="he-IL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993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C7D38D-0FDC-4E60-AE37-CF668B79ADB8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84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202EAD-1CC9-4A7D-8912-C2A486071ECE}" type="slidenum">
              <a:rPr lang="he-IL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4113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365A72-E9F0-4A15-94BD-FE03409A4477}" type="slidenum">
              <a:rPr lang="he-IL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398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09ABBE-8B61-48D4-A2BD-92895F8E4B11}" type="slidenum">
              <a:rPr lang="he-IL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3056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0166B4-E6E2-4491-8437-E528F18DD907}" type="slidenum">
              <a:rPr lang="he-IL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732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52DDF6-F20D-48F5-A566-F95560D08419}" type="slidenum">
              <a:rPr lang="he-IL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245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C196A-B797-412F-9A87-C0F76A12AB9C}" type="slidenum">
              <a:rPr lang="he-IL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7091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E0AC2D-0FC1-490C-A524-44AF0A3C3BCD}" type="slidenum">
              <a:rPr lang="he-IL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58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9029C2-3359-4DCC-AE5D-25D426960F0A}" type="slidenum">
              <a:rPr lang="he-IL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727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C7D38D-0FDC-4E60-AE37-CF668B79ADB8}" type="slidenum">
              <a:rPr lang="he-IL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916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1D6102-A6B9-4EE9-8A31-D9F69FAF3B59}" type="slidenum">
              <a:rPr lang="he-IL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017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D96254-7B37-4317-9BA9-529166A37208}" type="slidenum">
              <a:rPr lang="he-IL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5887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193859-D593-4923-AF5C-4812FDB86CE4}" type="slidenum">
              <a:rPr lang="he-IL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3411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D995F8-7B4E-412D-B386-498C37CB8C52}" type="slidenum">
              <a:rPr lang="he-IL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5673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BA5109-1FCA-41D8-88DD-DC526DC3DA8E}" type="slidenum">
              <a:rPr lang="he-IL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162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95F8CF-9645-4F50-9965-78D46F1D1C07}" type="slidenum">
              <a:rPr lang="he-IL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2395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E20107-5763-4E42-8845-3B17F4FB6709}" type="slidenum">
              <a:rPr lang="he-IL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4365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08B861-60C7-4D09-B74F-FDDA24D9F780}" type="slidenum">
              <a:rPr lang="he-IL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0010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B03967-7E65-4DCA-84FD-0EC4DC63E978}" type="slidenum">
              <a:rPr lang="he-IL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132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42F1A7-23CD-4B37-9A1B-00EF0301C37C}" type="slidenum">
              <a:rPr lang="he-IL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998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71DF26-A196-4D58-B8F6-D007BF0FA6D8}" type="slidenum">
              <a:rPr lang="he-IL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194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F741BC-10F6-4633-90BC-2BFD88E8FF1E}" type="slidenum">
              <a:rPr lang="he-IL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5214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0637D4-9186-4004-A3FD-7CE2CB030CE1}" type="slidenum">
              <a:rPr lang="he-IL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5212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6238E0-36DC-403D-82CE-4734B55AEBC6}" type="slidenum">
              <a:rPr lang="he-IL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227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C7D38D-0FDC-4E60-AE37-CF668B79ADB8}" type="slidenum">
              <a:rPr lang="he-IL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0840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202EAD-1CC9-4A7D-8912-C2A486071ECE}" type="slidenum">
              <a:rPr lang="he-IL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9194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39F4EA-1434-4464-94B9-DCDC1010FE50}" type="slidenum">
              <a:rPr lang="he-IL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92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11A14F-114B-42B4-9FF9-C4EF43FFE090}" type="slidenum">
              <a:rPr lang="he-IL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046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11A14F-114B-42B4-9FF9-C4EF43FFE090}" type="slidenum">
              <a:rPr lang="he-IL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147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2FDA15-7FB4-41AE-9BE9-7D9AC17816E3}" type="slidenum">
              <a:rPr lang="he-IL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45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A65C3F-A517-40EE-8A04-83C5412007AA}" type="slidenum">
              <a:rPr lang="he-IL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635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DA2537-CE0E-434D-9FA0-B2E0825BD5B9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426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C0524-48C5-46AF-97BA-9DC075AC2F78}" type="slidenum">
              <a:rPr lang="he-IL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502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r>
              <a:rPr lang="en-US" dirty="0" smtClean="0"/>
              <a:t>Efrat Hertzberg Morag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String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קליטת מחרוזת</a:t>
            </a:r>
            <a:endParaRPr lang="en-US" smtClean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/>
              <a:t>גם כדי לקלוט מחרוזת לא צריך לולאה:</a:t>
            </a:r>
            <a:endParaRPr lang="en-US" sz="2000" dirty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char </a:t>
            </a:r>
            <a:r>
              <a:rPr lang="en-US" sz="2000" dirty="0" err="1"/>
              <a:t>str</a:t>
            </a:r>
            <a:r>
              <a:rPr lang="en-US" sz="2000" dirty="0"/>
              <a:t>[10];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("Please enter a string: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scanf</a:t>
            </a:r>
            <a:r>
              <a:rPr lang="en-US" sz="2000" dirty="0"/>
              <a:t>("%s", </a:t>
            </a:r>
            <a:r>
              <a:rPr lang="en-US" sz="2000" dirty="0" err="1"/>
              <a:t>str</a:t>
            </a:r>
            <a:r>
              <a:rPr lang="en-US" sz="2000" dirty="0"/>
              <a:t>); </a:t>
            </a:r>
            <a:r>
              <a:rPr lang="en-US" sz="2000" b="1" dirty="0">
                <a:solidFill>
                  <a:srgbClr val="008000"/>
                </a:solidFill>
              </a:rPr>
              <a:t>// no need &amp;!!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("The string is: %s\n", 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}</a:t>
            </a:r>
            <a:endParaRPr lang="he-IL" sz="2000" dirty="0"/>
          </a:p>
          <a:p>
            <a:r>
              <a:rPr lang="he-IL" sz="2400" dirty="0" smtClean="0"/>
              <a:t>הפקודה  </a:t>
            </a:r>
            <a:r>
              <a:rPr lang="en-US" sz="2400" dirty="0" err="1"/>
              <a:t>scanf</a:t>
            </a:r>
            <a:r>
              <a:rPr lang="he-IL" sz="2400" dirty="0"/>
              <a:t> </a:t>
            </a:r>
            <a:r>
              <a:rPr lang="he-IL" sz="2400" dirty="0" smtClean="0"/>
              <a:t>המקבלת </a:t>
            </a:r>
            <a:r>
              <a:rPr lang="en-US" sz="2400" dirty="0"/>
              <a:t>%s</a:t>
            </a:r>
            <a:r>
              <a:rPr lang="he-IL" sz="2400" dirty="0"/>
              <a:t> </a:t>
            </a:r>
            <a:r>
              <a:rPr lang="he-IL" sz="2400" dirty="0" smtClean="0"/>
              <a:t>קוראת תווים עד </a:t>
            </a:r>
            <a:r>
              <a:rPr lang="he-IL" sz="2400" dirty="0"/>
              <a:t>אשר יוקלד </a:t>
            </a:r>
            <a:r>
              <a:rPr lang="en-US" sz="2400" dirty="0" smtClean="0"/>
              <a:t>White Space </a:t>
            </a:r>
            <a:r>
              <a:rPr lang="he-IL" sz="2400" dirty="0" smtClean="0"/>
              <a:t> כלשהו </a:t>
            </a:r>
            <a:r>
              <a:rPr lang="he-IL" sz="2400" dirty="0"/>
              <a:t>שיסמל את ה- </a:t>
            </a:r>
            <a:r>
              <a:rPr lang="en-US" sz="2400" dirty="0"/>
              <a:t>‘\0</a:t>
            </a:r>
            <a:r>
              <a:rPr lang="en-US" sz="2400" dirty="0" smtClean="0"/>
              <a:t>’</a:t>
            </a:r>
            <a:endParaRPr lang="he-IL" sz="2400" dirty="0"/>
          </a:p>
          <a:p>
            <a:r>
              <a:rPr lang="he-IL" sz="2400" dirty="0"/>
              <a:t>נשים לב שאורך המחרוזת שנכניס לא יהיה יותר גדול מגודל המערך שהגדרנו, כדי לא לדרוס תאים שלא הוקצו עבורו</a:t>
            </a:r>
            <a:endParaRPr lang="en-US" sz="24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981200"/>
            <a:ext cx="431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24600" y="3326487"/>
            <a:ext cx="4386387" cy="606553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הינה כתובת תחילת המחרוזת,  מערך התווים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הפונקציות </a:t>
            </a:r>
            <a:r>
              <a:rPr lang="en-US" dirty="0" smtClean="0"/>
              <a:t>gets</a:t>
            </a:r>
            <a:r>
              <a:rPr lang="he-IL" dirty="0" smtClean="0"/>
              <a:t> ו- </a:t>
            </a:r>
            <a:r>
              <a:rPr lang="en-US" dirty="0" smtClean="0"/>
              <a:t>puts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scan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he-IL" dirty="0" smtClean="0"/>
              <a:t>עם </a:t>
            </a:r>
            <a:r>
              <a:rPr lang="en-US" dirty="0" smtClean="0"/>
              <a:t>%s</a:t>
            </a:r>
            <a:r>
              <a:rPr lang="he-IL" dirty="0" smtClean="0"/>
              <a:t> מאפשרת לקלוט מילה אחת בלבד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נרצה לקלוט משפט. (מחרוזת הכוללת רווחים)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char </a:t>
            </a:r>
            <a:r>
              <a:rPr lang="en-US" sz="2000" dirty="0" err="1"/>
              <a:t>str</a:t>
            </a:r>
            <a:r>
              <a:rPr lang="en-US" sz="2000" dirty="0"/>
              <a:t>[50];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("Please enter a sentence: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gets(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("The sentence is: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puts(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6902" y="5560196"/>
            <a:ext cx="4554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85102" y="4185870"/>
            <a:ext cx="5334000" cy="457200"/>
          </a:xfrm>
          <a:prstGeom prst="wedgeRectCallout">
            <a:avLst>
              <a:gd name="adj1" fmla="val -108672"/>
              <a:gd name="adj2" fmla="val 18993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קולטת משפט עד ירידת שורה ('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 ולא רק עד רווח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898342" y="4927779"/>
            <a:ext cx="4495800" cy="457200"/>
          </a:xfrm>
          <a:prstGeom prst="wedgeRectCallout">
            <a:avLst>
              <a:gd name="adj1" fmla="val -129129"/>
              <a:gd name="adj2" fmla="val 5191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מדפיסה מחרוזת למסך + ירידת שורה בסוף</a:t>
            </a:r>
          </a:p>
        </p:txBody>
      </p:sp>
    </p:spTree>
    <p:extLst>
      <p:ext uri="{BB962C8B-B14F-4D97-AF65-F5344CB8AC3E}">
        <p14:creationId xmlns:p14="http://schemas.microsoft.com/office/powerpoint/2010/main" val="39977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smtClean="0"/>
              <a:t>gets</a:t>
            </a:r>
            <a:r>
              <a:rPr lang="he-IL" dirty="0" smtClean="0"/>
              <a:t> מ 2011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71600" y="985815"/>
            <a:ext cx="10259568" cy="495962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מ 2011 הפקודה </a:t>
            </a:r>
            <a:r>
              <a:rPr lang="en-US" sz="2800" dirty="0" smtClean="0"/>
              <a:t>gets</a:t>
            </a:r>
            <a:r>
              <a:rPr lang="he-IL" sz="2800" dirty="0" smtClean="0"/>
              <a:t> כבר לא סטנדרטית, בעיתיות של גלישה מגודל המחרוזת המוגדרת.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הפונקציה </a:t>
            </a:r>
            <a:r>
              <a:rPr lang="en-US" sz="2800" dirty="0" err="1" smtClean="0"/>
              <a:t>fgets</a:t>
            </a:r>
            <a:r>
              <a:rPr lang="he-IL" sz="2800" dirty="0" smtClean="0"/>
              <a:t> מחליפה אותה</a:t>
            </a:r>
          </a:p>
          <a:p>
            <a:pPr marL="0" indent="0" algn="l">
              <a:lnSpc>
                <a:spcPct val="90000"/>
              </a:lnSpc>
              <a:buNone/>
            </a:pPr>
            <a:r>
              <a:rPr lang="en-US" sz="2800" dirty="0" smtClean="0"/>
              <a:t>char * </a:t>
            </a:r>
            <a:r>
              <a:rPr lang="en-US" sz="2800" dirty="0" err="1" smtClean="0"/>
              <a:t>fgets</a:t>
            </a:r>
            <a:r>
              <a:rPr lang="en-US" sz="2800" dirty="0" smtClean="0"/>
              <a:t> ( char *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</a:t>
            </a:r>
            <a:r>
              <a:rPr lang="en-US" sz="2800" dirty="0" smtClean="0"/>
              <a:t>, FILE * stream );</a:t>
            </a:r>
            <a:endParaRPr lang="he-IL" sz="2800" dirty="0" smtClean="0"/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הפרמטר האחרון יכול להיות </a:t>
            </a:r>
            <a:r>
              <a:rPr lang="en-US" sz="2800" dirty="0" err="1" smtClean="0"/>
              <a:t>stdin</a:t>
            </a:r>
            <a:r>
              <a:rPr lang="he-IL" sz="2800" dirty="0" smtClean="0"/>
              <a:t> ואז הקליטה היא מה </a:t>
            </a:r>
            <a:r>
              <a:rPr lang="en-US" sz="2800" dirty="0" smtClean="0"/>
              <a:t>console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להבדיל מ </a:t>
            </a:r>
            <a:r>
              <a:rPr lang="en-US" sz="2800" dirty="0" smtClean="0"/>
              <a:t>gets</a:t>
            </a:r>
            <a:r>
              <a:rPr lang="he-IL" sz="2800" dirty="0" smtClean="0"/>
              <a:t> הפונקציה </a:t>
            </a:r>
            <a:r>
              <a:rPr lang="en-US" sz="2800" dirty="0" err="1" smtClean="0"/>
              <a:t>fgets</a:t>
            </a:r>
            <a:r>
              <a:rPr lang="he-IL" sz="2800" dirty="0" smtClean="0"/>
              <a:t> מחזירה מחרוזת עם</a:t>
            </a:r>
            <a:r>
              <a:rPr lang="en-US" sz="2800" dirty="0" smtClean="0"/>
              <a:t> </a:t>
            </a:r>
            <a:r>
              <a:rPr lang="he-IL" sz="2800" dirty="0" smtClean="0"/>
              <a:t> </a:t>
            </a:r>
            <a:r>
              <a:rPr lang="en-US" sz="2800" dirty="0" smtClean="0"/>
              <a:t>‘\n’</a:t>
            </a:r>
            <a:r>
              <a:rPr lang="he-IL" sz="2800" dirty="0" smtClean="0"/>
              <a:t> </a:t>
            </a:r>
            <a:r>
              <a:rPr lang="he-IL" sz="2800" dirty="0"/>
              <a:t>בסוף. </a:t>
            </a:r>
            <a:endParaRPr lang="he-IL" sz="2800" dirty="0" smtClean="0"/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פונקציית עזר:</a:t>
            </a:r>
            <a:endParaRPr lang="he-IL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94" y="4254721"/>
            <a:ext cx="3611778" cy="2306945"/>
          </a:xfrm>
          <a:prstGeom prst="rect">
            <a:avLst/>
          </a:prstGeom>
        </p:spPr>
      </p:pic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08599" y="4885266"/>
            <a:ext cx="5604934" cy="1676400"/>
          </a:xfrm>
          <a:prstGeom prst="wedgeRectCallout">
            <a:avLst>
              <a:gd name="adj1" fmla="val -49380"/>
              <a:gd name="adj2" fmla="val -14710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קולטת לא יותר מ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תווים ל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במידה ויש בעיה תחזיר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מחליפה את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‘\n’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ב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‘\0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ע"י הפונקציה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strcspn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מחזירה את האינדקס בו נמצא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‘\n’</a:t>
            </a:r>
            <a:endParaRPr lang="he-IL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או את אורך המחרוזת אם לא נמצא.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smtClean="0"/>
              <a:t>gets</a:t>
            </a:r>
            <a:r>
              <a:rPr lang="he-IL" dirty="0" smtClean="0"/>
              <a:t> מ 2011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char </a:t>
            </a:r>
            <a:r>
              <a:rPr lang="en-US" sz="2000" dirty="0" err="1"/>
              <a:t>str</a:t>
            </a:r>
            <a:r>
              <a:rPr lang="en-US" sz="2000" dirty="0"/>
              <a:t>[50];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("Please enter a sentence: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if(</a:t>
            </a:r>
            <a:r>
              <a:rPr lang="en-US" sz="2000" b="1" dirty="0" err="1"/>
              <a:t>myGets</a:t>
            </a:r>
            <a:r>
              <a:rPr lang="en-US" sz="2000" b="1" dirty="0"/>
              <a:t>(</a:t>
            </a:r>
            <a:r>
              <a:rPr lang="en-US" sz="2000" b="1" dirty="0" err="1"/>
              <a:t>str,sizeof</a:t>
            </a:r>
            <a:r>
              <a:rPr lang="en-US" sz="2000" b="1" dirty="0"/>
              <a:t>(</a:t>
            </a:r>
            <a:r>
              <a:rPr lang="en-US" sz="2000" b="1" dirty="0" err="1"/>
              <a:t>str</a:t>
            </a:r>
            <a:r>
              <a:rPr lang="en-US" sz="2000" b="1" dirty="0"/>
              <a:t>)))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("The sentence is: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puts(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dirty="0"/>
              <a:t>}else</a:t>
            </a:r>
          </a:p>
          <a:p>
            <a:pPr algn="l" rtl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(“Error");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5920" y="1556792"/>
            <a:ext cx="4554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67675" y="4326646"/>
            <a:ext cx="4495800" cy="457200"/>
          </a:xfrm>
          <a:prstGeom prst="wedgeRectCallout">
            <a:avLst>
              <a:gd name="adj1" fmla="val -129129"/>
              <a:gd name="adj2" fmla="val 5191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מדפיסה מחרוזת למסך + ירידת שורה בסוף</a:t>
            </a:r>
          </a:p>
        </p:txBody>
      </p:sp>
    </p:spTree>
    <p:extLst>
      <p:ext uri="{BB962C8B-B14F-4D97-AF65-F5344CB8AC3E}">
        <p14:creationId xmlns:p14="http://schemas.microsoft.com/office/powerpoint/2010/main" val="35621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04734" y="136261"/>
            <a:ext cx="11226434" cy="1033669"/>
          </a:xfrm>
        </p:spPr>
        <p:txBody>
          <a:bodyPr>
            <a:normAutofit/>
          </a:bodyPr>
          <a:lstStyle/>
          <a:p>
            <a:r>
              <a:rPr lang="he-IL" sz="4400" dirty="0"/>
              <a:t>פונקציות </a:t>
            </a:r>
            <a:r>
              <a:rPr lang="he-IL" sz="4400" dirty="0" err="1" smtClean="0"/>
              <a:t>מהספריה</a:t>
            </a:r>
            <a:r>
              <a:rPr lang="he-IL" sz="4400" dirty="0" smtClean="0"/>
              <a:t> </a:t>
            </a:r>
            <a:r>
              <a:rPr lang="he-IL" sz="4400" dirty="0"/>
              <a:t>הסטנדרטית </a:t>
            </a:r>
            <a:r>
              <a:rPr lang="he-IL" sz="4400" dirty="0" smtClean="0"/>
              <a:t>עבור מחרוזות</a:t>
            </a:r>
            <a:endParaRPr lang="en-US" sz="44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99067" y="1282149"/>
            <a:ext cx="10632101" cy="533031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/>
              <a:t>ב</a:t>
            </a:r>
            <a:r>
              <a:rPr lang="he-IL" dirty="0" smtClean="0"/>
              <a:t>שפת </a:t>
            </a:r>
            <a:r>
              <a:rPr lang="en-US" dirty="0" smtClean="0"/>
              <a:t>C</a:t>
            </a:r>
            <a:r>
              <a:rPr lang="he-IL" dirty="0" smtClean="0"/>
              <a:t> יש ספריה עם פונקציות המטפלות במחרוזות.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יש צורך לעשות </a:t>
            </a:r>
            <a:r>
              <a:rPr lang="en-US" dirty="0" smtClean="0"/>
              <a:t>include</a:t>
            </a:r>
            <a:r>
              <a:rPr lang="he-IL" dirty="0" smtClean="0"/>
              <a:t> לקובץ </a:t>
            </a:r>
            <a:r>
              <a:rPr lang="en-US" b="1" dirty="0" err="1" smtClean="0"/>
              <a:t>string.h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פונקציות בסיסיות:</a:t>
            </a:r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dirty="0" err="1" smtClean="0"/>
              <a:t>strlen</a:t>
            </a:r>
            <a:endParaRPr lang="en-US" dirty="0" smtClean="0"/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dirty="0" smtClean="0"/>
              <a:t>strcpy</a:t>
            </a:r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dirty="0" err="1" smtClean="0"/>
              <a:t>strcat</a:t>
            </a:r>
            <a:endParaRPr lang="en-US" dirty="0" smtClean="0"/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dirty="0" smtClean="0"/>
              <a:t>strcmp</a:t>
            </a:r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dirty="0" err="1" smtClean="0"/>
              <a:t>sprintf</a:t>
            </a:r>
            <a:endParaRPr lang="en-US" dirty="0" smtClean="0"/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dirty="0" err="1" smtClean="0"/>
              <a:t>sscanf</a:t>
            </a:r>
            <a:endParaRPr lang="en-US" dirty="0" smtClean="0"/>
          </a:p>
          <a:p>
            <a:pPr marL="0" indent="0" algn="l" rtl="0" eaLnBrk="1" hangingPunct="1">
              <a:lnSpc>
                <a:spcPct val="90000"/>
              </a:lnSpc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26932" y="2880818"/>
            <a:ext cx="3460835" cy="338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3252" indent="-342900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32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4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90000"/>
              </a:lnSpc>
              <a:buNone/>
            </a:pPr>
            <a:r>
              <a:rPr lang="en-US" sz="3300" dirty="0" err="1" smtClean="0"/>
              <a:t>strchr</a:t>
            </a:r>
            <a:endParaRPr lang="en-US" sz="3300" dirty="0" smtClean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3300" dirty="0" err="1" smtClean="0"/>
              <a:t>strstr</a:t>
            </a:r>
            <a:endParaRPr lang="en-US" sz="3300" dirty="0" smtClean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3300" dirty="0" err="1" smtClean="0"/>
              <a:t>strtok</a:t>
            </a:r>
            <a:endParaRPr lang="he-IL" sz="3300" dirty="0" smtClean="0"/>
          </a:p>
        </p:txBody>
      </p:sp>
      <p:sp>
        <p:nvSpPr>
          <p:cNvPr id="8" name="Rounded Rectangular Callout 6"/>
          <p:cNvSpPr>
            <a:spLocks noChangeArrowheads="1"/>
          </p:cNvSpPr>
          <p:nvPr/>
        </p:nvSpPr>
        <p:spPr bwMode="auto">
          <a:xfrm>
            <a:off x="7036048" y="3618880"/>
            <a:ext cx="2880320" cy="1584176"/>
          </a:xfrm>
          <a:prstGeom prst="wedgeRoundRectCallout">
            <a:avLst>
              <a:gd name="adj1" fmla="val -48125"/>
              <a:gd name="adj2" fmla="val 30667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הפונקציות ללימוד עצמי ומתוארות בסוף המצגת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הפונקציה </a:t>
            </a:r>
            <a:r>
              <a:rPr lang="en-US" smtClean="0"/>
              <a:t>strtok</a:t>
            </a:r>
            <a:endParaRPr lang="he-IL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032933" y="1282148"/>
            <a:ext cx="10598235" cy="5423451"/>
          </a:xfrm>
        </p:spPr>
        <p:txBody>
          <a:bodyPr>
            <a:normAutofit/>
          </a:bodyPr>
          <a:lstStyle/>
          <a:p>
            <a:pPr algn="ctr" rtl="0">
              <a:buFont typeface="Wingdings 2" pitchFamily="18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strtok</a:t>
            </a:r>
            <a:r>
              <a:rPr lang="en-US" dirty="0" smtClean="0"/>
              <a:t>(char*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char* </a:t>
            </a:r>
            <a:r>
              <a:rPr lang="en-US" dirty="0" err="1" smtClean="0"/>
              <a:t>tok</a:t>
            </a:r>
            <a:r>
              <a:rPr lang="en-US" dirty="0" smtClean="0"/>
              <a:t>);</a:t>
            </a:r>
            <a:endParaRPr lang="he-IL" dirty="0" smtClean="0"/>
          </a:p>
          <a:p>
            <a:endParaRPr lang="en-US" dirty="0" smtClean="0"/>
          </a:p>
          <a:p>
            <a:r>
              <a:rPr lang="he-IL" dirty="0" smtClean="0"/>
              <a:t>הפונקציה מפרקת מחרוזת לתתי מחרוזות על פי </a:t>
            </a:r>
            <a:r>
              <a:rPr lang="en-US" dirty="0" smtClean="0"/>
              <a:t>tokens</a:t>
            </a:r>
            <a:r>
              <a:rPr lang="he-IL" dirty="0" smtClean="0"/>
              <a:t>,   תווי הפרדה. בתהליך מתמשך, לא בקריאה בודדת</a:t>
            </a:r>
          </a:p>
          <a:p>
            <a:r>
              <a:rPr lang="he-IL" dirty="0" smtClean="0"/>
              <a:t>הפונקציה משנה את המחרוזת אותה היא מפרקת</a:t>
            </a:r>
          </a:p>
          <a:p>
            <a:r>
              <a:rPr lang="he-IL" dirty="0" smtClean="0"/>
              <a:t>בכל קריאה מתקבלת תת המחרוזת הבאה</a:t>
            </a:r>
          </a:p>
          <a:p>
            <a:r>
              <a:rPr lang="he-IL" dirty="0" smtClean="0"/>
              <a:t>מסיימים את התהליך כשמתקבל </a:t>
            </a:r>
            <a:r>
              <a:rPr lang="en-US" dirty="0" smtClean="0"/>
              <a:t>NULL</a:t>
            </a:r>
            <a:r>
              <a:rPr lang="he-IL" dirty="0" smtClean="0"/>
              <a:t>, כלומר אין עוד מחרוזת</a:t>
            </a:r>
          </a:p>
        </p:txBody>
      </p:sp>
      <p:sp>
        <p:nvSpPr>
          <p:cNvPr id="4" name="Rounded Rectangular Callout 6"/>
          <p:cNvSpPr>
            <a:spLocks noChangeArrowheads="1"/>
          </p:cNvSpPr>
          <p:nvPr/>
        </p:nvSpPr>
        <p:spPr bwMode="auto">
          <a:xfrm>
            <a:off x="4682067" y="1951017"/>
            <a:ext cx="4590834" cy="538183"/>
          </a:xfrm>
          <a:prstGeom prst="wedgeRoundRectCallout">
            <a:avLst>
              <a:gd name="adj1" fmla="val -48125"/>
              <a:gd name="adj2" fmla="val 30667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דומה לפונקציה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ב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הפונקציה </a:t>
            </a:r>
            <a:r>
              <a:rPr lang="en-US" smtClean="0"/>
              <a:t>strtok</a:t>
            </a:r>
            <a:r>
              <a:rPr lang="he-IL" smtClean="0"/>
              <a:t> (2)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425603"/>
          </a:xfrm>
        </p:spPr>
        <p:txBody>
          <a:bodyPr>
            <a:normAutofit/>
          </a:bodyPr>
          <a:lstStyle/>
          <a:p>
            <a:pPr algn="ctr" rtl="0">
              <a:buFont typeface="Wingdings 2" pitchFamily="18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strtok</a:t>
            </a:r>
            <a:r>
              <a:rPr lang="en-US" dirty="0" smtClean="0"/>
              <a:t>(char*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char* </a:t>
            </a:r>
            <a:r>
              <a:rPr lang="en-US" dirty="0" err="1" smtClean="0"/>
              <a:t>tok</a:t>
            </a:r>
            <a:r>
              <a:rPr lang="en-US" dirty="0" smtClean="0"/>
              <a:t>)</a:t>
            </a:r>
            <a:r>
              <a:rPr lang="he-IL" dirty="0" smtClean="0"/>
              <a:t> </a:t>
            </a:r>
          </a:p>
          <a:p>
            <a:r>
              <a:rPr lang="he-IL" dirty="0" smtClean="0"/>
              <a:t>הפונקציה מבצעת את הדברים הבאים:</a:t>
            </a:r>
          </a:p>
          <a:p>
            <a:pPr lvl="1"/>
            <a:r>
              <a:rPr lang="he-IL" dirty="0" smtClean="0"/>
              <a:t>מחליפה את המופע הראשון ב- </a:t>
            </a:r>
            <a:r>
              <a:rPr lang="en-US" dirty="0" smtClean="0"/>
              <a:t>text</a:t>
            </a:r>
            <a:r>
              <a:rPr lang="he-IL" dirty="0" smtClean="0"/>
              <a:t> המכיל את אחד מהתווים שב- </a:t>
            </a:r>
            <a:r>
              <a:rPr lang="en-US" dirty="0" err="1" smtClean="0"/>
              <a:t>tok</a:t>
            </a:r>
            <a:r>
              <a:rPr lang="en-US" dirty="0" smtClean="0"/>
              <a:t> </a:t>
            </a:r>
            <a:r>
              <a:rPr lang="he-IL" dirty="0" smtClean="0"/>
              <a:t> ב- '0\'</a:t>
            </a:r>
          </a:p>
          <a:p>
            <a:pPr lvl="1"/>
            <a:r>
              <a:rPr lang="he-IL" dirty="0" smtClean="0">
                <a:sym typeface="Wingdings" pitchFamily="2" charset="2"/>
              </a:rPr>
              <a:t>מחזירה את הכתובת של תחילת תת המחרוזת </a:t>
            </a:r>
          </a:p>
          <a:p>
            <a:pPr lvl="1"/>
            <a:r>
              <a:rPr lang="he-IL" dirty="0" smtClean="0">
                <a:sym typeface="Wingdings" pitchFamily="2" charset="2"/>
              </a:rPr>
              <a:t>כדי לקרוא ל- </a:t>
            </a:r>
            <a:r>
              <a:rPr lang="en-US" dirty="0" err="1" smtClean="0">
                <a:sym typeface="Wingdings" pitchFamily="2" charset="2"/>
              </a:rPr>
              <a:t>strtok</a:t>
            </a:r>
            <a:r>
              <a:rPr lang="he-IL" dirty="0" smtClean="0">
                <a:sym typeface="Wingdings" pitchFamily="2" charset="2"/>
              </a:rPr>
              <a:t> מהמקום בו הפסיקה בפעם הקודמת יש לקרוא לה עם </a:t>
            </a:r>
            <a:r>
              <a:rPr lang="en-US" dirty="0" err="1" smtClean="0">
                <a:sym typeface="Wingdings" pitchFamily="2" charset="2"/>
              </a:rPr>
              <a:t>str</a:t>
            </a:r>
            <a:r>
              <a:rPr lang="en-US" dirty="0" smtClean="0">
                <a:sym typeface="Wingdings" pitchFamily="2" charset="2"/>
              </a:rPr>
              <a:t> = NULL </a:t>
            </a:r>
            <a:r>
              <a:rPr lang="he-IL" dirty="0" smtClean="0">
                <a:sym typeface="Wingdings" pitchFamily="2" charset="2"/>
              </a:rPr>
              <a:t> </a:t>
            </a:r>
          </a:p>
          <a:p>
            <a:r>
              <a:rPr lang="he-IL" dirty="0" smtClean="0">
                <a:sym typeface="Wingdings" pitchFamily="2" charset="2"/>
              </a:rPr>
              <a:t>מחזירה </a:t>
            </a:r>
            <a:r>
              <a:rPr lang="en-US" dirty="0" smtClean="0">
                <a:sym typeface="Wingdings" pitchFamily="2" charset="2"/>
              </a:rPr>
              <a:t>NULL</a:t>
            </a:r>
            <a:r>
              <a:rPr lang="he-IL" dirty="0" smtClean="0">
                <a:sym typeface="Wingdings" pitchFamily="2" charset="2"/>
              </a:rPr>
              <a:t> כאשר מגיעה לסוף המחרוזת</a:t>
            </a:r>
            <a:endParaRPr lang="he-IL" dirty="0" smtClean="0"/>
          </a:p>
          <a:p>
            <a:endParaRPr lang="he-IL" dirty="0" smtClean="0"/>
          </a:p>
          <a:p>
            <a:pPr>
              <a:buFont typeface="Wingdings 2" pitchFamily="18" charset="2"/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3899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strtok</a:t>
            </a:r>
            <a:r>
              <a:rPr lang="he-IL" dirty="0" smtClean="0"/>
              <a:t> – דוגמא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2461" y="1044242"/>
            <a:ext cx="8229600" cy="4937760"/>
          </a:xfrm>
        </p:spPr>
        <p:txBody>
          <a:bodyPr/>
          <a:lstStyle/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void main()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{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char </a:t>
            </a:r>
            <a:r>
              <a:rPr lang="en-US" sz="1800" dirty="0" err="1"/>
              <a:t>str</a:t>
            </a:r>
            <a:r>
              <a:rPr lang="en-US" sz="1800" dirty="0"/>
              <a:t>[] = "Hello World!";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char* delimiters = " :-,";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char* words;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("The words in the sentence:\n");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words = </a:t>
            </a:r>
            <a:r>
              <a:rPr lang="en-US" sz="1800" dirty="0" err="1"/>
              <a:t>strtok</a:t>
            </a:r>
            <a:r>
              <a:rPr lang="en-US" sz="1800" dirty="0"/>
              <a:t>(</a:t>
            </a:r>
            <a:r>
              <a:rPr lang="en-US" sz="1800" dirty="0" err="1"/>
              <a:t>str</a:t>
            </a:r>
            <a:r>
              <a:rPr lang="en-US" sz="1800" dirty="0"/>
              <a:t>, delimiters);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while (words != NULL)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1800" dirty="0"/>
              <a:t>	}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	     </a:t>
            </a:r>
            <a:r>
              <a:rPr lang="en-US" sz="1800" dirty="0" err="1"/>
              <a:t>printf</a:t>
            </a:r>
            <a:r>
              <a:rPr lang="en-US" sz="1800" dirty="0"/>
              <a:t>("%s\n", words);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     words = </a:t>
            </a:r>
            <a:r>
              <a:rPr lang="en-US" sz="1800" dirty="0" err="1"/>
              <a:t>strtok</a:t>
            </a:r>
            <a:r>
              <a:rPr lang="en-US" sz="1800" dirty="0"/>
              <a:t>(NULL, delimiters);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1800" dirty="0"/>
              <a:t>	{</a:t>
            </a:r>
            <a:endParaRPr lang="en-US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</a:t>
            </a: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/>
              <a:t>("The </a:t>
            </a:r>
            <a:r>
              <a:rPr lang="en-US" sz="1800" dirty="0" err="1"/>
              <a:t>orig</a:t>
            </a:r>
            <a:r>
              <a:rPr lang="en-US" sz="1800" dirty="0"/>
              <a:t> </a:t>
            </a:r>
            <a:r>
              <a:rPr lang="en-US" sz="1800" dirty="0" err="1"/>
              <a:t>sentense</a:t>
            </a:r>
            <a:r>
              <a:rPr lang="en-US" sz="1800" dirty="0"/>
              <a:t>: %s\n", </a:t>
            </a:r>
            <a:r>
              <a:rPr lang="en-US" sz="1800" dirty="0" err="1"/>
              <a:t>str</a:t>
            </a:r>
            <a:r>
              <a:rPr lang="en-US" sz="1800" dirty="0"/>
              <a:t>);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1800" dirty="0"/>
              <a:t>{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40430"/>
              </p:ext>
            </p:extLst>
          </p:nvPr>
        </p:nvGraphicFramePr>
        <p:xfrm>
          <a:off x="3124190" y="5561013"/>
          <a:ext cx="739141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1012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1011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1010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1009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1008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1007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1006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1005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1004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1003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1002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1001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1000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!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pic>
        <p:nvPicPr>
          <p:cNvPr id="573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69" y="1340768"/>
            <a:ext cx="4587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6477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</a:t>
            </a:r>
            <a:endParaRPr lang="he-IL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0800" y="5949280"/>
            <a:ext cx="552872" cy="6801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60312"/>
              </p:ext>
            </p:extLst>
          </p:nvPr>
        </p:nvGraphicFramePr>
        <p:xfrm>
          <a:off x="3132521" y="5573903"/>
          <a:ext cx="739141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  <a:gridCol w="56857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1012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1011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1010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1009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1008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1007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1006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1005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1004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1003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1002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1001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 smtClean="0"/>
                        <a:t>1000</a:t>
                      </a:r>
                      <a:endParaRPr lang="he-IL" sz="1050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!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95600" y="6477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words</a:t>
            </a:r>
            <a:endParaRPr lang="he-IL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817813" y="6246813"/>
            <a:ext cx="609600" cy="31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00400" y="5943600"/>
            <a:ext cx="33528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6019800"/>
            <a:ext cx="67056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253066" y="136261"/>
            <a:ext cx="10259568" cy="1033669"/>
          </a:xfrm>
        </p:spPr>
        <p:txBody>
          <a:bodyPr/>
          <a:lstStyle/>
          <a:p>
            <a:r>
              <a:rPr lang="en-US" dirty="0" err="1" smtClean="0"/>
              <a:t>strtok</a:t>
            </a:r>
            <a:r>
              <a:rPr lang="he-IL" dirty="0" smtClean="0"/>
              <a:t> – דוגמא נוספת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1051661" y="1169930"/>
            <a:ext cx="8229600" cy="4937760"/>
          </a:xfrm>
        </p:spPr>
        <p:txBody>
          <a:bodyPr/>
          <a:lstStyle/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void main()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char </a:t>
            </a:r>
            <a:r>
              <a:rPr lang="en-US" sz="2000" dirty="0" err="1"/>
              <a:t>str</a:t>
            </a:r>
            <a:r>
              <a:rPr lang="en-US" sz="2000" dirty="0"/>
              <a:t>[] = "This is: a lovely - SENTENCE";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char* delimiters = " :-,";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char* words;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("The words in the sentence:\n");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words = </a:t>
            </a:r>
            <a:r>
              <a:rPr lang="en-US" sz="2000" dirty="0" err="1"/>
              <a:t>strtok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, delimiters);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while (words != NULL)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2000" dirty="0"/>
              <a:t>	}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("%s\n", words);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2000" dirty="0"/>
              <a:t>		words = </a:t>
            </a:r>
            <a:r>
              <a:rPr lang="en-US" sz="2000" dirty="0" err="1"/>
              <a:t>strtok</a:t>
            </a:r>
            <a:r>
              <a:rPr lang="en-US" sz="2000" dirty="0"/>
              <a:t>(NULL, delimiters);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2000" dirty="0"/>
              <a:t>	{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2000" dirty="0"/>
              <a:t>{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8993" y="3789784"/>
            <a:ext cx="4824536" cy="190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6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085610" y="1169930"/>
            <a:ext cx="10801590" cy="538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 rtl="1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endParaRPr lang="en-US" sz="2000" kern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900" kern="0" dirty="0"/>
              <a:t>תרגיל: כמה מילים יש במשפט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5610" y="1231348"/>
            <a:ext cx="10259568" cy="54996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kern="0" dirty="0"/>
              <a:t>פתרון תוך שימוש ב </a:t>
            </a:r>
            <a:r>
              <a:rPr lang="en-US" kern="0" dirty="0" err="1"/>
              <a:t>strtok</a:t>
            </a:r>
            <a:r>
              <a:rPr lang="he-IL" kern="0" dirty="0"/>
              <a:t> בלי הנחות, כל מקרי הקצה מטופלים</a:t>
            </a:r>
            <a:endParaRPr lang="en-US" kern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prstClr val="black"/>
              </a:solidFill>
              <a:latin typeface="Franklin Gothic Book" panose="020B0503020102020204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void 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main()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{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char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[50];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char* delimit = " ";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int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numOfWords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 = 0;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char* word;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prstClr val="black"/>
              </a:solidFill>
              <a:latin typeface="Franklin Gothic Book" panose="020B0503020102020204"/>
              <a:cs typeface="+mn-c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printf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("Please enter a sentence: ");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fgets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(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str,sizeof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(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),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stdin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prstClr val="black"/>
              </a:solidFill>
              <a:latin typeface="Franklin Gothic Book" panose="020B0503020102020204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        word =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strtok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(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, delimit);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while (word)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{</a:t>
            </a:r>
          </a:p>
          <a:p>
            <a: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numOfWords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++;</a:t>
            </a:r>
          </a:p>
          <a:p>
            <a: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word =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strtok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(NULL, delimit);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}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prstClr val="black"/>
              </a:solidFill>
              <a:latin typeface="Franklin Gothic Book" panose="020B0503020102020204"/>
              <a:cs typeface="+mn-c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printf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("There are %d words in the sentence: |%s|\n",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numOfWords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str</a:t>
            </a: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);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prstClr val="black"/>
                </a:solidFill>
                <a:latin typeface="Franklin Gothic Book" panose="020B0503020102020204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ular Callout 6"/>
          <p:cNvSpPr>
            <a:spLocks noChangeArrowheads="1"/>
          </p:cNvSpPr>
          <p:nvPr/>
        </p:nvSpPr>
        <p:spPr bwMode="auto">
          <a:xfrm>
            <a:off x="6528048" y="2348880"/>
            <a:ext cx="2880320" cy="1584176"/>
          </a:xfrm>
          <a:prstGeom prst="wedgeRoundRectCallout">
            <a:avLst>
              <a:gd name="adj1" fmla="val -26667"/>
              <a:gd name="adj2" fmla="val 46165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שים לב!!!</a:t>
            </a:r>
          </a:p>
          <a:p>
            <a:pPr algn="ctr" rtl="1"/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משנה את המחרוזת המקורית!!!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ביחידה זו נלמד: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מחרוזת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err="1" smtClean="0"/>
              <a:t>איתחול</a:t>
            </a:r>
            <a:r>
              <a:rPr lang="he-IL" dirty="0" smtClean="0"/>
              <a:t> מחרוזת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e-IL" dirty="0"/>
              <a:t>הדפסת מחרוזת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מערך של מחרוזות</a:t>
            </a:r>
          </a:p>
          <a:p>
            <a:pPr>
              <a:lnSpc>
                <a:spcPct val="90000"/>
              </a:lnSpc>
              <a:defRPr/>
            </a:pPr>
            <a:r>
              <a:rPr lang="he-IL" altLang="en-US" dirty="0" err="1"/>
              <a:t>איתחול</a:t>
            </a:r>
            <a:r>
              <a:rPr lang="he-IL" altLang="en-US" dirty="0"/>
              <a:t> מצביע למחרוזת </a:t>
            </a:r>
            <a:r>
              <a:rPr lang="he-IL" altLang="en-US" dirty="0" smtClean="0"/>
              <a:t>קבועה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8727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מערך של מחרוזות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53387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אם נרצה לשמור טקסט בשורות נפרדות, נשתמש במערך של מחרוזות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זוהי למעשה מטריצה של תווים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he-IL" dirty="0" smtClean="0"/>
              <a:t>למשל מטריצה עם </a:t>
            </a:r>
            <a:r>
              <a:rPr lang="en-US" dirty="0" smtClean="0"/>
              <a:t>LINES</a:t>
            </a:r>
            <a:r>
              <a:rPr lang="he-IL" dirty="0" smtClean="0"/>
              <a:t> שורות, ובכל שורה מקסימום </a:t>
            </a:r>
            <a:r>
              <a:rPr lang="en-US" dirty="0" smtClean="0"/>
              <a:t>MAX</a:t>
            </a:r>
            <a:r>
              <a:rPr lang="he-IL" dirty="0" smtClean="0"/>
              <a:t>_</a:t>
            </a:r>
            <a:r>
              <a:rPr lang="en-US" dirty="0" smtClean="0"/>
              <a:t>LETTERS</a:t>
            </a:r>
            <a:r>
              <a:rPr lang="he-IL" dirty="0" smtClean="0"/>
              <a:t> תווים</a:t>
            </a:r>
          </a:p>
          <a:p>
            <a:pPr marL="0" indent="0" algn="l" rtl="0" eaLnBrk="1" hangingPunct="1">
              <a:lnSpc>
                <a:spcPct val="120000"/>
              </a:lnSpc>
              <a:buNone/>
            </a:pPr>
            <a:r>
              <a:rPr lang="en-US" dirty="0" smtClean="0"/>
              <a:t>char  text[LINES][MAX_LETTERS];</a:t>
            </a:r>
          </a:p>
          <a:p>
            <a:pPr eaLnBrk="1" hangingPunct="1">
              <a:lnSpc>
                <a:spcPct val="120000"/>
              </a:lnSpc>
            </a:pPr>
            <a:r>
              <a:rPr lang="he-IL" dirty="0" smtClean="0"/>
              <a:t>כדי לפנות לתא מסוים במטריצה נפנה ע"י </a:t>
            </a:r>
            <a:r>
              <a:rPr lang="en-US" dirty="0" smtClean="0"/>
              <a:t>text[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pPr eaLnBrk="1" hangingPunct="1">
              <a:lnSpc>
                <a:spcPct val="120000"/>
              </a:lnSpc>
            </a:pPr>
            <a:r>
              <a:rPr lang="he-IL" dirty="0" smtClean="0"/>
              <a:t>כדי לפנות לשורה שלמה (מחרוזת אחת), שהיא למעשה איבר במערך של מחרוזות נפנה ע"י </a:t>
            </a:r>
            <a:r>
              <a:rPr lang="en-US" dirty="0" smtClean="0"/>
              <a:t>text[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818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981200" y="1295400"/>
            <a:ext cx="35052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1856790" y="116632"/>
            <a:ext cx="8712968" cy="744860"/>
          </a:xfrm>
        </p:spPr>
        <p:txBody>
          <a:bodyPr>
            <a:normAutofit/>
          </a:bodyPr>
          <a:lstStyle/>
          <a:p>
            <a:pPr algn="r" eaLnBrk="1" hangingPunct="1"/>
            <a:r>
              <a:rPr lang="he-IL" sz="4000" dirty="0"/>
              <a:t>מערך של מחרוזות – </a:t>
            </a:r>
            <a:r>
              <a:rPr lang="he-IL" sz="3200" dirty="0"/>
              <a:t>שורות בהן מופיע תו מסוים</a:t>
            </a:r>
            <a:endParaRPr lang="en-US" sz="3200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254861" y="861492"/>
            <a:ext cx="8229600" cy="5832648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#define </a:t>
            </a:r>
            <a:r>
              <a:rPr lang="he-IL" sz="1400" noProof="1"/>
              <a:t> </a:t>
            </a:r>
            <a:r>
              <a:rPr lang="en-US" sz="1400" noProof="1"/>
              <a:t>LINES</a:t>
            </a:r>
            <a:r>
              <a:rPr lang="he-IL" sz="1400" noProof="1"/>
              <a:t>                     3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#define </a:t>
            </a:r>
            <a:r>
              <a:rPr lang="he-IL" sz="1400" noProof="1"/>
              <a:t> </a:t>
            </a:r>
            <a:r>
              <a:rPr lang="en-US" sz="1400" noProof="1"/>
              <a:t>MAX_LETTERS</a:t>
            </a:r>
            <a:r>
              <a:rPr lang="he-IL" sz="1400" noProof="1"/>
              <a:t>    81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void main()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{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char text[LINES][MAX_LETTERS], ch;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int i, j;</a:t>
            </a:r>
          </a:p>
          <a:p>
            <a:pPr algn="l" rtl="0"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printf("Please enter %d lines:\n", LINES);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for (i=0 ; i &lt; LINES ; i++)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  <a:r>
              <a:rPr lang="en-US" sz="1400" dirty="0"/>
              <a:t>    f</a:t>
            </a:r>
            <a:r>
              <a:rPr lang="en-US" sz="1400" noProof="1"/>
              <a:t>gets(text[i],sizeof(text[i]),stdin);</a:t>
            </a:r>
          </a:p>
          <a:p>
            <a:pPr algn="l" rtl="0"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printf("Please enter a charchter to search: ");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ch = getchar();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for (i=0 ; i &lt; LINES ; i++)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  <a:r>
              <a:rPr lang="en-US" sz="1400" dirty="0"/>
              <a:t>      </a:t>
            </a:r>
            <a:r>
              <a:rPr lang="en-US" sz="1400" noProof="1"/>
              <a:t>for (j=0 ; text[i][j] != '\0' ; j++)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  <a:r>
              <a:rPr lang="en-US" sz="1400" dirty="0"/>
              <a:t>      </a:t>
            </a:r>
            <a:r>
              <a:rPr lang="en-US" sz="1400" noProof="1"/>
              <a:t>{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</a:t>
            </a:r>
            <a:r>
              <a:rPr lang="en-US" sz="1400" noProof="1"/>
              <a:t>if (text[i][j] == ch)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</a:t>
            </a:r>
            <a:r>
              <a:rPr lang="en-US" sz="1400" noProof="1"/>
              <a:t>{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    </a:t>
            </a:r>
            <a:r>
              <a:rPr lang="en-US" sz="1400" noProof="1"/>
              <a:t>printf("The char %c appears in the line: |%s|\n", ch, text[i]);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    </a:t>
            </a:r>
            <a:r>
              <a:rPr lang="en-US" sz="1400" noProof="1"/>
              <a:t>break;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8000"/>
                </a:solidFill>
              </a:rPr>
              <a:t>// stops inner for..</a:t>
            </a:r>
            <a:endParaRPr lang="en-US" sz="1400" noProof="1">
              <a:solidFill>
                <a:srgbClr val="008000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</a:t>
            </a:r>
            <a:r>
              <a:rPr lang="en-US" sz="1400" noProof="1"/>
              <a:t>}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noProof="1"/>
              <a:t>}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noProof="1"/>
              <a:t>}</a:t>
            </a:r>
          </a:p>
          <a:p>
            <a:pPr algn="l" rtl="0"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spcBef>
                <a:spcPts val="0"/>
              </a:spcBef>
              <a:buNone/>
            </a:pPr>
            <a:endParaRPr lang="en-US" sz="900" noProof="1">
              <a:solidFill>
                <a:srgbClr val="0000FF"/>
              </a:solidFill>
            </a:endParaRPr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800" y="1023145"/>
            <a:ext cx="5181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66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8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48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48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48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1905000" y="1295400"/>
            <a:ext cx="87630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3200400" y="173996"/>
            <a:ext cx="8356600" cy="1033669"/>
          </a:xfrm>
        </p:spPr>
        <p:txBody>
          <a:bodyPr>
            <a:noAutofit/>
          </a:bodyPr>
          <a:lstStyle/>
          <a:p>
            <a:pPr algn="ctr" eaLnBrk="1" hangingPunct="1"/>
            <a:r>
              <a:rPr lang="he-IL" sz="3600" dirty="0" smtClean="0"/>
              <a:t>מערך של מחרוזות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e-IL" sz="3600" dirty="0" smtClean="0"/>
              <a:t>מצא </a:t>
            </a:r>
            <a:r>
              <a:rPr lang="he-IL" sz="3600" dirty="0"/>
              <a:t>את השורה הארוכה </a:t>
            </a:r>
            <a:r>
              <a:rPr lang="he-IL" sz="3600" dirty="0" smtClean="0"/>
              <a:t>ביותר</a:t>
            </a:r>
            <a:endParaRPr lang="en-US" sz="3600" dirty="0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753533" y="1486438"/>
            <a:ext cx="10259568" cy="5232400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#define  LINES                3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#define  MAX_LETTERS  81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void main()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char text[LINES][MAX_LETTERS];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</a:t>
            </a:r>
            <a:r>
              <a:rPr lang="en-US" sz="1400" dirty="0" err="1"/>
              <a:t>maxLineLen</a:t>
            </a:r>
            <a:r>
              <a:rPr lang="en-US" sz="1400" dirty="0"/>
              <a:t>=0, </a:t>
            </a:r>
            <a:r>
              <a:rPr lang="en-US" sz="1400" dirty="0" err="1"/>
              <a:t>maxLineIndex</a:t>
            </a:r>
            <a:r>
              <a:rPr lang="en-US" sz="1400" dirty="0"/>
              <a:t>, </a:t>
            </a:r>
            <a:r>
              <a:rPr lang="en-US" sz="1400" dirty="0" err="1"/>
              <a:t>currentLen</a:t>
            </a:r>
            <a:r>
              <a:rPr lang="en-US" sz="1400" dirty="0"/>
              <a:t>;</a:t>
            </a:r>
          </a:p>
          <a:p>
            <a:pPr algn="l" rtl="0">
              <a:spcBef>
                <a:spcPts val="0"/>
              </a:spcBef>
              <a:buNone/>
            </a:pPr>
            <a:endParaRPr lang="en-US" sz="1400" dirty="0"/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("Please enter %d lines:\n", LINES);</a:t>
            </a:r>
          </a:p>
          <a:p>
            <a:pPr algn="l" rtl="0">
              <a:spcBef>
                <a:spcPts val="0"/>
              </a:spcBef>
              <a:buNone/>
            </a:pPr>
            <a:r>
              <a:rPr lang="nn-NO" sz="1400" dirty="0"/>
              <a:t>	for (i=0 ; i &lt; LINES ; i++)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	f</a:t>
            </a:r>
            <a:r>
              <a:rPr lang="en-US" sz="1400" noProof="1"/>
              <a:t>gets(text[i],sizeof(text[i]),stdin);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008000"/>
                </a:solidFill>
              </a:rPr>
              <a:t>// find the longest line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nn-NO" sz="1400" dirty="0"/>
              <a:t>for (i=0 ; i &lt; LINES ; i++)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{</a:t>
            </a:r>
          </a:p>
          <a:p>
            <a:pPr algn="l" defTabSz="627063" rtl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currentLen</a:t>
            </a:r>
            <a:r>
              <a:rPr lang="en-US" sz="1400" dirty="0"/>
              <a:t> = </a:t>
            </a:r>
            <a:r>
              <a:rPr lang="en-US" sz="1400" dirty="0" err="1"/>
              <a:t>strlen</a:t>
            </a:r>
            <a:r>
              <a:rPr lang="en-US" sz="1400" dirty="0"/>
              <a:t>(text[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algn="l" defTabSz="627063" rtl="0">
              <a:spcBef>
                <a:spcPts val="0"/>
              </a:spcBef>
              <a:buNone/>
            </a:pPr>
            <a:r>
              <a:rPr lang="en-US" sz="1400" dirty="0"/>
              <a:t>		if (</a:t>
            </a:r>
            <a:r>
              <a:rPr lang="en-US" sz="1400" dirty="0" err="1"/>
              <a:t>currentLen</a:t>
            </a:r>
            <a:r>
              <a:rPr lang="en-US" sz="1400" dirty="0"/>
              <a:t> &gt; </a:t>
            </a:r>
            <a:r>
              <a:rPr lang="en-US" sz="1400" dirty="0" err="1"/>
              <a:t>maxLineLen</a:t>
            </a:r>
            <a:r>
              <a:rPr lang="en-US" sz="1400" dirty="0"/>
              <a:t>)</a:t>
            </a:r>
          </a:p>
          <a:p>
            <a:pPr algn="l" defTabSz="627063" rtl="0">
              <a:spcBef>
                <a:spcPts val="0"/>
              </a:spcBef>
              <a:buNone/>
            </a:pPr>
            <a:r>
              <a:rPr lang="en-US" sz="1400" dirty="0"/>
              <a:t>		{</a:t>
            </a:r>
          </a:p>
          <a:p>
            <a:pPr algn="l" defTabSz="627063" rtl="0">
              <a:spcBef>
                <a:spcPts val="0"/>
              </a:spcBef>
              <a:buNone/>
            </a:pPr>
            <a:r>
              <a:rPr lang="en-US" sz="1400" dirty="0"/>
              <a:t>		       </a:t>
            </a:r>
            <a:r>
              <a:rPr lang="en-US" sz="1400" dirty="0" err="1"/>
              <a:t>maxLineLen</a:t>
            </a:r>
            <a:r>
              <a:rPr lang="en-US" sz="1400" dirty="0"/>
              <a:t> = </a:t>
            </a:r>
            <a:r>
              <a:rPr lang="en-US" sz="1400" dirty="0" err="1"/>
              <a:t>currentLen</a:t>
            </a:r>
            <a:r>
              <a:rPr lang="en-US" sz="1400" dirty="0"/>
              <a:t>;</a:t>
            </a:r>
          </a:p>
          <a:p>
            <a:pPr algn="l" defTabSz="627063" rtl="0">
              <a:spcBef>
                <a:spcPts val="0"/>
              </a:spcBef>
              <a:buNone/>
            </a:pPr>
            <a:r>
              <a:rPr lang="en-US" sz="1400" dirty="0"/>
              <a:t>		       </a:t>
            </a:r>
            <a:r>
              <a:rPr lang="en-US" sz="1400" dirty="0" err="1"/>
              <a:t>maxLineIndex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algn="l" defTabSz="627063" rtl="0">
              <a:spcBef>
                <a:spcPts val="0"/>
              </a:spcBef>
              <a:buNone/>
            </a:pPr>
            <a:r>
              <a:rPr lang="en-US" sz="1400" dirty="0"/>
              <a:t>		}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}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("Longest line is #%d and is |%s|\n",  maxLineIndex+1, text[</a:t>
            </a:r>
            <a:r>
              <a:rPr lang="en-US" sz="1400" dirty="0" err="1"/>
              <a:t>maxLineIndex</a:t>
            </a:r>
            <a:r>
              <a:rPr lang="en-US" sz="1400" dirty="0"/>
              <a:t>]);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400" dirty="0"/>
              <a:t>}</a:t>
            </a:r>
            <a:endParaRPr lang="he-IL" sz="1400" dirty="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163" y="4102638"/>
            <a:ext cx="5257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88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5151"/>
              </p:ext>
            </p:extLst>
          </p:nvPr>
        </p:nvGraphicFramePr>
        <p:xfrm>
          <a:off x="5082951" y="1470870"/>
          <a:ext cx="6629400" cy="891540"/>
        </p:xfrm>
        <a:graphic>
          <a:graphicData uri="http://schemas.openxmlformats.org/drawingml/2006/table">
            <a:tbl>
              <a:tblPr/>
              <a:tblGrid>
                <a:gridCol w="479425"/>
                <a:gridCol w="473075"/>
                <a:gridCol w="473075"/>
                <a:gridCol w="473075"/>
                <a:gridCol w="471488"/>
                <a:gridCol w="476250"/>
                <a:gridCol w="471487"/>
                <a:gridCol w="473075"/>
                <a:gridCol w="476250"/>
                <a:gridCol w="498475"/>
                <a:gridCol w="442913"/>
                <a:gridCol w="473075"/>
                <a:gridCol w="476250"/>
                <a:gridCol w="471487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‘w’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3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 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981117" y="229828"/>
            <a:ext cx="2880320" cy="970053"/>
          </a:xfrm>
          <a:prstGeom prst="wedgeRoundRectCallout">
            <a:avLst>
              <a:gd name="adj1" fmla="val -26667"/>
              <a:gd name="adj2" fmla="val 46165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הנחה: יש לפחות שורת טקסט אחת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3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5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58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5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58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58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552" y="1105716"/>
            <a:ext cx="10128448" cy="5599884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ראינו איתחול מחרוזת:</a:t>
            </a:r>
          </a:p>
          <a:p>
            <a:pPr algn="l">
              <a:buFont typeface="Wingdings" pitchFamily="2" charset="2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[] = “Hi”;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ניתן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לאתחל מצביע למחרוזת כך:</a:t>
            </a:r>
          </a:p>
          <a:p>
            <a:pPr algn="l">
              <a:buFont typeface="Wingdings" pitchFamily="2" charset="2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“Hi”;</a:t>
            </a:r>
          </a:p>
          <a:p>
            <a:pPr algn="r" rtl="1">
              <a:buFont typeface="Wingdings" pitchFamily="2" charset="2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r" rtl="1">
              <a:buFont typeface="Wingdings" pitchFamily="2" charset="2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None/>
            </a:pP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איתחול מצביע למחרוזת קבועה</a:t>
            </a:r>
            <a:endParaRPr lang="en-US" smtClean="0"/>
          </a:p>
        </p:txBody>
      </p:sp>
      <p:graphicFrame>
        <p:nvGraphicFramePr>
          <p:cNvPr id="128004" name="Group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2749820"/>
              </p:ext>
            </p:extLst>
          </p:nvPr>
        </p:nvGraphicFramePr>
        <p:xfrm>
          <a:off x="5499438" y="1671686"/>
          <a:ext cx="3606462" cy="1097280"/>
        </p:xfrm>
        <a:graphic>
          <a:graphicData uri="http://schemas.openxmlformats.org/drawingml/2006/table">
            <a:tbl>
              <a:tblPr/>
              <a:tblGrid>
                <a:gridCol w="1573100"/>
                <a:gridCol w="1130187"/>
                <a:gridCol w="903175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marL="290456" marR="2904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marL="290456" marR="2904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marL="290456" marR="2904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290456" marR="29045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02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41340"/>
              </p:ext>
            </p:extLst>
          </p:nvPr>
        </p:nvGraphicFramePr>
        <p:xfrm>
          <a:off x="7924800" y="5982516"/>
          <a:ext cx="25908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5334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7543800" y="3810000"/>
            <a:ext cx="29718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96200" y="5181601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128031" name="Group 31"/>
          <p:cNvGraphicFramePr>
            <a:graphicFrameLocks noGrp="1"/>
          </p:cNvGraphicFramePr>
          <p:nvPr/>
        </p:nvGraphicFramePr>
        <p:xfrm>
          <a:off x="8153400" y="3962400"/>
          <a:ext cx="19050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753533" y="4780401"/>
            <a:ext cx="663786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algn="r" rt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יכיל את כתובת ההתחלה של המערך</a:t>
            </a:r>
          </a:p>
          <a:p>
            <a:pPr marL="287338" indent="-287338" algn="r" rtl="1"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כאשר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מאתחלים מצביע למחרוזת בצורה זו       המערך נשמר בזיכרון הנקרא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280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ה- </a:t>
            </a:r>
            <a:r>
              <a:rPr lang="en-US" smtClean="0"/>
              <a:t>static storage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3144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e-IL" sz="4100" dirty="0" smtClean="0"/>
              <a:t>זהו שטח זיכרון המכיל מחרוזות סטטיות שהוגדרו בזמן קומפילציה, ושלא הוקצה להן שטח זיכרון על ה- </a:t>
            </a:r>
            <a:r>
              <a:rPr lang="en-US" sz="4100" dirty="0" smtClean="0"/>
              <a:t>heap</a:t>
            </a:r>
            <a:endParaRPr lang="he-IL" sz="4100" dirty="0" smtClean="0"/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</a:t>
            </a:r>
            <a:r>
              <a:rPr lang="en-US" dirty="0" smtClean="0"/>
              <a:t> = “Hi”;</a:t>
            </a:r>
          </a:p>
          <a:p>
            <a:pPr>
              <a:lnSpc>
                <a:spcPct val="120000"/>
              </a:lnSpc>
            </a:pPr>
            <a:r>
              <a:rPr lang="he-IL" sz="4100" dirty="0" smtClean="0"/>
              <a:t>זיכרון זה הינו סטטי ולא ניתן לשנות את תוכנו: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/>
              <a:t>int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/>
              <a:t>	char* str = "hhhhh";	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/>
              <a:t>	scanf("%s", str);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/>
              <a:t>}</a:t>
            </a:r>
            <a:endParaRPr lang="en-US" sz="2400" dirty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7585" y="5030275"/>
            <a:ext cx="6461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18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לימוד עצמי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הפקודות </a:t>
            </a:r>
            <a:r>
              <a:rPr lang="en-US" smtClean="0"/>
              <a:t>getchar</a:t>
            </a:r>
            <a:r>
              <a:rPr lang="he-IL" smtClean="0"/>
              <a:t> ו- </a:t>
            </a:r>
            <a:r>
              <a:rPr lang="en-US" smtClean="0"/>
              <a:t>putchar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הפקודה </a:t>
            </a:r>
            <a:r>
              <a:rPr lang="en-US" smtClean="0"/>
              <a:t>getchar</a:t>
            </a:r>
            <a:r>
              <a:rPr lang="he-IL" smtClean="0"/>
              <a:t> קולטת תו מהמקלדת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הפקודה </a:t>
            </a:r>
            <a:r>
              <a:rPr lang="en-US" smtClean="0"/>
              <a:t>putchar</a:t>
            </a:r>
            <a:r>
              <a:rPr lang="he-IL" smtClean="0"/>
              <a:t> מדפיסה תו למסך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#include &lt;stdio.h&gt;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char ch;</a:t>
            </a:r>
          </a:p>
          <a:p>
            <a:pPr algn="l" rtl="0">
              <a:buFont typeface="Wingdings" pitchFamily="2" charset="2"/>
              <a:buNone/>
            </a:pPr>
            <a:endParaRPr lang="en-US" sz="2000"/>
          </a:p>
          <a:p>
            <a:pPr algn="l" rtl="0">
              <a:buFont typeface="Wingdings" pitchFamily="2" charset="2"/>
              <a:buNone/>
            </a:pPr>
            <a:r>
              <a:rPr lang="en-US" sz="2000"/>
              <a:t>	printf("Please enter a char: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ch = getchar();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printf("The char is: ‘");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putchar(ch);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printf(“’\n");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2590800"/>
            <a:ext cx="3597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72200" y="414908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b="1" dirty="0" err="1">
                <a:solidFill>
                  <a:srgbClr val="C00000"/>
                </a:solidFill>
                <a:latin typeface="Verdana" pitchFamily="34" charset="0"/>
              </a:rPr>
              <a:t>scanf</a:t>
            </a:r>
            <a:r>
              <a:rPr lang="en-US" b="1" dirty="0">
                <a:solidFill>
                  <a:srgbClr val="C00000"/>
                </a:solidFill>
                <a:latin typeface="Verdana" pitchFamily="34" charset="0"/>
              </a:rPr>
              <a:t>(“%c”, &amp;</a:t>
            </a:r>
            <a:r>
              <a:rPr lang="en-US" b="1" dirty="0" err="1">
                <a:solidFill>
                  <a:srgbClr val="C00000"/>
                </a:solidFill>
                <a:latin typeface="Verdana" pitchFamily="34" charset="0"/>
              </a:rPr>
              <a:t>ch</a:t>
            </a:r>
            <a:r>
              <a:rPr lang="en-US" b="1" dirty="0">
                <a:solidFill>
                  <a:srgbClr val="C00000"/>
                </a:solidFill>
                <a:latin typeface="Verdana" pitchFamily="34" charset="0"/>
              </a:rPr>
              <a:t>);</a:t>
            </a:r>
          </a:p>
          <a:p>
            <a:pPr marL="342900" indent="-342900"/>
            <a:r>
              <a:rPr lang="en-US" b="1" dirty="0" err="1">
                <a:latin typeface="Verdana" pitchFamily="34" charset="0"/>
              </a:rPr>
              <a:t>printf</a:t>
            </a:r>
            <a:r>
              <a:rPr lang="en-US" b="1" dirty="0">
                <a:latin typeface="Verdana" pitchFamily="34" charset="0"/>
              </a:rPr>
              <a:t>("The char is: ‘</a:t>
            </a:r>
            <a:r>
              <a:rPr lang="en-US" b="1" dirty="0">
                <a:solidFill>
                  <a:srgbClr val="376092"/>
                </a:solidFill>
                <a:latin typeface="Verdana" pitchFamily="34" charset="0"/>
              </a:rPr>
              <a:t>%c</a:t>
            </a:r>
            <a:r>
              <a:rPr lang="en-US" b="1" dirty="0">
                <a:latin typeface="Verdana" pitchFamily="34" charset="0"/>
              </a:rPr>
              <a:t>’\n“, </a:t>
            </a:r>
            <a:r>
              <a:rPr lang="en-US" b="1" dirty="0" err="1">
                <a:latin typeface="Verdana" pitchFamily="34" charset="0"/>
              </a:rPr>
              <a:t>ch</a:t>
            </a:r>
            <a:r>
              <a:rPr lang="en-US" b="1" dirty="0">
                <a:latin typeface="Verdana" pitchFamily="34" charset="0"/>
              </a:rPr>
              <a:t>);</a:t>
            </a:r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e-IL" sz="2800" dirty="0">
              <a:latin typeface="Verdana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5400000">
            <a:off x="4991894" y="5068094"/>
            <a:ext cx="2362200" cy="1588"/>
          </a:xfrm>
          <a:prstGeom prst="line">
            <a:avLst/>
          </a:prstGeom>
          <a:noFill/>
          <a:ln w="25400" cmpd="thickThin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6381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הפקודות </a:t>
            </a:r>
            <a:r>
              <a:rPr lang="en-US" dirty="0" err="1" smtClean="0"/>
              <a:t>getch</a:t>
            </a:r>
            <a:r>
              <a:rPr lang="he-IL" dirty="0" smtClean="0"/>
              <a:t> ו- </a:t>
            </a:r>
            <a:r>
              <a:rPr lang="en-US" dirty="0" err="1" smtClean="0"/>
              <a:t>getche</a:t>
            </a:r>
            <a:r>
              <a:rPr lang="he-IL" dirty="0" smtClean="0"/>
              <a:t> 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שתי פקודות אלו קוראות נתון מהמקלדת ומיד מחזירות את השליטה לתוכנית, כלומר: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לא אוגרות נתון בתוך ה- </a:t>
            </a:r>
            <a:r>
              <a:rPr lang="en-US" dirty="0" smtClean="0"/>
              <a:t>buffer</a:t>
            </a:r>
            <a:r>
              <a:rPr lang="he-IL" dirty="0" smtClean="0"/>
              <a:t> / לא מחכות ל- </a:t>
            </a:r>
            <a:r>
              <a:rPr lang="en-US" dirty="0" smtClean="0"/>
              <a:t>ENTER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ההבדל </a:t>
            </a:r>
            <a:r>
              <a:rPr lang="he-IL" dirty="0" err="1" smtClean="0"/>
              <a:t>בינהן</a:t>
            </a:r>
            <a:r>
              <a:rPr lang="he-IL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getch</a:t>
            </a:r>
            <a:r>
              <a:rPr lang="he-IL" dirty="0" smtClean="0"/>
              <a:t> לא מציגה את התו המוקלד למסך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getche</a:t>
            </a:r>
            <a:r>
              <a:rPr lang="he-IL" dirty="0" smtClean="0"/>
              <a:t> כן מציגה את התו המוקלד למסך</a:t>
            </a:r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להשתמש בהן יש לבצע: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258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הפקודות </a:t>
            </a:r>
            <a:r>
              <a:rPr lang="en-US" smtClean="0"/>
              <a:t>getch</a:t>
            </a:r>
            <a:r>
              <a:rPr lang="he-IL" smtClean="0"/>
              <a:t> ו- </a:t>
            </a:r>
            <a:r>
              <a:rPr lang="en-US" smtClean="0"/>
              <a:t>getche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#include &lt;stdio.h&gt;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#include &lt;conio.h&gt;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{</a:t>
            </a:r>
            <a:endParaRPr lang="he-IL" sz="20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char ch;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printf("Please enter a char: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ch = getche();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printf("\nThe printed char is %c\n",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printf("Please enter a char: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ch = getch();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printf("\nThe printed char is %c\n",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/>
              <a:t>{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1268761"/>
            <a:ext cx="5436096" cy="156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ular Callout 6"/>
          <p:cNvSpPr>
            <a:spLocks noChangeArrowheads="1"/>
          </p:cNvSpPr>
          <p:nvPr/>
        </p:nvSpPr>
        <p:spPr bwMode="auto">
          <a:xfrm>
            <a:off x="6312023" y="3212976"/>
            <a:ext cx="4373905" cy="874930"/>
          </a:xfrm>
          <a:prstGeom prst="wedgeRectCallout">
            <a:avLst>
              <a:gd name="adj1" fmla="val -105353"/>
              <a:gd name="adj2" fmla="val 36571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רואים את התו שהוקלד על המסך.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מיד לאחר ההקלדה השליטה חזרה לתוכנית.</a:t>
            </a:r>
          </a:p>
        </p:txBody>
      </p:sp>
      <p:sp>
        <p:nvSpPr>
          <p:cNvPr id="7175" name="Rectangular Callout 7"/>
          <p:cNvSpPr>
            <a:spLocks noChangeArrowheads="1"/>
          </p:cNvSpPr>
          <p:nvPr/>
        </p:nvSpPr>
        <p:spPr bwMode="auto">
          <a:xfrm>
            <a:off x="6168007" y="4509120"/>
            <a:ext cx="4786863" cy="824880"/>
          </a:xfrm>
          <a:prstGeom prst="wedgeRectCallout">
            <a:avLst>
              <a:gd name="adj1" fmla="val -103965"/>
              <a:gd name="adj2" fmla="val 4183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רואים את התו שהוקלד על המסך.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מיד לאחר ההקלדה השליטה חזרה לתוכנית.</a:t>
            </a:r>
          </a:p>
        </p:txBody>
      </p:sp>
    </p:spTree>
    <p:extLst>
      <p:ext uri="{BB962C8B-B14F-4D97-AF65-F5344CB8AC3E}">
        <p14:creationId xmlns:p14="http://schemas.microsoft.com/office/powerpoint/2010/main" val="22061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04734" y="136261"/>
            <a:ext cx="11226434" cy="1033669"/>
          </a:xfrm>
        </p:spPr>
        <p:txBody>
          <a:bodyPr>
            <a:normAutofit/>
          </a:bodyPr>
          <a:lstStyle/>
          <a:p>
            <a:r>
              <a:rPr lang="he-IL" sz="4400" dirty="0"/>
              <a:t>פונקציות </a:t>
            </a:r>
            <a:r>
              <a:rPr lang="he-IL" sz="4400" dirty="0" smtClean="0"/>
              <a:t>מהספרייה </a:t>
            </a:r>
            <a:r>
              <a:rPr lang="he-IL" sz="4400" dirty="0"/>
              <a:t>הסטנדרטית </a:t>
            </a:r>
            <a:r>
              <a:rPr lang="he-IL" sz="4400" dirty="0" smtClean="0"/>
              <a:t>עבור מחרוזות</a:t>
            </a:r>
            <a:endParaRPr lang="en-US" sz="44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יש פעולות נפוצות שניתן לבצע על מחרוזות, כגון: חישוב אורך, העתקה, </a:t>
            </a:r>
            <a:r>
              <a:rPr lang="he-IL" dirty="0" smtClean="0"/>
              <a:t>שרשור </a:t>
            </a:r>
            <a:r>
              <a:rPr lang="he-IL" dirty="0" smtClean="0"/>
              <a:t>וכד'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שפת </a:t>
            </a:r>
            <a:r>
              <a:rPr lang="en-US" dirty="0" smtClean="0"/>
              <a:t>C</a:t>
            </a:r>
            <a:r>
              <a:rPr lang="he-IL" dirty="0" smtClean="0"/>
              <a:t> מספקת לנו ספריה עם קובץ </a:t>
            </a:r>
            <a:r>
              <a:rPr lang="en-US" dirty="0" smtClean="0"/>
              <a:t>header</a:t>
            </a:r>
            <a:r>
              <a:rPr lang="he-IL" dirty="0" smtClean="0"/>
              <a:t> </a:t>
            </a:r>
            <a:r>
              <a:rPr lang="en-US" b="1" dirty="0" err="1" smtClean="0"/>
              <a:t>string.h</a:t>
            </a:r>
            <a:r>
              <a:rPr lang="he-IL" dirty="0" smtClean="0"/>
              <a:t> המכילה פונקציות המטפלות במחרוזות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דוגמה: פונקציה המחזירה אורך של מחרוזת: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		</a:t>
            </a:r>
            <a:r>
              <a:rPr lang="en-US" dirty="0" smtClean="0"/>
              <a:t>“hello”</a:t>
            </a:r>
            <a:r>
              <a:rPr lang="he-IL" dirty="0" smtClean="0"/>
              <a:t>  </a:t>
            </a:r>
            <a:r>
              <a:rPr lang="he-IL" dirty="0" smtClean="0">
                <a:sym typeface="Wingdings" pitchFamily="2" charset="2"/>
              </a:rPr>
              <a:t>                         5</a:t>
            </a:r>
            <a:endParaRPr lang="he-IL" dirty="0" smtClean="0"/>
          </a:p>
        </p:txBody>
      </p:sp>
      <p:sp>
        <p:nvSpPr>
          <p:cNvPr id="18436" name="Flowchart: Process 5"/>
          <p:cNvSpPr>
            <a:spLocks noChangeArrowheads="1"/>
          </p:cNvSpPr>
          <p:nvPr/>
        </p:nvSpPr>
        <p:spPr bwMode="auto">
          <a:xfrm>
            <a:off x="7600614" y="5319374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18437" name="Straight Arrow Connector 7"/>
          <p:cNvCxnSpPr>
            <a:cxnSpLocks noChangeShapeType="1"/>
          </p:cNvCxnSpPr>
          <p:nvPr/>
        </p:nvCxnSpPr>
        <p:spPr bwMode="auto">
          <a:xfrm rot="10800000">
            <a:off x="8591214" y="5654805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38" name="Straight Arrow Connector 8"/>
          <p:cNvCxnSpPr>
            <a:cxnSpLocks noChangeShapeType="1"/>
          </p:cNvCxnSpPr>
          <p:nvPr/>
        </p:nvCxnSpPr>
        <p:spPr bwMode="auto">
          <a:xfrm rot="10800000">
            <a:off x="7295814" y="5662274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515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מחרוזות: נושאים ללימוד עצמי (במצגת)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פונקציות לקליטה והדפסה תו </a:t>
            </a:r>
            <a:r>
              <a:rPr lang="he-IL" dirty="0" smtClean="0"/>
              <a:t>בודד</a:t>
            </a:r>
            <a:endParaRPr lang="en-US" dirty="0" smtClean="0"/>
          </a:p>
          <a:p>
            <a:r>
              <a:rPr lang="he-IL" dirty="0"/>
              <a:t>פונקציות </a:t>
            </a:r>
            <a:r>
              <a:rPr lang="he-IL" dirty="0" err="1"/>
              <a:t>מהספריה</a:t>
            </a:r>
            <a:r>
              <a:rPr lang="he-IL" dirty="0"/>
              <a:t> הסטנדרטית המטפלות </a:t>
            </a:r>
            <a:r>
              <a:rPr lang="he-IL" dirty="0" smtClean="0"/>
              <a:t>במחרוזות</a:t>
            </a:r>
            <a:endParaRPr lang="en-US" dirty="0" smtClean="0"/>
          </a:p>
          <a:p>
            <a:r>
              <a:rPr lang="he-IL" dirty="0"/>
              <a:t>פונקציות </a:t>
            </a:r>
            <a:r>
              <a:rPr lang="he-IL" dirty="0" err="1"/>
              <a:t>מהספריה</a:t>
            </a:r>
            <a:r>
              <a:rPr lang="he-IL" dirty="0"/>
              <a:t> הסטנדרטית המטפלות בתווים</a:t>
            </a:r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strlen</a:t>
            </a:r>
            <a:r>
              <a:rPr lang="he-IL" smtClean="0"/>
              <a:t> 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16964" y="1282148"/>
            <a:ext cx="10814204" cy="5575851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buFont typeface="Wingdings" pitchFamily="2" charset="2"/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algn="l" rtl="0">
              <a:lnSpc>
                <a:spcPct val="100000"/>
              </a:lnSpc>
              <a:buFont typeface="Wingdings" pitchFamily="2" charset="2"/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string.h</a:t>
            </a:r>
            <a:r>
              <a:rPr lang="en-US" sz="1400" b="1" dirty="0"/>
              <a:t>&gt;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void main()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char str1[] = "hello", str2[20], str3[]={'</a:t>
            </a:r>
            <a:r>
              <a:rPr lang="en-US" sz="1400" dirty="0" err="1"/>
              <a:t>h','I</a:t>
            </a:r>
            <a:r>
              <a:rPr lang="en-US" sz="1400" dirty="0"/>
              <a:t>','\0','h','I'};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len1, len2, len3;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("Please enter a string: ");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fgets</a:t>
            </a:r>
            <a:r>
              <a:rPr lang="en-US" sz="1400" dirty="0"/>
              <a:t>(str2,sizeof(str2),</a:t>
            </a:r>
            <a:r>
              <a:rPr lang="en-US" sz="1400" dirty="0" err="1"/>
              <a:t>stdin</a:t>
            </a:r>
            <a:r>
              <a:rPr lang="en-US" sz="1400" dirty="0"/>
              <a:t>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len1 = </a:t>
            </a:r>
            <a:r>
              <a:rPr lang="en-US" sz="1400" dirty="0" err="1"/>
              <a:t>strlen</a:t>
            </a:r>
            <a:r>
              <a:rPr lang="en-US" sz="1400" dirty="0"/>
              <a:t>(str1);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len2 = </a:t>
            </a:r>
            <a:r>
              <a:rPr lang="en-US" sz="1400" dirty="0" err="1"/>
              <a:t>strlen</a:t>
            </a:r>
            <a:r>
              <a:rPr lang="en-US" sz="1400" dirty="0"/>
              <a:t>(str2);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len3 = </a:t>
            </a:r>
            <a:r>
              <a:rPr lang="en-US" sz="1400" dirty="0" err="1"/>
              <a:t>strlen</a:t>
            </a:r>
            <a:r>
              <a:rPr lang="en-US" sz="1400" dirty="0"/>
              <a:t>(str3);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("The </a:t>
            </a:r>
            <a:r>
              <a:rPr lang="en-US" sz="1400" dirty="0" err="1"/>
              <a:t>len</a:t>
            </a:r>
            <a:r>
              <a:rPr lang="en-US" sz="1400" dirty="0"/>
              <a:t> of |%s| is %d\n", str1, len1);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("The </a:t>
            </a:r>
            <a:r>
              <a:rPr lang="en-US" sz="1400" dirty="0" err="1"/>
              <a:t>len</a:t>
            </a:r>
            <a:r>
              <a:rPr lang="en-US" sz="1400" dirty="0"/>
              <a:t> of |%s| is %d\n", str2, len2);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("The </a:t>
            </a:r>
            <a:r>
              <a:rPr lang="en-US" sz="1400" dirty="0" err="1"/>
              <a:t>len</a:t>
            </a:r>
            <a:r>
              <a:rPr lang="en-US" sz="1400" dirty="0"/>
              <a:t> of |%s| is %d\n", str3, len3);</a:t>
            </a:r>
          </a:p>
          <a:p>
            <a:pPr marL="274320" indent="-274320" algn="l" rtl="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400" dirty="0"/>
              <a:t>}</a:t>
            </a:r>
          </a:p>
          <a:p>
            <a:pPr algn="l" rtl="0">
              <a:lnSpc>
                <a:spcPct val="100000"/>
              </a:lnSpc>
              <a:buFont typeface="Wingdings" pitchFamily="2" charset="2"/>
              <a:buNone/>
            </a:pPr>
            <a:endParaRPr lang="en-US" sz="1600" dirty="0"/>
          </a:p>
          <a:p>
            <a:pPr algn="l" rtl="0" eaLnBrk="1" hangingPunct="1">
              <a:lnSpc>
                <a:spcPct val="100000"/>
              </a:lnSpc>
              <a:buFont typeface="Wingdings" pitchFamily="2" charset="2"/>
              <a:buNone/>
            </a:pPr>
            <a:endParaRPr lang="he-IL" sz="1600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155" y="4070073"/>
            <a:ext cx="4922838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39734" y="1022873"/>
            <a:ext cx="6991434" cy="210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175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char*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3175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28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3175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הפונקציה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he-IL" sz="2800" kern="0" dirty="0">
                <a:latin typeface="Arial" panose="020B0604020202020204" pitchFamily="34" charset="0"/>
                <a:cs typeface="Arial" panose="020B0604020202020204" pitchFamily="34" charset="0"/>
              </a:rPr>
              <a:t> מקבלת מחרוזת ומחזירה את מספר התווים עד ה- 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‘\0’</a:t>
            </a:r>
            <a:r>
              <a:rPr lang="he-IL" sz="2800" kern="0" dirty="0">
                <a:latin typeface="Arial" panose="020B0604020202020204" pitchFamily="34" charset="0"/>
                <a:cs typeface="Arial" panose="020B0604020202020204" pitchFamily="34" charset="0"/>
              </a:rPr>
              <a:t> הראשון שבו נתקלה</a:t>
            </a:r>
          </a:p>
        </p:txBody>
      </p:sp>
    </p:spTree>
    <p:extLst>
      <p:ext uri="{BB962C8B-B14F-4D97-AF65-F5344CB8AC3E}">
        <p14:creationId xmlns:p14="http://schemas.microsoft.com/office/powerpoint/2010/main" val="36618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smtClean="0"/>
              <a:t>strcpy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094282" y="1169930"/>
            <a:ext cx="10536886" cy="5223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he-IL" dirty="0" smtClean="0"/>
              <a:t>פונקציית </a:t>
            </a:r>
            <a:r>
              <a:rPr lang="he-IL" dirty="0" err="1" smtClean="0"/>
              <a:t>הספריה</a:t>
            </a:r>
            <a:r>
              <a:rPr lang="he-IL" dirty="0" smtClean="0"/>
              <a:t> מעתיקה תוכן מחרוזת אחת לאחרת.</a:t>
            </a:r>
            <a:endParaRPr lang="en-US" dirty="0" smtClean="0"/>
          </a:p>
          <a:p>
            <a:pPr marL="0" indent="0" algn="ctr" rtl="0">
              <a:lnSpc>
                <a:spcPct val="120000"/>
              </a:lnSpc>
              <a:buNone/>
            </a:pPr>
            <a:r>
              <a:rPr lang="en-US" dirty="0" smtClean="0"/>
              <a:t>char* strcpy(char* </a:t>
            </a:r>
            <a:r>
              <a:rPr lang="en-US" dirty="0" err="1" smtClean="0"/>
              <a:t>dest,const</a:t>
            </a:r>
            <a:r>
              <a:rPr lang="en-US" dirty="0" smtClean="0"/>
              <a:t> char* 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err="1" smtClean="0"/>
              <a:t>dest</a:t>
            </a:r>
            <a:r>
              <a:rPr lang="he-IL" dirty="0" smtClean="0"/>
              <a:t> היא מחרוזת היעד</a:t>
            </a:r>
          </a:p>
          <a:p>
            <a:pPr lvl="2">
              <a:lnSpc>
                <a:spcPct val="120000"/>
              </a:lnSpc>
            </a:pPr>
            <a:r>
              <a:rPr lang="he-IL" dirty="0" smtClean="0"/>
              <a:t>יש לוודא שהיא ארוכה מספיק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err="1" smtClean="0"/>
              <a:t>src</a:t>
            </a:r>
            <a:r>
              <a:rPr lang="he-IL" dirty="0" smtClean="0"/>
              <a:t> היא מחרוזת המקור</a:t>
            </a:r>
          </a:p>
          <a:p>
            <a:pPr eaLnBrk="1" hangingPunct="1">
              <a:lnSpc>
                <a:spcPct val="120000"/>
              </a:lnSpc>
            </a:pPr>
            <a:r>
              <a:rPr lang="he-IL" dirty="0" smtClean="0"/>
              <a:t>הפונקציה מקבלת 2 מחרוזות, מעדכנת את המחרוזת </a:t>
            </a:r>
            <a:r>
              <a:rPr lang="en-US" dirty="0" err="1" smtClean="0"/>
              <a:t>dest</a:t>
            </a:r>
            <a:r>
              <a:rPr lang="he-IL" dirty="0" smtClean="0"/>
              <a:t> ומחזירה אותה. (אין חובה להשתמש בערך המחוזר)			</a:t>
            </a:r>
            <a:r>
              <a:rPr lang="en-US" dirty="0" smtClean="0"/>
              <a:t>	</a:t>
            </a:r>
            <a:endParaRPr lang="he-IL" sz="2600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8466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</a:t>
            </a:r>
            <a:r>
              <a:rPr lang="en-US" smtClean="0"/>
              <a:t> </a:t>
            </a:r>
            <a:r>
              <a:rPr lang="he-IL" smtClean="0"/>
              <a:t> </a:t>
            </a:r>
            <a:r>
              <a:rPr lang="en-US" smtClean="0"/>
              <a:t>strcpy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/>
              <a:t>#include &lt;stdio.h&gt;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/>
              <a:t>#include &lt;string.h&gt;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char str1[]="hello", str2[10];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printf("Before copy: str1=|%s|, str2=|%s|\n",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/>
              <a:t>strcpy(str2, 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	printf("After copy: str1=|%s|, str2=|%s|\n",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953000"/>
            <a:ext cx="8305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50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5208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פונקציה זו משרשרת מחרוזת אחת לסופה של אחרת</a:t>
            </a:r>
          </a:p>
          <a:p>
            <a:pPr marL="0" indent="0" algn="ctr" rtl="0">
              <a:lnSpc>
                <a:spcPct val="120000"/>
              </a:lnSpc>
              <a:buNone/>
            </a:pPr>
            <a:r>
              <a:rPr lang="en-US" dirty="0"/>
              <a:t>char* </a:t>
            </a:r>
            <a:r>
              <a:rPr lang="en-US" dirty="0" err="1" smtClean="0"/>
              <a:t>strcat</a:t>
            </a:r>
            <a:r>
              <a:rPr lang="en-US" dirty="0" smtClean="0"/>
              <a:t>(char</a:t>
            </a:r>
            <a:r>
              <a:rPr lang="en-US" dirty="0"/>
              <a:t>* </a:t>
            </a:r>
            <a:r>
              <a:rPr lang="en-US" dirty="0" err="1"/>
              <a:t>dest,const</a:t>
            </a:r>
            <a:r>
              <a:rPr lang="en-US" dirty="0"/>
              <a:t> char* </a:t>
            </a:r>
            <a:r>
              <a:rPr lang="en-US" dirty="0" err="1"/>
              <a:t>src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dest</a:t>
            </a:r>
            <a:r>
              <a:rPr lang="he-IL" dirty="0" smtClean="0"/>
              <a:t>  </a:t>
            </a:r>
            <a:r>
              <a:rPr lang="he-IL" dirty="0"/>
              <a:t>היא מחרוזת היעד</a:t>
            </a:r>
          </a:p>
          <a:p>
            <a:pPr lvl="2">
              <a:lnSpc>
                <a:spcPct val="120000"/>
              </a:lnSpc>
            </a:pPr>
            <a:r>
              <a:rPr lang="he-IL" dirty="0"/>
              <a:t>יש לוודא שהיא ארוכה מספיק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src</a:t>
            </a:r>
            <a:r>
              <a:rPr lang="he-IL" dirty="0"/>
              <a:t> היא מחרוזת המקור</a:t>
            </a:r>
          </a:p>
          <a:p>
            <a:pPr>
              <a:lnSpc>
                <a:spcPct val="90000"/>
              </a:lnSpc>
            </a:pPr>
            <a:r>
              <a:rPr lang="he-IL" dirty="0"/>
              <a:t>הפונקציה מקבלת 2 מחרוזות, מעדכנת את המחרוזת </a:t>
            </a:r>
            <a:r>
              <a:rPr lang="en-US" dirty="0" err="1"/>
              <a:t>dest</a:t>
            </a:r>
            <a:r>
              <a:rPr lang="he-IL" dirty="0"/>
              <a:t> ומחזירה אותה. (אין חובה להשתמש בערך המחוזר)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2168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 </a:t>
            </a:r>
            <a:r>
              <a:rPr lang="en-US" smtClean="0"/>
              <a:t>strcat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43568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char str1[20], str2[10];</a:t>
            </a:r>
          </a:p>
          <a:p>
            <a:pPr algn="l" rtl="0">
              <a:buFont typeface="Wingdings" pitchFamily="2" charset="2"/>
              <a:buNone/>
            </a:pPr>
            <a:endParaRPr lang="en-US" sz="2000" dirty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("Please enter 2 strings: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scanf</a:t>
            </a:r>
            <a:r>
              <a:rPr lang="en-US" sz="2000" dirty="0"/>
              <a:t>("%s %s", str1, str2);</a:t>
            </a:r>
          </a:p>
          <a:p>
            <a:pPr algn="l" rtl="0">
              <a:buFont typeface="Wingdings" pitchFamily="2" charset="2"/>
              <a:buNone/>
            </a:pPr>
            <a:endParaRPr lang="en-US" sz="2000" dirty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("Before: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strcat</a:t>
            </a:r>
            <a:r>
              <a:rPr lang="en-US" sz="2000" dirty="0"/>
              <a:t>(str1,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("After: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1" y="1676400"/>
            <a:ext cx="5472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3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 </a:t>
            </a:r>
            <a:r>
              <a:rPr lang="en-US" smtClean="0"/>
              <a:t>strcat</a:t>
            </a:r>
            <a:r>
              <a:rPr lang="he-IL" smtClean="0"/>
              <a:t> – הוספת רווח 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556792"/>
            <a:ext cx="8229600" cy="4937760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char str1[20], str2[10];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("Please enter 2 strings: ");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scanf</a:t>
            </a:r>
            <a:r>
              <a:rPr lang="en-US" sz="1800" dirty="0"/>
              <a:t>("%s %s",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("Before: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strcat</a:t>
            </a:r>
            <a:r>
              <a:rPr lang="en-US" sz="1800" b="1" dirty="0"/>
              <a:t>(str1, “ “);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/>
              <a:t> </a:t>
            </a:r>
            <a:r>
              <a:rPr lang="en-US" sz="1800" dirty="0" smtClean="0"/>
              <a:t>  </a:t>
            </a:r>
            <a:r>
              <a:rPr lang="he-IL" sz="1800" dirty="0" smtClean="0"/>
              <a:t>    </a:t>
            </a:r>
            <a:r>
              <a:rPr lang="en-US" sz="1800" dirty="0" err="1"/>
              <a:t>strcat</a:t>
            </a:r>
            <a:r>
              <a:rPr lang="en-US" sz="1800" dirty="0"/>
              <a:t>(str1,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("After: str1:\t |%s|\t str2: |%s|\n", str1,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863" y="1600200"/>
            <a:ext cx="59801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23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kern="0" dirty="0" smtClean="0"/>
              <a:t>דוגמא לשימוש בערך המוחזר מ- </a:t>
            </a:r>
            <a:r>
              <a:rPr lang="en-US" kern="0" dirty="0" err="1" smtClean="0"/>
              <a:t>strcat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e-IL" dirty="0" smtClean="0"/>
              <a:t>עפ"י ההצהרה הרשמית, הפונקציות </a:t>
            </a:r>
            <a:r>
              <a:rPr lang="en-US" dirty="0" err="1" smtClean="0"/>
              <a:t>strcpy</a:t>
            </a:r>
            <a:r>
              <a:rPr lang="en-US" dirty="0" smtClean="0"/>
              <a:t> </a:t>
            </a:r>
            <a:r>
              <a:rPr lang="he-IL" dirty="0" smtClean="0"/>
              <a:t> ו- </a:t>
            </a:r>
            <a:r>
              <a:rPr lang="en-US" dirty="0" err="1" smtClean="0"/>
              <a:t>strcat</a:t>
            </a:r>
            <a:r>
              <a:rPr lang="he-IL" dirty="0" smtClean="0"/>
              <a:t> מחזירות את המחרוזת אותן שינו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ברוב המקרים לא משתמשים בערך מוחזר זה (כי הנתון </a:t>
            </a:r>
            <a:r>
              <a:rPr lang="en-US" dirty="0" err="1" smtClean="0"/>
              <a:t>dest</a:t>
            </a:r>
            <a:r>
              <a:rPr lang="he-IL" dirty="0" smtClean="0"/>
              <a:t> בכל מקרה התעדכן)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81200" y="3219400"/>
            <a:ext cx="8229600" cy="453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string.h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defRPr/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main()</a:t>
            </a: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char str1[20]="hello", str2[20]="world"; </a:t>
            </a:r>
          </a:p>
          <a:p>
            <a:pPr marL="457200" indent="-457200">
              <a:defRPr/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strcat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(str1, “ “);</a:t>
            </a:r>
          </a:p>
          <a:p>
            <a:pPr marL="457200" indent="-457200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strcat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(str1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str2);</a:t>
            </a:r>
          </a:p>
          <a:p>
            <a:pPr marL="457200" indent="-457200"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("str1 : |%s|\n", str1);</a:t>
            </a: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defRPr/>
            </a:pPr>
            <a:r>
              <a:rPr lang="he-IL" sz="2000" dirty="0">
                <a:latin typeface="Arial" pitchFamily="34" charset="0"/>
                <a:cs typeface="Arial" pitchFamily="34" charset="0"/>
              </a:rPr>
              <a:t>{</a:t>
            </a:r>
            <a:endParaRPr lang="he-IL" sz="2000" kern="0" dirty="0"/>
          </a:p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he-IL" sz="2800" kern="0" dirty="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5787" y="3574648"/>
            <a:ext cx="594836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19339" y="5181600"/>
            <a:ext cx="443459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(str1, " "), str2);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467069" y="5181600"/>
            <a:ext cx="352270" cy="552138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strcmp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השוואה בין מחרוזות היא השוואה לקסיקוגרפית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להשוות בין מספרים או תווים השתמשנו באופרטורים &gt;,&lt;,&gt;=,&lt;=,==,=!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כדי להשוות בין מחרוזות נשתמש בפונקציה </a:t>
            </a:r>
            <a:r>
              <a:rPr lang="en-US" dirty="0" smtClean="0"/>
              <a:t>strcmp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dirty="0" smtClean="0"/>
              <a:t>int strcmp(</a:t>
            </a:r>
            <a:r>
              <a:rPr lang="en-US" dirty="0" err="1" smtClean="0"/>
              <a:t>const</a:t>
            </a:r>
            <a:r>
              <a:rPr lang="en-US" dirty="0" smtClean="0"/>
              <a:t> char* str1,const char* str2);</a:t>
            </a:r>
            <a:endParaRPr lang="he-IL" dirty="0"/>
          </a:p>
          <a:p>
            <a:pPr marL="0" indent="0" algn="l" rtl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0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 </a:t>
            </a:r>
            <a:r>
              <a:rPr lang="en-US" smtClean="0"/>
              <a:t>strcmp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int strcmp(</a:t>
            </a:r>
            <a:r>
              <a:rPr lang="en-US" dirty="0" err="1"/>
              <a:t>const</a:t>
            </a:r>
            <a:r>
              <a:rPr lang="en-US" dirty="0"/>
              <a:t> char* str1,const char* str2);</a:t>
            </a:r>
            <a:endParaRPr lang="he-IL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			</a:t>
            </a:r>
            <a:r>
              <a:rPr lang="he-IL" dirty="0" smtClean="0"/>
              <a:t>נקודת ההתייחסות הינה </a:t>
            </a:r>
            <a:r>
              <a:rPr lang="en-US" dirty="0" smtClean="0"/>
              <a:t>str1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הפונקציה מחזירה: </a:t>
            </a:r>
          </a:p>
          <a:p>
            <a:pPr marL="530352" lvl="1" indent="0" algn="r" eaLnBrk="1" hangingPunct="1"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he-IL" dirty="0" smtClean="0"/>
              <a:t>אם </a:t>
            </a:r>
            <a:r>
              <a:rPr lang="en-US" dirty="0" smtClean="0"/>
              <a:t>str1 </a:t>
            </a:r>
            <a:r>
              <a:rPr lang="en-US" dirty="0" smtClean="0"/>
              <a:t>== </a:t>
            </a:r>
            <a:r>
              <a:rPr lang="en-US" dirty="0" smtClean="0"/>
              <a:t>str2</a:t>
            </a:r>
            <a:r>
              <a:rPr lang="he-IL" dirty="0" smtClean="0"/>
              <a:t>  הפונקציה מחזירה 0</a:t>
            </a:r>
            <a:endParaRPr lang="he-IL" dirty="0" smtClean="0"/>
          </a:p>
          <a:p>
            <a:pPr marL="530352" lvl="1" indent="0">
              <a:lnSpc>
                <a:spcPct val="90000"/>
              </a:lnSpc>
              <a:buNone/>
            </a:pPr>
            <a:r>
              <a:rPr lang="he-IL" dirty="0" smtClean="0"/>
              <a:t>	אם</a:t>
            </a:r>
            <a:r>
              <a:rPr lang="en-US" dirty="0" smtClean="0"/>
              <a:t>str1 </a:t>
            </a:r>
            <a:r>
              <a:rPr lang="en-US" dirty="0" smtClean="0"/>
              <a:t>&gt; </a:t>
            </a:r>
            <a:r>
              <a:rPr lang="en-US" dirty="0" smtClean="0"/>
              <a:t>str2 </a:t>
            </a:r>
            <a:r>
              <a:rPr lang="en-US" dirty="0" smtClean="0"/>
              <a:t>	</a:t>
            </a:r>
            <a:r>
              <a:rPr lang="he-IL" dirty="0"/>
              <a:t>הפונקציה מחזירה </a:t>
            </a:r>
            <a:r>
              <a:rPr lang="en-US" dirty="0" smtClean="0"/>
              <a:t>1</a:t>
            </a:r>
            <a:r>
              <a:rPr lang="he-IL" dirty="0" smtClean="0"/>
              <a:t> (לפי ההגדרה מספר חיובי)</a:t>
            </a:r>
            <a:endParaRPr lang="he-IL" dirty="0"/>
          </a:p>
          <a:p>
            <a:pPr marL="530352" lvl="1" indent="0">
              <a:lnSpc>
                <a:spcPct val="90000"/>
              </a:lnSpc>
              <a:buNone/>
            </a:pPr>
            <a:r>
              <a:rPr lang="he-IL" dirty="0"/>
              <a:t>	אם</a:t>
            </a:r>
            <a:r>
              <a:rPr lang="en-US" dirty="0"/>
              <a:t>str1 &gt; str2 	</a:t>
            </a:r>
            <a:r>
              <a:rPr lang="he-IL" dirty="0"/>
              <a:t>הפונקציה מחזירה </a:t>
            </a:r>
            <a:r>
              <a:rPr lang="en-US" dirty="0" smtClean="0"/>
              <a:t>-1</a:t>
            </a:r>
            <a:r>
              <a:rPr lang="he-IL" dirty="0" smtClean="0"/>
              <a:t> </a:t>
            </a:r>
            <a:r>
              <a:rPr lang="he-IL" dirty="0"/>
              <a:t>(לפי ההגדרה מספר </a:t>
            </a:r>
            <a:r>
              <a:rPr lang="he-IL" dirty="0" smtClean="0"/>
              <a:t>שלילי)</a:t>
            </a:r>
            <a:endParaRPr lang="he-IL" dirty="0"/>
          </a:p>
          <a:p>
            <a:pPr marL="530352" lvl="1" indent="0" algn="r" eaLnBrk="1" hangingPunct="1">
              <a:lnSpc>
                <a:spcPct val="90000"/>
              </a:lnSpc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דוגמאות:</a:t>
            </a:r>
          </a:p>
          <a:p>
            <a:pPr marL="530352" lvl="1" indent="0" algn="l" rtl="0" eaLnBrk="1" hangingPunct="1">
              <a:lnSpc>
                <a:spcPct val="90000"/>
              </a:lnSpc>
              <a:buNone/>
            </a:pPr>
            <a:r>
              <a:rPr lang="en-US" dirty="0" smtClean="0"/>
              <a:t>strcmp</a:t>
            </a:r>
            <a:r>
              <a:rPr lang="en-US" dirty="0" smtClean="0"/>
              <a:t>(“</a:t>
            </a:r>
            <a:r>
              <a:rPr lang="en-US" dirty="0" err="1" smtClean="0"/>
              <a:t>hello”,”world</a:t>
            </a:r>
            <a:r>
              <a:rPr lang="en-US" dirty="0" smtClean="0"/>
              <a:t>”)  </a:t>
            </a:r>
            <a:r>
              <a:rPr lang="en-US" dirty="0" smtClean="0">
                <a:sym typeface="Wingdings" panose="05000000000000000000" pitchFamily="2" charset="2"/>
              </a:rPr>
              <a:t> -1</a:t>
            </a:r>
            <a:endParaRPr lang="en-US" dirty="0" smtClean="0"/>
          </a:p>
          <a:p>
            <a:pPr marL="530352" lvl="1" indent="0" algn="l" rtl="0">
              <a:lnSpc>
                <a:spcPct val="90000"/>
              </a:lnSpc>
              <a:buNone/>
            </a:pPr>
            <a:r>
              <a:rPr lang="en-US" dirty="0"/>
              <a:t>strcmp</a:t>
            </a:r>
            <a:r>
              <a:rPr lang="en-US" dirty="0" smtClean="0"/>
              <a:t>(“</a:t>
            </a:r>
            <a:r>
              <a:rPr lang="en-US" dirty="0" err="1" smtClean="0"/>
              <a:t>world”,“hello</a:t>
            </a:r>
            <a:r>
              <a:rPr lang="en-US" dirty="0" smtClean="0"/>
              <a:t>”) 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  <a:endParaRPr lang="he-IL" dirty="0" smtClean="0"/>
          </a:p>
          <a:p>
            <a:pPr marL="530352" lvl="1" indent="0" algn="l" rtl="0">
              <a:lnSpc>
                <a:spcPct val="90000"/>
              </a:lnSpc>
              <a:buNone/>
            </a:pPr>
            <a:r>
              <a:rPr lang="en-US" dirty="0"/>
              <a:t>strcmp</a:t>
            </a:r>
            <a:r>
              <a:rPr lang="en-US" dirty="0" smtClean="0"/>
              <a:t>(“</a:t>
            </a:r>
            <a:r>
              <a:rPr lang="en-US" dirty="0" err="1"/>
              <a:t>hello</a:t>
            </a:r>
            <a:r>
              <a:rPr lang="en-US" dirty="0" err="1" smtClean="0"/>
              <a:t>”,“</a:t>
            </a:r>
            <a:r>
              <a:rPr lang="en-US" dirty="0" err="1"/>
              <a:t>hello</a:t>
            </a:r>
            <a:r>
              <a:rPr lang="en-US" dirty="0"/>
              <a:t>”)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0</a:t>
            </a:r>
            <a:endParaRPr lang="he-IL" dirty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5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1981200" y="1295400"/>
            <a:ext cx="3276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1286933" y="0"/>
            <a:ext cx="10259568" cy="1033669"/>
          </a:xfrm>
        </p:spPr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strcmp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1049867" y="882976"/>
            <a:ext cx="10259568" cy="5965318"/>
          </a:xfrm>
        </p:spPr>
        <p:txBody>
          <a:bodyPr>
            <a:noAutofit/>
          </a:bodyPr>
          <a:lstStyle/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void main()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{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char str1[10], str2[10];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res, </a:t>
            </a:r>
            <a:r>
              <a:rPr lang="en-US" sz="1600" dirty="0" err="1"/>
              <a:t>fContinue</a:t>
            </a:r>
            <a:r>
              <a:rPr lang="en-US" sz="1600" dirty="0"/>
              <a:t>=1;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while (</a:t>
            </a:r>
            <a:r>
              <a:rPr lang="en-US" sz="1600" dirty="0" err="1"/>
              <a:t>fContinue</a:t>
            </a:r>
            <a:r>
              <a:rPr lang="en-US" sz="1600" dirty="0"/>
              <a:t>)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{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("Please enter 2 strings, or '</a:t>
            </a:r>
            <a:r>
              <a:rPr lang="he-IL" sz="1600" dirty="0"/>
              <a:t>!</a:t>
            </a:r>
            <a:r>
              <a:rPr lang="en-US" sz="1600" dirty="0"/>
              <a:t>' to exit: ");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scanf</a:t>
            </a:r>
            <a:r>
              <a:rPr lang="en-US" sz="1600" dirty="0"/>
              <a:t>("%s %s", str1, str2);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if (</a:t>
            </a:r>
            <a:r>
              <a:rPr lang="en-US" sz="1600" dirty="0" err="1"/>
              <a:t>strcmp</a:t>
            </a:r>
            <a:r>
              <a:rPr lang="en-US" sz="1600" dirty="0"/>
              <a:t>(str1, “!") == 0 &amp;&amp; </a:t>
            </a:r>
            <a:r>
              <a:rPr lang="en-US" sz="1600" dirty="0" err="1"/>
              <a:t>strcmp</a:t>
            </a:r>
            <a:r>
              <a:rPr lang="en-US" sz="1600" dirty="0"/>
              <a:t>(str2, “!") == 0)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     </a:t>
            </a:r>
            <a:r>
              <a:rPr lang="en-US" sz="1600" dirty="0" err="1"/>
              <a:t>fContinue</a:t>
            </a:r>
            <a:r>
              <a:rPr lang="en-US" sz="1600" dirty="0"/>
              <a:t> = 0;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else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{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      res = </a:t>
            </a:r>
            <a:r>
              <a:rPr lang="en-US" sz="1600" dirty="0" err="1"/>
              <a:t>strcmp</a:t>
            </a:r>
            <a:r>
              <a:rPr lang="en-US" sz="1600" dirty="0"/>
              <a:t>(str1, str2);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	      </a:t>
            </a:r>
            <a:r>
              <a:rPr lang="en-US" sz="1600" dirty="0" err="1"/>
              <a:t>printf</a:t>
            </a:r>
            <a:r>
              <a:rPr lang="en-US" sz="1600" dirty="0"/>
              <a:t>("The result of </a:t>
            </a:r>
            <a:r>
              <a:rPr lang="en-US" sz="1600" dirty="0" err="1"/>
              <a:t>strcmp</a:t>
            </a:r>
            <a:r>
              <a:rPr lang="en-US" sz="1600" dirty="0"/>
              <a:t>(str1, str2): %d\n", res);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             }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	} </a:t>
            </a:r>
          </a:p>
          <a:p>
            <a:pPr algn="l" rtl="0">
              <a:spcBef>
                <a:spcPts val="400"/>
              </a:spcBef>
              <a:buNone/>
            </a:pPr>
            <a:r>
              <a:rPr lang="en-US" sz="1600" dirty="0"/>
              <a:t>}</a:t>
            </a:r>
          </a:p>
          <a:p>
            <a:pPr algn="l" rtl="0">
              <a:spcBef>
                <a:spcPts val="400"/>
              </a:spcBef>
              <a:buNone/>
            </a:pPr>
            <a:endParaRPr lang="en-US" sz="1600" dirty="0"/>
          </a:p>
          <a:p>
            <a:pPr algn="l" rtl="0">
              <a:spcBef>
                <a:spcPts val="400"/>
              </a:spcBef>
              <a:buNone/>
            </a:pPr>
            <a:endParaRPr lang="en-US" sz="1600"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None/>
            </a:pPr>
            <a:endParaRPr lang="he-IL" sz="1600" dirty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68761"/>
            <a:ext cx="55245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81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מהי מחרוזת</a:t>
            </a:r>
            <a:endParaRPr lang="en-US" smtClean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1371600" y="951875"/>
            <a:ext cx="10259568" cy="52899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מחרוזת הינה טיפוס שנועד לאחסן מילים שלמות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מחרוזת היא מקרה פרטי של מערך מטיפוס </a:t>
            </a:r>
            <a:r>
              <a:rPr lang="en-US" dirty="0" smtClean="0"/>
              <a:t>char</a:t>
            </a:r>
            <a:endParaRPr lang="he-IL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התו האחרון במחרוזת תמיד יהיה </a:t>
            </a:r>
            <a:r>
              <a:rPr lang="en-US" dirty="0" smtClean="0"/>
              <a:t>‘\0’</a:t>
            </a:r>
            <a:r>
              <a:rPr lang="he-IL" dirty="0" smtClean="0"/>
              <a:t> </a:t>
            </a:r>
            <a:r>
              <a:rPr lang="he-IL" sz="2400" dirty="0"/>
              <a:t>(קוד ה- </a:t>
            </a:r>
            <a:r>
              <a:rPr lang="en-US" sz="2400" dirty="0"/>
              <a:t>ASCII</a:t>
            </a:r>
            <a:r>
              <a:rPr lang="he-IL" sz="2400" dirty="0"/>
              <a:t> שלו הוא 0)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Null </a:t>
            </a:r>
            <a:r>
              <a:rPr lang="en-US" dirty="0" smtClean="0"/>
              <a:t>Terminated String</a:t>
            </a:r>
          </a:p>
          <a:p>
            <a:pPr marL="530352" lvl="1" indent="0" eaLnBrk="1" hangingPunct="1">
              <a:lnSpc>
                <a:spcPct val="90000"/>
              </a:lnSpc>
              <a:buNone/>
              <a:defRPr/>
            </a:pP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מערך של תווים:</a:t>
            </a:r>
            <a:endParaRPr lang="en-US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char name[5] = {‘h’, ‘e’, ‘l’, ‘l’, ‘o’};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מחרוזת:</a:t>
            </a:r>
            <a:endParaRPr lang="en-US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char name[</a:t>
            </a:r>
            <a:r>
              <a:rPr lang="he-IL" b="1" dirty="0" smtClean="0"/>
              <a:t>6</a:t>
            </a:r>
            <a:r>
              <a:rPr lang="en-US" dirty="0" smtClean="0"/>
              <a:t>] = {‘h’, ‘e’, ‘l’, ‘l’, ‘o’, </a:t>
            </a:r>
            <a:r>
              <a:rPr lang="en-US" b="1" dirty="0" smtClean="0"/>
              <a:t>‘\0’</a:t>
            </a:r>
            <a:r>
              <a:rPr lang="en-US" dirty="0" smtClean="0"/>
              <a:t>};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“hello”;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[30] = “hello”;</a:t>
            </a:r>
          </a:p>
          <a:p>
            <a:pPr marL="342900" lvl="1">
              <a:lnSpc>
                <a:spcPct val="90000"/>
              </a:lnSpc>
              <a:buClr>
                <a:schemeClr val="bg2"/>
              </a:buClr>
              <a:buFont typeface="Wingdings" pitchFamily="2" charset="2"/>
              <a:buChar char="p"/>
              <a:defRPr/>
            </a:pPr>
            <a:endParaRPr lang="en-US" sz="2800" dirty="0"/>
          </a:p>
          <a:p>
            <a:pPr marL="342900" lvl="1">
              <a:lnSpc>
                <a:spcPct val="90000"/>
              </a:lnSpc>
              <a:buClr>
                <a:schemeClr val="bg2"/>
              </a:buClr>
              <a:buFont typeface="Wingdings" pitchFamily="2" charset="2"/>
              <a:buChar char="p"/>
              <a:defRPr/>
            </a:pPr>
            <a:r>
              <a:rPr lang="he-IL" sz="2800" dirty="0"/>
              <a:t>העובדה שמחרוזת נגמרת ב- </a:t>
            </a:r>
            <a:r>
              <a:rPr lang="en-US" sz="2800" dirty="0"/>
              <a:t>‘\0’</a:t>
            </a:r>
            <a:r>
              <a:rPr lang="he-IL" sz="2800" dirty="0"/>
              <a:t> מאפשרת לנו לרוץ עליה מבלי לדעת את גודלה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he-IL" dirty="0" smtClean="0"/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6696940" y="4519787"/>
            <a:ext cx="4519083" cy="1127684"/>
          </a:xfrm>
          <a:prstGeom prst="wedgeRoundRectCallout">
            <a:avLst>
              <a:gd name="adj1" fmla="val -89441"/>
              <a:gd name="adj2" fmla="val 18638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במקרה זה מוקצה מערך בגודל 30, ורק ב- 5 התאים הראשונים יש תווים, ובשאר 0, כמו איתחול חלקי של מערך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sprintf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05933" y="1282149"/>
            <a:ext cx="10725235" cy="543191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מאפשרת לייצר פלט </a:t>
            </a:r>
            <a:r>
              <a:rPr lang="he-IL" dirty="0" smtClean="0"/>
              <a:t>למחרוזת , </a:t>
            </a:r>
            <a:r>
              <a:rPr lang="he-IL" dirty="0" smtClean="0"/>
              <a:t>במקום למסך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he-IL" dirty="0" smtClean="0"/>
              <a:t>בדומה ל- </a:t>
            </a:r>
            <a:r>
              <a:rPr lang="en-US" dirty="0" err="1" smtClean="0"/>
              <a:t>printf</a:t>
            </a:r>
            <a:r>
              <a:rPr lang="he-IL" dirty="0" smtClean="0"/>
              <a:t>, אך מקבלת כפרמטר ראשון את המחרוזת </a:t>
            </a:r>
            <a:r>
              <a:rPr lang="he-IL" dirty="0" smtClean="0"/>
              <a:t>.</a:t>
            </a:r>
            <a:endParaRPr lang="en-US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void main()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{</a:t>
            </a:r>
            <a:endParaRPr lang="he-IL" sz="1900" dirty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    char </a:t>
            </a:r>
            <a:r>
              <a:rPr lang="en-US" sz="1900" dirty="0" err="1"/>
              <a:t>str</a:t>
            </a:r>
            <a:r>
              <a:rPr lang="en-US" sz="1900" dirty="0"/>
              <a:t>[30];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    </a:t>
            </a:r>
            <a:r>
              <a:rPr lang="en-US" sz="1900" dirty="0" err="1"/>
              <a:t>int</a:t>
            </a:r>
            <a:r>
              <a:rPr lang="en-US" sz="1900" dirty="0"/>
              <a:t> num;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900" dirty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    </a:t>
            </a:r>
            <a:r>
              <a:rPr lang="en-US" sz="1900" dirty="0" err="1"/>
              <a:t>printf</a:t>
            </a:r>
            <a:r>
              <a:rPr lang="en-US" sz="1900" dirty="0"/>
              <a:t>(“Enter a number: “);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    </a:t>
            </a:r>
            <a:r>
              <a:rPr lang="en-US" sz="1900" dirty="0" err="1"/>
              <a:t>scanf</a:t>
            </a:r>
            <a:r>
              <a:rPr lang="en-US" sz="1900" dirty="0"/>
              <a:t>(“%d”, &amp;num);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900" dirty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    </a:t>
            </a:r>
            <a:r>
              <a:rPr lang="en-US" sz="1900" dirty="0" err="1"/>
              <a:t>printf</a:t>
            </a:r>
            <a:r>
              <a:rPr lang="en-US" sz="1900" dirty="0"/>
              <a:t>(“Your number is %d\n", num);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>
                <a:solidFill>
                  <a:schemeClr val="tx1"/>
                </a:solidFill>
              </a:rPr>
              <a:t>    </a:t>
            </a:r>
            <a:r>
              <a:rPr lang="en-US" sz="1900" b="1" dirty="0" err="1">
                <a:solidFill>
                  <a:schemeClr val="tx1"/>
                </a:solidFill>
              </a:rPr>
              <a:t>sprintf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 err="1">
                <a:solidFill>
                  <a:schemeClr val="tx1"/>
                </a:solidFill>
              </a:rPr>
              <a:t>str</a:t>
            </a:r>
            <a:r>
              <a:rPr lang="en-US" sz="1900" dirty="0">
                <a:solidFill>
                  <a:schemeClr val="tx1"/>
                </a:solidFill>
              </a:rPr>
              <a:t>, “Your number is %d", num);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900" dirty="0"/>
              <a:t>    </a:t>
            </a:r>
            <a:r>
              <a:rPr lang="en-US" sz="1900" dirty="0" err="1"/>
              <a:t>printf</a:t>
            </a:r>
            <a:r>
              <a:rPr lang="en-US" sz="1900" dirty="0"/>
              <a:t>("</a:t>
            </a:r>
            <a:r>
              <a:rPr lang="en-US" sz="1900" dirty="0" err="1"/>
              <a:t>str</a:t>
            </a:r>
            <a:r>
              <a:rPr lang="en-US" sz="1900" dirty="0"/>
              <a:t>=|%s|\n", </a:t>
            </a:r>
            <a:r>
              <a:rPr lang="en-US" sz="1900" dirty="0" err="1"/>
              <a:t>str</a:t>
            </a:r>
            <a:r>
              <a:rPr lang="en-US" sz="1900" dirty="0"/>
              <a:t>);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he-IL" sz="1900" dirty="0"/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endParaRPr lang="he-IL" dirty="0" smtClean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24200"/>
            <a:ext cx="42052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10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sscanf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80533" y="1282148"/>
            <a:ext cx="10750635" cy="557585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מאפשרת </a:t>
            </a:r>
            <a:r>
              <a:rPr lang="he-IL" dirty="0" smtClean="0"/>
              <a:t>לנתח ממחרוזת משתנים, </a:t>
            </a:r>
            <a:r>
              <a:rPr lang="he-IL" dirty="0" smtClean="0"/>
              <a:t>במקום מהמקלדת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בדומה ל- </a:t>
            </a:r>
            <a:r>
              <a:rPr lang="en-US" dirty="0" err="1" smtClean="0"/>
              <a:t>scanf</a:t>
            </a:r>
            <a:r>
              <a:rPr lang="he-IL" dirty="0" smtClean="0"/>
              <a:t>, אך מקבלת כפרמטר ראשון את </a:t>
            </a:r>
            <a:r>
              <a:rPr lang="he-IL" dirty="0" smtClean="0"/>
              <a:t>המחרוזת. </a:t>
            </a:r>
            <a:r>
              <a:rPr lang="he-IL" dirty="0" smtClean="0"/>
              <a:t>מחזירה כמה נתונים אותחלו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{</a:t>
            </a:r>
            <a:endParaRPr lang="he-IL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char </a:t>
            </a:r>
            <a:r>
              <a:rPr lang="en-US" sz="1800" dirty="0" err="1"/>
              <a:t>classesAverage</a:t>
            </a:r>
            <a:r>
              <a:rPr lang="en-US" sz="1800" dirty="0"/>
              <a:t>[] = "92.3   87.5   100";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avg</a:t>
            </a:r>
            <a:r>
              <a:rPr lang="en-US" sz="1800" dirty="0"/>
              <a:t>[3];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algn="l" rtl="0">
              <a:buFont typeface="Wingdings" pitchFamily="2" charset="2"/>
              <a:buNone/>
            </a:pPr>
            <a:endParaRPr lang="he-IL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sscanf</a:t>
            </a:r>
            <a:r>
              <a:rPr lang="en-US" sz="1800" dirty="0"/>
              <a:t>(</a:t>
            </a:r>
            <a:r>
              <a:rPr lang="en-US" sz="1800" dirty="0" err="1"/>
              <a:t>classesAverage</a:t>
            </a:r>
            <a:r>
              <a:rPr lang="en-US" sz="1800" dirty="0"/>
              <a:t>, "%</a:t>
            </a:r>
            <a:r>
              <a:rPr lang="en-US" sz="1800" dirty="0" err="1"/>
              <a:t>f%f%f</a:t>
            </a:r>
            <a:r>
              <a:rPr lang="en-US" sz="1800" dirty="0"/>
              <a:t>", &amp;</a:t>
            </a:r>
            <a:r>
              <a:rPr lang="en-US" sz="1800" dirty="0" err="1"/>
              <a:t>avg</a:t>
            </a:r>
            <a:r>
              <a:rPr lang="en-US" sz="1800" dirty="0"/>
              <a:t>[0], &amp;</a:t>
            </a:r>
            <a:r>
              <a:rPr lang="en-US" sz="1800" dirty="0" err="1"/>
              <a:t>avg</a:t>
            </a:r>
            <a:r>
              <a:rPr lang="en-US" sz="1800" dirty="0"/>
              <a:t>[1], &amp;</a:t>
            </a:r>
            <a:r>
              <a:rPr lang="en-US" sz="1800" dirty="0" err="1"/>
              <a:t>avg</a:t>
            </a:r>
            <a:r>
              <a:rPr lang="en-US" sz="1800" dirty="0"/>
              <a:t>[2]);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("My classes average: ");</a:t>
            </a:r>
          </a:p>
          <a:p>
            <a:pPr algn="l" rtl="0">
              <a:buFont typeface="Wingdings" pitchFamily="2" charset="2"/>
              <a:buNone/>
            </a:pPr>
            <a:r>
              <a:rPr lang="nn-NO" sz="1800" dirty="0"/>
              <a:t>    for (i=0 ; i &lt; 3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("%.2f ", </a:t>
            </a:r>
            <a:r>
              <a:rPr lang="en-US" sz="1800" dirty="0" err="1"/>
              <a:t>avg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("\n"); 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126" y="5255014"/>
            <a:ext cx="6664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sscanf</a:t>
            </a:r>
            <a:r>
              <a:rPr lang="he-IL" smtClean="0"/>
              <a:t> </a:t>
            </a:r>
            <a:r>
              <a:rPr lang="he-IL" sz="3600"/>
              <a:t>(2)</a:t>
            </a:r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השימוש בפונקציה </a:t>
            </a:r>
            <a:r>
              <a:rPr lang="he-IL" dirty="0" smtClean="0"/>
              <a:t>מאפשר </a:t>
            </a:r>
            <a:r>
              <a:rPr lang="he-IL" dirty="0" smtClean="0"/>
              <a:t>לדלג על כמות תווים כלשהי בעת קריאת המחרוזת, ע"י שימוש ב- </a:t>
            </a:r>
            <a:r>
              <a:rPr lang="en-US" dirty="0" smtClean="0"/>
              <a:t>%*s</a:t>
            </a:r>
            <a:endParaRPr lang="he-IL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{</a:t>
            </a:r>
            <a:endParaRPr lang="he-IL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char </a:t>
            </a:r>
            <a:r>
              <a:rPr lang="en-US" sz="1800" dirty="0" err="1"/>
              <a:t>str</a:t>
            </a:r>
            <a:r>
              <a:rPr lang="en-US" sz="1800" dirty="0"/>
              <a:t>[30] = "Anna is 2 years old";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char name[10];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 age;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sscanf</a:t>
            </a:r>
            <a:r>
              <a:rPr lang="en-US" sz="1800" dirty="0"/>
              <a:t>(</a:t>
            </a:r>
            <a:r>
              <a:rPr lang="en-US" sz="1800" dirty="0" err="1"/>
              <a:t>str</a:t>
            </a:r>
            <a:r>
              <a:rPr lang="en-US" sz="1800" dirty="0"/>
              <a:t>, "%s %*s %d", name, &amp;age);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("My dog's name is %s and she is %d years old\n",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		name, age);</a:t>
            </a:r>
          </a:p>
          <a:p>
            <a:pPr algn="l" rtl="0">
              <a:buFont typeface="Wingdings" pitchFamily="2" charset="2"/>
              <a:buNone/>
            </a:pPr>
            <a:r>
              <a:rPr lang="he-IL" sz="1800" dirty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/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228" y="5590900"/>
            <a:ext cx="77724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020732" y="2908964"/>
            <a:ext cx="3285067" cy="564915"/>
          </a:xfrm>
          <a:prstGeom prst="wedgeRectCallout">
            <a:avLst>
              <a:gd name="adj1" fmla="val -112466"/>
              <a:gd name="adj2" fmla="val 22685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קריאת המילה בתחילת הטקסט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6501384" y="3672182"/>
            <a:ext cx="4882244" cy="525015"/>
          </a:xfrm>
          <a:prstGeom prst="wedgeRectCallout">
            <a:avLst>
              <a:gd name="adj1" fmla="val -113182"/>
              <a:gd name="adj2" fmla="val 111460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דילוג על המחרוזת הבאה ללא איכסונה במשתנה</a:t>
            </a:r>
          </a:p>
        </p:txBody>
      </p:sp>
    </p:spTree>
    <p:extLst>
      <p:ext uri="{BB962C8B-B14F-4D97-AF65-F5344CB8AC3E}">
        <p14:creationId xmlns:p14="http://schemas.microsoft.com/office/powerpoint/2010/main" val="5454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strchr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פונקציה המקבלת מחרוזת ותו, ומחזירה את הכתובת של המופע הראשון של התו במחרוזת, </a:t>
            </a:r>
            <a:r>
              <a:rPr lang="en-US" smtClean="0"/>
              <a:t>NULL</a:t>
            </a:r>
            <a:r>
              <a:rPr lang="he-IL" smtClean="0"/>
              <a:t> אם לא קיים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char* strchr(const char* str, char ch)</a:t>
            </a:r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1545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1524000" y="1295400"/>
            <a:ext cx="8839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strchr</a:t>
            </a:r>
            <a:r>
              <a:rPr lang="he-IL" smtClean="0"/>
              <a:t>  -דוגמא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{</a:t>
            </a:r>
            <a:endParaRPr lang="he-IL" sz="16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char str[] = “abcdef";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char* pos;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char ch = ‘c';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printf("|%s| appears at address %p\n\n", str, str);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pos = strchr(str,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if (pos != NULL)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    printf("'%c' appears first at address %p (index=%d)\n",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                    ch, pos, pos-str);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    printf("'%c' is not in the string\n",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ch = 'm';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pos = strchr(str,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if (pos != NULL)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    printf("'%c' appears first at address %p (index=%d)\n",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                ch, pos, pos-str);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	    printf("'%c' is not in the string\n",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/>
              <a:t>}</a:t>
            </a:r>
            <a:endParaRPr lang="he-IL" sz="160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7752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742" y="5424777"/>
            <a:ext cx="6768258" cy="92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64"/>
          <p:cNvGraphicFramePr>
            <a:graphicFrameLocks/>
          </p:cNvGraphicFramePr>
          <p:nvPr/>
        </p:nvGraphicFramePr>
        <p:xfrm>
          <a:off x="7752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64"/>
          <p:cNvGraphicFramePr>
            <a:graphicFrameLocks/>
          </p:cNvGraphicFramePr>
          <p:nvPr/>
        </p:nvGraphicFramePr>
        <p:xfrm>
          <a:off x="7752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64"/>
          <p:cNvGraphicFramePr>
            <a:graphicFrameLocks/>
          </p:cNvGraphicFramePr>
          <p:nvPr/>
        </p:nvGraphicFramePr>
        <p:xfrm>
          <a:off x="7752184" y="1340768"/>
          <a:ext cx="2590800" cy="329184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3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3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3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strstr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75267" y="1282149"/>
            <a:ext cx="10555901" cy="49596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פונקציה המקבלת 2 מחרוזות, ובודקת האם המחרוזת </a:t>
            </a:r>
            <a:r>
              <a:rPr lang="he-IL" dirty="0" err="1" smtClean="0"/>
              <a:t>השניה</a:t>
            </a:r>
            <a:r>
              <a:rPr lang="he-IL" dirty="0" smtClean="0"/>
              <a:t> היא תת-מחרוזת בראשונה.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אם כן, מחזירה את כתובת תחילת הרצף בראשונה, אחרת מחזירה </a:t>
            </a:r>
            <a:r>
              <a:rPr lang="en-US" dirty="0" smtClean="0"/>
              <a:t>NULL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strstr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 str1, </a:t>
            </a:r>
            <a:r>
              <a:rPr lang="en-US" dirty="0" err="1" smtClean="0"/>
              <a:t>const</a:t>
            </a:r>
            <a:r>
              <a:rPr lang="en-US" dirty="0" smtClean="0"/>
              <a:t> char* str2)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4083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1524000" y="1295400"/>
            <a:ext cx="8839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strstr</a:t>
            </a:r>
            <a:r>
              <a:rPr lang="he-IL" smtClean="0"/>
              <a:t>  -דוגמא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863600" y="914400"/>
            <a:ext cx="8925496" cy="5943600"/>
          </a:xfrm>
        </p:spPr>
        <p:txBody>
          <a:bodyPr>
            <a:normAutofit fontScale="850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400" dirty="0"/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900" dirty="0"/>
              <a:t>char </a:t>
            </a:r>
            <a:r>
              <a:rPr lang="en-US" sz="1900" dirty="0" err="1"/>
              <a:t>str</a:t>
            </a:r>
            <a:r>
              <a:rPr lang="en-US" sz="1900" dirty="0"/>
              <a:t>[] = "</a:t>
            </a:r>
            <a:r>
              <a:rPr lang="en-US" sz="1900" dirty="0" err="1"/>
              <a:t>abcdef</a:t>
            </a:r>
            <a:r>
              <a:rPr lang="en-US" sz="1900" dirty="0"/>
              <a:t>“, *pos, </a:t>
            </a:r>
            <a:r>
              <a:rPr lang="en-US" sz="1900" dirty="0" err="1"/>
              <a:t>subStr</a:t>
            </a:r>
            <a:r>
              <a:rPr lang="en-US" sz="1900" dirty="0"/>
              <a:t>[] = "</a:t>
            </a:r>
            <a:r>
              <a:rPr lang="en-US" sz="1900" dirty="0" err="1"/>
              <a:t>cde</a:t>
            </a:r>
            <a:r>
              <a:rPr lang="en-US" sz="1900" dirty="0"/>
              <a:t>“;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</a:t>
            </a:r>
            <a:r>
              <a:rPr lang="he-IL" sz="1900" dirty="0"/>
              <a:t>	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</a:t>
            </a:r>
            <a:r>
              <a:rPr lang="en-US" sz="1900" dirty="0" err="1"/>
              <a:t>printf</a:t>
            </a:r>
            <a:r>
              <a:rPr lang="en-US" sz="1900" dirty="0"/>
              <a:t>("|%s| appears at address %p\n\n", </a:t>
            </a:r>
            <a:r>
              <a:rPr lang="en-US" sz="1900" dirty="0" err="1"/>
              <a:t>str</a:t>
            </a:r>
            <a:r>
              <a:rPr lang="en-US" sz="1900" dirty="0"/>
              <a:t>, </a:t>
            </a:r>
            <a:r>
              <a:rPr lang="en-US" sz="1900" dirty="0" err="1"/>
              <a:t>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pos = </a:t>
            </a:r>
            <a:r>
              <a:rPr lang="en-US" sz="1900" dirty="0" err="1"/>
              <a:t>strstr</a:t>
            </a:r>
            <a:r>
              <a:rPr lang="en-US" sz="1900" dirty="0"/>
              <a:t>(</a:t>
            </a:r>
            <a:r>
              <a:rPr lang="en-US" sz="1900" dirty="0" err="1"/>
              <a:t>str</a:t>
            </a:r>
            <a:r>
              <a:rPr lang="en-US" sz="1900" dirty="0"/>
              <a:t>, </a:t>
            </a:r>
            <a:r>
              <a:rPr lang="en-US" sz="1900" dirty="0" err="1"/>
              <a:t>subStr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if (pos != NULL)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    </a:t>
            </a:r>
            <a:r>
              <a:rPr lang="en-US" sz="1900" dirty="0" err="1"/>
              <a:t>printf</a:t>
            </a:r>
            <a:r>
              <a:rPr lang="en-US" sz="1900" dirty="0"/>
              <a:t>("|%s| starts at address %p (index=%d)\n\n", </a:t>
            </a:r>
            <a:r>
              <a:rPr lang="en-US" sz="1900" dirty="0" err="1"/>
              <a:t>subStr</a:t>
            </a:r>
            <a:r>
              <a:rPr lang="en-US" sz="1900" dirty="0"/>
              <a:t>, pos, pos-</a:t>
            </a:r>
            <a:r>
              <a:rPr lang="en-US" sz="1900" dirty="0" err="1"/>
              <a:t>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else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    </a:t>
            </a:r>
            <a:r>
              <a:rPr lang="en-US" sz="1900" dirty="0" err="1"/>
              <a:t>printf</a:t>
            </a:r>
            <a:r>
              <a:rPr lang="en-US" sz="1900" dirty="0"/>
              <a:t>("|%s| is not a sub-string\n", </a:t>
            </a:r>
            <a:r>
              <a:rPr lang="en-US" sz="1900" dirty="0" err="1"/>
              <a:t>subStr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he-IL" sz="1900" dirty="0"/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</a:t>
            </a:r>
            <a:r>
              <a:rPr lang="en-US" sz="1900" dirty="0" err="1"/>
              <a:t>strcpy</a:t>
            </a:r>
            <a:r>
              <a:rPr lang="en-US" sz="1900" dirty="0"/>
              <a:t>(</a:t>
            </a:r>
            <a:r>
              <a:rPr lang="en-US" sz="1900" dirty="0" err="1"/>
              <a:t>subStr</a:t>
            </a:r>
            <a:r>
              <a:rPr lang="en-US" sz="1900" dirty="0"/>
              <a:t>, "</a:t>
            </a:r>
            <a:r>
              <a:rPr lang="en-US" sz="1900" dirty="0" err="1"/>
              <a:t>cdd</a:t>
            </a:r>
            <a:r>
              <a:rPr lang="en-US" sz="1900" dirty="0"/>
              <a:t>“);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pos = </a:t>
            </a:r>
            <a:r>
              <a:rPr lang="en-US" sz="1900" dirty="0" err="1"/>
              <a:t>strstr</a:t>
            </a:r>
            <a:r>
              <a:rPr lang="en-US" sz="1900" dirty="0"/>
              <a:t>(</a:t>
            </a:r>
            <a:r>
              <a:rPr lang="en-US" sz="1900" dirty="0" err="1"/>
              <a:t>str</a:t>
            </a:r>
            <a:r>
              <a:rPr lang="en-US" sz="1900" dirty="0"/>
              <a:t>, </a:t>
            </a:r>
            <a:r>
              <a:rPr lang="en-US" sz="1900" dirty="0" err="1"/>
              <a:t>subStr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if (pos != NULL)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    </a:t>
            </a:r>
            <a:r>
              <a:rPr lang="en-US" sz="1900" dirty="0" err="1"/>
              <a:t>printf</a:t>
            </a:r>
            <a:r>
              <a:rPr lang="en-US" sz="1900" dirty="0"/>
              <a:t>("|%s| starts at address %p (index=%d)\n", </a:t>
            </a:r>
            <a:r>
              <a:rPr lang="en-US" sz="1900" dirty="0" err="1"/>
              <a:t>subStr</a:t>
            </a:r>
            <a:r>
              <a:rPr lang="en-US" sz="1900" dirty="0"/>
              <a:t>, pos, pos-</a:t>
            </a:r>
            <a:r>
              <a:rPr lang="en-US" sz="1900" dirty="0" err="1"/>
              <a:t>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else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	    </a:t>
            </a:r>
            <a:r>
              <a:rPr lang="en-US" sz="1900" dirty="0" err="1"/>
              <a:t>printf</a:t>
            </a:r>
            <a:r>
              <a:rPr lang="en-US" sz="1900" dirty="0"/>
              <a:t>("|%s| is not a sub-string\n", </a:t>
            </a:r>
            <a:r>
              <a:rPr lang="en-US" sz="1900" dirty="0" err="1"/>
              <a:t>subStr</a:t>
            </a:r>
            <a:r>
              <a:rPr lang="en-US" sz="1900" dirty="0"/>
              <a:t>);</a:t>
            </a:r>
          </a:p>
          <a:p>
            <a:pPr marL="182880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900" dirty="0"/>
              <a:t>}</a:t>
            </a:r>
            <a:endParaRPr lang="he-IL" sz="1900" dirty="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8001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64"/>
          <p:cNvGraphicFramePr>
            <a:graphicFrameLocks/>
          </p:cNvGraphicFramePr>
          <p:nvPr/>
        </p:nvGraphicFramePr>
        <p:xfrm>
          <a:off x="8001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4"/>
          <p:cNvGraphicFramePr>
            <a:graphicFrameLocks/>
          </p:cNvGraphicFramePr>
          <p:nvPr/>
        </p:nvGraphicFramePr>
        <p:xfrm>
          <a:off x="8001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64"/>
          <p:cNvGraphicFramePr>
            <a:graphicFrameLocks/>
          </p:cNvGraphicFramePr>
          <p:nvPr/>
        </p:nvGraphicFramePr>
        <p:xfrm>
          <a:off x="8001000" y="1219200"/>
          <a:ext cx="2590800" cy="4389120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818" name="Picture 2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341" y="5733790"/>
            <a:ext cx="5040560" cy="96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96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50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50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50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9867" y="136261"/>
            <a:ext cx="10581301" cy="1033669"/>
          </a:xfrm>
        </p:spPr>
        <p:txBody>
          <a:bodyPr>
            <a:normAutofit fontScale="90000"/>
          </a:bodyPr>
          <a:lstStyle/>
          <a:p>
            <a:r>
              <a:rPr lang="he-IL" dirty="0"/>
              <a:t>פונקציות </a:t>
            </a:r>
            <a:r>
              <a:rPr lang="he-IL" dirty="0" err="1"/>
              <a:t>מהספריה</a:t>
            </a:r>
            <a:r>
              <a:rPr lang="he-IL" dirty="0"/>
              <a:t> הסטנדרטית עבור </a:t>
            </a:r>
            <a:r>
              <a:rPr lang="he-IL" dirty="0" smtClean="0"/>
              <a:t>תווים</a:t>
            </a:r>
            <a:endParaRPr 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בשפת יש ספריה עם פונקציות המטפלות </a:t>
            </a:r>
            <a:r>
              <a:rPr lang="he-IL" dirty="0" smtClean="0"/>
              <a:t>בתווים.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e-IL" dirty="0"/>
              <a:t>יש צורך לעשות </a:t>
            </a:r>
            <a:r>
              <a:rPr lang="en-US" dirty="0"/>
              <a:t>include</a:t>
            </a:r>
            <a:r>
              <a:rPr lang="he-IL" dirty="0"/>
              <a:t> לקובץ </a:t>
            </a:r>
            <a:r>
              <a:rPr lang="en-US" b="1" dirty="0" err="1" smtClean="0"/>
              <a:t>ctype.h</a:t>
            </a:r>
            <a:endParaRPr lang="he-IL" dirty="0"/>
          </a:p>
          <a:p>
            <a:pPr>
              <a:lnSpc>
                <a:spcPct val="90000"/>
              </a:lnSpc>
            </a:pPr>
            <a:r>
              <a:rPr lang="he-IL" dirty="0" smtClean="0"/>
              <a:t>רשימת הפונקציות בהמשך המצגת ללימוד עצמי</a:t>
            </a:r>
            <a:endParaRPr lang="he-IL" dirty="0"/>
          </a:p>
          <a:p>
            <a:pPr marL="0" lvl="1" indent="0" algn="l" rt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367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3665" y="321734"/>
            <a:ext cx="9601201" cy="6453336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 err="1"/>
              <a:t>isalpha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alphabetic</a:t>
            </a:r>
          </a:p>
          <a:p>
            <a:pPr algn="l" rtl="0"/>
            <a:r>
              <a:rPr lang="en-US" dirty="0" err="1"/>
              <a:t>isdigit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digit</a:t>
            </a:r>
          </a:p>
          <a:p>
            <a:pPr algn="l" rtl="0"/>
            <a:r>
              <a:rPr lang="en-US" dirty="0" err="1"/>
              <a:t>isalnum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alphanumeric</a:t>
            </a:r>
          </a:p>
          <a:p>
            <a:pPr algn="l" rtl="0"/>
            <a:r>
              <a:rPr lang="en-US" dirty="0" err="1"/>
              <a:t>isspace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</a:t>
            </a:r>
            <a:r>
              <a:rPr lang="en-US" dirty="0" smtClean="0"/>
              <a:t>a </a:t>
            </a:r>
            <a:r>
              <a:rPr lang="en-US" b="1" dirty="0" smtClean="0"/>
              <a:t>white</a:t>
            </a:r>
            <a:r>
              <a:rPr lang="en-US" dirty="0" smtClean="0"/>
              <a:t> space</a:t>
            </a:r>
            <a:endParaRPr lang="en-US" dirty="0"/>
          </a:p>
          <a:p>
            <a:pPr algn="l" rtl="0"/>
            <a:r>
              <a:rPr lang="en-US" dirty="0" err="1"/>
              <a:t>islower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lower case</a:t>
            </a:r>
          </a:p>
          <a:p>
            <a:pPr algn="l" rtl="0"/>
            <a:r>
              <a:rPr lang="en-US" dirty="0" err="1"/>
              <a:t>isupper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upper case</a:t>
            </a:r>
          </a:p>
          <a:p>
            <a:pPr algn="l" rtl="0"/>
            <a:r>
              <a:rPr lang="en-US" dirty="0" err="1"/>
              <a:t>isxdigit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</a:t>
            </a:r>
            <a:r>
              <a:rPr lang="en-US" dirty="0" smtClean="0"/>
              <a:t>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82133" y="135467"/>
            <a:ext cx="8686800" cy="6858000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err="1" smtClean="0"/>
              <a:t>iscntrl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 control character</a:t>
            </a:r>
          </a:p>
          <a:p>
            <a:pPr algn="l" rtl="0"/>
            <a:r>
              <a:rPr lang="en-US" dirty="0" err="1"/>
              <a:t>isprint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 printable character</a:t>
            </a:r>
          </a:p>
          <a:p>
            <a:pPr algn="l" rtl="0"/>
            <a:r>
              <a:rPr lang="en-US" dirty="0" err="1"/>
              <a:t>ispunct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 punctuation</a:t>
            </a:r>
          </a:p>
          <a:p>
            <a:pPr algn="l" rtl="0"/>
            <a:r>
              <a:rPr lang="en-US" dirty="0" err="1"/>
              <a:t>isgraph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 graphical character</a:t>
            </a:r>
          </a:p>
          <a:p>
            <a:pPr algn="l" rtl="0"/>
            <a:r>
              <a:rPr lang="en-US" dirty="0" err="1"/>
              <a:t>tolower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alphabetic &amp; converts to lower case</a:t>
            </a:r>
          </a:p>
          <a:p>
            <a:pPr algn="l" rtl="0"/>
            <a:r>
              <a:rPr lang="en-US" dirty="0" err="1"/>
              <a:t>toupper</a:t>
            </a:r>
            <a:r>
              <a:rPr lang="en-US" dirty="0"/>
              <a:t>()	</a:t>
            </a:r>
            <a:endParaRPr lang="en-US" dirty="0" smtClean="0"/>
          </a:p>
          <a:p>
            <a:pPr lvl="1" algn="l" rtl="0"/>
            <a:r>
              <a:rPr lang="en-US" dirty="0" smtClean="0"/>
              <a:t>Checks </a:t>
            </a:r>
            <a:r>
              <a:rPr lang="en-US" dirty="0"/>
              <a:t>whether character is alphabetic &amp; converts to upper case</a:t>
            </a:r>
          </a:p>
        </p:txBody>
      </p:sp>
    </p:spTree>
    <p:extLst>
      <p:ext uri="{BB962C8B-B14F-4D97-AF65-F5344CB8AC3E}">
        <p14:creationId xmlns:p14="http://schemas.microsoft.com/office/powerpoint/2010/main" val="36628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אפסים שונים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המספר 0</a:t>
            </a:r>
            <a:r>
              <a:rPr lang="he-IL" dirty="0" smtClean="0"/>
              <a:t> ייוצג בזכרון ב- 4 בתים כמספר 0: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התו '0'</a:t>
            </a:r>
            <a:r>
              <a:rPr lang="he-IL" dirty="0" smtClean="0"/>
              <a:t> (ערכו האסקיי 48) ייוצג בזכרון בבית אחד: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התו </a:t>
            </a:r>
            <a:r>
              <a:rPr lang="en-US" b="1" dirty="0" smtClean="0"/>
              <a:t>‘\0’</a:t>
            </a:r>
            <a:r>
              <a:rPr lang="he-IL" dirty="0" smtClean="0"/>
              <a:t> (ערכו האסקיי 0) ייוצג בזכרון בבית אחד:</a:t>
            </a: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endParaRPr lang="he-IL" b="1" dirty="0" smtClean="0"/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המחרוזת "0"</a:t>
            </a:r>
            <a:r>
              <a:rPr lang="he-IL" dirty="0" smtClean="0"/>
              <a:t> תייוצג בזכרון ע"י 2 בתים, מאחר וזו מחרוזת שהתו הראשון שלה מייצג את התו '0'</a:t>
            </a:r>
            <a:r>
              <a:rPr lang="en-US" dirty="0" smtClean="0"/>
              <a:t> </a:t>
            </a:r>
            <a:r>
              <a:rPr lang="he-IL" dirty="0" smtClean="0"/>
              <a:t> והתא השני את התו </a:t>
            </a:r>
            <a:r>
              <a:rPr lang="en-US" dirty="0" smtClean="0"/>
              <a:t>‘\0’</a:t>
            </a:r>
            <a:endParaRPr lang="he-IL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17066"/>
              </p:ext>
            </p:extLst>
          </p:nvPr>
        </p:nvGraphicFramePr>
        <p:xfrm>
          <a:off x="3575720" y="1772816"/>
          <a:ext cx="5112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42"/>
                <a:gridCol w="1278142"/>
                <a:gridCol w="1278142"/>
                <a:gridCol w="1278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63519"/>
              </p:ext>
            </p:extLst>
          </p:nvPr>
        </p:nvGraphicFramePr>
        <p:xfrm>
          <a:off x="4819338" y="3066299"/>
          <a:ext cx="1326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98954"/>
              </p:ext>
            </p:extLst>
          </p:nvPr>
        </p:nvGraphicFramePr>
        <p:xfrm>
          <a:off x="4706911" y="4444839"/>
          <a:ext cx="13341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25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29908"/>
              </p:ext>
            </p:extLst>
          </p:nvPr>
        </p:nvGraphicFramePr>
        <p:xfrm>
          <a:off x="4819338" y="6092362"/>
          <a:ext cx="29732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627"/>
                <a:gridCol w="148662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00110000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872067" y="1124743"/>
            <a:ext cx="10659533" cy="539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he-IL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פתרון תוך שימוש בפונקציות הספרייה </a:t>
            </a:r>
            <a:r>
              <a:rPr lang="en-US" sz="3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ctype.h</a:t>
            </a:r>
            <a:endParaRPr lang="he-IL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r" rtl="1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he-IL" sz="3200" kern="0" dirty="0">
                <a:latin typeface="Arial" panose="020B0604020202020204" pitchFamily="34" charset="0"/>
                <a:cs typeface="Arial" panose="020B0604020202020204" pitchFamily="34" charset="0"/>
              </a:rPr>
              <a:t>בלי הנחות, כל מקרי הקצה מטופלים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countWords</a:t>
            </a:r>
            <a:r>
              <a:rPr lang="en-US" dirty="0"/>
              <a:t>(char *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numOfWords</a:t>
            </a:r>
            <a:r>
              <a:rPr lang="en-US" dirty="0"/>
              <a:t> = 0;</a:t>
            </a:r>
          </a:p>
          <a:p>
            <a:pPr lvl="1"/>
            <a:r>
              <a:rPr lang="en-US" dirty="0"/>
              <a:t>while (*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while (*</a:t>
            </a:r>
            <a:r>
              <a:rPr lang="en-US" dirty="0" err="1"/>
              <a:t>str</a:t>
            </a:r>
            <a:r>
              <a:rPr lang="en-US" dirty="0"/>
              <a:t> &amp;&amp; </a:t>
            </a:r>
            <a:r>
              <a:rPr lang="en-US" dirty="0" err="1"/>
              <a:t>isspace</a:t>
            </a:r>
            <a:r>
              <a:rPr lang="en-US" dirty="0"/>
              <a:t>(*</a:t>
            </a:r>
            <a:r>
              <a:rPr lang="en-US" dirty="0" err="1"/>
              <a:t>str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++;</a:t>
            </a:r>
          </a:p>
          <a:p>
            <a:pPr lvl="2"/>
            <a:r>
              <a:rPr lang="en-US" dirty="0"/>
              <a:t>if (*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numOfWords</a:t>
            </a:r>
            <a:r>
              <a:rPr lang="en-US" dirty="0"/>
              <a:t>++;</a:t>
            </a:r>
          </a:p>
          <a:p>
            <a:pPr lvl="2"/>
            <a:r>
              <a:rPr lang="en-US" dirty="0"/>
              <a:t>while (*</a:t>
            </a:r>
            <a:r>
              <a:rPr lang="en-US" dirty="0" err="1"/>
              <a:t>str</a:t>
            </a:r>
            <a:r>
              <a:rPr lang="en-US" dirty="0"/>
              <a:t> &amp;&amp; !</a:t>
            </a:r>
            <a:r>
              <a:rPr lang="en-US" dirty="0" err="1"/>
              <a:t>isspace</a:t>
            </a:r>
            <a:r>
              <a:rPr lang="en-US" dirty="0"/>
              <a:t>(*</a:t>
            </a:r>
            <a:r>
              <a:rPr lang="en-US" dirty="0" err="1"/>
              <a:t>str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numOfWords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he-IL" sz="4800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900" kern="0" dirty="0"/>
              <a:t>תרגיל: כמה מילים יש במשפט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מהי </a:t>
            </a:r>
            <a:r>
              <a:rPr lang="he-IL" dirty="0"/>
              <a:t>מחרוזת</a:t>
            </a:r>
          </a:p>
          <a:p>
            <a:pPr>
              <a:lnSpc>
                <a:spcPct val="90000"/>
              </a:lnSpc>
            </a:pPr>
            <a:r>
              <a:rPr lang="he-IL" dirty="0" err="1"/>
              <a:t>איתחול</a:t>
            </a:r>
            <a:r>
              <a:rPr lang="he-IL" dirty="0"/>
              <a:t> מחרוזת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e-IL" dirty="0"/>
              <a:t>הדפסת מחרוזת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מערך </a:t>
            </a:r>
            <a:r>
              <a:rPr lang="he-IL" dirty="0"/>
              <a:t>של מחרוזות</a:t>
            </a:r>
          </a:p>
          <a:p>
            <a:pPr>
              <a:lnSpc>
                <a:spcPct val="90000"/>
              </a:lnSpc>
              <a:defRPr/>
            </a:pPr>
            <a:r>
              <a:rPr lang="he-IL" altLang="en-US" dirty="0" err="1"/>
              <a:t>איתחול</a:t>
            </a:r>
            <a:r>
              <a:rPr lang="he-IL" altLang="en-US" dirty="0"/>
              <a:t> מצביע למחרוזת קבועה</a:t>
            </a:r>
            <a:endParaRPr lang="he-IL" dirty="0"/>
          </a:p>
          <a:p>
            <a:pPr>
              <a:lnSpc>
                <a:spcPct val="90000"/>
              </a:lnSpc>
              <a:defRPr/>
            </a:pPr>
            <a:r>
              <a:rPr lang="he-IL" dirty="0"/>
              <a:t>פונקציות לקליטה והדפסה תו בודד</a:t>
            </a:r>
          </a:p>
          <a:p>
            <a:pPr>
              <a:lnSpc>
                <a:spcPct val="90000"/>
              </a:lnSpc>
              <a:defRPr/>
            </a:pPr>
            <a:r>
              <a:rPr lang="he-IL" dirty="0" smtClean="0"/>
              <a:t>פונקציות </a:t>
            </a:r>
            <a:r>
              <a:rPr lang="he-IL" dirty="0" err="1"/>
              <a:t>מהספריה</a:t>
            </a:r>
            <a:r>
              <a:rPr lang="he-IL" dirty="0"/>
              <a:t> הסטנדרטית המטפלות במחרוזות</a:t>
            </a:r>
          </a:p>
          <a:p>
            <a:pPr>
              <a:lnSpc>
                <a:spcPct val="90000"/>
              </a:lnSpc>
              <a:defRPr/>
            </a:pPr>
            <a:r>
              <a:rPr lang="he-IL" dirty="0"/>
              <a:t>פונקציות </a:t>
            </a:r>
            <a:r>
              <a:rPr lang="he-IL" dirty="0" err="1"/>
              <a:t>מהספריה</a:t>
            </a:r>
            <a:r>
              <a:rPr lang="he-IL" dirty="0"/>
              <a:t> הסטנדרטית המטפלות בתווים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0336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ריצה על מחרוזת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lang="he-IL" sz="2000" dirty="0"/>
          </a:p>
          <a:p>
            <a:pPr algn="l" rtl="0">
              <a:buFont typeface="Wingdings" pitchFamily="2" charset="2"/>
              <a:buNone/>
            </a:pPr>
            <a:endParaRPr lang="en-US" sz="2000" dirty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2000" dirty="0"/>
              <a:t>	char str[] = </a:t>
            </a:r>
            <a:r>
              <a:rPr lang="en-US" sz="2000" dirty="0"/>
              <a:t>“hello”</a:t>
            </a:r>
            <a:r>
              <a:rPr lang="it-IT" sz="2000" dirty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while (</a:t>
            </a:r>
            <a:r>
              <a:rPr lang="en-US" sz="2000" dirty="0" err="1"/>
              <a:t>str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!= '\0')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("%c", </a:t>
            </a:r>
            <a:r>
              <a:rPr lang="en-US" sz="2000" dirty="0" err="1"/>
              <a:t>str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 		</a:t>
            </a:r>
            <a:endParaRPr lang="en-US" sz="2000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/>
              <a:t>++;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1600201"/>
            <a:ext cx="54705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876801" y="3148187"/>
            <a:ext cx="2590993" cy="712613"/>
          </a:xfrm>
          <a:prstGeom prst="wedgeRoundRectCallout">
            <a:avLst>
              <a:gd name="adj1" fmla="val -48036"/>
              <a:gd name="adj2" fmla="val 19389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רצים על כל התווים עד הגעה ל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‘\0’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he-IL" dirty="0" smtClean="0"/>
              <a:t>ריצה על מחרוזת</a:t>
            </a:r>
            <a:r>
              <a:rPr lang="en-US" dirty="0" smtClean="0"/>
              <a:t> </a:t>
            </a:r>
            <a:r>
              <a:rPr lang="he-IL" dirty="0" smtClean="0"/>
              <a:t> - מצביע מטייל</a:t>
            </a:r>
            <a:r>
              <a:rPr lang="en-US" dirty="0" smtClean="0"/>
              <a:t> </a:t>
            </a:r>
            <a:r>
              <a:rPr lang="he-IL" dirty="0" smtClean="0"/>
              <a:t> רק בפונקציה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lang="he-IL" sz="2000" dirty="0"/>
          </a:p>
          <a:p>
            <a:pPr algn="l" rtl="0">
              <a:buFont typeface="Wingdings" pitchFamily="2" charset="2"/>
              <a:buNone/>
            </a:pPr>
            <a:endParaRPr lang="en-US" sz="2000" dirty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 smtClean="0"/>
              <a:t>printStr</a:t>
            </a:r>
            <a:r>
              <a:rPr lang="en-US" sz="2000" dirty="0" smtClean="0"/>
              <a:t>(</a:t>
            </a:r>
            <a:r>
              <a:rPr lang="en-US" sz="2000" dirty="0" err="1" smtClean="0"/>
              <a:t>const</a:t>
            </a:r>
            <a:r>
              <a:rPr lang="en-US" sz="2000" dirty="0" smtClean="0"/>
              <a:t> char</a:t>
            </a:r>
            <a:r>
              <a:rPr lang="en-US" sz="2000" dirty="0"/>
              <a:t>* </a:t>
            </a:r>
            <a:r>
              <a:rPr lang="en-US" sz="2000" dirty="0" err="1"/>
              <a:t>str</a:t>
            </a:r>
            <a:r>
              <a:rPr lang="en-US" sz="2000" dirty="0"/>
              <a:t>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2000" dirty="0"/>
              <a:t>	</a:t>
            </a:r>
            <a:r>
              <a:rPr lang="en-US" sz="2000" dirty="0"/>
              <a:t>while (*</a:t>
            </a:r>
            <a:r>
              <a:rPr lang="en-US" sz="2000" dirty="0" err="1"/>
              <a:t>str</a:t>
            </a:r>
            <a:r>
              <a:rPr lang="en-US" sz="2000" dirty="0"/>
              <a:t>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("%c", *</a:t>
            </a:r>
            <a:r>
              <a:rPr lang="en-US" sz="2000" dirty="0" err="1"/>
              <a:t>str</a:t>
            </a:r>
            <a:r>
              <a:rPr lang="en-US" sz="2000" dirty="0"/>
              <a:t>); </a:t>
            </a:r>
            <a:endParaRPr lang="en-US" sz="2000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str</a:t>
            </a:r>
            <a:r>
              <a:rPr lang="en-US" sz="2000" dirty="0"/>
              <a:t>++;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1600201"/>
            <a:ext cx="54705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7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הדפסת מחרוזת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מחרוזת היא אמנם מערך, אבל כדי להדפיס את איבריה אין צורך בלולאה! ניתן להשתמש ב </a:t>
            </a:r>
            <a:r>
              <a:rPr lang="en-US" dirty="0" smtClean="0"/>
              <a:t>%s</a:t>
            </a:r>
            <a:r>
              <a:rPr lang="he-IL" dirty="0" smtClean="0"/>
              <a:t>.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lang="he-IL" sz="1800" dirty="0"/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1800" dirty="0"/>
              <a:t>	char str[] = </a:t>
            </a:r>
            <a:r>
              <a:rPr lang="en-US" sz="1800" dirty="0"/>
              <a:t>“hello”</a:t>
            </a:r>
            <a:r>
              <a:rPr lang="it-IT" sz="1800" dirty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(“</a:t>
            </a:r>
            <a:r>
              <a:rPr lang="en-US" sz="1800" b="1" dirty="0"/>
              <a:t>%s</a:t>
            </a:r>
            <a:r>
              <a:rPr lang="en-US" sz="1800" dirty="0"/>
              <a:t>\n”, </a:t>
            </a:r>
            <a:r>
              <a:rPr lang="en-US" sz="1800" dirty="0" err="1"/>
              <a:t>str</a:t>
            </a:r>
            <a:r>
              <a:rPr lang="en-US" sz="1800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4724401"/>
            <a:ext cx="54705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2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הדפסת מחרוזת – נשים לב להבדל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/>
              <a:t>#include &lt;stdio.h&gt;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it-IT" sz="1800"/>
              <a:t>	char str1[] = {'h','e','l','l','o'}; </a:t>
            </a:r>
            <a:r>
              <a:rPr lang="it-IT" sz="1800" b="1">
                <a:solidFill>
                  <a:srgbClr val="008000"/>
                </a:solidFill>
              </a:rPr>
              <a:t>// doesn’t end with ‘\0’!!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char str2[] = "hello";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</a:t>
            </a:r>
            <a:r>
              <a:rPr lang="it-IT" sz="1800"/>
              <a:t>char str3[] = {'h','e','l',</a:t>
            </a:r>
            <a:r>
              <a:rPr lang="it-IT" sz="1800" b="1"/>
              <a:t>'\0'</a:t>
            </a:r>
            <a:r>
              <a:rPr lang="it-IT" sz="1800"/>
              <a:t>,'l','o'};</a:t>
            </a:r>
            <a:r>
              <a:rPr lang="en-US" sz="1800"/>
              <a:t> </a:t>
            </a:r>
            <a:r>
              <a:rPr lang="en-US" sz="1800" b="1">
                <a:solidFill>
                  <a:srgbClr val="008000"/>
                </a:solidFill>
              </a:rPr>
              <a:t>// note the ‘\0’ in the middle</a:t>
            </a:r>
            <a:endParaRPr lang="it-IT" sz="1800" b="1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it-IT" sz="1800"/>
              <a:t>	char str4[] = {'h','e','l',</a:t>
            </a:r>
            <a:r>
              <a:rPr lang="it-IT" sz="1800" b="1"/>
              <a:t>0</a:t>
            </a:r>
            <a:r>
              <a:rPr lang="it-IT" sz="1800"/>
              <a:t>,'l','o'};    </a:t>
            </a:r>
            <a:r>
              <a:rPr lang="en-US" sz="1800" b="1">
                <a:solidFill>
                  <a:srgbClr val="008000"/>
                </a:solidFill>
              </a:rPr>
              <a:t>// note the 0 in the middle</a:t>
            </a:r>
            <a:endParaRPr lang="it-IT" sz="1800" b="1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/>
              <a:t>	printf("%s\n", str1);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printf("%s\n", str2);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printf("%s\n", str3);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printf("%s\n", str4);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16750" y="1137410"/>
            <a:ext cx="5678143" cy="1411687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כאשר מדפיסים מחרוזת ומשתמשים ב-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יודפסו איברי המערך עד אשר הקומפיילר יתקל בתא שיש בו את הערך 0 (כלומר ערך ה-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של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‘\0’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ולכן החשיבות של השמת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‘\0’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בסוף המחרוזת!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572001"/>
            <a:ext cx="513080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1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</TotalTime>
  <Words>2598</Words>
  <Application>Microsoft Office PowerPoint</Application>
  <PresentationFormat>Widescreen</PresentationFormat>
  <Paragraphs>987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Aharoni</vt:lpstr>
      <vt:lpstr>Arial</vt:lpstr>
      <vt:lpstr>David</vt:lpstr>
      <vt:lpstr>Franklin Gothic Book</vt:lpstr>
      <vt:lpstr>Verdana</vt:lpstr>
      <vt:lpstr>Wingdings</vt:lpstr>
      <vt:lpstr>Wingdings 2</vt:lpstr>
      <vt:lpstr>Wingdings 3</vt:lpstr>
      <vt:lpstr>Crop</vt:lpstr>
      <vt:lpstr>מבוא לתכנות מערכות</vt:lpstr>
      <vt:lpstr>ביחידה זו נלמד:</vt:lpstr>
      <vt:lpstr>מחרוזות: נושאים ללימוד עצמי (במצגת)</vt:lpstr>
      <vt:lpstr>מהי מחרוזת</vt:lpstr>
      <vt:lpstr>אפסים שונים</vt:lpstr>
      <vt:lpstr>ריצה על מחרוזת</vt:lpstr>
      <vt:lpstr>ריצה על מחרוזת  - מצביע מטייל  רק בפונקציה</vt:lpstr>
      <vt:lpstr>הדפסת מחרוזת</vt:lpstr>
      <vt:lpstr>הדפסת מחרוזת – נשים לב להבדל</vt:lpstr>
      <vt:lpstr>קליטת מחרוזת</vt:lpstr>
      <vt:lpstr>הפונקציות gets ו- puts</vt:lpstr>
      <vt:lpstr>הפונקציה gets מ 2011</vt:lpstr>
      <vt:lpstr>הפונקציה gets מ 2011</vt:lpstr>
      <vt:lpstr>פונקציות מהספריה הסטנדרטית עבור מחרוזות</vt:lpstr>
      <vt:lpstr>הפונקציה strtok</vt:lpstr>
      <vt:lpstr>הפונקציה strtok (2)</vt:lpstr>
      <vt:lpstr>strtok – דוגמא </vt:lpstr>
      <vt:lpstr>strtok – דוגמא נוספת</vt:lpstr>
      <vt:lpstr>תרגיל: כמה מילים יש במשפט</vt:lpstr>
      <vt:lpstr>מערך של מחרוזות</vt:lpstr>
      <vt:lpstr>מערך של מחרוזות – שורות בהן מופיע תו מסוים</vt:lpstr>
      <vt:lpstr>מערך של מחרוזות מצא את השורה הארוכה ביותר</vt:lpstr>
      <vt:lpstr>איתחול מצביע למחרוזת קבועה</vt:lpstr>
      <vt:lpstr>ה- static storage</vt:lpstr>
      <vt:lpstr>לימוד עצמי</vt:lpstr>
      <vt:lpstr>הפקודות getchar ו- putchar</vt:lpstr>
      <vt:lpstr>הפקודות getch ו- getche </vt:lpstr>
      <vt:lpstr>הפקודות getch ו- getche - דוגמא</vt:lpstr>
      <vt:lpstr>פונקציות מהספרייה הסטנדרטית עבור מחרוזות</vt:lpstr>
      <vt:lpstr>הפונקציה strlen </vt:lpstr>
      <vt:lpstr>הפונקציה strcpy</vt:lpstr>
      <vt:lpstr>הפונקציה  strcpy - דוגמא</vt:lpstr>
      <vt:lpstr>הפונקציה strcat</vt:lpstr>
      <vt:lpstr>הפונקציה  strcat - דוגמא</vt:lpstr>
      <vt:lpstr>הפונקציה  strcat – הוספת רווח </vt:lpstr>
      <vt:lpstr>דוגמא לשימוש בערך המוחזר מ- strcat</vt:lpstr>
      <vt:lpstr>הפונקציה strcmp</vt:lpstr>
      <vt:lpstr>הפונקציה  strcmp (2)</vt:lpstr>
      <vt:lpstr>הפונקציה strcmp - דוגמא</vt:lpstr>
      <vt:lpstr>הפונקציה sprintf</vt:lpstr>
      <vt:lpstr>הפונקציה sscanf</vt:lpstr>
      <vt:lpstr>הפונקציה sscanf (2)</vt:lpstr>
      <vt:lpstr>הפונקציה strchr</vt:lpstr>
      <vt:lpstr>הפונקציה strchr  -דוגמא</vt:lpstr>
      <vt:lpstr>הפונקציה strstr</vt:lpstr>
      <vt:lpstr>הפונקציה strstr  -דוגמא</vt:lpstr>
      <vt:lpstr>פונקציות מהספריה הסטנדרטית עבור תווים</vt:lpstr>
      <vt:lpstr>PowerPoint Presentation</vt:lpstr>
      <vt:lpstr>PowerPoint Presentation</vt:lpstr>
      <vt:lpstr>תרגיל: כמה מילים יש במשפט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181</cp:revision>
  <dcterms:created xsi:type="dcterms:W3CDTF">2018-01-29T07:40:57Z</dcterms:created>
  <dcterms:modified xsi:type="dcterms:W3CDTF">2021-03-25T08:50:16Z</dcterms:modified>
</cp:coreProperties>
</file>