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07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1" r:id="rId12"/>
    <p:sldId id="492" r:id="rId13"/>
    <p:sldId id="493" r:id="rId14"/>
    <p:sldId id="494" r:id="rId15"/>
    <p:sldId id="500" r:id="rId16"/>
    <p:sldId id="495" r:id="rId17"/>
    <p:sldId id="502" r:id="rId18"/>
    <p:sldId id="506" r:id="rId19"/>
    <p:sldId id="507" r:id="rId20"/>
    <p:sldId id="508" r:id="rId21"/>
    <p:sldId id="509" r:id="rId22"/>
    <p:sldId id="523" r:id="rId23"/>
    <p:sldId id="524" r:id="rId24"/>
    <p:sldId id="521" r:id="rId25"/>
    <p:sldId id="525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 autoAdjust="0"/>
    <p:restoredTop sz="96154" autoAdjust="0"/>
  </p:normalViewPr>
  <p:slideViewPr>
    <p:cSldViewPr snapToGrid="0">
      <p:cViewPr varScale="1">
        <p:scale>
          <a:sx n="77" d="100"/>
          <a:sy n="77" d="100"/>
        </p:scale>
        <p:origin x="244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F8E7F1-CF4D-4A91-BF8F-09B257D78BEB}" type="slidenum">
              <a:rPr lang="he-IL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502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CF7E6B-38BD-4BCC-B078-854A808F68FB}" type="slidenum">
              <a:rPr lang="he-IL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410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0B8A3B-8FD8-421F-A4F2-55A892266113}" type="slidenum">
              <a:rPr lang="he-IL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936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BF20D5-F333-4567-A948-1883E1983830}" type="slidenum">
              <a:rPr lang="he-IL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036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DBA9C3-6DFF-45DA-A2DF-A4FFB6DCE3F5}" type="slidenum">
              <a:rPr lang="he-IL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267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6B4C76-F5D7-4189-ADD5-C213AA3C8324}" type="slidenum">
              <a:rPr lang="he-IL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10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89F0C7-E71D-45E4-BAD9-2E1B61FD62F9}" type="slidenum">
              <a:rPr lang="he-IL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372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F1AC6A-D044-4C80-B4B4-6D8EDAC363EC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13E-FB1D-4B99-B0DC-132611075A71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CEB3-1F97-4370-8B4D-F3A25D1F7A3D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4CB76-5036-4FF9-8511-A345446E4F8F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7398-76B5-4BAB-8E31-47D7CFECA5F2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BAF1-EE09-4F5A-AE29-32A31E17CA95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535-1D29-4D9B-8D68-E986E323B28C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601C5-BF47-4FCD-870F-8FEE385DF3DF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539650-D800-4C32-876F-CFF610050742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94A6FF-1E6C-48D9-82A8-EAFDE1FBEAA4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Struct </a:t>
            </a:r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enum </a:t>
            </a:r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Union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 err="1" smtClean="0"/>
              <a:t>איתחול</a:t>
            </a:r>
            <a:r>
              <a:rPr lang="he-IL" altLang="en-US" dirty="0" smtClean="0"/>
              <a:t> מבנה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8"/>
            <a:ext cx="10259568" cy="54764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altLang="en-US" dirty="0" smtClean="0"/>
              <a:t>ניתן לאתחל מבנה בשורת ההגדרה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e-IL" altLang="en-US" dirty="0" smtClean="0"/>
              <a:t>	 כמו שמאתחלים מערך: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he-IL" altLang="en-US" dirty="0" smtClean="0"/>
          </a:p>
          <a:p>
            <a:pPr>
              <a:lnSpc>
                <a:spcPct val="90000"/>
              </a:lnSpc>
            </a:pPr>
            <a:r>
              <a:rPr lang="he-IL" altLang="en-US" dirty="0" smtClean="0"/>
              <a:t>הערך הראשון יושם בשדה הראשון, הערך השני בשדה השני וכו'</a:t>
            </a:r>
          </a:p>
          <a:p>
            <a:pPr>
              <a:lnSpc>
                <a:spcPct val="90000"/>
              </a:lnSpc>
            </a:pPr>
            <a:r>
              <a:rPr lang="he-IL" altLang="en-US" dirty="0" smtClean="0"/>
              <a:t>יש לוודא התאמה בין טיפוס השדה לערך</a:t>
            </a:r>
          </a:p>
          <a:p>
            <a:pPr>
              <a:lnSpc>
                <a:spcPct val="90000"/>
              </a:lnSpc>
            </a:pPr>
            <a:r>
              <a:rPr lang="he-IL" altLang="en-US" dirty="0" smtClean="0"/>
              <a:t>השמת ערכים שלא בשורת ההגדרה ניתן לבצע רק שדה-שדה ע"י השמה</a:t>
            </a:r>
            <a:endParaRPr lang="he-IL" altLang="en-US" noProof="1" smtClean="0"/>
          </a:p>
          <a:p>
            <a:pPr>
              <a:lnSpc>
                <a:spcPct val="90000"/>
              </a:lnSpc>
            </a:pPr>
            <a:endParaRPr lang="he-IL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10</a:t>
            </a:fld>
            <a:endParaRPr lang="en-US" dirty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990598" y="653095"/>
            <a:ext cx="7442201" cy="31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typedef  struct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r>
              <a:rPr lang="en-US" altLang="en-US" sz="1800" noProof="1">
                <a:latin typeface="Arial" panose="020B0604020202020204" pitchFamily="34" charset="0"/>
              </a:rPr>
              <a:t>int day, month, year;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} Date;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altLang="en-US" sz="1800" noProof="1"/>
              <a:t>void main()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sz="1800" noProof="1"/>
              <a:t>{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sz="1800" noProof="1"/>
              <a:t>	 Date d= </a:t>
            </a:r>
            <a:r>
              <a:rPr lang="en-US" altLang="en-US" sz="1800" b="1" noProof="1"/>
              <a:t>{23, 8, 2003}</a:t>
            </a:r>
            <a:r>
              <a:rPr lang="en-US" altLang="en-US" sz="1800" noProof="1"/>
              <a:t>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sz="1800" noProof="1"/>
              <a:t>	printf("The date is %d/%d/%d\n", </a:t>
            </a:r>
            <a:r>
              <a:rPr lang="en-US" altLang="en-US" sz="1800" noProof="1" smtClean="0"/>
              <a:t>d.day, d.month, d.year</a:t>
            </a:r>
            <a:r>
              <a:rPr lang="en-US" altLang="en-US" sz="1800" noProof="1"/>
              <a:t>);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sz="1800" noProof="1"/>
              <a:t>}</a:t>
            </a:r>
            <a:endParaRPr lang="en-US" altLang="en-US" sz="1800" dirty="0"/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noProof="1" smtClean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800" noProof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he-IL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altLang="en-US" dirty="0" err="1"/>
              <a:t>איתחול</a:t>
            </a:r>
            <a:r>
              <a:rPr lang="he-IL" altLang="en-US" dirty="0"/>
              <a:t> מבנה המכיל מערך - דוגמא</a:t>
            </a:r>
            <a:endParaRPr lang="en-US" alt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311231"/>
            <a:ext cx="10259568" cy="495962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#define SIZE 3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typedef 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int arr[SIZE];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int x;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} Array;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{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 Array my_arr = </a:t>
            </a:r>
            <a:r>
              <a:rPr lang="en-US" altLang="en-US" sz="1800" b="1" noProof="1"/>
              <a:t>{ {2,5,6}, 6};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int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printf("%d is the x value in the array ", </a:t>
            </a:r>
            <a:r>
              <a:rPr lang="en-US" altLang="en-US" sz="1800" noProof="1" smtClean="0"/>
              <a:t>my_arr.x</a:t>
            </a:r>
            <a:r>
              <a:rPr lang="en-US" altLang="en-US" sz="1800" noProof="1"/>
              <a:t>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	printf("%d ", my_arr.arr[i]);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printf("\n</a:t>
            </a:r>
            <a:r>
              <a:rPr lang="en-US" altLang="en-US" sz="1800" noProof="1" smtClean="0"/>
              <a:t>");</a:t>
            </a: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 flipH="1" flipV="1">
            <a:off x="2463800" y="2757396"/>
            <a:ext cx="838200" cy="1219200"/>
          </a:xfrm>
          <a:prstGeom prst="line">
            <a:avLst/>
          </a:prstGeom>
          <a:noFill/>
          <a:ln w="28575">
            <a:solidFill>
              <a:srgbClr val="3DB7C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 flipH="1" flipV="1">
            <a:off x="2069084" y="2898697"/>
            <a:ext cx="1969516" cy="11665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69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19800"/>
            <a:ext cx="685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השמת מבנים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השמה בין מבנים מעתיקה שדה-שדה</a:t>
            </a:r>
          </a:p>
          <a:p>
            <a:pPr lvl="1"/>
            <a:r>
              <a:rPr lang="he-IL" dirty="0" smtClean="0"/>
              <a:t>בניגוד לשינוי הפניות בשפת </a:t>
            </a:r>
            <a:r>
              <a:rPr lang="en-US" dirty="0" smtClean="0"/>
              <a:t>JAVA</a:t>
            </a:r>
            <a:endParaRPr lang="he-IL" dirty="0" smtClean="0"/>
          </a:p>
          <a:p>
            <a:pPr lvl="1"/>
            <a:endParaRPr lang="he-IL" dirty="0" smtClean="0"/>
          </a:p>
          <a:p>
            <a:r>
              <a:rPr lang="he-IL" dirty="0" smtClean="0"/>
              <a:t>אם אחד השדות הוא מערך, הוא מועתק באופן אוטומטי איבר-איבר</a:t>
            </a:r>
          </a:p>
          <a:p>
            <a:pPr lvl="1"/>
            <a:r>
              <a:rPr lang="he-IL" dirty="0" smtClean="0"/>
              <a:t>בניגוד להשמה בין מערכים שאינם בתוך מבנה (יש צורך  להעתיק איבר-איבר)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2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smtClean="0"/>
              <a:t>השמת מבנים – דוגמאת </a:t>
            </a:r>
            <a:r>
              <a:rPr lang="en-US" altLang="en-US" smtClean="0"/>
              <a:t>student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533" y="1087437"/>
            <a:ext cx="10556891" cy="5575830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typedef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char  name[6];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float age;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int  id;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} Student;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 smtClean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he-IL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 Student s1 = {"momo", 23.5, 111111};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 Student s2;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s2 = s1;</a:t>
            </a:r>
          </a:p>
          <a:p>
            <a:pPr marL="274320" indent="-274320" algn="l" rtl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printf("The second student's details:\nname=%s, age=%.2f, id</a:t>
            </a:r>
            <a:r>
              <a:rPr lang="en-US" altLang="en-US" sz="1800" noProof="1" smtClean="0"/>
              <a:t>=%d\n</a:t>
            </a:r>
            <a:r>
              <a:rPr lang="en-US" altLang="en-US" sz="1800" noProof="1"/>
              <a:t>", s2.name, s2.age, s2.id);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1600201"/>
            <a:ext cx="51292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480" name="Group 96"/>
          <p:cNvGraphicFramePr>
            <a:graphicFrameLocks noGrp="1"/>
          </p:cNvGraphicFramePr>
          <p:nvPr/>
        </p:nvGraphicFramePr>
        <p:xfrm>
          <a:off x="6400800" y="3352800"/>
          <a:ext cx="4114800" cy="2194284"/>
        </p:xfrm>
        <a:graphic>
          <a:graphicData uri="http://schemas.openxmlformats.org/drawingml/2006/table">
            <a:tbl>
              <a:tblPr/>
              <a:tblGrid>
                <a:gridCol w="2286000"/>
                <a:gridCol w="1304925"/>
                <a:gridCol w="5238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s1.name[6]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s1.age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s1.id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student_t: s2.name[6]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s2.age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s2.id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79" name="Group 95"/>
          <p:cNvGraphicFramePr>
            <a:graphicFrameLocks noGrp="1"/>
          </p:cNvGraphicFramePr>
          <p:nvPr/>
        </p:nvGraphicFramePr>
        <p:xfrm>
          <a:off x="6400800" y="3352800"/>
          <a:ext cx="4114800" cy="2194284"/>
        </p:xfrm>
        <a:graphic>
          <a:graphicData uri="http://schemas.openxmlformats.org/drawingml/2006/table">
            <a:tbl>
              <a:tblPr/>
              <a:tblGrid>
                <a:gridCol w="2286000"/>
                <a:gridCol w="1304925"/>
                <a:gridCol w="5238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s1.name[6]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“momo”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s1.age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23.5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s1.id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111111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student_t: s2.name[6]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s2.age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s2.id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78" name="Group 94"/>
          <p:cNvGraphicFramePr>
            <a:graphicFrameLocks noGrp="1"/>
          </p:cNvGraphicFramePr>
          <p:nvPr/>
        </p:nvGraphicFramePr>
        <p:xfrm>
          <a:off x="6400800" y="3352800"/>
          <a:ext cx="4114800" cy="2194284"/>
        </p:xfrm>
        <a:graphic>
          <a:graphicData uri="http://schemas.openxmlformats.org/drawingml/2006/table">
            <a:tbl>
              <a:tblPr/>
              <a:tblGrid>
                <a:gridCol w="2286000"/>
                <a:gridCol w="1304925"/>
                <a:gridCol w="523875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s1.name[6]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“momo”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s1.age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23.5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s1.id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111111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student_t: s2.name[6]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“momo”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s2.age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23.5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s2.id</a:t>
                      </a:r>
                    </a:p>
                  </a:txBody>
                  <a:tcPr marT="45697" marB="45697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111111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97" marB="456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60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60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60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0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0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0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60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60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60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6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6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 smtClean="0"/>
              <a:t>נשים לב..</a:t>
            </a:r>
            <a:endParaRPr lang="en-US" alt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4764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he-IL" dirty="0" smtClean="0"/>
              <a:t>כל שדה </a:t>
            </a:r>
            <a:r>
              <a:rPr lang="he-IL" dirty="0"/>
              <a:t>ב</a:t>
            </a:r>
            <a:r>
              <a:rPr lang="he-IL" dirty="0" smtClean="0"/>
              <a:t>מבנה הוא מטיפוס מסוים ויש לטפל בו בהתאם</a:t>
            </a:r>
            <a:endParaRPr lang="he-IL" dirty="0"/>
          </a:p>
          <a:p>
            <a:pPr lvl="1">
              <a:defRPr/>
            </a:pPr>
            <a:r>
              <a:rPr lang="he-IL" dirty="0" smtClean="0"/>
              <a:t>אם </a:t>
            </a:r>
            <a:r>
              <a:rPr lang="he-IL" dirty="0"/>
              <a:t>היינו רוצים לבצע השמה לאחד משדות המבנה שהוא מחרוזת, היינו צריכים להשתמש ב- </a:t>
            </a:r>
            <a:r>
              <a:rPr lang="en-US" dirty="0" err="1"/>
              <a:t>strcpy</a:t>
            </a:r>
            <a:endParaRPr lang="he-IL" dirty="0"/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void main()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	 Student s1;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	</a:t>
            </a:r>
            <a:endParaRPr lang="he-IL" altLang="en-US" sz="1900" noProof="1"/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en-US" sz="1900" noProof="1"/>
              <a:t>	</a:t>
            </a:r>
            <a:r>
              <a:rPr lang="en-US" altLang="en-US" sz="1900" b="1" noProof="1"/>
              <a:t>strcpy(s1.name, “momo”);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	s1.age = 23.5;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	s1.id = 111111;</a:t>
            </a:r>
            <a:endParaRPr lang="en-US" altLang="en-US" sz="1900" dirty="0"/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noProof="1"/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	printf("The second student's details:\nname=%s, age=%.2f, id=%ld\n</a:t>
            </a:r>
            <a:r>
              <a:rPr lang="en-US" altLang="en-US" sz="1900" noProof="1" smtClean="0"/>
              <a:t>",s1.name</a:t>
            </a:r>
            <a:r>
              <a:rPr lang="en-US" altLang="en-US" sz="1900" noProof="1"/>
              <a:t>, s1.age, s1.id);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noProof="1"/>
              <a:t>}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14</a:t>
            </a:fld>
            <a:endParaRPr lang="en-US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320136" y="3356992"/>
            <a:ext cx="2362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/>
              <a:t>typedef struct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/>
              <a:t>	char  name[6];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/>
              <a:t>	float age;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/>
              <a:t>	long  id;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noProof="1"/>
              <a:t>} </a:t>
            </a:r>
            <a:r>
              <a:rPr lang="en-US" altLang="en-US" sz="1600" noProof="1">
                <a:latin typeface="Arial" panose="020B0604020202020204" pitchFamily="34" charset="0"/>
              </a:rPr>
              <a:t>Student</a:t>
            </a:r>
            <a:r>
              <a:rPr lang="en-US" altLang="en-US" sz="1600" noProof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14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פניה לשדה של מצביע למבנה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endParaRPr lang="he-IL" sz="2400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noProof="1"/>
              <a:t>typedef </a:t>
            </a:r>
            <a:r>
              <a:rPr lang="en-US" sz="1800" noProof="1"/>
              <a:t>struct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    int day, month, year;     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} </a:t>
            </a:r>
            <a:r>
              <a:rPr lang="en-US" sz="1800" noProof="1" smtClean="0"/>
              <a:t>Date;</a:t>
            </a:r>
            <a:endParaRPr lang="en-US" sz="18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1800" dirty="0"/>
              <a:t> </a:t>
            </a:r>
            <a:r>
              <a:rPr lang="en-US" sz="1800" noProof="1"/>
              <a:t>	</a:t>
            </a:r>
            <a:r>
              <a:rPr lang="en-US" sz="1800" noProof="1" smtClean="0"/>
              <a:t>Date   </a:t>
            </a:r>
            <a:r>
              <a:rPr lang="he-IL" sz="1800" noProof="1" smtClean="0"/>
              <a:t> </a:t>
            </a:r>
            <a:r>
              <a:rPr lang="en-US" sz="1800" noProof="1"/>
              <a:t>d = {</a:t>
            </a:r>
            <a:r>
              <a:rPr lang="en-US" sz="1800" noProof="1" smtClean="0"/>
              <a:t>2,4,2008};</a:t>
            </a:r>
            <a:endParaRPr lang="he-IL" sz="18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sz="1800" noProof="1" smtClean="0"/>
              <a:t>Date* </a:t>
            </a:r>
            <a:r>
              <a:rPr lang="he-IL" sz="1800" noProof="1" smtClean="0"/>
              <a:t> </a:t>
            </a:r>
            <a:r>
              <a:rPr lang="en-US" sz="1800" noProof="1"/>
              <a:t>pD = &amp;d;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printf("The year is %d\n", d.year);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printf("The year is %d\n", </a:t>
            </a:r>
            <a:r>
              <a:rPr lang="en-US" sz="1800" b="1" noProof="1"/>
              <a:t>pD-&gt;year</a:t>
            </a:r>
            <a:r>
              <a:rPr lang="en-US" sz="1800" noProof="1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	printf("The year is %d\n", </a:t>
            </a:r>
            <a:r>
              <a:rPr lang="en-US" sz="1800" b="1" noProof="1"/>
              <a:t>(*pD).year</a:t>
            </a:r>
            <a:r>
              <a:rPr lang="en-US" sz="1800" noProof="1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/>
              <a:t>}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9866" y="1557867"/>
            <a:ext cx="4885267" cy="1346200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>
              <a:lnSpc>
                <a:spcPct val="80000"/>
              </a:lnSpc>
            </a:pPr>
            <a:r>
              <a:rPr lang="he-IL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כאשר יש מצביע למבנה נפנה לשדותיו באמצעות חץ: &lt;-</a:t>
            </a:r>
          </a:p>
        </p:txBody>
      </p:sp>
    </p:spTree>
    <p:extLst>
      <p:ext uri="{BB962C8B-B14F-4D97-AF65-F5344CB8AC3E}">
        <p14:creationId xmlns:p14="http://schemas.microsoft.com/office/powerpoint/2010/main" val="76286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העברת מבנה לפונקציה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82148"/>
            <a:ext cx="11097768" cy="5476460"/>
          </a:xfrm>
        </p:spPr>
        <p:txBody>
          <a:bodyPr>
            <a:normAutofit/>
          </a:bodyPr>
          <a:lstStyle/>
          <a:p>
            <a:r>
              <a:rPr lang="he-IL" dirty="0" smtClean="0"/>
              <a:t>כאשר מעבירים מבנה לפונקציה, מועבר העתק שלו, בדיוק כמו העברת פרמטר רגיל</a:t>
            </a:r>
            <a:endParaRPr lang="en-US" dirty="0" smtClean="0"/>
          </a:p>
          <a:p>
            <a:pPr lvl="1"/>
            <a:r>
              <a:rPr lang="he-IL" dirty="0" smtClean="0"/>
              <a:t>אם נשנה את אחד משדות המבנה בפונקציה, השינוי לא ישפיע על המשתנה המקורי</a:t>
            </a:r>
          </a:p>
          <a:p>
            <a:pPr lvl="1"/>
            <a:r>
              <a:rPr lang="he-IL" dirty="0" smtClean="0"/>
              <a:t>כדי שהפונקציה תשנה את המשתנה המקורי, יש להעביר את כתובת המבנה</a:t>
            </a:r>
            <a:endParaRPr lang="en-US" dirty="0" smtClean="0"/>
          </a:p>
          <a:p>
            <a:pPr lvl="1"/>
            <a:r>
              <a:rPr lang="he-IL" dirty="0" smtClean="0"/>
              <a:t>לשם </a:t>
            </a:r>
            <a:r>
              <a:rPr lang="he-IL" b="1" dirty="0" smtClean="0"/>
              <a:t>יעילות</a:t>
            </a:r>
            <a:r>
              <a:rPr lang="he-IL" dirty="0" smtClean="0"/>
              <a:t> אנחנו תמיד נעביר לפונקציה מצביע למבנה. במידה והפונקציה לא אמורה לשנות את המבנה נעביר עם </a:t>
            </a:r>
            <a:r>
              <a:rPr lang="en-US" dirty="0" err="1" smtClean="0"/>
              <a:t>const</a:t>
            </a:r>
            <a:r>
              <a:rPr lang="he-IL" dirty="0" smtClean="0"/>
              <a:t> </a:t>
            </a:r>
          </a:p>
          <a:p>
            <a:pPr marL="398463" lvl="2" indent="0" algn="l" rtl="0">
              <a:buNone/>
            </a:pPr>
            <a:r>
              <a:rPr lang="en-US" sz="2400" dirty="0" err="1" smtClean="0"/>
              <a:t>printStudent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const</a:t>
            </a:r>
            <a:r>
              <a:rPr lang="en-US" sz="2400" dirty="0" smtClean="0"/>
              <a:t> Student* </a:t>
            </a:r>
            <a:r>
              <a:rPr lang="en-US" sz="2400" dirty="0" err="1" smtClean="0"/>
              <a:t>pStudent</a:t>
            </a:r>
            <a:r>
              <a:rPr lang="en-US" sz="2400" dirty="0" smtClean="0"/>
              <a:t>);</a:t>
            </a:r>
          </a:p>
          <a:p>
            <a:pPr marL="398463" lvl="2" indent="0" algn="l" rtl="0">
              <a:buNone/>
            </a:pPr>
            <a:r>
              <a:rPr lang="en-US" sz="2400" dirty="0" err="1" smtClean="0"/>
              <a:t>initStudent</a:t>
            </a:r>
            <a:r>
              <a:rPr lang="en-US" sz="2400" dirty="0" smtClean="0"/>
              <a:t>(Student</a:t>
            </a:r>
            <a:r>
              <a:rPr lang="en-US" sz="2400" dirty="0"/>
              <a:t>* </a:t>
            </a:r>
            <a:r>
              <a:rPr lang="en-US" sz="2400" dirty="0" err="1"/>
              <a:t>pStudent</a:t>
            </a:r>
            <a:r>
              <a:rPr lang="en-US" sz="2400" dirty="0"/>
              <a:t>);</a:t>
            </a:r>
            <a:endParaRPr lang="he-IL" sz="2400" dirty="0"/>
          </a:p>
          <a:p>
            <a:pPr marL="594360" lvl="2" indent="0" algn="l" rtl="0">
              <a:buNone/>
            </a:pP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03512" y="980728"/>
            <a:ext cx="56166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498336" y="1972845"/>
            <a:ext cx="494656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c1;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int toAdd;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printf(“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nter time and minutes to add: ");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scanf("%d %d %d", &amp;c1.hour,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&amp;c1.minute, &amp;toAdd);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printf("The time is: ");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printClock(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c1);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addMinutes(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c1, minutesToAdd);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printf("\nThe new time is: ");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printClock(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c1);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	printf("\n");</a:t>
            </a:r>
          </a:p>
          <a:p>
            <a:pPr marL="274320" indent="-274320" eaLnBrk="0" hangingPunct="0">
              <a:buClr>
                <a:schemeClr val="bg2"/>
              </a:buClr>
              <a:buSzPct val="75000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15"/>
          <p:cNvSpPr>
            <a:spLocks noChangeArrowheads="1"/>
          </p:cNvSpPr>
          <p:nvPr/>
        </p:nvSpPr>
        <p:spPr bwMode="auto">
          <a:xfrm>
            <a:off x="1905000" y="13716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867" y="485097"/>
            <a:ext cx="4932866" cy="730485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typedef 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int hour, minute;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} </a:t>
            </a:r>
            <a:r>
              <a:rPr lang="en-US" sz="1800" noProof="1" smtClean="0"/>
              <a:t>Clock;</a:t>
            </a: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void </a:t>
            </a:r>
            <a:r>
              <a:rPr lang="en-US" sz="1800" noProof="1" smtClean="0"/>
              <a:t>addMinutes(Clock* </a:t>
            </a:r>
            <a:r>
              <a:rPr lang="he-IL" sz="1800" noProof="1" smtClean="0"/>
              <a:t> </a:t>
            </a:r>
            <a:r>
              <a:rPr lang="en-US" sz="1800" noProof="1"/>
              <a:t>c, int minutes)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c-&gt;minute += minutes;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c-&gt;hour += c-&gt;minute/60;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c-&gt;minute %= 60;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c-&gt;hour %= 24;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800" dirty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void printClock(const </a:t>
            </a:r>
            <a:r>
              <a:rPr lang="en-US" sz="1800" noProof="1" smtClean="0"/>
              <a:t>Clock*</a:t>
            </a:r>
            <a:r>
              <a:rPr lang="he-IL" sz="1800" noProof="1" smtClean="0"/>
              <a:t> </a:t>
            </a:r>
            <a:r>
              <a:rPr lang="en-US" sz="1800" noProof="1" smtClean="0"/>
              <a:t>  </a:t>
            </a:r>
            <a:r>
              <a:rPr lang="en-US" sz="1800" noProof="1"/>
              <a:t>c)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if (c-&gt;hour &lt; 10)</a:t>
            </a:r>
            <a:r>
              <a:rPr lang="en-US" sz="1800" dirty="0"/>
              <a:t> </a:t>
            </a: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    printf("0");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printf("%d:", c-&gt;hour);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if (c-&gt;minute &lt; 10)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    printf("0");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printf("%d", c-&gt;minute);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800" noProof="1"/>
          </a:p>
        </p:txBody>
      </p:sp>
      <p:sp>
        <p:nvSpPr>
          <p:cNvPr id="164873" name="AutoShape 9"/>
          <p:cNvSpPr>
            <a:spLocks noChangeArrowheads="1"/>
          </p:cNvSpPr>
          <p:nvPr/>
        </p:nvSpPr>
        <p:spPr bwMode="auto">
          <a:xfrm>
            <a:off x="3968835" y="2875446"/>
            <a:ext cx="2362200" cy="609600"/>
          </a:xfrm>
          <a:prstGeom prst="wedgeRectCallout">
            <a:avLst>
              <a:gd name="adj1" fmla="val -80975"/>
              <a:gd name="adj2" fmla="val -8333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נשים לב לשימוש בחץ מאחר ו-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הוא מצביע!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860" y="87887"/>
            <a:ext cx="9921139" cy="896876"/>
          </a:xfrm>
        </p:spPr>
        <p:txBody>
          <a:bodyPr>
            <a:noAutofit/>
          </a:bodyPr>
          <a:lstStyle/>
          <a:p>
            <a:pPr algn="r"/>
            <a:r>
              <a:rPr lang="he-IL" sz="4800" dirty="0"/>
              <a:t>פונקציה המקבלת זמן </a:t>
            </a:r>
            <a:r>
              <a:rPr lang="he-IL" sz="4800" dirty="0" smtClean="0"/>
              <a:t>ומוסיפה דקות</a:t>
            </a:r>
            <a:endParaRPr lang="en-US" sz="4800" dirty="0"/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9863667" y="3970866"/>
            <a:ext cx="2250100" cy="1206501"/>
          </a:xfrm>
          <a:prstGeom prst="wedgeRectCallout">
            <a:avLst>
              <a:gd name="adj1" fmla="val -112186"/>
              <a:gd name="adj2" fmla="val 6199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העברת כתובת של המבנה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לפונקציה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כדי שהפונקציה תוכל לשנות את מבנה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79" name="Picture 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312" y="5701333"/>
            <a:ext cx="457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17</a:t>
            </a:fld>
            <a:endParaRPr lang="en-US" dirty="0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165600" y="4238207"/>
            <a:ext cx="2512567" cy="1206501"/>
          </a:xfrm>
          <a:prstGeom prst="wedgeRectCallout">
            <a:avLst>
              <a:gd name="adj1" fmla="val -92619"/>
              <a:gd name="adj2" fmla="val -72740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קבלת כתובת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 המבנה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לשם יעילות.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כי לא משנים את ערכי המבנה בפונקציה,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73" grpId="0" animBg="1"/>
      <p:bldP spid="164872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smtClean="0"/>
              <a:t>מבנה בתוך מבנה</a:t>
            </a:r>
            <a:endParaRPr lang="en-U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he-IL" altLang="en-US" dirty="0" smtClean="0"/>
              <a:t>אחד השדות של מבנה יכול להיות מבנה אחר. כמו הכלה של מחלקות.</a:t>
            </a:r>
          </a:p>
          <a:p>
            <a:pPr lvl="1">
              <a:lnSpc>
                <a:spcPct val="90000"/>
              </a:lnSpc>
            </a:pPr>
            <a:r>
              <a:rPr lang="he-IL" altLang="en-US" dirty="0" smtClean="0"/>
              <a:t>דוגמא: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typedef struct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{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    int day, month, year;      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} Date;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100" noProof="1"/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typedef struct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{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	char  name[20];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	</a:t>
            </a:r>
            <a:r>
              <a:rPr lang="en-US" altLang="en-US" sz="2100" b="1" noProof="1"/>
              <a:t>Date  birthday;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	float  average;</a:t>
            </a:r>
          </a:p>
          <a:p>
            <a:pPr marL="274320" indent="-274320" algn="l" rt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100" noProof="1"/>
              <a:t>} Student;</a:t>
            </a:r>
            <a:endParaRPr lang="en-US" alt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smtClean="0"/>
              <a:t>מבנה בתוך מבנה - דוגמא</a:t>
            </a:r>
            <a:endParaRPr lang="en-US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108" y="0"/>
            <a:ext cx="8229600" cy="6858000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typedef struct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    int day, month, year;      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} Date;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typedef struct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char name[20];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</a:t>
            </a:r>
            <a:r>
              <a:rPr lang="en-US" altLang="en-US" sz="1600" b="1" noProof="1" smtClean="0"/>
              <a:t>Date </a:t>
            </a:r>
            <a:r>
              <a:rPr lang="en-US" altLang="en-US" sz="1600" b="1" noProof="1"/>
              <a:t>birthday;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float average;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} Student;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void printDate(const </a:t>
            </a:r>
            <a:r>
              <a:rPr lang="en-US" altLang="en-US" sz="1600" noProof="1" smtClean="0"/>
              <a:t>Date*  </a:t>
            </a:r>
            <a:r>
              <a:rPr lang="en-US" altLang="en-US" sz="1600" noProof="1"/>
              <a:t>d, char delimiter)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printf("%d%c%d%c%d", </a:t>
            </a:r>
            <a:r>
              <a:rPr lang="en-US" altLang="en-US" sz="1600" noProof="1" smtClean="0"/>
              <a:t>d-</a:t>
            </a:r>
            <a:r>
              <a:rPr lang="en-US" altLang="en-US" sz="1600" noProof="1"/>
              <a:t>&gt;day, </a:t>
            </a:r>
            <a:r>
              <a:rPr lang="en-US" altLang="en-US" sz="1600" noProof="1" smtClean="0"/>
              <a:t>	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</a:t>
            </a:r>
            <a:r>
              <a:rPr lang="en-US" altLang="en-US" sz="1600" noProof="1" smtClean="0"/>
              <a:t>	delimiter</a:t>
            </a:r>
            <a:r>
              <a:rPr lang="en-US" altLang="en-US" sz="1600" noProof="1"/>
              <a:t>, d-&gt;month, delimiter, d-&gt;year);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}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void printStudent(const Student*  s)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printf("Name: %s, Average: %.2f, DOB: ", </a:t>
            </a:r>
            <a:endParaRPr lang="en-US" altLang="en-US" sz="1600" dirty="0"/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                         </a:t>
            </a:r>
            <a:r>
              <a:rPr lang="en-US" altLang="en-US" sz="1600" noProof="1"/>
              <a:t>s-&gt;name, s-&gt;average);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</a:t>
            </a:r>
            <a:r>
              <a:rPr lang="en-US" altLang="en-US" sz="1600" b="1" noProof="1"/>
              <a:t>printDate(&amp;(s-&gt;birthday), '-');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printf("\n");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}</a:t>
            </a:r>
          </a:p>
          <a:p>
            <a:pPr marL="274320" indent="-27432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511800" y="858014"/>
            <a:ext cx="5740400" cy="508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void </a:t>
            </a:r>
            <a:r>
              <a:rPr lang="en-US" altLang="en-US" sz="1600" noProof="1" smtClean="0">
                <a:latin typeface="Arial" panose="020B0604020202020204" pitchFamily="34" charset="0"/>
              </a:rPr>
              <a:t>initDate(Date*  d)</a:t>
            </a: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{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printf("Please enter DOB: ");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scanf("%d %d %d", </a:t>
            </a:r>
            <a:r>
              <a:rPr lang="en-US" altLang="en-US" sz="1600" noProof="1" smtClean="0">
                <a:latin typeface="Arial" panose="020B0604020202020204" pitchFamily="34" charset="0"/>
              </a:rPr>
              <a:t>&amp;d-&gt;day,&amp;d-&gt;month</a:t>
            </a:r>
            <a:r>
              <a:rPr lang="en-US" altLang="en-US" sz="1600" noProof="1">
                <a:latin typeface="Arial" panose="020B0604020202020204" pitchFamily="34" charset="0"/>
              </a:rPr>
              <a:t>, </a:t>
            </a:r>
            <a:r>
              <a:rPr lang="en-US" altLang="en-US" sz="1600" noProof="1" smtClean="0">
                <a:latin typeface="Arial" panose="020B0604020202020204" pitchFamily="34" charset="0"/>
              </a:rPr>
              <a:t>&amp;d-&gt;year</a:t>
            </a:r>
            <a:r>
              <a:rPr lang="en-US" altLang="en-US" sz="1600" noProof="1">
                <a:latin typeface="Arial" panose="020B0604020202020204" pitchFamily="34" charset="0"/>
              </a:rPr>
              <a:t>);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 smtClean="0">
                <a:latin typeface="Arial" panose="020B0604020202020204" pitchFamily="34" charset="0"/>
              </a:rPr>
              <a:t>}</a:t>
            </a: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None/>
            </a:pP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void </a:t>
            </a:r>
            <a:r>
              <a:rPr lang="en-US" altLang="en-US" sz="1600" noProof="1" smtClean="0">
                <a:latin typeface="Arial" panose="020B0604020202020204" pitchFamily="34" charset="0"/>
              </a:rPr>
              <a:t>initStudent(Student</a:t>
            </a:r>
            <a:r>
              <a:rPr lang="en-US" altLang="en-US" sz="1600" noProof="1">
                <a:latin typeface="Arial" panose="020B0604020202020204" pitchFamily="34" charset="0"/>
              </a:rPr>
              <a:t>*  s)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{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printf("Enter name of student and average:\n");	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	</a:t>
            </a:r>
            <a:r>
              <a:rPr lang="en-US" altLang="en-US" sz="1600" noProof="1">
                <a:latin typeface="Arial" panose="020B0604020202020204" pitchFamily="34" charset="0"/>
              </a:rPr>
              <a:t>scanf("%s %f", </a:t>
            </a:r>
            <a:r>
              <a:rPr lang="en-US" altLang="en-US" sz="1600" noProof="1" smtClean="0">
                <a:latin typeface="Arial" panose="020B0604020202020204" pitchFamily="34" charset="0"/>
              </a:rPr>
              <a:t>s-&gt;name</a:t>
            </a:r>
            <a:r>
              <a:rPr lang="en-US" altLang="en-US" sz="1600" noProof="1">
                <a:latin typeface="Arial" panose="020B0604020202020204" pitchFamily="34" charset="0"/>
              </a:rPr>
              <a:t>, &amp;</a:t>
            </a:r>
            <a:r>
              <a:rPr lang="en-US" altLang="en-US" sz="1600" noProof="1" smtClean="0">
                <a:latin typeface="Arial" panose="020B0604020202020204" pitchFamily="34" charset="0"/>
              </a:rPr>
              <a:t>s-&gt;average);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 smtClean="0">
                <a:latin typeface="Arial" panose="020B0604020202020204" pitchFamily="34" charset="0"/>
              </a:rPr>
              <a:t>	</a:t>
            </a:r>
            <a:r>
              <a:rPr lang="en-US" altLang="en-US" sz="1600" b="1" noProof="1" smtClean="0">
                <a:latin typeface="Arial" panose="020B0604020202020204" pitchFamily="34" charset="0"/>
              </a:rPr>
              <a:t>initDate(&amp;s-&gt;birthday);</a:t>
            </a:r>
            <a:endParaRPr lang="en-US" altLang="en-US" sz="1600" b="1" noProof="1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 smtClean="0">
                <a:latin typeface="Arial" panose="020B0604020202020204" pitchFamily="34" charset="0"/>
              </a:rPr>
              <a:t>}</a:t>
            </a:r>
          </a:p>
          <a:p>
            <a:pPr marL="274320" indent="-274320" algn="l" rtl="0">
              <a:spcBef>
                <a:spcPts val="0"/>
              </a:spcBef>
              <a:buNone/>
            </a:pP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void main()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{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Student </a:t>
            </a:r>
            <a:r>
              <a:rPr lang="en-US" altLang="en-US" sz="1600" noProof="1" smtClean="0">
                <a:latin typeface="Arial" panose="020B0604020202020204" pitchFamily="34" charset="0"/>
              </a:rPr>
              <a:t>s1;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</a:t>
            </a:r>
            <a:r>
              <a:rPr lang="en-US" altLang="en-US" sz="1600" noProof="1" smtClean="0">
                <a:latin typeface="Arial" panose="020B0604020202020204" pitchFamily="34" charset="0"/>
              </a:rPr>
              <a:t>initStudent(&amp;s1);</a:t>
            </a: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printStudent(&amp;s1);</a:t>
            </a:r>
          </a:p>
          <a:p>
            <a:pPr marL="274320" indent="-274320" algn="l" rtl="0">
              <a:spcBef>
                <a:spcPts val="0"/>
              </a:spcBef>
              <a:buNone/>
            </a:pPr>
            <a:r>
              <a:rPr lang="he-IL" altLang="en-US" sz="1600" noProof="1" smtClean="0">
                <a:latin typeface="Arial" panose="020B0604020202020204" pitchFamily="34" charset="0"/>
              </a:rPr>
              <a:t>{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</a:t>
            </a:r>
            <a:endParaRPr lang="he-IL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55" y="5340256"/>
            <a:ext cx="4660546" cy="151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/>
              <a:t>מבנים </a:t>
            </a:r>
            <a:r>
              <a:rPr lang="en-US" dirty="0" smtClean="0"/>
              <a:t>Struct -</a:t>
            </a:r>
            <a:endParaRPr lang="he-IL" dirty="0" smtClean="0"/>
          </a:p>
          <a:p>
            <a:r>
              <a:rPr lang="en-US" dirty="0" err="1" smtClean="0"/>
              <a:t>typedef</a:t>
            </a:r>
            <a:r>
              <a:rPr lang="he-IL" dirty="0" smtClean="0"/>
              <a:t> למבנים</a:t>
            </a:r>
          </a:p>
          <a:p>
            <a:r>
              <a:rPr lang="he-IL" dirty="0" smtClean="0"/>
              <a:t>השמת מבנים</a:t>
            </a:r>
            <a:endParaRPr lang="en-US" dirty="0" smtClean="0"/>
          </a:p>
          <a:p>
            <a:r>
              <a:rPr lang="he-IL" dirty="0" smtClean="0"/>
              <a:t>מבנים ומצביעים</a:t>
            </a:r>
          </a:p>
          <a:p>
            <a:r>
              <a:rPr lang="he-IL" dirty="0" smtClean="0"/>
              <a:t>העברת מבנים לפונקציות</a:t>
            </a:r>
          </a:p>
          <a:p>
            <a:r>
              <a:rPr lang="he-IL" dirty="0" smtClean="0"/>
              <a:t>השוואה בין מבנים</a:t>
            </a:r>
          </a:p>
          <a:p>
            <a:r>
              <a:rPr lang="he-IL" dirty="0" smtClean="0"/>
              <a:t>הכלת מבנים</a:t>
            </a:r>
            <a:endParaRPr lang="en-US" dirty="0" smtClean="0"/>
          </a:p>
          <a:p>
            <a:r>
              <a:rPr lang="en-US" sz="2800" dirty="0"/>
              <a:t>union</a:t>
            </a:r>
          </a:p>
          <a:p>
            <a:r>
              <a:rPr lang="en-US" sz="2800" dirty="0" err="1"/>
              <a:t>enum</a:t>
            </a:r>
            <a:endParaRPr lang="en-US" sz="2800" dirty="0"/>
          </a:p>
          <a:p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 smtClean="0"/>
              <a:t>מערך של מבנים</a:t>
            </a:r>
            <a:endParaRPr lang="en-US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53619"/>
            <a:ext cx="10259568" cy="52003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e-IL" altLang="en-US" dirty="0" err="1" smtClean="0"/>
              <a:t>איתחול</a:t>
            </a:r>
            <a:r>
              <a:rPr lang="he-IL" altLang="en-US" dirty="0" smtClean="0"/>
              <a:t> והדפסה מערך של סטודנטים</a:t>
            </a:r>
            <a:endParaRPr lang="en-US" altLang="en-US" dirty="0" smtClean="0"/>
          </a:p>
          <a:p>
            <a:pPr>
              <a:lnSpc>
                <a:spcPct val="120000"/>
              </a:lnSpc>
            </a:pPr>
            <a:endParaRPr lang="he-IL" altLang="en-US" sz="1200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05933" y="1552281"/>
            <a:ext cx="5740400" cy="530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#define MAX_STUDENTS 3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typedef struct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char name[20];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b="1" noProof="1">
                <a:latin typeface="Arial" panose="020B0604020202020204" pitchFamily="34" charset="0"/>
              </a:rPr>
              <a:t>	</a:t>
            </a:r>
            <a:r>
              <a:rPr lang="en-US" altLang="en-US" sz="1600" noProof="1">
                <a:latin typeface="Arial" panose="020B0604020202020204" pitchFamily="34" charset="0"/>
              </a:rPr>
              <a:t>Date birthday;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float average;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} Student;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 smtClean="0">
                <a:latin typeface="Arial" panose="020B0604020202020204" pitchFamily="34" charset="0"/>
              </a:rPr>
              <a:t>void </a:t>
            </a:r>
            <a:r>
              <a:rPr lang="en-US" altLang="en-US" sz="1600" noProof="1">
                <a:latin typeface="Arial" panose="020B0604020202020204" pitchFamily="34" charset="0"/>
              </a:rPr>
              <a:t>main()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Student </a:t>
            </a:r>
            <a:r>
              <a:rPr lang="en-US" altLang="en-US" sz="1600" noProof="1" smtClean="0">
                <a:latin typeface="Arial" panose="020B0604020202020204" pitchFamily="34" charset="0"/>
              </a:rPr>
              <a:t>arr[MAX_STUDENTS</a:t>
            </a:r>
            <a:r>
              <a:rPr lang="en-US" altLang="en-US" sz="1600" noProof="1">
                <a:latin typeface="Arial" panose="020B0604020202020204" pitchFamily="34" charset="0"/>
              </a:rPr>
              <a:t>]; 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for(int i = 0; i &lt; MAX_STUDENTS; i++)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	initStudent</a:t>
            </a:r>
            <a:r>
              <a:rPr lang="en-US" altLang="en-US" sz="1600" noProof="1" smtClean="0">
                <a:latin typeface="Arial" panose="020B0604020202020204" pitchFamily="34" charset="0"/>
              </a:rPr>
              <a:t>(&amp;arr[i]);</a:t>
            </a: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for(int i = 0; i &lt; MAX_STUDENTS; i++)</a:t>
            </a: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>
                <a:latin typeface="Arial" panose="020B0604020202020204" pitchFamily="34" charset="0"/>
              </a:rPr>
              <a:t>		</a:t>
            </a:r>
            <a:r>
              <a:rPr lang="en-US" altLang="en-US" sz="1600" noProof="1" smtClean="0">
                <a:latin typeface="Arial" panose="020B0604020202020204" pitchFamily="34" charset="0"/>
              </a:rPr>
              <a:t>printStudent(&amp;arr[i]);</a:t>
            </a:r>
            <a:endParaRPr lang="en-US" altLang="en-US" sz="1600" noProof="1">
              <a:latin typeface="Arial" panose="020B0604020202020204" pitchFamily="34" charset="0"/>
            </a:endParaRPr>
          </a:p>
          <a:p>
            <a:pPr marL="274320" indent="-27432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noProof="1" smtClean="0">
                <a:latin typeface="Arial" panose="020B0604020202020204" pitchFamily="34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smtClean="0"/>
              <a:t>העברת מערך מבנים לפונקציה</a:t>
            </a:r>
            <a:endParaRPr lang="en-U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1016001"/>
            <a:ext cx="8991600" cy="4530725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he-IL" alt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#define MAX_STUDENTS 3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typedef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char name[20];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float average;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} Student;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void printFail(const </a:t>
            </a:r>
            <a:r>
              <a:rPr lang="en-US" altLang="en-US" sz="1600" noProof="1" smtClean="0"/>
              <a:t>Student* students, </a:t>
            </a:r>
            <a:r>
              <a:rPr lang="en-US" altLang="en-US" sz="1600" noProof="1"/>
              <a:t>int size)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int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</a:t>
            </a:r>
            <a:r>
              <a:rPr lang="en-US" altLang="en-US" sz="1600" dirty="0"/>
              <a:t>     </a:t>
            </a:r>
            <a:r>
              <a:rPr lang="en-US" altLang="en-US" sz="1600" noProof="1"/>
              <a:t>if (students[i].average &lt; 60)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	</a:t>
            </a:r>
            <a:r>
              <a:rPr lang="en-US" altLang="en-US" sz="1600" dirty="0"/>
              <a:t>p</a:t>
            </a:r>
            <a:r>
              <a:rPr lang="en-US" altLang="en-US" sz="1600" noProof="1"/>
              <a:t>rintf("%s ", students[i].name);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printf("\n");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 Student students[MAX_STUDENTS] = { {"momo", 50.5}, {"yoyo", 55}, {"gogo", 78.6} };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printf("The faied students: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	printFail(students, MAX_STUDENTS);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noProof="1"/>
              <a:t>}</a:t>
            </a:r>
            <a:endParaRPr lang="en-US" altLang="en-US" sz="1600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27438"/>
            <a:ext cx="41910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427134" y="1676764"/>
            <a:ext cx="4896544" cy="768325"/>
          </a:xfrm>
          <a:prstGeom prst="wedgeRectCallout">
            <a:avLst>
              <a:gd name="adj1" fmla="val -81245"/>
              <a:gd name="adj2" fmla="val 11639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אפשרות נוספת לכתיבה:</a:t>
            </a: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printFail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Student students[], 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int size)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 smtClean="0"/>
              <a:t>חלוקה לקבצים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altLang="en-US" dirty="0" smtClean="0"/>
              <a:t>מבנה יוגדר בקובץ </a:t>
            </a:r>
            <a:r>
              <a:rPr lang="en-US" altLang="en-US" dirty="0" smtClean="0"/>
              <a:t>header</a:t>
            </a:r>
            <a:r>
              <a:rPr lang="he-IL" altLang="en-US" dirty="0" smtClean="0"/>
              <a:t>.  כך כל קובץ שירצה להשתמש במבנה יוכל ע"י </a:t>
            </a:r>
            <a:r>
              <a:rPr lang="en-US" altLang="en-US" dirty="0" smtClean="0"/>
              <a:t>include</a:t>
            </a:r>
            <a:r>
              <a:rPr lang="he-IL" altLang="en-US" dirty="0" smtClean="0"/>
              <a:t> מתאים</a:t>
            </a:r>
            <a:r>
              <a:rPr lang="he-IL" altLang="en-US" dirty="0"/>
              <a:t>.</a:t>
            </a:r>
            <a:endParaRPr lang="he-IL" altLang="en-US" dirty="0" smtClean="0"/>
          </a:p>
          <a:p>
            <a:pPr>
              <a:lnSpc>
                <a:spcPct val="90000"/>
              </a:lnSpc>
            </a:pPr>
            <a:r>
              <a:rPr lang="he-IL" altLang="en-US" dirty="0" smtClean="0"/>
              <a:t>כא</a:t>
            </a:r>
            <a:r>
              <a:rPr lang="he-IL" altLang="en-US" dirty="0"/>
              <a:t>ש</a:t>
            </a:r>
            <a:r>
              <a:rPr lang="he-IL" altLang="en-US" dirty="0" smtClean="0"/>
              <a:t>ר יש הכלה של מבנה בתוך מבנה הקומפיילר צריך להכיר את הגדרת המבנה המוכל לפני שהוא "פוגש" את המבנה המכיל.</a:t>
            </a:r>
          </a:p>
          <a:p>
            <a:pPr>
              <a:lnSpc>
                <a:spcPct val="90000"/>
              </a:lnSpc>
            </a:pPr>
            <a:r>
              <a:rPr lang="he-IL" altLang="en-US" dirty="0" smtClean="0"/>
              <a:t>בקובץ ה </a:t>
            </a:r>
            <a:r>
              <a:rPr lang="en-US" altLang="en-US" dirty="0" smtClean="0"/>
              <a:t>header</a:t>
            </a:r>
            <a:r>
              <a:rPr lang="he-IL" altLang="en-US" dirty="0" smtClean="0"/>
              <a:t> בו הוא מוגדר, יהיה </a:t>
            </a:r>
            <a:r>
              <a:rPr lang="en-US" altLang="en-US" dirty="0" smtClean="0"/>
              <a:t>include</a:t>
            </a:r>
            <a:r>
              <a:rPr lang="he-IL" altLang="en-US" dirty="0" smtClean="0"/>
              <a:t> מתאים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736039"/>
            <a:ext cx="519112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3098726"/>
            <a:ext cx="5514975" cy="345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338" y="102798"/>
            <a:ext cx="3852830" cy="2764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439" y="2841064"/>
            <a:ext cx="5280561" cy="3917544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0851" y="-95044"/>
            <a:ext cx="6264038" cy="1033669"/>
          </a:xfrm>
        </p:spPr>
        <p:txBody>
          <a:bodyPr/>
          <a:lstStyle/>
          <a:p>
            <a:pPr algn="r"/>
            <a:r>
              <a:rPr lang="he-IL" altLang="en-US" dirty="0" smtClean="0"/>
              <a:t>חלוקה לקבצים - דוגמא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 smtClean="0"/>
              <a:t>מצביע של מבנה בתוך מבנה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26942" y="1282149"/>
            <a:ext cx="10604226" cy="49596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altLang="en-US" dirty="0" smtClean="0"/>
              <a:t>אחד השדות של מבנה יכול להיות מצביע למבנה אחר. </a:t>
            </a:r>
          </a:p>
          <a:p>
            <a:pPr>
              <a:lnSpc>
                <a:spcPct val="90000"/>
              </a:lnSpc>
            </a:pPr>
            <a:r>
              <a:rPr lang="he-IL" altLang="en-US" dirty="0" smtClean="0"/>
              <a:t>במקרה זה המחשב יקצה למשתנה רק 4 בתים.</a:t>
            </a:r>
          </a:p>
          <a:p>
            <a:pPr>
              <a:lnSpc>
                <a:spcPct val="90000"/>
              </a:lnSpc>
            </a:pPr>
            <a:r>
              <a:rPr lang="he-IL" altLang="en-US" dirty="0" smtClean="0"/>
              <a:t>כיוון שמצביע יכול להיות גם </a:t>
            </a:r>
            <a:r>
              <a:rPr lang="en-US" altLang="en-US" dirty="0" smtClean="0"/>
              <a:t>NULL</a:t>
            </a:r>
            <a:r>
              <a:rPr lang="he-IL" altLang="en-US" dirty="0" smtClean="0"/>
              <a:t> בהכלת מצביע בעצם מצהירים שיתכן והנתון לא קיים</a:t>
            </a:r>
          </a:p>
          <a:p>
            <a:pPr>
              <a:lnSpc>
                <a:spcPct val="90000"/>
              </a:lnSpc>
            </a:pPr>
            <a:r>
              <a:rPr lang="he-IL" altLang="en-US" dirty="0"/>
              <a:t>כאשר יש הכלה של </a:t>
            </a:r>
            <a:r>
              <a:rPr lang="he-IL" altLang="en-US" dirty="0" smtClean="0"/>
              <a:t>מצביע של מבנה </a:t>
            </a:r>
            <a:r>
              <a:rPr lang="he-IL" altLang="en-US" dirty="0"/>
              <a:t>בתוך מבנה </a:t>
            </a:r>
            <a:r>
              <a:rPr lang="he-IL" altLang="en-US" dirty="0" smtClean="0"/>
              <a:t>אין צורך בקובץ </a:t>
            </a:r>
            <a:r>
              <a:rPr lang="he-IL" altLang="en-US" dirty="0"/>
              <a:t>ה </a:t>
            </a:r>
            <a:r>
              <a:rPr lang="en-US" altLang="en-US" dirty="0"/>
              <a:t>header</a:t>
            </a:r>
            <a:r>
              <a:rPr lang="he-IL" altLang="en-US" dirty="0"/>
              <a:t> </a:t>
            </a:r>
            <a:r>
              <a:rPr lang="he-IL" altLang="en-US" dirty="0" smtClean="0"/>
              <a:t>של המבנה המכיל לעשות </a:t>
            </a:r>
            <a:r>
              <a:rPr lang="en-US" altLang="en-US" dirty="0" smtClean="0"/>
              <a:t>include</a:t>
            </a:r>
            <a:r>
              <a:rPr lang="he-IL" altLang="en-US" dirty="0"/>
              <a:t> </a:t>
            </a:r>
            <a:r>
              <a:rPr lang="he-IL" altLang="en-US" dirty="0" smtClean="0"/>
              <a:t>לקובץ בו המבנה המוכל מוגדר. מספיק לעשות </a:t>
            </a:r>
            <a:r>
              <a:rPr lang="en-US" altLang="en-US" dirty="0"/>
              <a:t>Forward </a:t>
            </a:r>
            <a:r>
              <a:rPr lang="en-US" altLang="en-US" dirty="0" smtClean="0"/>
              <a:t>declaration</a:t>
            </a:r>
            <a:endParaRPr lang="he-I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10" y="3313043"/>
            <a:ext cx="4088469" cy="3445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918"/>
          <a:stretch/>
        </p:blipFill>
        <p:spPr>
          <a:xfrm>
            <a:off x="791609" y="317638"/>
            <a:ext cx="4151863" cy="2306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08" y="218246"/>
            <a:ext cx="5142696" cy="65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71600" y="43797"/>
            <a:ext cx="10259568" cy="1033669"/>
          </a:xfrm>
        </p:spPr>
        <p:txBody>
          <a:bodyPr/>
          <a:lstStyle/>
          <a:p>
            <a:r>
              <a:rPr lang="he-IL" dirty="0" smtClean="0"/>
              <a:t>בעיה נוספת ב- </a:t>
            </a:r>
            <a:r>
              <a:rPr lang="en-US" dirty="0" smtClean="0"/>
              <a:t>include</a:t>
            </a:r>
            <a:endParaRPr lang="he-IL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371600" y="951569"/>
            <a:ext cx="10259568" cy="4959626"/>
          </a:xfrm>
        </p:spPr>
        <p:txBody>
          <a:bodyPr/>
          <a:lstStyle/>
          <a:p>
            <a:r>
              <a:rPr lang="he-IL" dirty="0" smtClean="0"/>
              <a:t>כאשר יש 2 מבנים אשר כל אחד מגדיר אובייקט מטיפוס המבנה השני, מתקבלת שגיאת קומפילציה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62400" y="5334000"/>
            <a:ext cx="16764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u="sng" dirty="0"/>
              <a:t>טבלת הסימולים:</a:t>
            </a:r>
          </a:p>
          <a:p>
            <a:pPr algn="r" rtl="1"/>
            <a:r>
              <a:rPr lang="en-US" dirty="0"/>
              <a:t>__A_H</a:t>
            </a:r>
            <a:endParaRPr lang="he-IL" dirty="0"/>
          </a:p>
          <a:p>
            <a:pPr algn="r" rtl="1"/>
            <a:r>
              <a:rPr lang="en-US" dirty="0"/>
              <a:t>__B_H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76400" y="2138364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__A_H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__A_H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“b.h”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</a:t>
            </a:r>
            <a:r>
              <a:rPr lang="en-US"/>
              <a:t>A</a:t>
            </a:r>
          </a:p>
          <a:p>
            <a:r>
              <a:rPr lang="en-US"/>
              <a:t>{</a:t>
            </a:r>
          </a:p>
          <a:p>
            <a:r>
              <a:rPr lang="en-US"/>
              <a:t>      B  b;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__A_H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76400" y="4799014"/>
            <a:ext cx="2133600" cy="1754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"a.h“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“b.h“</a:t>
            </a:r>
          </a:p>
          <a:p>
            <a:endParaRPr lang="he-IL"/>
          </a:p>
          <a:p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main()</a:t>
            </a:r>
          </a:p>
          <a:p>
            <a:r>
              <a:rPr lang="he-IL"/>
              <a:t>}</a:t>
            </a:r>
          </a:p>
          <a:p>
            <a:r>
              <a:rPr lang="he-IL"/>
              <a:t>{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86200" y="2138364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#ifndef</a:t>
            </a:r>
            <a:r>
              <a:rPr lang="en-US"/>
              <a:t>  __B_H</a:t>
            </a:r>
          </a:p>
          <a:p>
            <a:r>
              <a:rPr lang="en-US">
                <a:solidFill>
                  <a:srgbClr val="0070C0"/>
                </a:solidFill>
              </a:rPr>
              <a:t>#define</a:t>
            </a:r>
            <a:r>
              <a:rPr lang="en-US"/>
              <a:t> __B_H</a:t>
            </a:r>
          </a:p>
          <a:p>
            <a:r>
              <a:rPr lang="en-US">
                <a:solidFill>
                  <a:srgbClr val="0070C0"/>
                </a:solidFill>
              </a:rPr>
              <a:t>#include </a:t>
            </a:r>
            <a:r>
              <a:rPr lang="en-US"/>
              <a:t>“a.h”</a:t>
            </a:r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 </a:t>
            </a:r>
            <a:r>
              <a:rPr lang="en-US"/>
              <a:t>B</a:t>
            </a:r>
          </a:p>
          <a:p>
            <a:r>
              <a:rPr lang="en-US"/>
              <a:t>{</a:t>
            </a:r>
          </a:p>
          <a:p>
            <a:r>
              <a:rPr lang="en-US"/>
              <a:t>      A  a;</a:t>
            </a:r>
          </a:p>
          <a:p>
            <a:r>
              <a:rPr lang="en-US"/>
              <a:t>};</a:t>
            </a:r>
          </a:p>
          <a:p>
            <a:r>
              <a:rPr lang="en-US">
                <a:solidFill>
                  <a:srgbClr val="0070C0"/>
                </a:solidFill>
              </a:rPr>
              <a:t>#endif </a:t>
            </a:r>
            <a:r>
              <a:rPr lang="en-US">
                <a:solidFill>
                  <a:srgbClr val="009900"/>
                </a:solidFill>
              </a:rPr>
              <a:t>// __b_H</a:t>
            </a:r>
            <a:endParaRPr lang="he-IL">
              <a:solidFill>
                <a:srgbClr val="009900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7034784" y="3539066"/>
            <a:ext cx="3581400" cy="685800"/>
          </a:xfrm>
          <a:prstGeom prst="wedgeRectCallout">
            <a:avLst>
              <a:gd name="adj1" fmla="val -109649"/>
              <a:gd name="adj2" fmla="val 14503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הקומפיילר אינו מכיר את הטיפוס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ולכן שגיאת הקומפילציה...</a:t>
            </a:r>
          </a:p>
        </p:txBody>
      </p:sp>
    </p:spTree>
    <p:extLst>
      <p:ext uri="{BB962C8B-B14F-4D97-AF65-F5344CB8AC3E}">
        <p14:creationId xmlns:p14="http://schemas.microsoft.com/office/powerpoint/2010/main" val="8571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הפתרון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he-IL" sz="5800" dirty="0" smtClean="0"/>
              <a:t>במקרה זה נדאג שלפחות אחד המבנים יכיל רק מצביע למבנה השני, ולא אובייקט</a:t>
            </a:r>
          </a:p>
          <a:p>
            <a:pPr>
              <a:lnSpc>
                <a:spcPct val="120000"/>
              </a:lnSpc>
            </a:pPr>
            <a:endParaRPr lang="he-IL" sz="5800" dirty="0"/>
          </a:p>
          <a:p>
            <a:pPr>
              <a:lnSpc>
                <a:spcPct val="120000"/>
              </a:lnSpc>
            </a:pPr>
            <a:endParaRPr lang="he-IL" sz="5800" dirty="0" smtClean="0"/>
          </a:p>
          <a:p>
            <a:pPr>
              <a:lnSpc>
                <a:spcPct val="120000"/>
              </a:lnSpc>
            </a:pPr>
            <a:endParaRPr lang="en-US" sz="5800" dirty="0" smtClean="0"/>
          </a:p>
          <a:p>
            <a:pPr>
              <a:lnSpc>
                <a:spcPct val="120000"/>
              </a:lnSpc>
            </a:pPr>
            <a:endParaRPr lang="en-US" sz="5800" dirty="0"/>
          </a:p>
          <a:p>
            <a:pPr>
              <a:lnSpc>
                <a:spcPct val="120000"/>
              </a:lnSpc>
            </a:pPr>
            <a:r>
              <a:rPr lang="he-IL" sz="5800" dirty="0" smtClean="0"/>
              <a:t>כאשר </a:t>
            </a:r>
            <a:r>
              <a:rPr lang="he-IL" sz="5800" dirty="0"/>
              <a:t>יש מצביע לאובייקט לא חייבים לבצע </a:t>
            </a:r>
            <a:r>
              <a:rPr lang="en-US" sz="5800" dirty="0"/>
              <a:t>include</a:t>
            </a:r>
            <a:r>
              <a:rPr lang="he-IL" sz="5800" dirty="0"/>
              <a:t> לקובץ </a:t>
            </a:r>
            <a:r>
              <a:rPr lang="en-US" sz="5800" dirty="0"/>
              <a:t>h</a:t>
            </a:r>
            <a:r>
              <a:rPr lang="he-IL" sz="5800" dirty="0"/>
              <a:t>, אלא ניתן להסתפק בהצהרה שמבנה זה יוגדר </a:t>
            </a:r>
            <a:r>
              <a:rPr lang="he-IL" sz="5800" dirty="0" smtClean="0"/>
              <a:t>בהמשך</a:t>
            </a:r>
          </a:p>
          <a:p>
            <a:pPr marL="0" indent="0">
              <a:buNone/>
            </a:pP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27</a:t>
            </a:fld>
            <a:endParaRPr lang="en-US" dirty="0"/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619259" y="2046106"/>
            <a:ext cx="2133600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ifndef</a:t>
            </a:r>
            <a:r>
              <a:rPr lang="en-US" dirty="0"/>
              <a:t>  __A_H</a:t>
            </a:r>
          </a:p>
          <a:p>
            <a:r>
              <a:rPr lang="en-US" dirty="0">
                <a:solidFill>
                  <a:srgbClr val="0070C0"/>
                </a:solidFill>
              </a:rPr>
              <a:t>#define</a:t>
            </a:r>
            <a:r>
              <a:rPr lang="en-US" dirty="0"/>
              <a:t> __A_H</a:t>
            </a:r>
          </a:p>
          <a:p>
            <a:r>
              <a:rPr lang="en-US" dirty="0">
                <a:solidFill>
                  <a:srgbClr val="0070C0"/>
                </a:solidFill>
              </a:rPr>
              <a:t>#include </a:t>
            </a:r>
            <a:r>
              <a:rPr lang="en-US" dirty="0"/>
              <a:t>“</a:t>
            </a:r>
            <a:r>
              <a:rPr lang="en-US" dirty="0" err="1"/>
              <a:t>b.h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/>
              <a:t>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B  </a:t>
            </a:r>
            <a:r>
              <a:rPr lang="en-US" dirty="0" err="1"/>
              <a:t>b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// __A_H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4075667" y="2046106"/>
            <a:ext cx="21336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ifndef</a:t>
            </a:r>
            <a:r>
              <a:rPr lang="en-US" dirty="0"/>
              <a:t>  __B_H</a:t>
            </a:r>
          </a:p>
          <a:p>
            <a:r>
              <a:rPr lang="en-US" dirty="0">
                <a:solidFill>
                  <a:srgbClr val="0070C0"/>
                </a:solidFill>
              </a:rPr>
              <a:t>#define</a:t>
            </a:r>
            <a:r>
              <a:rPr lang="en-US" dirty="0"/>
              <a:t> __B_H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/>
              <a:t>A;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</a:t>
            </a:r>
            <a:r>
              <a:rPr lang="en-US" dirty="0" err="1"/>
              <a:t>struct</a:t>
            </a:r>
            <a:r>
              <a:rPr lang="en-US" dirty="0"/>
              <a:t> A*  a;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// __</a:t>
            </a:r>
            <a:r>
              <a:rPr lang="en-US" dirty="0" err="1">
                <a:solidFill>
                  <a:srgbClr val="009900"/>
                </a:solidFill>
              </a:rPr>
              <a:t>b_H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972341" y="2646950"/>
            <a:ext cx="3429000" cy="457200"/>
          </a:xfrm>
          <a:prstGeom prst="wedgeRectCallout">
            <a:avLst>
              <a:gd name="adj1" fmla="val -100304"/>
              <a:gd name="adj2" fmla="val 66973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הצהרה שהמחלקה תוגדר בהמשך</a:t>
            </a:r>
          </a:p>
        </p:txBody>
      </p:sp>
    </p:spTree>
    <p:extLst>
      <p:ext uri="{BB962C8B-B14F-4D97-AF65-F5344CB8AC3E}">
        <p14:creationId xmlns:p14="http://schemas.microsoft.com/office/powerpoint/2010/main" val="9137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259568" cy="1033669"/>
          </a:xfrm>
        </p:spPr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5136"/>
            <a:ext cx="10259568" cy="4689798"/>
          </a:xfrm>
        </p:spPr>
        <p:txBody>
          <a:bodyPr/>
          <a:lstStyle/>
          <a:p>
            <a:r>
              <a:rPr lang="en-US" dirty="0" smtClean="0"/>
              <a:t>union</a:t>
            </a:r>
            <a:r>
              <a:rPr lang="he-IL" dirty="0" smtClean="0"/>
              <a:t> הינו סוג משתנה מיוחד אשר יכול להחזיק משתנים מסוגים שונים.</a:t>
            </a:r>
          </a:p>
          <a:p>
            <a:r>
              <a:rPr lang="he-IL" dirty="0" smtClean="0"/>
              <a:t>משתמשים ב </a:t>
            </a:r>
            <a:r>
              <a:rPr lang="en-US" dirty="0" smtClean="0"/>
              <a:t>union</a:t>
            </a:r>
            <a:r>
              <a:rPr lang="he-IL" dirty="0" smtClean="0"/>
              <a:t> במערכות שחשוב לחסוך מקום בזיכרון.</a:t>
            </a:r>
          </a:p>
          <a:p>
            <a:r>
              <a:rPr lang="he-IL" dirty="0" smtClean="0"/>
              <a:t>ב </a:t>
            </a:r>
            <a:r>
              <a:rPr lang="en-US" dirty="0" smtClean="0"/>
              <a:t>union</a:t>
            </a:r>
            <a:r>
              <a:rPr lang="he-IL" dirty="0" smtClean="0"/>
              <a:t> מוקצה זיכרון אחד משותף לכל השדות </a:t>
            </a:r>
          </a:p>
          <a:p>
            <a:r>
              <a:rPr lang="he-IL" dirty="0" smtClean="0"/>
              <a:t>גודל אזור הזיכרון כגודל השדה הגדול ביותר</a:t>
            </a:r>
          </a:p>
          <a:p>
            <a:r>
              <a:rPr lang="he-IL" dirty="0" smtClean="0"/>
              <a:t>ניתן לגשת רק</a:t>
            </a:r>
            <a:r>
              <a:rPr lang="en-US" dirty="0" smtClean="0"/>
              <a:t> </a:t>
            </a:r>
            <a:r>
              <a:rPr lang="he-IL" dirty="0" smtClean="0"/>
              <a:t>לשדה אחד ב </a:t>
            </a:r>
            <a:r>
              <a:rPr lang="en-US" dirty="0" smtClean="0"/>
              <a:t>union</a:t>
            </a:r>
            <a:r>
              <a:rPr lang="he-IL" dirty="0" smtClean="0"/>
              <a:t> בכל פעם.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</a:t>
            </a:r>
            <a:r>
              <a:rPr lang="he-IL" dirty="0" smtClean="0"/>
              <a:t> - דוגמה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961" y="5185945"/>
            <a:ext cx="10817512" cy="1292412"/>
          </a:xfrm>
        </p:spPr>
        <p:txBody>
          <a:bodyPr>
            <a:normAutofit/>
          </a:bodyPr>
          <a:lstStyle/>
          <a:p>
            <a:r>
              <a:rPr lang="he-IL" dirty="0" smtClean="0"/>
              <a:t>גודל המשתנה </a:t>
            </a:r>
            <a:r>
              <a:rPr lang="en-US" dirty="0" smtClean="0"/>
              <a:t>Data</a:t>
            </a:r>
            <a:r>
              <a:rPr lang="he-IL" dirty="0" smtClean="0"/>
              <a:t> בזיכרון הוא כגודל המשתנה הכי גדול.</a:t>
            </a:r>
            <a:endParaRPr lang="en-US" dirty="0" smtClean="0"/>
          </a:p>
          <a:p>
            <a:pPr lvl="1"/>
            <a:r>
              <a:rPr lang="he-IL" dirty="0" smtClean="0"/>
              <a:t>במקרה שלנו 20.</a:t>
            </a:r>
          </a:p>
          <a:p>
            <a:endParaRPr lang="he-IL" dirty="0" smtClean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61" y="937443"/>
            <a:ext cx="2268252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1" y="2929467"/>
            <a:ext cx="7746751" cy="2196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200" y="937443"/>
            <a:ext cx="4507512" cy="1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מבנה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  <a:r>
              <a:rPr lang="he-IL" dirty="0" smtClean="0"/>
              <a:t> הוא טיפוס חדש המכיל אוסף של שדות בעלי קשר לוגי</a:t>
            </a:r>
          </a:p>
          <a:p>
            <a:pPr lvl="1"/>
            <a:r>
              <a:rPr lang="he-IL" dirty="0" smtClean="0"/>
              <a:t>כמו מחלקה </a:t>
            </a:r>
            <a:r>
              <a:rPr lang="en-US" dirty="0" smtClean="0"/>
              <a:t>class</a:t>
            </a:r>
            <a:r>
              <a:rPr lang="he-IL" dirty="0" smtClean="0"/>
              <a:t>, אך ללא פעולות</a:t>
            </a:r>
          </a:p>
          <a:p>
            <a:r>
              <a:rPr lang="he-IL" dirty="0" smtClean="0"/>
              <a:t>הרשאת הגישה אל השדות היא </a:t>
            </a:r>
            <a:r>
              <a:rPr lang="en-US" dirty="0" smtClean="0"/>
              <a:t>public</a:t>
            </a:r>
            <a:endParaRPr lang="he-IL" dirty="0" smtClean="0"/>
          </a:p>
          <a:p>
            <a:r>
              <a:rPr lang="he-IL" dirty="0" smtClean="0"/>
              <a:t>השמה בין מבנים מעתיקה את השדות אחד-אחד</a:t>
            </a:r>
          </a:p>
          <a:p>
            <a:pPr lvl="1"/>
            <a:r>
              <a:rPr lang="he-IL" dirty="0" smtClean="0"/>
              <a:t>בניגוד לשפת </a:t>
            </a:r>
            <a:r>
              <a:rPr lang="en-US" dirty="0" smtClean="0"/>
              <a:t>JAVA </a:t>
            </a:r>
            <a:r>
              <a:rPr lang="he-IL" dirty="0" smtClean="0"/>
              <a:t> בה השמה משנה את ההפניות</a:t>
            </a:r>
          </a:p>
          <a:p>
            <a:r>
              <a:rPr lang="he-IL" dirty="0" smtClean="0"/>
              <a:t>מערך של מבנים:</a:t>
            </a:r>
          </a:p>
          <a:p>
            <a:pPr lvl="1"/>
            <a:r>
              <a:rPr lang="he-IL" dirty="0" smtClean="0"/>
              <a:t>מערך בו כל איבר הוא המבנה עצמו.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918"/>
            <a:ext cx="10259568" cy="1033669"/>
          </a:xfrm>
        </p:spPr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3587"/>
            <a:ext cx="10259568" cy="4959626"/>
          </a:xfrm>
        </p:spPr>
        <p:txBody>
          <a:bodyPr/>
          <a:lstStyle/>
          <a:p>
            <a:r>
              <a:rPr lang="he-IL" dirty="0" smtClean="0"/>
              <a:t>כדי להגיע למשתנה ספציפי ב </a:t>
            </a:r>
            <a:r>
              <a:rPr lang="en-US" dirty="0" smtClean="0"/>
              <a:t>union</a:t>
            </a:r>
            <a:r>
              <a:rPr lang="he-IL" dirty="0" smtClean="0"/>
              <a:t> יש להשתמש ב '.'</a:t>
            </a:r>
          </a:p>
          <a:p>
            <a:pPr marL="0" indent="0">
              <a:buNone/>
            </a:pPr>
            <a:endParaRPr lang="he-IL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6" y="1896533"/>
            <a:ext cx="4268288" cy="4401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37" y="1896533"/>
            <a:ext cx="3534369" cy="133240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350000" y="4608543"/>
            <a:ext cx="3778448" cy="708523"/>
          </a:xfrm>
          <a:prstGeom prst="wedgeRectCallout">
            <a:avLst>
              <a:gd name="adj1" fmla="val -139086"/>
              <a:gd name="adj2" fmla="val -38946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דורס את האתחול הקודם.</a:t>
            </a:r>
          </a:p>
        </p:txBody>
      </p:sp>
    </p:spTree>
    <p:extLst>
      <p:ext uri="{BB962C8B-B14F-4D97-AF65-F5344CB8AC3E}">
        <p14:creationId xmlns:p14="http://schemas.microsoft.com/office/powerpoint/2010/main" val="42419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he-IL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הגדרת טיפוס חדש שיכיל ערך מספרי מתוך קבוצה מוגדרת מראש</a:t>
            </a:r>
          </a:p>
          <a:p>
            <a:endParaRPr lang="he-IL" dirty="0" smtClean="0"/>
          </a:p>
          <a:p>
            <a:r>
              <a:rPr lang="he-IL" dirty="0" smtClean="0"/>
              <a:t>הגדרת אוסף קבועים בעלי קשר לוגי</a:t>
            </a:r>
          </a:p>
          <a:p>
            <a:pPr lvl="1"/>
            <a:r>
              <a:rPr lang="he-IL" dirty="0" smtClean="0"/>
              <a:t>ימות השבוע, אוסף צבעים, ערכים </a:t>
            </a:r>
            <a:r>
              <a:rPr lang="he-IL" dirty="0" err="1" smtClean="0"/>
              <a:t>בוליאנים</a:t>
            </a:r>
            <a:r>
              <a:rPr lang="he-IL" dirty="0" smtClean="0"/>
              <a:t> וכד'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לאחר הגדרת הטיפוס ניתן להגדיר בתוכנית משתנים מסוג הטיפוס</a:t>
            </a:r>
            <a:endParaRPr lang="en-US" dirty="0" smtClean="0"/>
          </a:p>
          <a:p>
            <a:endParaRPr lang="he-IL" dirty="0" smtClean="0"/>
          </a:p>
          <a:p>
            <a:pPr lvl="1"/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</a:t>
            </a:r>
            <a:r>
              <a:rPr lang="he-IL" dirty="0" smtClean="0"/>
              <a:t> - דוגמה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72067" y="1282148"/>
            <a:ext cx="10759101" cy="5476459"/>
          </a:xfrm>
        </p:spPr>
        <p:txBody>
          <a:bodyPr>
            <a:normAutofit/>
          </a:bodyPr>
          <a:lstStyle/>
          <a:p>
            <a:pPr algn="l" rtl="0">
              <a:buFont typeface="Wingdings 2" pitchFamily="18" charset="2"/>
              <a:buNone/>
            </a:pPr>
            <a:r>
              <a:rPr lang="en-US" dirty="0" err="1"/>
              <a:t>typedef</a:t>
            </a:r>
            <a:r>
              <a:rPr lang="en-US" dirty="0"/>
              <a:t> enum {FALSE, TRUE} </a:t>
            </a:r>
            <a:r>
              <a:rPr lang="en-US" dirty="0" err="1"/>
              <a:t>boolean</a:t>
            </a:r>
            <a:r>
              <a:rPr lang="en-US" dirty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he-IL" dirty="0" smtClean="0"/>
              <a:t>זוהי הגדרה של 2 קבועים, הראשון מקבל באופן אוטומטי את ערך 0, זה שאחריו את ערך 1</a:t>
            </a:r>
            <a:endParaRPr lang="en-US" dirty="0"/>
          </a:p>
          <a:p>
            <a:pPr lvl="1"/>
            <a:endParaRPr lang="he-IL" dirty="0" smtClean="0"/>
          </a:p>
          <a:p>
            <a:r>
              <a:rPr lang="he-IL" dirty="0" smtClean="0"/>
              <a:t>שם הטיפוס הוא 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he-IL" dirty="0" smtClean="0"/>
              <a:t>- הוגדר ע"י </a:t>
            </a:r>
            <a:r>
              <a:rPr lang="en-US" dirty="0" err="1" smtClean="0"/>
              <a:t>typedef</a:t>
            </a:r>
            <a:endParaRPr lang="he-IL" dirty="0" smtClean="0"/>
          </a:p>
          <a:p>
            <a:r>
              <a:rPr lang="he-IL" dirty="0" smtClean="0"/>
              <a:t>כעת נוכל להגדיר בתוכנית משתנים מטיפוס </a:t>
            </a:r>
            <a:r>
              <a:rPr lang="en-US" dirty="0" err="1" smtClean="0"/>
              <a:t>boolean</a:t>
            </a:r>
            <a:r>
              <a:rPr lang="he-IL" dirty="0" smtClean="0"/>
              <a:t> ולתת להם את הערכים </a:t>
            </a:r>
            <a:r>
              <a:rPr lang="en-US" dirty="0" smtClean="0"/>
              <a:t>FALSE/TRUE</a:t>
            </a:r>
          </a:p>
          <a:p>
            <a:pPr algn="l" rtl="0">
              <a:buFont typeface="Wingdings 2" pitchFamily="18" charset="2"/>
              <a:buNone/>
            </a:pPr>
            <a:endParaRPr lang="en-US" dirty="0" smtClean="0"/>
          </a:p>
          <a:p>
            <a:endParaRPr lang="he-IL" dirty="0" smtClean="0"/>
          </a:p>
          <a:p>
            <a:pPr lvl="1"/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he-IL" dirty="0" smtClean="0"/>
              <a:t> - מתן ערך שגוי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4005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he-IL" dirty="0" smtClean="0"/>
              <a:t>כאשר מסתכלים ב </a:t>
            </a:r>
            <a:r>
              <a:rPr lang="en-US" dirty="0" smtClean="0"/>
              <a:t> debugger</a:t>
            </a:r>
            <a:r>
              <a:rPr lang="he-IL" dirty="0" smtClean="0"/>
              <a:t>על ערכו של משתנה מטיפוס </a:t>
            </a:r>
            <a:r>
              <a:rPr lang="en-US" dirty="0" err="1" smtClean="0"/>
              <a:t>enum</a:t>
            </a:r>
            <a:r>
              <a:rPr lang="he-IL" dirty="0" smtClean="0"/>
              <a:t> רואים את שם הקבוע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אם ניתן למשתנה מטיפוס ה- </a:t>
            </a:r>
            <a:r>
              <a:rPr lang="en-US" dirty="0" err="1" smtClean="0"/>
              <a:t>enum</a:t>
            </a:r>
            <a:r>
              <a:rPr lang="he-IL" dirty="0" smtClean="0"/>
              <a:t> ערך מספרי שאינו הוגדר בקבוצת הערכים שלו, נראה את הערך המספרי (לא נקבל שגיאה)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he-IL" dirty="0" smtClean="0"/>
          </a:p>
          <a:p>
            <a:pPr marL="274320" indent="-27432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 err="1"/>
              <a:t>typedef</a:t>
            </a:r>
            <a:r>
              <a:rPr lang="en-US" sz="2100" dirty="0"/>
              <a:t> </a:t>
            </a:r>
            <a:r>
              <a:rPr lang="en-US" sz="2100" dirty="0" err="1"/>
              <a:t>enum</a:t>
            </a:r>
            <a:r>
              <a:rPr lang="en-US" sz="2100" dirty="0"/>
              <a:t> {FALSE, TRUE} </a:t>
            </a:r>
            <a:r>
              <a:rPr lang="en-US" sz="2100" dirty="0" err="1"/>
              <a:t>boolean</a:t>
            </a:r>
            <a:r>
              <a:rPr lang="en-US" sz="2100" dirty="0"/>
              <a:t>;</a:t>
            </a:r>
            <a:endParaRPr lang="he-IL" sz="2100" dirty="0"/>
          </a:p>
          <a:p>
            <a:pPr marL="274320" indent="-27432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/>
              <a:t>void main()</a:t>
            </a:r>
          </a:p>
          <a:p>
            <a:pPr marL="274320" indent="-274320" algn="l" rtl="0">
              <a:spcBef>
                <a:spcPts val="0"/>
              </a:spcBef>
              <a:buFont typeface="Wingdings 2" pitchFamily="18" charset="2"/>
              <a:buNone/>
            </a:pPr>
            <a:r>
              <a:rPr lang="he-IL" sz="2100" dirty="0"/>
              <a:t>}</a:t>
            </a:r>
          </a:p>
          <a:p>
            <a:pPr marL="274320" indent="-27432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/>
              <a:t>	</a:t>
            </a:r>
            <a:r>
              <a:rPr lang="en-US" sz="2100" dirty="0" err="1"/>
              <a:t>boolean</a:t>
            </a:r>
            <a:r>
              <a:rPr lang="en-US" sz="2100" dirty="0"/>
              <a:t> b1 = TRUE;</a:t>
            </a:r>
          </a:p>
          <a:p>
            <a:pPr marL="274320" indent="-27432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2100" dirty="0"/>
              <a:t>	</a:t>
            </a:r>
            <a:r>
              <a:rPr lang="en-US" sz="2100" dirty="0" err="1"/>
              <a:t>boolean</a:t>
            </a:r>
            <a:r>
              <a:rPr lang="en-US" sz="2100" dirty="0"/>
              <a:t> b2 = 3;</a:t>
            </a:r>
          </a:p>
          <a:p>
            <a:pPr marL="274320" indent="-274320" algn="l" rtl="0">
              <a:spcBef>
                <a:spcPts val="0"/>
              </a:spcBef>
              <a:buFont typeface="Wingdings 2" pitchFamily="18" charset="2"/>
              <a:buNone/>
            </a:pPr>
            <a:r>
              <a:rPr lang="pt-BR" sz="2100" dirty="0"/>
              <a:t>	printf("b1=%d b2=%d\n", b1, b2);</a:t>
            </a:r>
          </a:p>
          <a:p>
            <a:pPr marL="274320" indent="-274320" algn="l" rtl="0">
              <a:spcBef>
                <a:spcPts val="0"/>
              </a:spcBef>
              <a:buFont typeface="Wingdings 2" pitchFamily="18" charset="2"/>
              <a:buNone/>
            </a:pPr>
            <a:r>
              <a:rPr lang="he-IL" sz="2100" dirty="0"/>
              <a:t>{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33</a:t>
            </a:fld>
            <a:endParaRPr lang="en-US" dirty="0"/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556" y="3863697"/>
            <a:ext cx="2732088" cy="14811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8556" y="5618088"/>
            <a:ext cx="4110038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7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דרך לקבלת שמו של משתנה </a:t>
            </a:r>
            <a:r>
              <a:rPr lang="en-US" dirty="0" err="1" smtClean="0"/>
              <a:t>enum</a:t>
            </a:r>
            <a:endParaRPr lang="he-IL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3396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e-IL" dirty="0" smtClean="0"/>
              <a:t>ניתן להגדיר מערך גלובלי של מחרוזות עם שמות ה- </a:t>
            </a:r>
            <a:r>
              <a:rPr lang="en-US" dirty="0" smtClean="0"/>
              <a:t>enum</a:t>
            </a:r>
            <a:r>
              <a:rPr lang="he-IL" dirty="0" smtClean="0"/>
              <a:t> בהתאמה לערכיהם</a:t>
            </a:r>
          </a:p>
          <a:p>
            <a:pPr algn="l" rtl="0">
              <a:buFont typeface="Wingdings 2" pitchFamily="18" charset="2"/>
              <a:buNone/>
            </a:pPr>
            <a:endParaRPr lang="he-IL" sz="2000" dirty="0"/>
          </a:p>
          <a:p>
            <a:pPr algn="l" rtl="0">
              <a:buFont typeface="Wingdings 2" pitchFamily="18" charset="2"/>
              <a:buNone/>
            </a:pPr>
            <a:r>
              <a:rPr lang="en-US" sz="2000" dirty="0" err="1"/>
              <a:t>typedef</a:t>
            </a:r>
            <a:r>
              <a:rPr lang="en-US" sz="2000" dirty="0"/>
              <a:t> enum </a:t>
            </a:r>
            <a:r>
              <a:rPr lang="en-US" sz="2000" dirty="0" smtClean="0"/>
              <a:t>{</a:t>
            </a:r>
            <a:r>
              <a:rPr lang="en-US" sz="2000" dirty="0" err="1" smtClean="0"/>
              <a:t>eWhite</a:t>
            </a:r>
            <a:r>
              <a:rPr lang="en-US" sz="2000" dirty="0"/>
              <a:t>, </a:t>
            </a:r>
            <a:r>
              <a:rPr lang="en-US" sz="2000" dirty="0" err="1" smtClean="0"/>
              <a:t>eBlack</a:t>
            </a:r>
            <a:r>
              <a:rPr lang="en-US" sz="2000" dirty="0"/>
              <a:t>, </a:t>
            </a:r>
            <a:r>
              <a:rPr lang="en-US" sz="2000" dirty="0" err="1" smtClean="0"/>
              <a:t>eRed</a:t>
            </a:r>
            <a:r>
              <a:rPr lang="en-US" sz="2000" dirty="0"/>
              <a:t>, </a:t>
            </a:r>
            <a:r>
              <a:rPr lang="en-US" sz="2000" dirty="0" err="1" smtClean="0"/>
              <a:t>eYellow</a:t>
            </a:r>
            <a:r>
              <a:rPr lang="en-US" sz="2000" dirty="0"/>
              <a:t>, </a:t>
            </a:r>
            <a:r>
              <a:rPr lang="en-US" sz="2000" dirty="0" err="1" smtClean="0"/>
              <a:t>eBlue</a:t>
            </a:r>
            <a:r>
              <a:rPr lang="en-US" sz="2000" dirty="0" smtClean="0"/>
              <a:t>, </a:t>
            </a:r>
            <a:r>
              <a:rPr lang="en-US" sz="2000" dirty="0" err="1" smtClean="0"/>
              <a:t>eNofColors</a:t>
            </a:r>
            <a:r>
              <a:rPr lang="en-US" sz="2000" dirty="0" smtClean="0"/>
              <a:t>} </a:t>
            </a:r>
            <a:r>
              <a:rPr lang="en-US" sz="2000" dirty="0"/>
              <a:t>color</a:t>
            </a:r>
            <a:r>
              <a:rPr lang="en-US" sz="2000" dirty="0" smtClean="0"/>
              <a:t>;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char* colors[</a:t>
            </a:r>
            <a:r>
              <a:rPr lang="en-US" sz="2000" dirty="0" err="1" smtClean="0"/>
              <a:t>eNofColors</a:t>
            </a:r>
            <a:r>
              <a:rPr lang="en-US" sz="2000" dirty="0" smtClean="0"/>
              <a:t>];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algn="l" rtl="0">
              <a:buFont typeface="Wingdings 2" pitchFamily="18" charset="2"/>
              <a:buNone/>
            </a:pP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char* colors[</a:t>
            </a:r>
            <a:r>
              <a:rPr lang="en-US" sz="2000" dirty="0" err="1"/>
              <a:t>eNofColors</a:t>
            </a:r>
            <a:r>
              <a:rPr lang="en-US" sz="2000" dirty="0" smtClean="0"/>
              <a:t>] = </a:t>
            </a:r>
            <a:r>
              <a:rPr lang="en-US" sz="2000" dirty="0"/>
              <a:t>{"White", "Black", "Red", "Yellow", "Blue"};</a:t>
            </a:r>
          </a:p>
          <a:p>
            <a:pPr algn="l" rtl="0">
              <a:buFont typeface="Wingdings 2" pitchFamily="18" charset="2"/>
              <a:buNone/>
            </a:pPr>
            <a:endParaRPr lang="he-IL" sz="2000" dirty="0"/>
          </a:p>
          <a:p>
            <a:pPr algn="l" rtl="0">
              <a:buFont typeface="Wingdings 2" pitchFamily="18" charset="2"/>
              <a:buNone/>
            </a:pPr>
            <a:r>
              <a:rPr lang="en-US" sz="2000" dirty="0"/>
              <a:t>void main()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dirty="0"/>
              <a:t>{</a:t>
            </a:r>
            <a:endParaRPr lang="he-IL" sz="2000" dirty="0"/>
          </a:p>
          <a:p>
            <a:pPr algn="l" rtl="0">
              <a:buFont typeface="Wingdings 2" pitchFamily="18" charset="2"/>
              <a:buNone/>
            </a:pPr>
            <a:r>
              <a:rPr lang="en-US" sz="2000" dirty="0"/>
              <a:t>	color c = </a:t>
            </a:r>
            <a:r>
              <a:rPr lang="en-US" sz="2000" dirty="0" err="1" smtClean="0"/>
              <a:t>eRed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 rtl="0">
              <a:buFont typeface="Wingdings 2" pitchFamily="18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("Selected color is %s\n", colors[c]);</a:t>
            </a:r>
          </a:p>
          <a:p>
            <a:pPr algn="l" rtl="0">
              <a:buFont typeface="Wingdings 2" pitchFamily="18" charset="2"/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34</a:t>
            </a:fld>
            <a:endParaRPr lang="en-US" dirty="0"/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3677" y="4551948"/>
            <a:ext cx="6434138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Brace 2"/>
          <p:cNvSpPr/>
          <p:nvPr/>
        </p:nvSpPr>
        <p:spPr>
          <a:xfrm>
            <a:off x="9265897" y="2501650"/>
            <a:ext cx="413657" cy="914400"/>
          </a:xfrm>
          <a:prstGeom prst="rightBrace">
            <a:avLst/>
          </a:prstGeom>
          <a:ln>
            <a:solidFill>
              <a:srgbClr val="0066CC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0034876" y="3545663"/>
            <a:ext cx="413657" cy="914400"/>
          </a:xfrm>
          <a:prstGeom prst="rightBrace">
            <a:avLst/>
          </a:prstGeom>
          <a:ln>
            <a:solidFill>
              <a:srgbClr val="0066CC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1279" y="2780924"/>
            <a:ext cx="1474507" cy="336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en-US" sz="1600" noProof="1" smtClean="0"/>
              <a:t>בקובץ </a:t>
            </a:r>
            <a:r>
              <a:rPr lang="en-US" altLang="en-US" sz="1600" noProof="1" smtClean="0"/>
              <a:t>header</a:t>
            </a:r>
            <a:endParaRPr lang="en-US" altLang="en-US" sz="1600" noProof="1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556967" y="3834526"/>
            <a:ext cx="1255486" cy="336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he-IL" altLang="en-US" sz="1600" noProof="1" smtClean="0"/>
              <a:t>בקובץ מימוש</a:t>
            </a:r>
            <a:endParaRPr lang="en-US" altLang="en-US" sz="1600" noProof="1"/>
          </a:p>
        </p:txBody>
      </p:sp>
    </p:spTree>
    <p:extLst>
      <p:ext uri="{BB962C8B-B14F-4D97-AF65-F5344CB8AC3E}">
        <p14:creationId xmlns:p14="http://schemas.microsoft.com/office/powerpoint/2010/main" val="41230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</a:t>
            </a:r>
            <a:r>
              <a:rPr lang="he-IL" dirty="0" smtClean="0"/>
              <a:t> – מתן ערכים שונים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לכל ערך באוסף לתת ערך שאינו עוקב לערך שלפניו, ע"י השמה:</a:t>
            </a:r>
          </a:p>
          <a:p>
            <a:endParaRPr lang="he-IL" dirty="0" smtClean="0"/>
          </a:p>
          <a:p>
            <a:pPr algn="l" rtl="0">
              <a:buFont typeface="Wingdings 2" pitchFamily="18" charset="2"/>
              <a:buNone/>
            </a:pPr>
            <a:r>
              <a:rPr lang="en-US" sz="2200" dirty="0" err="1"/>
              <a:t>typedef</a:t>
            </a:r>
            <a:r>
              <a:rPr lang="en-US" sz="2200" dirty="0"/>
              <a:t> enum {White=10, Black=20, Red=30, Yellow=40, Blue=50} color;</a:t>
            </a:r>
          </a:p>
          <a:p>
            <a:pPr algn="l" rtl="0">
              <a:buFont typeface="Wingdings 2" pitchFamily="18" charset="2"/>
              <a:buNone/>
            </a:pPr>
            <a:endParaRPr lang="he-IL" sz="2200" dirty="0"/>
          </a:p>
          <a:p>
            <a:pPr algn="l" rtl="0">
              <a:buFont typeface="Wingdings 2" pitchFamily="18" charset="2"/>
              <a:buNone/>
            </a:pPr>
            <a:r>
              <a:rPr lang="en-US" sz="2200" dirty="0"/>
              <a:t>void main()</a:t>
            </a:r>
          </a:p>
          <a:p>
            <a:pPr algn="l" rtl="0">
              <a:buFont typeface="Wingdings 2" pitchFamily="18" charset="2"/>
              <a:buNone/>
            </a:pPr>
            <a:r>
              <a:rPr lang="en-US" sz="2200" dirty="0"/>
              <a:t>{</a:t>
            </a:r>
            <a:endParaRPr lang="he-IL" sz="2200" dirty="0"/>
          </a:p>
          <a:p>
            <a:pPr algn="l" rtl="0">
              <a:buFont typeface="Wingdings 2" pitchFamily="18" charset="2"/>
              <a:buNone/>
            </a:pPr>
            <a:r>
              <a:rPr lang="en-US" sz="2200" dirty="0"/>
              <a:t>	color c1 = 1, c2 = 10, c3 = 40, c4 = 45;</a:t>
            </a:r>
          </a:p>
          <a:p>
            <a:pPr algn="l" rtl="0">
              <a:buFont typeface="Wingdings 2" pitchFamily="18" charset="2"/>
              <a:buNone/>
            </a:pPr>
            <a:r>
              <a:rPr lang="he-IL" sz="2200" dirty="0"/>
              <a:t>{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35</a:t>
            </a:fld>
            <a:endParaRPr lang="en-US" dirty="0"/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9335" y="3944257"/>
            <a:ext cx="2336800" cy="2090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18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למדנו: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/>
              <a:t>מבנים (לעומת מחלקות)</a:t>
            </a:r>
          </a:p>
          <a:p>
            <a:r>
              <a:rPr lang="en-US" dirty="0" err="1" smtClean="0"/>
              <a:t>typedef</a:t>
            </a:r>
            <a:r>
              <a:rPr lang="he-IL" dirty="0" smtClean="0"/>
              <a:t> למבנים</a:t>
            </a:r>
          </a:p>
          <a:p>
            <a:r>
              <a:rPr lang="he-IL" dirty="0" smtClean="0"/>
              <a:t>השמת מבנים</a:t>
            </a:r>
            <a:endParaRPr lang="en-US" dirty="0" smtClean="0"/>
          </a:p>
          <a:p>
            <a:r>
              <a:rPr lang="he-IL" dirty="0" smtClean="0"/>
              <a:t>מבנים ומצביעים</a:t>
            </a:r>
          </a:p>
          <a:p>
            <a:r>
              <a:rPr lang="he-IL" dirty="0" smtClean="0"/>
              <a:t>העברת מבנים לפונקציות</a:t>
            </a:r>
          </a:p>
          <a:p>
            <a:r>
              <a:rPr lang="he-IL" dirty="0" smtClean="0"/>
              <a:t>השוואה בין מבנים</a:t>
            </a:r>
          </a:p>
          <a:p>
            <a:r>
              <a:rPr lang="he-IL" dirty="0" smtClean="0"/>
              <a:t>הכלת מבנים</a:t>
            </a:r>
            <a:endParaRPr lang="en-US" dirty="0" smtClean="0"/>
          </a:p>
          <a:p>
            <a:r>
              <a:rPr lang="en-US" sz="2800" dirty="0"/>
              <a:t>Union</a:t>
            </a:r>
          </a:p>
          <a:p>
            <a:r>
              <a:rPr lang="en-US" sz="2800" dirty="0" err="1"/>
              <a:t>enum</a:t>
            </a:r>
            <a:endParaRPr lang="en-US" sz="2800" dirty="0"/>
          </a:p>
          <a:p>
            <a:endParaRPr lang="he-IL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 smtClean="0"/>
              <a:t>מבנה - תחביר</a:t>
            </a:r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400" dirty="0" err="1"/>
              <a:t>struct</a:t>
            </a:r>
            <a:r>
              <a:rPr lang="en-US" altLang="en-US" sz="2400" dirty="0"/>
              <a:t> &lt;</a:t>
            </a:r>
            <a:r>
              <a:rPr lang="he-IL" altLang="en-US" sz="2400" dirty="0"/>
              <a:t>שם המבנה</a:t>
            </a:r>
            <a:r>
              <a:rPr lang="en-US" altLang="en-US" sz="2400" dirty="0"/>
              <a:t>&gt;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400" dirty="0"/>
              <a:t>{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400" dirty="0"/>
              <a:t>	  &lt;type1&gt; &lt;name1&gt;;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400" dirty="0"/>
              <a:t>	  &lt;type2&gt; &lt;name2&gt;;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400" dirty="0"/>
              <a:t>};</a:t>
            </a:r>
          </a:p>
          <a:p>
            <a:r>
              <a:rPr lang="he-IL" altLang="en-US" dirty="0" smtClean="0"/>
              <a:t>פנייה לשדה של מבנה היא ע"י .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 smtClean="0"/>
              <a:t>&lt;</a:t>
            </a:r>
            <a:r>
              <a:rPr lang="he-IL" altLang="en-US" dirty="0" smtClean="0"/>
              <a:t>שם המשתנה</a:t>
            </a:r>
            <a:r>
              <a:rPr lang="en-US" altLang="en-US" dirty="0" smtClean="0"/>
              <a:t>&gt;</a:t>
            </a:r>
            <a:r>
              <a:rPr lang="en-US" altLang="en-US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/>
              <a:t>&lt;</a:t>
            </a:r>
            <a:r>
              <a:rPr lang="he-IL" altLang="en-US" dirty="0" smtClean="0"/>
              <a:t>שם השדה</a:t>
            </a:r>
            <a:r>
              <a:rPr lang="en-US" altLang="en-US" dirty="0" smtClean="0"/>
              <a:t>&gt;</a:t>
            </a:r>
            <a:endParaRPr lang="he-IL" altLang="en-US" dirty="0" smtClean="0"/>
          </a:p>
          <a:p>
            <a:r>
              <a:rPr lang="he-IL" altLang="en-US" dirty="0"/>
              <a:t>פנייה לשדה של </a:t>
            </a:r>
            <a:r>
              <a:rPr lang="he-IL" altLang="en-US" dirty="0" smtClean="0"/>
              <a:t>מצביע </a:t>
            </a:r>
            <a:r>
              <a:rPr lang="he-IL" altLang="en-US" dirty="0"/>
              <a:t>ל</a:t>
            </a:r>
            <a:r>
              <a:rPr lang="he-IL" altLang="en-US" dirty="0" smtClean="0"/>
              <a:t>מבנה </a:t>
            </a:r>
            <a:r>
              <a:rPr lang="he-IL" altLang="en-US" dirty="0"/>
              <a:t>היא </a:t>
            </a:r>
            <a:r>
              <a:rPr lang="he-IL" altLang="en-US" dirty="0" smtClean="0"/>
              <a:t>ע"י &lt;-</a:t>
            </a:r>
            <a:endParaRPr lang="he-IL" altLang="en-US" dirty="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dirty="0"/>
              <a:t>&lt;</a:t>
            </a:r>
            <a:r>
              <a:rPr lang="he-IL" altLang="en-US" dirty="0"/>
              <a:t>שם </a:t>
            </a:r>
            <a:r>
              <a:rPr lang="he-IL" altLang="en-US" dirty="0" smtClean="0"/>
              <a:t>המשתנה</a:t>
            </a:r>
            <a:r>
              <a:rPr lang="en-US" altLang="en-US" dirty="0" smtClean="0"/>
              <a:t>&gt;</a:t>
            </a:r>
            <a:r>
              <a:rPr lang="he-IL" altLang="en-US" dirty="0" smtClean="0"/>
              <a:t> </a:t>
            </a:r>
            <a:r>
              <a:rPr lang="he-IL" altLang="en-US" dirty="0" smtClean="0">
                <a:solidFill>
                  <a:srgbClr val="FF0000"/>
                </a:solidFill>
              </a:rPr>
              <a:t>&lt;-</a:t>
            </a:r>
            <a:r>
              <a:rPr lang="en-US" altLang="en-US" dirty="0" smtClean="0"/>
              <a:t>&lt;</a:t>
            </a:r>
            <a:r>
              <a:rPr lang="he-IL" altLang="en-US" dirty="0"/>
              <a:t>שם השדה</a:t>
            </a:r>
            <a:r>
              <a:rPr lang="en-US" altLang="en-US" dirty="0"/>
              <a:t>&gt;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</a:t>
            </a:fld>
            <a:endParaRPr lang="en-US" dirty="0"/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8760296" y="6465772"/>
            <a:ext cx="1728192" cy="2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60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78"/>
          <p:cNvGraphicFramePr>
            <a:graphicFrameLocks noGrp="1"/>
          </p:cNvGraphicFramePr>
          <p:nvPr/>
        </p:nvGraphicFramePr>
        <p:xfrm>
          <a:off x="6695256" y="3429000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d.day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מבנה - דוגמא</a:t>
            </a:r>
            <a:endParaRPr lang="en-US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58528" y="1222260"/>
            <a:ext cx="8153400" cy="4530725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struct Date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day;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month;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int year;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i="1" noProof="1">
                <a:latin typeface="Arial" panose="020B0604020202020204" pitchFamily="34" charset="0"/>
                <a:cs typeface="Arial" panose="020B0604020202020204" pitchFamily="34" charset="0"/>
              </a:rPr>
              <a:t>struct  Date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d.day = 23;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d.month = 8;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d.year = 2008;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printf("The date is %d/%d/%d\n", d.day, d.month, d.year);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68760"/>
            <a:ext cx="54864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272" name="Group 80"/>
          <p:cNvGraphicFramePr>
            <a:graphicFrameLocks noGrp="1"/>
          </p:cNvGraphicFramePr>
          <p:nvPr/>
        </p:nvGraphicFramePr>
        <p:xfrm>
          <a:off x="6705600" y="3441576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d.day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71" name="Group 79"/>
          <p:cNvGraphicFramePr>
            <a:graphicFrameLocks noGrp="1"/>
          </p:cNvGraphicFramePr>
          <p:nvPr/>
        </p:nvGraphicFramePr>
        <p:xfrm>
          <a:off x="6705600" y="3441576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d.day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0" name="Oval 107"/>
          <p:cNvSpPr>
            <a:spLocks noChangeArrowheads="1"/>
          </p:cNvSpPr>
          <p:nvPr/>
        </p:nvSpPr>
        <p:spPr bwMode="auto">
          <a:xfrm>
            <a:off x="5943600" y="716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8270" name="Group 78"/>
          <p:cNvGraphicFramePr>
            <a:graphicFrameLocks noGrp="1"/>
          </p:cNvGraphicFramePr>
          <p:nvPr>
            <p:extLst/>
          </p:nvPr>
        </p:nvGraphicFramePr>
        <p:xfrm>
          <a:off x="6695256" y="3429000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d.day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8" name="AutoShape 127"/>
          <p:cNvSpPr>
            <a:spLocks/>
          </p:cNvSpPr>
          <p:nvPr/>
        </p:nvSpPr>
        <p:spPr bwMode="auto">
          <a:xfrm rot="-5400000">
            <a:off x="1369504" y="1323960"/>
            <a:ext cx="308992" cy="1008112"/>
          </a:xfrm>
          <a:prstGeom prst="rightBrace">
            <a:avLst>
              <a:gd name="adj1" fmla="val 2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219" name="Text Box 128"/>
          <p:cNvSpPr txBox="1">
            <a:spLocks noChangeArrowheads="1"/>
          </p:cNvSpPr>
          <p:nvPr/>
        </p:nvSpPr>
        <p:spPr bwMode="auto">
          <a:xfrm>
            <a:off x="601133" y="1236809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שם הטיפוס החדש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385344" y="2479057"/>
            <a:ext cx="3657600" cy="381000"/>
          </a:xfrm>
          <a:prstGeom prst="wedgeRectCallout">
            <a:avLst>
              <a:gd name="adj1" fmla="val -85727"/>
              <a:gd name="adj2" fmla="val -178620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מבנה המכיל אוסף של שדות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583673" y="4116021"/>
            <a:ext cx="3048000" cy="381000"/>
          </a:xfrm>
          <a:prstGeom prst="wedgeRectCallout">
            <a:avLst>
              <a:gd name="adj1" fmla="val -76093"/>
              <a:gd name="adj2" fmla="val -17444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משתנה מטיפוס המבנה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82251" y="5079405"/>
            <a:ext cx="4343400" cy="720080"/>
          </a:xfrm>
          <a:prstGeom prst="wedgeRectCallout">
            <a:avLst>
              <a:gd name="adj1" fmla="val -67235"/>
              <a:gd name="adj2" fmla="val -12865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פניה לשדות המשתנה תהיה באמצעות נקודה, במקרה של 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מצביע &lt;-  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נראה בהמשך</a:t>
            </a:r>
          </a:p>
          <a:p>
            <a:pPr algn="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typedef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typedef</a:t>
            </a:r>
            <a:r>
              <a:rPr lang="he-IL" dirty="0" smtClean="0"/>
              <a:t> – אפשרות הגדרת סוג משתנה חדש.</a:t>
            </a:r>
            <a:endParaRPr lang="he-IL" dirty="0"/>
          </a:p>
          <a:p>
            <a:r>
              <a:rPr lang="he-IL" dirty="0" smtClean="0"/>
              <a:t>תחביר:</a:t>
            </a:r>
          </a:p>
          <a:p>
            <a:pPr marL="576263" lvl="2" indent="0" algn="l" rtl="0">
              <a:buFont typeface="Wingdings" pitchFamily="2" charset="2"/>
              <a:buNone/>
            </a:pPr>
            <a:r>
              <a:rPr lang="en-US" sz="3200" dirty="0" err="1" smtClean="0"/>
              <a:t>typedef</a:t>
            </a:r>
            <a:r>
              <a:rPr lang="en-US" sz="3200" dirty="0" smtClean="0"/>
              <a:t> &lt;</a:t>
            </a:r>
            <a:r>
              <a:rPr lang="he-IL" sz="3200" dirty="0" smtClean="0"/>
              <a:t>שם קיים</a:t>
            </a:r>
            <a:r>
              <a:rPr lang="en-US" sz="3200" dirty="0" smtClean="0"/>
              <a:t>&gt; &lt;</a:t>
            </a:r>
            <a:r>
              <a:rPr lang="he-IL" sz="3200" dirty="0" smtClean="0"/>
              <a:t>שם חדש</a:t>
            </a:r>
            <a:r>
              <a:rPr lang="en-US" sz="3200" dirty="0" smtClean="0"/>
              <a:t>&gt;</a:t>
            </a:r>
          </a:p>
          <a:p>
            <a:pPr lvl="1"/>
            <a:r>
              <a:rPr lang="he-IL" dirty="0" smtClean="0"/>
              <a:t>דוגמא:</a:t>
            </a:r>
            <a:r>
              <a:rPr lang="en-US" dirty="0" smtClean="0"/>
              <a:t>		</a:t>
            </a:r>
            <a:endParaRPr lang="he-IL" dirty="0" smtClean="0"/>
          </a:p>
          <a:p>
            <a:pPr lvl="1" algn="l" rtl="0">
              <a:buFont typeface="Wingdings" pitchFamily="2" charset="2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unsigned long </a:t>
            </a:r>
            <a:r>
              <a:rPr lang="en-US" dirty="0" err="1" smtClean="0"/>
              <a:t>ulong</a:t>
            </a:r>
            <a:endParaRPr lang="he-IL" dirty="0" smtClean="0"/>
          </a:p>
          <a:p>
            <a:pPr lvl="1" algn="l" rtl="0">
              <a:buFont typeface="Wingdings" pitchFamily="2" charset="2"/>
              <a:buNone/>
            </a:pPr>
            <a:endParaRPr lang="en-US" dirty="0" smtClean="0"/>
          </a:p>
          <a:p>
            <a:r>
              <a:rPr lang="he-IL" dirty="0" smtClean="0"/>
              <a:t>כעת נוכל להגדיר משתנה מטיפוס זה באחת משתי הדרכים:</a:t>
            </a:r>
          </a:p>
          <a:p>
            <a:pPr lvl="1" algn="l" rtl="0">
              <a:buFont typeface="Wingdings" pitchFamily="2" charset="2"/>
              <a:buNone/>
            </a:pPr>
            <a:r>
              <a:rPr lang="en-US" dirty="0" smtClean="0"/>
              <a:t>    unsigned  long  id;                 </a:t>
            </a:r>
            <a:r>
              <a:rPr lang="en-US" dirty="0" err="1" smtClean="0"/>
              <a:t>ulong</a:t>
            </a:r>
            <a:r>
              <a:rPr lang="en-US" dirty="0" smtClean="0"/>
              <a:t> id;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6095422" y="5792027"/>
            <a:ext cx="12241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0" y="18288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noProof="1"/>
          </a:p>
          <a:p>
            <a:pPr>
              <a:lnSpc>
                <a:spcPct val="80000"/>
              </a:lnSpc>
              <a:defRPr/>
            </a:pP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Date</a:t>
            </a:r>
          </a:p>
          <a:p>
            <a:pPr>
              <a:lnSpc>
                <a:spcPct val="80000"/>
              </a:lnSpc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int day;</a:t>
            </a:r>
          </a:p>
          <a:p>
            <a:pPr>
              <a:lnSpc>
                <a:spcPct val="80000"/>
              </a:lnSpc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int month;</a:t>
            </a:r>
          </a:p>
          <a:p>
            <a:pPr>
              <a:lnSpc>
                <a:spcPct val="80000"/>
              </a:lnSpc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int year;</a:t>
            </a:r>
          </a:p>
          <a:p>
            <a:pPr>
              <a:lnSpc>
                <a:spcPct val="80000"/>
              </a:lnSpc>
              <a:defRPr/>
            </a:pP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80000"/>
              </a:lnSpc>
              <a:defRPr/>
            </a:pP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typedef  struct Date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_t</a:t>
            </a:r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kern="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שימוש ב- </a:t>
            </a:r>
            <a:r>
              <a:rPr lang="en-US" dirty="0" err="1"/>
              <a:t>typedef</a:t>
            </a:r>
            <a:r>
              <a:rPr lang="he-IL" dirty="0"/>
              <a:t> מקוצר למבנים</a:t>
            </a:r>
            <a:endParaRPr 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0" y="1308448"/>
            <a:ext cx="8229600" cy="5450160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he-IL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</a:t>
            </a:r>
            <a:r>
              <a:rPr lang="en-US" sz="1800" b="1" dirty="0"/>
              <a:t>d</a:t>
            </a:r>
            <a:r>
              <a:rPr lang="en-US" sz="1800" b="1" noProof="1"/>
              <a:t>ate</a:t>
            </a:r>
            <a:r>
              <a:rPr lang="en-US" sz="1800" b="1" dirty="0"/>
              <a:t>_t </a:t>
            </a:r>
            <a:r>
              <a:rPr lang="en-US" sz="1800" noProof="1"/>
              <a:t> d;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d.day = 23;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d.month = 8;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d.year = 2008;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	printf("The date is %d/%d/%d\n", d.day, d.month, d.year);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68988" y="1828800"/>
            <a:ext cx="243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noProof="1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b="1" kern="0" noProof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kern="0" noProof="1">
                <a:latin typeface="Arial" panose="020B0604020202020204" pitchFamily="34" charset="0"/>
                <a:cs typeface="Arial" panose="020B0604020202020204" pitchFamily="34" charset="0"/>
              </a:rPr>
              <a:t> struct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noProof="1">
                <a:latin typeface="Arial" panose="020B0604020202020204" pitchFamily="34" charset="0"/>
                <a:cs typeface="Arial" panose="020B0604020202020204" pitchFamily="34" charset="0"/>
              </a:rPr>
              <a:t>	int day;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noProof="1">
                <a:latin typeface="Arial" panose="020B0604020202020204" pitchFamily="34" charset="0"/>
                <a:cs typeface="Arial" panose="020B0604020202020204" pitchFamily="34" charset="0"/>
              </a:rPr>
              <a:t>	int month;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noProof="1">
                <a:latin typeface="Arial" panose="020B0604020202020204" pitchFamily="34" charset="0"/>
                <a:cs typeface="Arial" panose="020B0604020202020204" pitchFamily="34" charset="0"/>
              </a:rPr>
              <a:t>	int year;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date_t</a:t>
            </a:r>
            <a:r>
              <a:rPr lang="en-US" kern="0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/>
          </a:p>
        </p:txBody>
      </p:sp>
      <p:cxnSp>
        <p:nvCxnSpPr>
          <p:cNvPr id="10246" name="Straight Connector 7"/>
          <p:cNvCxnSpPr>
            <a:cxnSpLocks noChangeShapeType="1"/>
          </p:cNvCxnSpPr>
          <p:nvPr/>
        </p:nvCxnSpPr>
        <p:spPr bwMode="auto">
          <a:xfrm rot="5400000">
            <a:off x="4459288" y="2933701"/>
            <a:ext cx="2209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47" name="Straight Connector 7"/>
          <p:cNvCxnSpPr>
            <a:cxnSpLocks noChangeShapeType="1"/>
          </p:cNvCxnSpPr>
          <p:nvPr/>
        </p:nvCxnSpPr>
        <p:spPr bwMode="auto">
          <a:xfrm rot="5400000">
            <a:off x="6823076" y="2932113"/>
            <a:ext cx="2209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29600" y="2057401"/>
            <a:ext cx="2514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struct Date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int day;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int month;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     int year;</a:t>
            </a:r>
          </a:p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date_t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447928" y="1484784"/>
            <a:ext cx="2478460" cy="2880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315200" y="4893703"/>
            <a:ext cx="2743200" cy="499563"/>
          </a:xfrm>
          <a:prstGeom prst="wedgeRectCallout">
            <a:avLst>
              <a:gd name="adj1" fmla="val -65981"/>
              <a:gd name="adj2" fmla="val -291029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אנחנו נכתוב בצורה הזו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495506" y="1096673"/>
            <a:ext cx="2743200" cy="801421"/>
          </a:xfrm>
          <a:prstGeom prst="wedgeRectCallout">
            <a:avLst>
              <a:gd name="adj1" fmla="val -32185"/>
              <a:gd name="adj2" fmla="val -4697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חוסך את הצורך בכתיבה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Date 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 smtClean="0"/>
              <a:t>מבנה – שימוש ב- </a:t>
            </a:r>
            <a:r>
              <a:rPr lang="en-US" altLang="en-US" dirty="0" err="1" smtClean="0"/>
              <a:t>typedef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133" y="1514062"/>
            <a:ext cx="8432800" cy="4839932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/>
              <a:t>typedef </a:t>
            </a:r>
            <a:r>
              <a:rPr lang="en-US" altLang="en-US" sz="1800" noProof="1"/>
              <a:t>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int day;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int month;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int year;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} Date;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b="1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void main()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</a:t>
            </a:r>
            <a:r>
              <a:rPr lang="en-US" altLang="en-US" sz="1800" noProof="1" smtClean="0"/>
              <a:t>Date </a:t>
            </a:r>
            <a:r>
              <a:rPr lang="en-US" altLang="en-US" sz="1800" noProof="1"/>
              <a:t>d;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d.day = 23;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d.month = 8;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d.year = 2008;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	printf("The date is %d/%d/%d\n", d.day, d.month, d.year);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smtClean="0"/>
              <a:t>גודל מבנה בזיכרון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075266"/>
            <a:ext cx="10259568" cy="578273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e-IL" altLang="en-US" dirty="0"/>
              <a:t>גודל כל משתנה מסוג מבנה יהיה סכום  גודלי השדות מעוגל כלפי מעלה לכפולה של 4</a:t>
            </a:r>
          </a:p>
          <a:p>
            <a:pPr lvl="1">
              <a:lnSpc>
                <a:spcPct val="80000"/>
              </a:lnSpc>
            </a:pPr>
            <a:r>
              <a:rPr lang="he-IL" altLang="en-US" dirty="0"/>
              <a:t>מערכת ההפעלה דואגת </a:t>
            </a:r>
            <a:r>
              <a:rPr lang="he-IL" altLang="en-US" dirty="0" smtClean="0"/>
              <a:t>לזה</a:t>
            </a:r>
            <a:endParaRPr lang="he-IL" altLang="en-US" dirty="0"/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noProof="1"/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noProof="1"/>
          </a:p>
          <a:p>
            <a:pPr>
              <a:lnSpc>
                <a:spcPct val="80000"/>
              </a:lnSpc>
            </a:pPr>
            <a:endParaRPr lang="en-US" altLang="en-US" noProof="1"/>
          </a:p>
          <a:p>
            <a:pPr>
              <a:lnSpc>
                <a:spcPct val="80000"/>
              </a:lnSpc>
            </a:pPr>
            <a:endParaRPr lang="he-IL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9</a:t>
            </a:fld>
            <a:endParaRPr 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40674" y="2845582"/>
            <a:ext cx="6553200" cy="41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he-IL" altLang="en-US" sz="1800" noProof="1">
              <a:latin typeface="Arial" panose="020B0604020202020204" pitchFamily="34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struct B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{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	char arr[10];</a:t>
            </a: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	int num;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};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void main()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	printf("sizeof(Date)=%d\n", sizeof(Date));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	printf("sizeof(A)=%d\n", sizeof(</a:t>
            </a:r>
            <a:r>
              <a:rPr lang="en-US" altLang="en-US" sz="1800" dirty="0" err="1">
                <a:latin typeface="Arial" panose="020B0604020202020204" pitchFamily="34" charset="0"/>
              </a:rPr>
              <a:t>struct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noProof="1">
                <a:latin typeface="Arial" panose="020B0604020202020204" pitchFamily="34" charset="0"/>
              </a:rPr>
              <a:t>A));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	printf("sizeof(B)=%d\n", sizeof(</a:t>
            </a:r>
            <a:r>
              <a:rPr lang="en-US" altLang="en-US" sz="1800" dirty="0" err="1">
                <a:latin typeface="Arial" panose="020B0604020202020204" pitchFamily="34" charset="0"/>
              </a:rPr>
              <a:t>struct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noProof="1">
                <a:latin typeface="Arial" panose="020B0604020202020204" pitchFamily="34" charset="0"/>
              </a:rPr>
              <a:t>B));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noProof="1" smtClean="0">
                <a:latin typeface="Arial" panose="020B0604020202020204" pitchFamily="34" charset="0"/>
              </a:rPr>
              <a:t>}</a:t>
            </a:r>
            <a:endParaRPr lang="en-US" altLang="en-US" sz="1800" noProof="1">
              <a:latin typeface="Arial" panose="020B0604020202020204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175" y="3403600"/>
            <a:ext cx="4230092" cy="138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91183" y="2388383"/>
            <a:ext cx="2541017" cy="421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he-IL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#include &lt;stdio.h&gt;</a:t>
            </a:r>
          </a:p>
          <a:p>
            <a:pPr algn="l" rtl="0">
              <a:lnSpc>
                <a:spcPct val="80000"/>
              </a:lnSpc>
              <a:buNone/>
            </a:pP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typedef struct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r>
              <a:rPr lang="en-US" altLang="en-US" sz="1800" noProof="1">
                <a:latin typeface="Arial" panose="020B0604020202020204" pitchFamily="34" charset="0"/>
              </a:rPr>
              <a:t>int day;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he-IL" altLang="en-US" sz="1800" dirty="0">
                <a:latin typeface="Arial" panose="020B0604020202020204" pitchFamily="34" charset="0"/>
              </a:rPr>
              <a:t>  </a:t>
            </a:r>
          </a:p>
          <a:p>
            <a:pPr algn="l" rtl="0">
              <a:lnSpc>
                <a:spcPct val="80000"/>
              </a:lnSpc>
              <a:buNone/>
            </a:pPr>
            <a:r>
              <a:rPr lang="he-IL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noProof="1">
                <a:latin typeface="Arial" panose="020B0604020202020204" pitchFamily="34" charset="0"/>
              </a:rPr>
              <a:t>	int month;</a:t>
            </a:r>
            <a:r>
              <a:rPr lang="he-IL" altLang="en-US" sz="180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	int year;</a:t>
            </a:r>
            <a:r>
              <a:rPr lang="he-IL" altLang="en-US" sz="180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} Date;</a:t>
            </a:r>
          </a:p>
          <a:p>
            <a:pPr algn="l" rtl="0">
              <a:lnSpc>
                <a:spcPct val="80000"/>
              </a:lnSpc>
              <a:buNone/>
            </a:pP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struct A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r>
              <a:rPr lang="en-US" altLang="en-US" sz="1800" noProof="1">
                <a:latin typeface="Arial" panose="020B0604020202020204" pitchFamily="34" charset="0"/>
              </a:rPr>
              <a:t>int num;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>
                <a:latin typeface="Arial" panose="020B0604020202020204" pitchFamily="34" charset="0"/>
              </a:rPr>
              <a:t>	char ch;</a:t>
            </a: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r>
              <a:rPr lang="he-IL" altLang="en-US" sz="180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endParaRPr lang="en-US" altLang="en-US" sz="1800" noProof="1">
              <a:latin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sz="1800" noProof="1" smtClean="0">
                <a:latin typeface="Arial" panose="020B0604020202020204" pitchFamily="34" charset="0"/>
              </a:rPr>
              <a:t>};</a:t>
            </a:r>
            <a:endParaRPr lang="en-US" altLang="en-US" sz="1800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12145</TotalTime>
  <Words>1491</Words>
  <Application>Microsoft Office PowerPoint</Application>
  <PresentationFormat>Widescreen</PresentationFormat>
  <Paragraphs>678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Aharoni</vt:lpstr>
      <vt:lpstr>Arial</vt:lpstr>
      <vt:lpstr>David</vt:lpstr>
      <vt:lpstr>Franklin Gothic Book</vt:lpstr>
      <vt:lpstr>Verdana</vt:lpstr>
      <vt:lpstr>Wingdings</vt:lpstr>
      <vt:lpstr>Wingdings 2</vt:lpstr>
      <vt:lpstr>Crop</vt:lpstr>
      <vt:lpstr>מבוא לתכנות מערכות</vt:lpstr>
      <vt:lpstr>ביחידה זו נלמד:</vt:lpstr>
      <vt:lpstr>מבנים</vt:lpstr>
      <vt:lpstr>מבנה - תחביר</vt:lpstr>
      <vt:lpstr>מבנה - דוגמא</vt:lpstr>
      <vt:lpstr>typedef</vt:lpstr>
      <vt:lpstr>שימוש ב- typedef מקוצר למבנים</vt:lpstr>
      <vt:lpstr>מבנה – שימוש ב- typedef</vt:lpstr>
      <vt:lpstr>גודל מבנה בזיכרון</vt:lpstr>
      <vt:lpstr>איתחול מבנה</vt:lpstr>
      <vt:lpstr>איתחול מבנה המכיל מערך - דוגמא</vt:lpstr>
      <vt:lpstr>השמת מבנים</vt:lpstr>
      <vt:lpstr>השמת מבנים – דוגמאת student</vt:lpstr>
      <vt:lpstr>נשים לב..</vt:lpstr>
      <vt:lpstr>פניה לשדה של מצביע למבנה</vt:lpstr>
      <vt:lpstr>העברת מבנה לפונקציה</vt:lpstr>
      <vt:lpstr>פונקציה המקבלת זמן ומוסיפה דקות</vt:lpstr>
      <vt:lpstr>מבנה בתוך מבנה</vt:lpstr>
      <vt:lpstr>מבנה בתוך מבנה - דוגמא</vt:lpstr>
      <vt:lpstr>מערך של מבנים</vt:lpstr>
      <vt:lpstr>העברת מערך מבנים לפונקציה</vt:lpstr>
      <vt:lpstr>חלוקה לקבצים</vt:lpstr>
      <vt:lpstr>חלוקה לקבצים - דוגמא</vt:lpstr>
      <vt:lpstr>מצביע של מבנה בתוך מבנה</vt:lpstr>
      <vt:lpstr>PowerPoint Presentation</vt:lpstr>
      <vt:lpstr>בעיה נוספת ב- include</vt:lpstr>
      <vt:lpstr>הפתרון</vt:lpstr>
      <vt:lpstr>union</vt:lpstr>
      <vt:lpstr>union - דוגמה</vt:lpstr>
      <vt:lpstr>union</vt:lpstr>
      <vt:lpstr>enum</vt:lpstr>
      <vt:lpstr>enum - דוגמה</vt:lpstr>
      <vt:lpstr>enum  - מתן ערך שגוי</vt:lpstr>
      <vt:lpstr>דרך לקבלת שמו של משתנה enum</vt:lpstr>
      <vt:lpstr>enum – מתן ערכים שונים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219</cp:revision>
  <dcterms:created xsi:type="dcterms:W3CDTF">2018-01-29T07:40:57Z</dcterms:created>
  <dcterms:modified xsi:type="dcterms:W3CDTF">2021-11-17T08:41:59Z</dcterms:modified>
</cp:coreProperties>
</file>