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07" r:id="rId2"/>
    <p:sldId id="481" r:id="rId3"/>
    <p:sldId id="482" r:id="rId4"/>
    <p:sldId id="483" r:id="rId5"/>
    <p:sldId id="484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5" r:id="rId16"/>
    <p:sldId id="496" r:id="rId17"/>
    <p:sldId id="503" r:id="rId18"/>
    <p:sldId id="504" r:id="rId19"/>
    <p:sldId id="505" r:id="rId20"/>
    <p:sldId id="506" r:id="rId21"/>
    <p:sldId id="500" r:id="rId22"/>
    <p:sldId id="526" r:id="rId23"/>
    <p:sldId id="527" r:id="rId24"/>
    <p:sldId id="501" r:id="rId25"/>
    <p:sldId id="507" r:id="rId26"/>
    <p:sldId id="508" r:id="rId27"/>
    <p:sldId id="531" r:id="rId28"/>
    <p:sldId id="509" r:id="rId29"/>
    <p:sldId id="510" r:id="rId30"/>
    <p:sldId id="532" r:id="rId31"/>
    <p:sldId id="511" r:id="rId32"/>
    <p:sldId id="512" r:id="rId33"/>
    <p:sldId id="528" r:id="rId34"/>
    <p:sldId id="529" r:id="rId35"/>
    <p:sldId id="533" r:id="rId36"/>
    <p:sldId id="534" r:id="rId37"/>
    <p:sldId id="535" r:id="rId38"/>
    <p:sldId id="52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0" autoAdjust="0"/>
    <p:restoredTop sz="94552" autoAdjust="0"/>
  </p:normalViewPr>
  <p:slideViewPr>
    <p:cSldViewPr snapToGrid="0">
      <p:cViewPr varScale="1">
        <p:scale>
          <a:sx n="102" d="100"/>
          <a:sy n="102" d="100"/>
        </p:scale>
        <p:origin x="92" y="1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7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76DF8-4017-47C7-B874-1E5C214FFB5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3401D-3F2B-44FA-9956-0BEA5E38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50BEE4-DEEF-4881-819D-50B6606ACEEF}" type="slidenum">
              <a:rPr lang="he-IL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34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90D805-5E75-4087-B32A-B81D299DD734}" type="slidenum">
              <a:rPr lang="he-IL" smtClean="0">
                <a:cs typeface="Arial" charset="0"/>
              </a:rPr>
              <a:pPr/>
              <a:t>11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77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BF1916-EB58-4611-9551-86F71A285D6E}" type="slidenum">
              <a:rPr lang="he-IL" smtClean="0">
                <a:cs typeface="Arial" charset="0"/>
              </a:rPr>
              <a:pPr/>
              <a:t>12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93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E5630B-4068-4C20-88E0-91634A93E532}" type="slidenum">
              <a:rPr lang="he-IL" smtClean="0">
                <a:cs typeface="Arial" charset="0"/>
              </a:rPr>
              <a:pPr/>
              <a:t>13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459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71D10A-1D6E-423F-8CEB-9014DD655643}" type="slidenum">
              <a:rPr lang="he-IL" smtClean="0">
                <a:cs typeface="Arial" charset="0"/>
              </a:rPr>
              <a:pPr/>
              <a:t>14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12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4A5B82-9D2E-4EE6-975D-B9586815C22E}" type="slidenum">
              <a:rPr lang="he-IL" smtClean="0">
                <a:cs typeface="Arial" charset="0"/>
              </a:rPr>
              <a:pPr/>
              <a:t>15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55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7788FE-1288-4C11-89C4-BA7B27D7883B}" type="slidenum">
              <a:rPr lang="he-IL" smtClean="0">
                <a:cs typeface="Arial" charset="0"/>
              </a:rPr>
              <a:pPr/>
              <a:t>16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641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68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6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3A4EAA-3F83-4101-92EA-023CBE05457A}" type="slidenum">
              <a:rPr lang="he-IL" smtClean="0">
                <a:cs typeface="Arial" charset="0"/>
              </a:rPr>
              <a:pPr/>
              <a:t>25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6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FE0B63-B1C3-46B4-B8E9-5EAEDB8BD8AA}" type="slidenum">
              <a:rPr lang="he-IL" smtClean="0">
                <a:cs typeface="Arial" charset="0"/>
              </a:rPr>
              <a:pPr/>
              <a:t>26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0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BF233A-DC21-4B74-AEBE-1F26893A371A}" type="slidenum">
              <a:rPr lang="he-IL" smtClean="0">
                <a:cs typeface="Arial" charset="0"/>
              </a:rPr>
              <a:pPr/>
              <a:t>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77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3993CD-A0F8-468C-A626-CD93E7718091}" type="slidenum">
              <a:rPr lang="he-IL" smtClean="0">
                <a:cs typeface="Arial" charset="0"/>
              </a:rPr>
              <a:pPr/>
              <a:t>28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605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C13D8D-6262-48A5-B83F-4310ECBAB334}" type="slidenum">
              <a:rPr lang="he-IL" smtClean="0">
                <a:cs typeface="Arial" charset="0"/>
              </a:rPr>
              <a:pPr/>
              <a:t>29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6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A75481-04CF-49D2-9864-E0F68385CA3C}" type="slidenum">
              <a:rPr lang="he-IL" smtClean="0">
                <a:cs typeface="Arial" charset="0"/>
              </a:rPr>
              <a:pPr/>
              <a:t>31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03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61AB4A-AC7F-44BF-B2E6-D26B00C7DC15}" type="slidenum">
              <a:rPr lang="he-IL" smtClean="0">
                <a:cs typeface="Arial" charset="0"/>
              </a:rPr>
              <a:pPr/>
              <a:t>32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61AB4A-AC7F-44BF-B2E6-D26B00C7DC15}" type="slidenum">
              <a:rPr lang="he-IL" smtClean="0">
                <a:cs typeface="Arial" charset="0"/>
              </a:rPr>
              <a:pPr/>
              <a:t>33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29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61AB4A-AC7F-44BF-B2E6-D26B00C7DC15}" type="slidenum">
              <a:rPr lang="he-IL" smtClean="0">
                <a:cs typeface="Arial" charset="0"/>
              </a:rPr>
              <a:pPr/>
              <a:t>34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63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3B4CFB-8123-4DDA-885C-82DF3084EC5C}" type="slidenum">
              <a:rPr lang="he-IL" smtClean="0">
                <a:cs typeface="Arial" charset="0"/>
              </a:rPr>
              <a:pPr/>
              <a:t>35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37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3B4CFB-8123-4DDA-885C-82DF3084EC5C}" type="slidenum">
              <a:rPr lang="he-IL" smtClean="0">
                <a:cs typeface="Arial" charset="0"/>
              </a:rPr>
              <a:pPr/>
              <a:t>36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49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3F8917-2A4D-4CEC-A9FA-DA4F11C990B0}" type="slidenum">
              <a:rPr lang="he-IL" smtClean="0">
                <a:cs typeface="Arial" charset="0"/>
              </a:rPr>
              <a:pPr/>
              <a:t>37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34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15E6AC-E5B3-4B81-B4E4-56320A0F6061}" type="slidenum">
              <a:rPr lang="he-IL" smtClean="0">
                <a:cs typeface="Arial" charset="0"/>
              </a:rPr>
              <a:pPr/>
              <a:t>38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2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BF233A-DC21-4B74-AEBE-1F26893A371A}" type="slidenum">
              <a:rPr lang="he-IL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6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B1F427-0FC8-46E7-9058-6165D258C835}" type="slidenum">
              <a:rPr lang="he-IL" smtClean="0">
                <a:cs typeface="Arial" charset="0"/>
              </a:rPr>
              <a:pPr/>
              <a:t>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5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AC1C50-CC1E-487C-97D7-9FF640C45657}" type="slidenum">
              <a:rPr lang="he-IL" smtClean="0">
                <a:cs typeface="Arial" charset="0"/>
              </a:rPr>
              <a:pPr/>
              <a:t>6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64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AC1C50-CC1E-487C-97D7-9FF640C45657}" type="slidenum">
              <a:rPr lang="he-IL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5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AC1C50-CC1E-487C-97D7-9FF640C45657}" type="slidenum">
              <a:rPr lang="he-IL" smtClean="0">
                <a:cs typeface="Arial" charset="0"/>
              </a:rPr>
              <a:pPr/>
              <a:t>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8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A6CDB6-60B8-49F9-B4AB-F7E012D562ED}" type="slidenum">
              <a:rPr lang="he-IL" smtClean="0">
                <a:cs typeface="Arial" charset="0"/>
              </a:rPr>
              <a:pPr/>
              <a:t>9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9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CDDF9E-F4CE-418D-8316-6F65ACD8B176}" type="slidenum">
              <a:rPr lang="he-IL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8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C13DE3-93D9-4CAE-A0A0-4C0C3347B606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2649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2A85-C83B-49F5-8612-573A5CB90C97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20E9-1DAD-4A61-AF17-01D5A74A9EF0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6261"/>
            <a:ext cx="10259568" cy="1033669"/>
          </a:xfrm>
        </p:spPr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4959626"/>
          </a:xfrm>
        </p:spPr>
        <p:txBody>
          <a:bodyPr/>
          <a:lstStyle>
            <a:lvl1pPr algn="r" rtl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3252" indent="-342900" algn="r" rtl="1">
              <a:buFont typeface="Wingdings" panose="05000000000000000000" pitchFamily="2" charset="2"/>
              <a:buChar char="§"/>
              <a:defRPr sz="320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240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3994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34876" y="6353994"/>
            <a:ext cx="1596292" cy="404614"/>
          </a:xfrm>
        </p:spPr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7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91687C-5E96-4936-A0FE-9B6937B770D8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765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CC3D-054C-4AC4-BA52-DCDC4970D027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0B72-1D43-4A19-B97F-4AF86BA95853}" type="datetime1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0434-46B5-40DD-B8C4-20CF1F5AD1A0}" type="datetime1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6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 algn="r" rtl="1">
              <a:lnSpc>
                <a:spcPct val="84000"/>
              </a:lnSpc>
              <a:defRPr sz="4800" baseline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 algn="r" rtl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3505C7-A7BF-4CAE-8262-5C30D4856A72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08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CC5552-E78F-434F-B09A-8B5CB964F45E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032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B99046-5872-4BD2-8856-222D350A57FF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4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939" y="1513840"/>
            <a:ext cx="8361229" cy="1224760"/>
          </a:xfrm>
        </p:spPr>
        <p:txBody>
          <a:bodyPr/>
          <a:lstStyle/>
          <a:p>
            <a:r>
              <a:rPr lang="he-IL" dirty="0" smtClean="0">
                <a:solidFill>
                  <a:schemeClr val="tx1"/>
                </a:solidFill>
                <a:cs typeface="David" pitchFamily="2" charset="-79"/>
              </a:rPr>
              <a:t>מבוא לתכנות מערכות</a:t>
            </a:r>
            <a:endParaRPr lang="en-US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13164" y="4218709"/>
            <a:ext cx="9164781" cy="1444336"/>
          </a:xfrm>
        </p:spPr>
        <p:txBody>
          <a:bodyPr>
            <a:noAutofit/>
          </a:bodyPr>
          <a:lstStyle/>
          <a:p>
            <a:r>
              <a:rPr lang="en-US" sz="480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Dynamic </a:t>
            </a:r>
            <a:r>
              <a:rPr lang="en-US" sz="4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Allocation</a:t>
            </a:r>
            <a:endParaRPr lang="he-IL" sz="4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4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5"/>
          <p:cNvSpPr>
            <a:spLocks noChangeArrowheads="1"/>
          </p:cNvSpPr>
          <p:nvPr/>
        </p:nvSpPr>
        <p:spPr bwMode="auto">
          <a:xfrm>
            <a:off x="1905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514" y="136261"/>
            <a:ext cx="10600654" cy="1033669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/>
              <a:t>calloc</a:t>
            </a:r>
            <a:r>
              <a:rPr lang="he-IL" sz="4000" dirty="0"/>
              <a:t> – הקצאת מערך בגודל שאינו ידוע מראש</a:t>
            </a:r>
            <a:endParaRPr lang="en-US" sz="4000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813816" y="926549"/>
            <a:ext cx="10259568" cy="5931451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#include &lt;stdio.h&gt;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#include &lt;stdlib.h&gt;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 smtClean="0"/>
              <a:t>void main</a:t>
            </a:r>
            <a:r>
              <a:rPr lang="en-US" sz="1400" noProof="1"/>
              <a:t>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int size, *arr, i;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printf("Please enter the size of the array: 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scanf("%d", &amp;size);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arr = </a:t>
            </a:r>
            <a:r>
              <a:rPr lang="en-US" sz="1400" i="1" noProof="1">
                <a:solidFill>
                  <a:schemeClr val="hlink"/>
                </a:solidFill>
              </a:rPr>
              <a:t>(int*)</a:t>
            </a:r>
            <a:r>
              <a:rPr lang="en-US" sz="1400" i="1" dirty="0"/>
              <a:t>c</a:t>
            </a:r>
            <a:r>
              <a:rPr lang="en-US" sz="1400" i="1" noProof="1"/>
              <a:t>alloc(size</a:t>
            </a:r>
            <a:r>
              <a:rPr lang="en-US" sz="1400" i="1" dirty="0"/>
              <a:t>, </a:t>
            </a:r>
            <a:r>
              <a:rPr lang="en-US" sz="1400" i="1" noProof="1"/>
              <a:t>sizeof(int));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if (!arr) </a:t>
            </a:r>
            <a:r>
              <a:rPr lang="en-US" sz="1400" noProof="1">
                <a:solidFill>
                  <a:srgbClr val="009900"/>
                </a:solidFill>
              </a:rPr>
              <a:t>// (arr == NULL) --&gt; allocaton didn't succeed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printf("ERROR! Out of memory!\n");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</a:t>
            </a:r>
            <a:r>
              <a:rPr lang="en-US" sz="1400" noProof="1" smtClean="0"/>
              <a:t>return</a:t>
            </a:r>
            <a:r>
              <a:rPr lang="en-US" sz="1400" noProof="1"/>
              <a:t> </a:t>
            </a:r>
            <a:r>
              <a:rPr lang="en-US" sz="1400" noProof="1" smtClean="0"/>
              <a:t>-1;</a:t>
            </a: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printf("Values in the array: 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for (i=0 ; i &lt; size 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printf("%d ", </a:t>
            </a:r>
            <a:r>
              <a:rPr lang="en-US" sz="1400" dirty="0"/>
              <a:t>*(</a:t>
            </a:r>
            <a:r>
              <a:rPr lang="en-US" sz="1400" noProof="1"/>
              <a:t>arr</a:t>
            </a:r>
            <a:r>
              <a:rPr lang="en-US" sz="1400" dirty="0"/>
              <a:t>+</a:t>
            </a:r>
            <a:r>
              <a:rPr lang="en-US" sz="1400" noProof="1"/>
              <a:t>i</a:t>
            </a:r>
            <a:r>
              <a:rPr lang="en-US" sz="1400" dirty="0"/>
              <a:t>)</a:t>
            </a:r>
            <a:r>
              <a:rPr lang="en-US" sz="1400" noProof="1"/>
              <a:t>);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9900"/>
                </a:solidFill>
              </a:rPr>
              <a:t>//*(</a:t>
            </a:r>
            <a:r>
              <a:rPr lang="en-US" sz="1400" dirty="0" err="1">
                <a:solidFill>
                  <a:srgbClr val="009900"/>
                </a:solidFill>
              </a:rPr>
              <a:t>arr+i</a:t>
            </a:r>
            <a:r>
              <a:rPr lang="en-US" sz="1400" dirty="0">
                <a:solidFill>
                  <a:srgbClr val="009900"/>
                </a:solidFill>
              </a:rPr>
              <a:t>) == </a:t>
            </a:r>
            <a:r>
              <a:rPr lang="en-US" sz="1400" dirty="0" err="1">
                <a:solidFill>
                  <a:srgbClr val="009900"/>
                </a:solidFill>
              </a:rPr>
              <a:t>arr</a:t>
            </a:r>
            <a:r>
              <a:rPr lang="en-US" sz="1400" dirty="0">
                <a:solidFill>
                  <a:srgbClr val="009900"/>
                </a:solidFill>
              </a:rPr>
              <a:t>[</a:t>
            </a:r>
            <a:r>
              <a:rPr lang="en-US" sz="1400" dirty="0" err="1">
                <a:solidFill>
                  <a:srgbClr val="009900"/>
                </a:solidFill>
              </a:rPr>
              <a:t>i</a:t>
            </a:r>
            <a:r>
              <a:rPr lang="en-US" sz="1400" dirty="0">
                <a:solidFill>
                  <a:srgbClr val="009900"/>
                </a:solidFill>
              </a:rPr>
              <a:t>]</a:t>
            </a:r>
            <a:endParaRPr lang="en-US" sz="1400" noProof="1">
              <a:solidFill>
                <a:srgbClr val="009900"/>
              </a:solidFill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printf("\nPlease enter %d numbers: ", size);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for (i=0 ; i &lt; size 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scanf("%d", &amp;arr[i]);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printf("Values in the array: 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for (i=0 ; i &lt; size 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printf("%d ", arr[i]);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printf("\n");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}</a:t>
            </a:r>
            <a:endParaRPr lang="en-US" sz="1400" dirty="0"/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8153400" y="4662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הזיכרון של ה-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graphicFrame>
        <p:nvGraphicFramePr>
          <p:cNvPr id="166945" name="Group 33"/>
          <p:cNvGraphicFramePr>
            <a:graphicFrameLocks noGrp="1"/>
          </p:cNvGraphicFramePr>
          <p:nvPr/>
        </p:nvGraphicFramePr>
        <p:xfrm>
          <a:off x="7467600" y="3581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6934200" y="1676400"/>
            <a:ext cx="35052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620000" y="3048001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זיכרון ה-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  <p:graphicFrame>
        <p:nvGraphicFramePr>
          <p:cNvPr id="166947" name="Group 35"/>
          <p:cNvGraphicFramePr>
            <a:graphicFrameLocks noGrp="1"/>
          </p:cNvGraphicFramePr>
          <p:nvPr/>
        </p:nvGraphicFramePr>
        <p:xfrm>
          <a:off x="7467600" y="3581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067" name="Group 155"/>
          <p:cNvGraphicFramePr>
            <a:graphicFrameLocks noGrp="1"/>
          </p:cNvGraphicFramePr>
          <p:nvPr/>
        </p:nvGraphicFramePr>
        <p:xfrm>
          <a:off x="7620000" y="182880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016" name="Group 104"/>
          <p:cNvGraphicFramePr>
            <a:graphicFrameLocks noGrp="1"/>
          </p:cNvGraphicFramePr>
          <p:nvPr/>
        </p:nvGraphicFramePr>
        <p:xfrm>
          <a:off x="7467600" y="3581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083" name="Group 171"/>
          <p:cNvGraphicFramePr>
            <a:graphicFrameLocks noGrp="1"/>
          </p:cNvGraphicFramePr>
          <p:nvPr/>
        </p:nvGraphicFramePr>
        <p:xfrm>
          <a:off x="7620000" y="182880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35" name="Picture 1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0050" y="5320533"/>
            <a:ext cx="4419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10</a:t>
            </a:fld>
            <a:endParaRPr lang="en-US" dirty="0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559050" y="6477000"/>
            <a:ext cx="3028950" cy="381000"/>
          </a:xfrm>
          <a:prstGeom prst="wedgeRectCallout">
            <a:avLst>
              <a:gd name="adj1" fmla="val -88482"/>
              <a:gd name="adj2" fmla="val 416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חסר </a:t>
            </a:r>
            <a:r>
              <a:rPr lang="he-IL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שיחרור</a:t>
            </a: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!!!!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8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6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6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669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669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669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669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669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669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669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669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669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669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669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669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669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669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669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6691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6691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6691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6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6691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6691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6691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6691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6691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6691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6691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6691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6691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6691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6691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6691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6691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6691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6691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3" dur="500"/>
                                        <p:tgtEl>
                                          <p:spTgt spid="166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6" dur="500"/>
                                        <p:tgtEl>
                                          <p:spTgt spid="166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167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3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שחרור הזיכרון שהוקצה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אחריות המקצה לשחרר את כל זיכרון שהוקצה דינאמית</a:t>
            </a:r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המקצה אחראי להחזיר למערכת ההפעלה כל שטח זיכרון שביקש ממנה בזמן ריצה</a:t>
            </a:r>
          </a:p>
          <a:p>
            <a:pPr>
              <a:lnSpc>
                <a:spcPct val="90000"/>
              </a:lnSpc>
            </a:pP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הקומפיילר לא מתריע על אי-שחרור הזיכרון ואין שום אינדיקציה לדעת זאת, לכן חייבים לשים לב!!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5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הפונקציה </a:t>
            </a:r>
            <a:r>
              <a:rPr lang="en-US" dirty="0" smtClean="0"/>
              <a:t>free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0">
              <a:buFont typeface="Wingdings" pitchFamily="2" charset="2"/>
              <a:buNone/>
            </a:pPr>
            <a:r>
              <a:rPr lang="en-US" dirty="0" smtClean="0"/>
              <a:t>void free(void* 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he-IL" dirty="0" smtClean="0"/>
          </a:p>
          <a:p>
            <a:r>
              <a:rPr lang="he-IL" dirty="0" smtClean="0"/>
              <a:t>פונקציה </a:t>
            </a:r>
            <a:r>
              <a:rPr lang="he-IL" dirty="0"/>
              <a:t>לשחרור הקצאות </a:t>
            </a:r>
            <a:r>
              <a:rPr lang="he-IL" dirty="0" smtClean="0"/>
              <a:t>דינאמיות</a:t>
            </a:r>
          </a:p>
          <a:p>
            <a:r>
              <a:rPr lang="he-IL" dirty="0" smtClean="0"/>
              <a:t>הפונקציה מקבלת את כתובת ההתחלה של הזיכרון שהוקצה ויש לשחרר</a:t>
            </a:r>
          </a:p>
          <a:p>
            <a:r>
              <a:rPr lang="he-IL" dirty="0" smtClean="0"/>
              <a:t>הפונקציה מקבלת </a:t>
            </a:r>
            <a:r>
              <a:rPr lang="en-US" dirty="0" smtClean="0"/>
              <a:t>void*</a:t>
            </a:r>
            <a:r>
              <a:rPr lang="he-IL" dirty="0" smtClean="0"/>
              <a:t> שזה הכללה למצביע מכל טיפוס</a:t>
            </a:r>
          </a:p>
          <a:p>
            <a:r>
              <a:rPr lang="he-IL" dirty="0" smtClean="0"/>
              <a:t>יש לשלוח לפונקציה את הכתובת שקיבלנו בשלב ההקצאה.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199"/>
            <a:ext cx="8229600" cy="76889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free</a:t>
            </a:r>
            <a:r>
              <a:rPr lang="he-IL" dirty="0" smtClean="0"/>
              <a:t> – שחרור זיכרון</a:t>
            </a:r>
            <a:endParaRPr lang="en-US" dirty="0" smtClean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92697"/>
            <a:ext cx="8229600" cy="6075362"/>
          </a:xfrm>
        </p:spPr>
        <p:txBody>
          <a:bodyPr>
            <a:noAutofit/>
          </a:bodyPr>
          <a:lstStyle/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#include &lt;stdio.h&gt;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#include &lt;stdlib.h&gt;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 smtClean="0"/>
              <a:t>void main</a:t>
            </a:r>
            <a:r>
              <a:rPr lang="en-US" sz="1400" noProof="1"/>
              <a:t>()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int size, *arr, i;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printf("Please enter the size of the array: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scanf("%d", &amp;size);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arr = (int*)</a:t>
            </a:r>
            <a:r>
              <a:rPr lang="en-US" sz="1400" dirty="0"/>
              <a:t>m</a:t>
            </a:r>
            <a:r>
              <a:rPr lang="en-US" sz="1400" noProof="1"/>
              <a:t>alloc(size*sizeof(int));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if (!arr) </a:t>
            </a:r>
            <a:r>
              <a:rPr lang="en-US" sz="1400" noProof="1">
                <a:solidFill>
                  <a:srgbClr val="009900"/>
                </a:solidFill>
              </a:rPr>
              <a:t>// (arr == NULL) --&gt; allocaton didn't succeed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printf("ERROR! Out of memory!\n");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return;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}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printf("Values in the array: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for (i=0 ; i &lt; 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printf("%d ", </a:t>
            </a:r>
            <a:r>
              <a:rPr lang="en-US" sz="1400" dirty="0"/>
              <a:t>*(</a:t>
            </a:r>
            <a:r>
              <a:rPr lang="en-US" sz="1400" noProof="1"/>
              <a:t>arr</a:t>
            </a:r>
            <a:r>
              <a:rPr lang="en-US" sz="1400" dirty="0"/>
              <a:t>+</a:t>
            </a:r>
            <a:r>
              <a:rPr lang="en-US" sz="1400" noProof="1"/>
              <a:t>i</a:t>
            </a:r>
            <a:r>
              <a:rPr lang="en-US" sz="1400" dirty="0"/>
              <a:t>)</a:t>
            </a:r>
            <a:r>
              <a:rPr lang="en-US" sz="1400" noProof="1"/>
              <a:t>);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9900"/>
                </a:solidFill>
              </a:rPr>
              <a:t>//*(</a:t>
            </a:r>
            <a:r>
              <a:rPr lang="en-US" sz="1400" dirty="0" err="1">
                <a:solidFill>
                  <a:srgbClr val="009900"/>
                </a:solidFill>
              </a:rPr>
              <a:t>arr+i</a:t>
            </a:r>
            <a:r>
              <a:rPr lang="en-US" sz="1400" dirty="0">
                <a:solidFill>
                  <a:srgbClr val="009900"/>
                </a:solidFill>
              </a:rPr>
              <a:t>) == </a:t>
            </a:r>
            <a:r>
              <a:rPr lang="en-US" sz="1400" dirty="0" err="1">
                <a:solidFill>
                  <a:srgbClr val="009900"/>
                </a:solidFill>
              </a:rPr>
              <a:t>arr</a:t>
            </a:r>
            <a:r>
              <a:rPr lang="en-US" sz="1400" dirty="0">
                <a:solidFill>
                  <a:srgbClr val="009900"/>
                </a:solidFill>
              </a:rPr>
              <a:t>[</a:t>
            </a:r>
            <a:r>
              <a:rPr lang="en-US" sz="1400" dirty="0" err="1">
                <a:solidFill>
                  <a:srgbClr val="009900"/>
                </a:solidFill>
              </a:rPr>
              <a:t>i</a:t>
            </a:r>
            <a:r>
              <a:rPr lang="en-US" sz="1400" dirty="0">
                <a:solidFill>
                  <a:srgbClr val="009900"/>
                </a:solidFill>
              </a:rPr>
              <a:t>]</a:t>
            </a:r>
            <a:endParaRPr lang="en-US" sz="1400" noProof="1">
              <a:solidFill>
                <a:srgbClr val="009900"/>
              </a:solidFill>
            </a:endParaRP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printf("\nPlease enter %d numbers: ", size);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for (i=0 ; i &lt; 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scanf("%d", &amp;arr[i]);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printf("Values in the array: 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for (i=0 ; i &lt; size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printf("%d ", arr[i]);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printf("\n");</a:t>
            </a:r>
            <a:endParaRPr lang="en-US" sz="1400" dirty="0"/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/>
              <a:t>	free(</a:t>
            </a:r>
            <a:r>
              <a:rPr lang="en-US" sz="1400" dirty="0" err="1"/>
              <a:t>arr</a:t>
            </a:r>
            <a:r>
              <a:rPr lang="en-US" sz="1400" dirty="0"/>
              <a:t>);</a:t>
            </a:r>
            <a:endParaRPr lang="en-US" sz="1400" noProof="1"/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}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1081314" y="6342743"/>
            <a:ext cx="1124857" cy="348343"/>
          </a:xfrm>
          <a:prstGeom prst="ellipse">
            <a:avLst/>
          </a:prstGeom>
          <a:noFill/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1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7613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תזכורת: החזרת מערך מפונקציה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 smtClean="0"/>
              <a:t>כאשר מעבירים מערך לפונקציה, מעבירים רק את כתובת ההתחלה שלו, ולא עותק של כל המערך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כאשר מחזירים מערך </a:t>
            </a:r>
            <a:r>
              <a:rPr lang="he-IL" b="1" dirty="0" smtClean="0"/>
              <a:t>שהוגדר בפונקציה</a:t>
            </a:r>
            <a:r>
              <a:rPr lang="he-IL" dirty="0" smtClean="0"/>
              <a:t>, חוזרת כתובת ההתחלה שלו, ולא עותק של כל המערך</a:t>
            </a:r>
          </a:p>
          <a:p>
            <a:pPr>
              <a:lnSpc>
                <a:spcPct val="90000"/>
              </a:lnSpc>
            </a:pPr>
            <a:r>
              <a:rPr lang="he-IL" u="sng" dirty="0" smtClean="0"/>
              <a:t>הבעייתיות:</a:t>
            </a:r>
            <a:r>
              <a:rPr lang="he-IL" dirty="0" smtClean="0"/>
              <a:t> כאשר יוצאים מהפונקציה שטח הזיכרון הזה משתחרר ויש לנו מצביע לזיכרון שנמחק...</a:t>
            </a:r>
          </a:p>
          <a:p>
            <a:pPr>
              <a:lnSpc>
                <a:spcPct val="90000"/>
              </a:lnSpc>
            </a:pPr>
            <a:r>
              <a:rPr lang="he-IL" u="sng" dirty="0" smtClean="0"/>
              <a:t>הפתרון:</a:t>
            </a:r>
            <a:r>
              <a:rPr lang="he-IL" dirty="0" smtClean="0"/>
              <a:t> הקצאה דינאמית</a:t>
            </a:r>
            <a:endParaRPr lang="en-US" u="sng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2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897109" y="177821"/>
            <a:ext cx="8988581" cy="768172"/>
          </a:xfrm>
        </p:spPr>
        <p:txBody>
          <a:bodyPr>
            <a:noAutofit/>
          </a:bodyPr>
          <a:lstStyle/>
          <a:p>
            <a:pPr algn="r"/>
            <a:r>
              <a:rPr lang="he-IL" dirty="0" smtClean="0"/>
              <a:t>הפתרון</a:t>
            </a:r>
            <a:r>
              <a:rPr lang="he-IL" dirty="0"/>
              <a:t>: הקצאת המערך </a:t>
            </a:r>
            <a:r>
              <a:rPr lang="he-IL" dirty="0" smtClean="0"/>
              <a:t>דינאמית</a:t>
            </a:r>
            <a:endParaRPr lang="en-US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57630" y="479856"/>
            <a:ext cx="8229600" cy="6340276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#include &lt;stdio.h&gt;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#include &lt;stdlib.h&gt;</a:t>
            </a:r>
            <a:endParaRPr lang="he-IL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int* buildArray(int* pSize)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int i,size;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printf(“Please enter array size\n”);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scanf(“%d”,&amp;size);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int* arr = (int*)malloc(size*sizeof(int));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if (!arr)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     return NULL;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for (i=0 ; i &lt; size;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     arr[i] = i+1;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*pSize = size;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return arr;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 smtClean="0"/>
              <a:t>void main</a:t>
            </a:r>
            <a:r>
              <a:rPr lang="en-US" sz="1600" noProof="1"/>
              <a:t>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int  *arr, i,size</a:t>
            </a:r>
            <a:r>
              <a:rPr lang="en-US" sz="1600" noProof="1" smtClean="0"/>
              <a:t>;</a:t>
            </a: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arr </a:t>
            </a:r>
            <a:r>
              <a:rPr lang="en-US" sz="1600" noProof="1" smtClean="0"/>
              <a:t>=</a:t>
            </a: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if(!arr) return</a:t>
            </a:r>
            <a:r>
              <a:rPr lang="en-US" sz="1600" noProof="1" smtClean="0"/>
              <a:t>;</a:t>
            </a:r>
            <a:endParaRPr lang="he-IL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 smtClean="0"/>
              <a:t>	printArr(arr,size);</a:t>
            </a: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free(arr);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sp>
        <p:nvSpPr>
          <p:cNvPr id="174138" name="Text Box 58"/>
          <p:cNvSpPr txBox="1">
            <a:spLocks noChangeArrowheads="1"/>
          </p:cNvSpPr>
          <p:nvPr/>
        </p:nvSpPr>
        <p:spPr bwMode="auto">
          <a:xfrm>
            <a:off x="1868714" y="5365683"/>
            <a:ext cx="22098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buildArray(&amp;size);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208" name="AutoShape 128"/>
          <p:cNvSpPr>
            <a:spLocks noChangeArrowheads="1"/>
          </p:cNvSpPr>
          <p:nvPr/>
        </p:nvSpPr>
        <p:spPr bwMode="auto">
          <a:xfrm>
            <a:off x="4987940" y="4977631"/>
            <a:ext cx="4191000" cy="1354723"/>
          </a:xfrm>
          <a:prstGeom prst="wedgeRectCallout">
            <a:avLst>
              <a:gd name="adj1" fmla="val -50065"/>
              <a:gd name="adj2" fmla="val 20697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אם אנחנו יוצאים מפונקציה שהקצתה </a:t>
            </a:r>
          </a:p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דינאמית ולא שחררה, חובה להחזיר את כתובת ההתחלה של ההקצאה, כדי שנוכל לשחרר אותה בהמשך!</a:t>
            </a:r>
          </a:p>
        </p:txBody>
      </p:sp>
      <p:pic>
        <p:nvPicPr>
          <p:cNvPr id="19" name="Picture 1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87" y="1409700"/>
            <a:ext cx="5905602" cy="126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0955" y="3790950"/>
            <a:ext cx="158265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65400" y="1143000"/>
            <a:ext cx="850900" cy="3048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40348" y="5337175"/>
            <a:ext cx="488652" cy="3048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52215" y="5156199"/>
            <a:ext cx="488652" cy="22853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0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40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40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08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408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408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408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408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74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74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74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4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74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74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8" grpId="0"/>
      <p:bldP spid="174208" grpId="0" animBg="1"/>
      <p:bldP spid="2" grpId="0" animBg="1"/>
      <p:bldP spid="11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הקצאה בתוך פונקציה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אחריות שלנו כמתכנתים לשחרר את כל הזיכרון </a:t>
            </a:r>
            <a:r>
              <a:rPr lang="he-IL" dirty="0" err="1" smtClean="0"/>
              <a:t>שהקצאנו</a:t>
            </a:r>
            <a:endParaRPr lang="he-IL" dirty="0" smtClean="0"/>
          </a:p>
          <a:p>
            <a:r>
              <a:rPr lang="he-IL" dirty="0" smtClean="0"/>
              <a:t>יש לשים לב בייחוד במקרים בהם ההקצאה מתבצעת בפונקציה אחת, והשחרור צריך להיות בפונקציה אחרת!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6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הגדלת מערך</a:t>
            </a:r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82149"/>
            <a:ext cx="10259568" cy="5477880"/>
          </a:xfrm>
        </p:spPr>
        <p:txBody>
          <a:bodyPr>
            <a:normAutofit/>
          </a:bodyPr>
          <a:lstStyle/>
          <a:p>
            <a:r>
              <a:rPr lang="he-IL" dirty="0" smtClean="0"/>
              <a:t>בעיה: אנו קולטים מהמשתמש מספרים לתוך מערך עד קליטת 1-.</a:t>
            </a:r>
          </a:p>
          <a:p>
            <a:r>
              <a:rPr lang="he-IL" dirty="0" smtClean="0"/>
              <a:t>יש צורך להגדיל את גודל המערך כאשר אין מקום</a:t>
            </a:r>
          </a:p>
          <a:p>
            <a:r>
              <a:rPr lang="he-IL" dirty="0" smtClean="0"/>
              <a:t>פתרון:</a:t>
            </a:r>
          </a:p>
          <a:p>
            <a:pPr lvl="1"/>
            <a:r>
              <a:rPr lang="he-IL" dirty="0" smtClean="0"/>
              <a:t>קרא את האיבר החדש, אם התקבל 1-   צא</a:t>
            </a:r>
          </a:p>
          <a:p>
            <a:pPr lvl="1"/>
            <a:r>
              <a:rPr lang="he-IL" dirty="0" smtClean="0"/>
              <a:t>אם אין מקום במערך, הקצה מערך גדול פי 2 (החלטה)</a:t>
            </a:r>
          </a:p>
          <a:p>
            <a:pPr lvl="2"/>
            <a:r>
              <a:rPr lang="he-IL" dirty="0" smtClean="0"/>
              <a:t>העתק למערך החדש את האיברים מהמערך הישן</a:t>
            </a:r>
          </a:p>
          <a:p>
            <a:pPr lvl="2"/>
            <a:r>
              <a:rPr lang="he-IL" dirty="0" smtClean="0"/>
              <a:t>שחרר את המערך המקורי</a:t>
            </a:r>
          </a:p>
          <a:p>
            <a:pPr lvl="2"/>
            <a:r>
              <a:rPr lang="he-IL" dirty="0" smtClean="0"/>
              <a:t>שנה את מצביע המערך להצביע למערך החדש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5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הגדלת מערך - הפלט</a:t>
            </a:r>
            <a:endParaRPr lang="en-US" smtClean="0"/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99706" y="1169930"/>
            <a:ext cx="6324600" cy="401002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7778" y="5586526"/>
            <a:ext cx="10716768" cy="1336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6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73252" indent="-342900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32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2400" i="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860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he-IL" smtClean="0"/>
              <a:t>לשימחתינו יש פונקציה אחת שעושה את כל אילו.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803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10259568" cy="1033669"/>
          </a:xfrm>
        </p:spPr>
        <p:txBody>
          <a:bodyPr/>
          <a:lstStyle/>
          <a:p>
            <a:pPr algn="r"/>
            <a:r>
              <a:rPr lang="he-IL" dirty="0" smtClean="0"/>
              <a:t>הפונקציה </a:t>
            </a:r>
            <a:r>
              <a:rPr lang="en-US" dirty="0" err="1" smtClean="0"/>
              <a:t>realloc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79840"/>
            <a:ext cx="10716768" cy="5778159"/>
          </a:xfrm>
        </p:spPr>
        <p:txBody>
          <a:bodyPr>
            <a:normAutofit fontScale="77500" lnSpcReduction="20000"/>
          </a:bodyPr>
          <a:lstStyle/>
          <a:p>
            <a:pPr marL="0" indent="0" algn="ctr" rtl="0">
              <a:lnSpc>
                <a:spcPct val="120000"/>
              </a:lnSpc>
              <a:buNone/>
            </a:pPr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size</a:t>
            </a:r>
            <a:r>
              <a:rPr lang="he-IL" dirty="0"/>
              <a:t>; (</a:t>
            </a:r>
          </a:p>
          <a:p>
            <a:pPr>
              <a:lnSpc>
                <a:spcPct val="120000"/>
              </a:lnSpc>
            </a:pPr>
            <a:r>
              <a:rPr lang="he-IL" dirty="0" smtClean="0"/>
              <a:t>פונקציה שמשנה גודל </a:t>
            </a:r>
            <a:r>
              <a:rPr lang="he-IL" dirty="0" err="1" smtClean="0"/>
              <a:t>איזור</a:t>
            </a:r>
            <a:r>
              <a:rPr lang="he-IL" dirty="0" smtClean="0"/>
              <a:t> זיכרון שהוקצה דינאמית</a:t>
            </a:r>
          </a:p>
          <a:p>
            <a:pPr>
              <a:lnSpc>
                <a:spcPct val="120000"/>
              </a:lnSpc>
            </a:pPr>
            <a:r>
              <a:rPr lang="he-IL" dirty="0" smtClean="0"/>
              <a:t>הפונקציה מבצעת את הפעולות הבאות:</a:t>
            </a:r>
          </a:p>
          <a:p>
            <a:pPr lvl="1">
              <a:lnSpc>
                <a:spcPct val="120000"/>
              </a:lnSpc>
            </a:pPr>
            <a:r>
              <a:rPr lang="he-IL" dirty="0" smtClean="0"/>
              <a:t>מקצה זיכרון חדש בגודל המבוקש (בדרך כלל גדול יותר)</a:t>
            </a:r>
          </a:p>
          <a:p>
            <a:pPr lvl="1">
              <a:lnSpc>
                <a:spcPct val="120000"/>
              </a:lnSpc>
            </a:pPr>
            <a:r>
              <a:rPr lang="he-IL" dirty="0" smtClean="0"/>
              <a:t>מעתיקה לזיכרון החדש את האיברים מהזיכרון המקורי</a:t>
            </a:r>
          </a:p>
          <a:p>
            <a:pPr lvl="1">
              <a:lnSpc>
                <a:spcPct val="120000"/>
              </a:lnSpc>
            </a:pPr>
            <a:r>
              <a:rPr lang="he-IL" dirty="0" smtClean="0"/>
              <a:t>משחררת את הזיכרון המקורי</a:t>
            </a:r>
          </a:p>
          <a:p>
            <a:pPr>
              <a:lnSpc>
                <a:spcPct val="120000"/>
              </a:lnSpc>
            </a:pPr>
            <a:r>
              <a:rPr lang="he-IL" dirty="0" smtClean="0"/>
              <a:t>הפונקציה מקבלת כפרמטר את כתובת ההתחלה של הזיכרון שהוקצה ואת גודל הזיכרון החדש המבוקש. במידה ו </a:t>
            </a:r>
            <a:r>
              <a:rPr lang="en-US" dirty="0" err="1" smtClean="0"/>
              <a:t>ptr</a:t>
            </a:r>
            <a:r>
              <a:rPr lang="he-IL" dirty="0" smtClean="0"/>
              <a:t> </a:t>
            </a:r>
            <a:r>
              <a:rPr lang="en-US" dirty="0" smtClean="0"/>
              <a:t>NULL</a:t>
            </a:r>
            <a:r>
              <a:rPr lang="he-IL" dirty="0" smtClean="0"/>
              <a:t> יתבצע </a:t>
            </a:r>
            <a:r>
              <a:rPr lang="en-US" dirty="0" smtClean="0"/>
              <a:t>malloc</a:t>
            </a:r>
            <a:endParaRPr lang="he-IL" dirty="0" smtClean="0"/>
          </a:p>
          <a:p>
            <a:pPr>
              <a:lnSpc>
                <a:spcPct val="120000"/>
              </a:lnSpc>
            </a:pPr>
            <a:r>
              <a:rPr lang="he-IL" dirty="0" smtClean="0"/>
              <a:t>הפונקציה מחזירה את כתובת ההתחלה של הזיכרון החדש</a:t>
            </a:r>
          </a:p>
          <a:p>
            <a:pPr lvl="1">
              <a:lnSpc>
                <a:spcPct val="120000"/>
              </a:lnSpc>
            </a:pPr>
            <a:r>
              <a:rPr lang="he-IL" dirty="0" smtClean="0"/>
              <a:t>יתכן וזו תהיה הכתובת המקורית, במידה והיה מספיק מקום להגדלה במקום המקורי בו המערך הוקצה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8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מוטיבציה להקצאות דינאמיות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מהי הקצאה דינאמית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פונקציות הקצאה דינאמית</a:t>
            </a:r>
          </a:p>
          <a:p>
            <a:pPr>
              <a:lnSpc>
                <a:spcPct val="90000"/>
              </a:lnSpc>
            </a:pPr>
            <a:r>
              <a:rPr lang="he-IL" dirty="0"/>
              <a:t>החזרת זיכרון מפונקציה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הגדלת </a:t>
            </a:r>
            <a:r>
              <a:rPr lang="he-IL" dirty="0"/>
              <a:t>מערך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הקצאת מערך של מערכים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הפונקציה </a:t>
            </a:r>
            <a:r>
              <a:rPr lang="en-US" dirty="0" err="1" smtClean="0"/>
              <a:t>strdup</a:t>
            </a:r>
            <a:endParaRPr lang="he-IL" dirty="0" smtClean="0"/>
          </a:p>
          <a:p>
            <a:pPr>
              <a:lnSpc>
                <a:spcPct val="90000"/>
              </a:lnSpc>
            </a:pPr>
            <a:r>
              <a:rPr lang="he-IL" dirty="0" smtClean="0"/>
              <a:t>מבנים עם הקצאות דינאמיות</a:t>
            </a:r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5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"/>
            <a:ext cx="8229600" cy="1139825"/>
          </a:xfrm>
        </p:spPr>
        <p:txBody>
          <a:bodyPr>
            <a:normAutofit fontScale="90000"/>
          </a:bodyPr>
          <a:lstStyle/>
          <a:p>
            <a:pPr algn="r"/>
            <a:r>
              <a:rPr lang="he-IL" sz="4000" dirty="0"/>
              <a:t>הגדלת מערך – שימוש </a:t>
            </a:r>
            <a:r>
              <a:rPr lang="en-US" sz="4000" dirty="0"/>
              <a:t>realloc</a:t>
            </a:r>
            <a:r>
              <a:rPr lang="he-IL" sz="4000" dirty="0"/>
              <a:t/>
            </a:r>
            <a:br>
              <a:rPr lang="he-IL" sz="4000" dirty="0"/>
            </a:br>
            <a:endParaRPr lang="en-US" sz="4000" dirty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514438"/>
            <a:ext cx="8229600" cy="6245200"/>
          </a:xfrm>
        </p:spPr>
        <p:txBody>
          <a:bodyPr>
            <a:noAutofit/>
          </a:bodyPr>
          <a:lstStyle/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int main()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{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int num, i;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int physSize = 2, logicSize = 0;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int* arr = (int</a:t>
            </a:r>
            <a:r>
              <a:rPr lang="en-US" sz="1400" noProof="1" smtClean="0"/>
              <a:t>*)calloc(physSize,sizeof(int));</a:t>
            </a:r>
            <a:r>
              <a:rPr lang="en-US" sz="1400" noProof="1">
                <a:solidFill>
                  <a:srgbClr val="FF0000"/>
                </a:solidFill>
              </a:rPr>
              <a:t> //need to </a:t>
            </a:r>
            <a:r>
              <a:rPr lang="en-US" sz="1400" noProof="1" smtClean="0">
                <a:solidFill>
                  <a:srgbClr val="FF0000"/>
                </a:solidFill>
              </a:rPr>
              <a:t>check</a:t>
            </a:r>
            <a:endParaRPr lang="en-US" sz="1400" noProof="1"/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printf("Please enter numbers, -1 to stop:\n");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while (1)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{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    scanf("%d", &amp;num);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    if (num == -1)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	</a:t>
            </a:r>
            <a:r>
              <a:rPr lang="en-US" sz="1400" dirty="0"/>
              <a:t>   </a:t>
            </a:r>
            <a:r>
              <a:rPr lang="en-US" sz="1400" noProof="1"/>
              <a:t>break;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</a:t>
            </a:r>
            <a:r>
              <a:rPr lang="en-US" sz="1400" dirty="0"/>
              <a:t>    </a:t>
            </a:r>
            <a:r>
              <a:rPr lang="en-US" sz="1400" noProof="1"/>
              <a:t>if (physSize == logicSize)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</a:t>
            </a:r>
            <a:r>
              <a:rPr lang="en-US" sz="1400" dirty="0"/>
              <a:t>    </a:t>
            </a:r>
            <a:r>
              <a:rPr lang="en-US" sz="1400" noProof="1"/>
              <a:t>{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	</a:t>
            </a:r>
            <a:r>
              <a:rPr lang="en-US" sz="1400" dirty="0"/>
              <a:t>    </a:t>
            </a:r>
            <a:r>
              <a:rPr lang="en-US" sz="1400" noProof="1"/>
              <a:t>physSize *= 2;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	</a:t>
            </a:r>
            <a:r>
              <a:rPr lang="en-US" sz="1400" dirty="0"/>
              <a:t>    </a:t>
            </a:r>
            <a:r>
              <a:rPr lang="en-US" sz="1400" b="1" noProof="1"/>
              <a:t>arr = (int*)realloc(arr, physSize*sizeof(int</a:t>
            </a:r>
            <a:r>
              <a:rPr lang="en-US" sz="1400" b="1" noProof="1" smtClean="0"/>
              <a:t>));</a:t>
            </a:r>
            <a:r>
              <a:rPr lang="en-US" sz="1400" noProof="1">
                <a:solidFill>
                  <a:srgbClr val="FF0000"/>
                </a:solidFill>
              </a:rPr>
              <a:t> //need to </a:t>
            </a:r>
            <a:r>
              <a:rPr lang="en-US" sz="1400" noProof="1" smtClean="0">
                <a:solidFill>
                  <a:srgbClr val="FF0000"/>
                </a:solidFill>
              </a:rPr>
              <a:t>check</a:t>
            </a:r>
            <a:endParaRPr lang="en-US" sz="1400" b="1" noProof="1"/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	</a:t>
            </a:r>
            <a:r>
              <a:rPr lang="en-US" sz="1400" dirty="0"/>
              <a:t>    </a:t>
            </a:r>
            <a:r>
              <a:rPr lang="en-US" sz="1400" noProof="1"/>
              <a:t>printf("Doubled the array size to %d\n", physSize);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</a:t>
            </a:r>
            <a:r>
              <a:rPr lang="en-US" sz="1400" dirty="0"/>
              <a:t>    </a:t>
            </a:r>
            <a:r>
              <a:rPr lang="en-US" sz="1400" noProof="1"/>
              <a:t>}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    printf("Read number is %d\n", num);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    arr[logicSize] = num;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    logicSize++;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}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printf("The array has %d elements (physSize=%d):\n", 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			logicSize, physSize);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for (i=0 ; i &lt; logicSize ; i++)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	printf("%d ", arr[i]);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printf("\n");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	free(arr);</a:t>
            </a:r>
          </a:p>
          <a:p>
            <a:pPr marL="533400" indent="-533400" algn="l" rtl="0">
              <a:spcBef>
                <a:spcPts val="0"/>
              </a:spcBef>
              <a:buNone/>
            </a:pPr>
            <a:r>
              <a:rPr lang="en-US" sz="1400" noProof="1"/>
              <a:t>}</a:t>
            </a:r>
          </a:p>
          <a:p>
            <a:pPr marL="533400" indent="-533400" algn="l" rtl="0">
              <a:spcBef>
                <a:spcPts val="0"/>
              </a:spcBef>
              <a:buNone/>
            </a:pPr>
            <a:endParaRPr lang="en-US" sz="1400" noProof="1"/>
          </a:p>
          <a:p>
            <a:pPr marL="533400" indent="-53340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>
              <a:solidFill>
                <a:srgbClr val="A31515"/>
              </a:solidFill>
            </a:endParaRPr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7772400" y="6172201"/>
            <a:ext cx="2971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הזיכרון של ה-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6477000" y="762000"/>
            <a:ext cx="4191000" cy="28194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772400" y="3581401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זיכרון ה-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  <p:graphicFrame>
        <p:nvGraphicFramePr>
          <p:cNvPr id="203783" name="Group 7"/>
          <p:cNvGraphicFramePr>
            <a:graphicFrameLocks noGrp="1"/>
          </p:cNvGraphicFramePr>
          <p:nvPr/>
        </p:nvGraphicFramePr>
        <p:xfrm>
          <a:off x="8077200" y="1233489"/>
          <a:ext cx="2057400" cy="701993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273" name="Group 497"/>
          <p:cNvGraphicFramePr>
            <a:graphicFrameLocks noGrp="1"/>
          </p:cNvGraphicFramePr>
          <p:nvPr/>
        </p:nvGraphicFramePr>
        <p:xfrm>
          <a:off x="7620000" y="4419601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3913" name="Group 137"/>
          <p:cNvGraphicFramePr>
            <a:graphicFrameLocks noGrp="1"/>
          </p:cNvGraphicFramePr>
          <p:nvPr/>
        </p:nvGraphicFramePr>
        <p:xfrm>
          <a:off x="8077200" y="1219201"/>
          <a:ext cx="2057400" cy="701993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985" name="Group 209"/>
          <p:cNvGraphicFramePr>
            <a:graphicFrameLocks noGrp="1"/>
          </p:cNvGraphicFramePr>
          <p:nvPr/>
        </p:nvGraphicFramePr>
        <p:xfrm>
          <a:off x="8077200" y="1203326"/>
          <a:ext cx="2057400" cy="701993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137" name="Group 361"/>
          <p:cNvGraphicFramePr>
            <a:graphicFrameLocks noGrp="1"/>
          </p:cNvGraphicFramePr>
          <p:nvPr/>
        </p:nvGraphicFramePr>
        <p:xfrm>
          <a:off x="7086600" y="2057401"/>
          <a:ext cx="2057400" cy="1435419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188" name="Group 412"/>
          <p:cNvGraphicFramePr>
            <a:graphicFrameLocks noGrp="1"/>
          </p:cNvGraphicFramePr>
          <p:nvPr/>
        </p:nvGraphicFramePr>
        <p:xfrm>
          <a:off x="7086600" y="2057401"/>
          <a:ext cx="2057400" cy="1435419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275" name="Group 499"/>
          <p:cNvGraphicFramePr>
            <a:graphicFrameLocks noGrp="1"/>
          </p:cNvGraphicFramePr>
          <p:nvPr/>
        </p:nvGraphicFramePr>
        <p:xfrm>
          <a:off x="7620000" y="4419601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303" name="Group 527"/>
          <p:cNvGraphicFramePr>
            <a:graphicFrameLocks noGrp="1"/>
          </p:cNvGraphicFramePr>
          <p:nvPr/>
        </p:nvGraphicFramePr>
        <p:xfrm>
          <a:off x="7620000" y="4419601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329" name="Group 553"/>
          <p:cNvGraphicFramePr>
            <a:graphicFrameLocks noGrp="1"/>
          </p:cNvGraphicFramePr>
          <p:nvPr/>
        </p:nvGraphicFramePr>
        <p:xfrm>
          <a:off x="7620000" y="4419601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355" name="Group 579"/>
          <p:cNvGraphicFramePr>
            <a:graphicFrameLocks noGrp="1"/>
          </p:cNvGraphicFramePr>
          <p:nvPr/>
        </p:nvGraphicFramePr>
        <p:xfrm>
          <a:off x="7620000" y="4419601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381" name="Group 605"/>
          <p:cNvGraphicFramePr>
            <a:graphicFrameLocks noGrp="1"/>
          </p:cNvGraphicFramePr>
          <p:nvPr/>
        </p:nvGraphicFramePr>
        <p:xfrm>
          <a:off x="7620000" y="4419601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407" name="Group 631"/>
          <p:cNvGraphicFramePr>
            <a:graphicFrameLocks noGrp="1"/>
          </p:cNvGraphicFramePr>
          <p:nvPr/>
        </p:nvGraphicFramePr>
        <p:xfrm>
          <a:off x="7620000" y="4419601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433" name="Group 657"/>
          <p:cNvGraphicFramePr>
            <a:graphicFrameLocks noGrp="1"/>
          </p:cNvGraphicFramePr>
          <p:nvPr/>
        </p:nvGraphicFramePr>
        <p:xfrm>
          <a:off x="7620000" y="4419601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459" name="Group 683"/>
          <p:cNvGraphicFramePr>
            <a:graphicFrameLocks noGrp="1"/>
          </p:cNvGraphicFramePr>
          <p:nvPr/>
        </p:nvGraphicFramePr>
        <p:xfrm>
          <a:off x="7620000" y="4419601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485" name="Group 709"/>
          <p:cNvGraphicFramePr>
            <a:graphicFrameLocks noGrp="1"/>
          </p:cNvGraphicFramePr>
          <p:nvPr/>
        </p:nvGraphicFramePr>
        <p:xfrm>
          <a:off x="7620000" y="4419601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536" name="Group 760"/>
          <p:cNvGraphicFramePr>
            <a:graphicFrameLocks noGrp="1"/>
          </p:cNvGraphicFramePr>
          <p:nvPr/>
        </p:nvGraphicFramePr>
        <p:xfrm>
          <a:off x="7620000" y="4419601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4562" name="Group 786"/>
          <p:cNvGraphicFramePr>
            <a:graphicFrameLocks noGrp="1"/>
          </p:cNvGraphicFramePr>
          <p:nvPr/>
        </p:nvGraphicFramePr>
        <p:xfrm>
          <a:off x="7620000" y="4419601"/>
          <a:ext cx="2819400" cy="1831659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num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physSize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logicSize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4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377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037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0377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0377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0377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0377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0377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0377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377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03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1000" fill="hold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20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0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20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20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20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20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03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0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9" dur="500"/>
                                        <p:tgtEl>
                                          <p:spTgt spid="20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9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0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4" dur="500"/>
                                        <p:tgtEl>
                                          <p:spTgt spid="20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4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6" dur="indefinite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2" dur="indefinite"/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5" dur="500"/>
                                        <p:tgtEl>
                                          <p:spTgt spid="2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9" dur="indefinite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0" dur="indefinite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1" dur="indefinite"/>
                                        <p:tgtEl>
                                          <p:spTgt spid="203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3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6" dur="500"/>
                                        <p:tgtEl>
                                          <p:spTgt spid="203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9" dur="500"/>
                                        <p:tgtEl>
                                          <p:spTgt spid="203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3" dur="500"/>
                                        <p:tgtEl>
                                          <p:spTgt spid="2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04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04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1" dur="indefinite"/>
                                        <p:tgtEl>
                                          <p:spTgt spid="203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2" dur="indefinite"/>
                                        <p:tgtEl>
                                          <p:spTgt spid="203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203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7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2037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3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4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5" dur="indefinite"/>
                                        <p:tgtEl>
                                          <p:spTgt spid="2037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204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204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3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4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5" dur="indefinite"/>
                                        <p:tgtEl>
                                          <p:spTgt spid="20377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04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04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4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5" dur="indefinite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9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0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1" dur="indefinite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204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204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9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0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1" dur="indefinite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5" dur="indefinite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6" dur="indefinite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7" dur="indefinite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1" dur="indefinite"/>
                                        <p:tgtEl>
                                          <p:spTgt spid="20377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2" dur="indefinite"/>
                                        <p:tgtEl>
                                          <p:spTgt spid="20377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3" dur="indefinite"/>
                                        <p:tgtEl>
                                          <p:spTgt spid="20377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5" dur="indefinite"/>
                                        <p:tgtEl>
                                          <p:spTgt spid="20377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6" dur="indefinite"/>
                                        <p:tgtEl>
                                          <p:spTgt spid="20377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7" dur="indefinite"/>
                                        <p:tgtEl>
                                          <p:spTgt spid="20377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1" dur="indefinite"/>
                                        <p:tgtEl>
                                          <p:spTgt spid="20377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2" dur="indefinite"/>
                                        <p:tgtEl>
                                          <p:spTgt spid="20377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3" dur="indefinite"/>
                                        <p:tgtEl>
                                          <p:spTgt spid="20377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5" dur="indefinite"/>
                                        <p:tgtEl>
                                          <p:spTgt spid="20377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6" dur="indefinite"/>
                                        <p:tgtEl>
                                          <p:spTgt spid="20377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7" dur="indefinite"/>
                                        <p:tgtEl>
                                          <p:spTgt spid="20377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9" dur="indefinite"/>
                                        <p:tgtEl>
                                          <p:spTgt spid="20377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0" dur="indefinite"/>
                                        <p:tgtEl>
                                          <p:spTgt spid="20377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1" dur="indefinite"/>
                                        <p:tgtEl>
                                          <p:spTgt spid="20377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5" dur="indefinite"/>
                                        <p:tgtEl>
                                          <p:spTgt spid="20377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6" dur="indefinite"/>
                                        <p:tgtEl>
                                          <p:spTgt spid="20377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7" dur="indefinite"/>
                                        <p:tgtEl>
                                          <p:spTgt spid="20377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9" dur="500"/>
                                        <p:tgtEl>
                                          <p:spTgt spid="20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2" dur="500"/>
                                        <p:tgtEl>
                                          <p:spTgt spid="204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7" dur="indefinite"/>
                                        <p:tgtEl>
                                          <p:spTgt spid="20377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8" dur="indefinite"/>
                                        <p:tgtEl>
                                          <p:spTgt spid="20377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9" dur="indefinite"/>
                                        <p:tgtEl>
                                          <p:spTgt spid="20377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1" dur="500"/>
                                        <p:tgtEl>
                                          <p:spTgt spid="204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4" dur="500"/>
                                        <p:tgtEl>
                                          <p:spTgt spid="204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7" dur="500"/>
                                        <p:tgtEl>
                                          <p:spTgt spid="204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0" dur="500"/>
                                        <p:tgtEl>
                                          <p:spTgt spid="204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3" dur="500"/>
                                        <p:tgtEl>
                                          <p:spTgt spid="204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6" dur="500"/>
                                        <p:tgtEl>
                                          <p:spTgt spid="204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9" dur="500"/>
                                        <p:tgtEl>
                                          <p:spTgt spid="204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2" dur="500"/>
                                        <p:tgtEl>
                                          <p:spTgt spid="204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5" dur="500"/>
                                        <p:tgtEl>
                                          <p:spTgt spid="204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8" dur="500"/>
                                        <p:tgtEl>
                                          <p:spTgt spid="204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1" dur="500"/>
                                        <p:tgtEl>
                                          <p:spTgt spid="204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4" dur="500"/>
                                        <p:tgtEl>
                                          <p:spTgt spid="204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הקצאת מערך של מערכים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באמצעות הקצאה דינאמית ניתן ליצור מטריצה שהיא מערך של מערכים</a:t>
            </a:r>
          </a:p>
          <a:p>
            <a:r>
              <a:rPr lang="he-IL" dirty="0" smtClean="0"/>
              <a:t>במקרה כזה ניתן לשלוח לפונקציה את המטריצה כזיכרון ** ולהשתמש בפונקציה ב [ ][ 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2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10259568" cy="892439"/>
          </a:xfrm>
        </p:spPr>
        <p:txBody>
          <a:bodyPr/>
          <a:lstStyle/>
          <a:p>
            <a:r>
              <a:rPr lang="he-IL" dirty="0" smtClean="0"/>
              <a:t>יצירת מטריצה כמערך של מערכים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10293" y="107604"/>
            <a:ext cx="10259568" cy="6750396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#include &lt;stdio.h&gt;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#include &lt;stdlib.h&gt;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 smtClean="0"/>
              <a:t>void main</a:t>
            </a:r>
            <a:r>
              <a:rPr lang="en-US" sz="1600" noProof="1"/>
              <a:t>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int rows</a:t>
            </a:r>
            <a:r>
              <a:rPr lang="en-US" sz="1600" noProof="1" smtClean="0"/>
              <a:t>, cols, </a:t>
            </a:r>
            <a:r>
              <a:rPr lang="en-US" sz="1600" noProof="1"/>
              <a:t>**</a:t>
            </a:r>
            <a:r>
              <a:rPr lang="en-US" sz="1600" noProof="1" smtClean="0"/>
              <a:t>matrix;</a:t>
            </a: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printf("Enter number of rows in the matrix: </a:t>
            </a:r>
            <a:r>
              <a:rPr lang="en-US" sz="1600" noProof="1" smtClean="0"/>
              <a:t>");</a:t>
            </a: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scanf("%d", &amp;rows);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matrix = </a:t>
            </a:r>
            <a:r>
              <a:rPr lang="en-US" sz="1600" b="1" noProof="1"/>
              <a:t>(int**)</a:t>
            </a:r>
            <a:r>
              <a:rPr lang="en-US" sz="1600" noProof="1"/>
              <a:t>malloc(rows*sizeof</a:t>
            </a:r>
            <a:r>
              <a:rPr lang="en-US" sz="1600" b="1" noProof="1"/>
              <a:t>(int</a:t>
            </a:r>
            <a:r>
              <a:rPr lang="en-US" sz="1600" b="1" noProof="1" smtClean="0"/>
              <a:t>*)</a:t>
            </a:r>
            <a:r>
              <a:rPr lang="en-US" sz="1600" noProof="1" smtClean="0"/>
              <a:t>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 smtClean="0"/>
              <a:t>	if(!matrix)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 </a:t>
            </a:r>
            <a:r>
              <a:rPr lang="en-US" sz="1600" noProof="1" smtClean="0"/>
              <a:t>     return;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printf("Enter number of </a:t>
            </a:r>
            <a:r>
              <a:rPr lang="en-US" sz="1600" noProof="1" smtClean="0"/>
              <a:t>cols in </a:t>
            </a:r>
            <a:r>
              <a:rPr lang="en-US" sz="1600" noProof="1"/>
              <a:t>the matrix: 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scanf("%d", </a:t>
            </a:r>
            <a:r>
              <a:rPr lang="en-US" sz="1600" noProof="1" smtClean="0"/>
              <a:t>&amp;cols);</a:t>
            </a: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for </a:t>
            </a:r>
            <a:r>
              <a:rPr lang="en-US" sz="1600" noProof="1" smtClean="0"/>
              <a:t>(int i = 0; i &lt; rows;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        </a:t>
            </a:r>
            <a:r>
              <a:rPr lang="en-US" sz="1600" noProof="1" smtClean="0"/>
              <a:t>matrix[i</a:t>
            </a:r>
            <a:r>
              <a:rPr lang="en-US" sz="1600" noProof="1"/>
              <a:t>] = (int</a:t>
            </a:r>
            <a:r>
              <a:rPr lang="en-US" sz="1600" noProof="1" smtClean="0"/>
              <a:t>*)calloc(cols,sizeof(int));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 smtClean="0"/>
              <a:t>	        If(!matrix[i])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 smtClean="0"/>
              <a:t>	        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</a:t>
            </a:r>
            <a:r>
              <a:rPr lang="en-US" sz="1600" noProof="1" smtClean="0"/>
              <a:t>	for(int j = 0; j &lt; i; j++)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</a:t>
            </a:r>
            <a:r>
              <a:rPr lang="en-US" sz="1600" noProof="1" smtClean="0"/>
              <a:t>	      free(matrix[j]);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</a:t>
            </a:r>
            <a:r>
              <a:rPr lang="en-US" sz="1600" noProof="1" smtClean="0"/>
              <a:t>	free(matrix);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</a:t>
            </a:r>
            <a:r>
              <a:rPr lang="en-US" sz="1600" noProof="1" smtClean="0"/>
              <a:t>	return;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 </a:t>
            </a:r>
            <a:r>
              <a:rPr lang="en-US" sz="1600" noProof="1" smtClean="0"/>
              <a:t>       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 smtClean="0"/>
              <a:t> </a:t>
            </a:r>
            <a:r>
              <a:rPr lang="en-US" sz="1600" noProof="1"/>
              <a:t>	</a:t>
            </a:r>
            <a:r>
              <a:rPr lang="en-US" sz="1600" noProof="1" smtClean="0"/>
              <a:t>}</a:t>
            </a: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 smtClean="0"/>
              <a:t>	printMat(matrix,rows,cols);</a:t>
            </a: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for(int </a:t>
            </a:r>
            <a:r>
              <a:rPr lang="en-US" sz="1600" noProof="1" smtClean="0"/>
              <a:t>i </a:t>
            </a:r>
            <a:r>
              <a:rPr lang="en-US" sz="1600" noProof="1"/>
              <a:t>= </a:t>
            </a:r>
            <a:r>
              <a:rPr lang="en-US" sz="1600" noProof="1" smtClean="0"/>
              <a:t>0; i </a:t>
            </a:r>
            <a:r>
              <a:rPr lang="en-US" sz="1600" noProof="1"/>
              <a:t>&lt; </a:t>
            </a:r>
            <a:r>
              <a:rPr lang="en-US" sz="1600" noProof="1" smtClean="0"/>
              <a:t>rows;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 </a:t>
            </a:r>
            <a:r>
              <a:rPr lang="en-US" sz="1600" noProof="1" smtClean="0"/>
              <a:t>      free(matrix[i]);</a:t>
            </a:r>
            <a:endParaRPr lang="en-US" sz="16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/>
              <a:t>	</a:t>
            </a:r>
            <a:r>
              <a:rPr lang="en-US" sz="1600" noProof="1" smtClean="0"/>
              <a:t>free(matrix</a:t>
            </a:r>
            <a:r>
              <a:rPr lang="en-US" sz="1600" noProof="1"/>
              <a:t>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 smtClean="0"/>
              <a:t>}</a:t>
            </a:r>
            <a:endParaRPr lang="en-US" sz="1600" noProof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656558" y="1547050"/>
            <a:ext cx="4176464" cy="280491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r" rtl="1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r" rtl="1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#include &lt;stdio.h&gt;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#include &lt;stdlib.h&gt;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6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void printMat(</a:t>
            </a:r>
            <a:r>
              <a:rPr lang="en-US" sz="1600" b="1" noProof="1">
                <a:latin typeface="Arial" panose="020B0604020202020204" pitchFamily="34" charset="0"/>
                <a:cs typeface="Arial" panose="020B0604020202020204" pitchFamily="34" charset="0"/>
              </a:rPr>
              <a:t>int**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mat, int rows, int cols)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printf("The matrix is:\n");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for (i=0 ; i &lt; rows ; i++)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       for (j=0 ; j &lt; cols; j++)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printf("%d ",</a:t>
            </a:r>
            <a:r>
              <a:rPr lang="en-US" sz="1600" b="1" noProof="1">
                <a:latin typeface="Arial" panose="020B0604020202020204" pitchFamily="34" charset="0"/>
                <a:cs typeface="Arial" panose="020B0604020202020204" pitchFamily="34" charset="0"/>
              </a:rPr>
              <a:t> matrix[i][j]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       printf("\n");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657850" y="4313733"/>
            <a:ext cx="4857749" cy="1523732"/>
          </a:xfrm>
          <a:prstGeom prst="wedgeRectCallout">
            <a:avLst>
              <a:gd name="adj1" fmla="val -49414"/>
              <a:gd name="adj2" fmla="val -28034"/>
            </a:avLst>
          </a:prstGeom>
          <a:solidFill>
            <a:srgbClr val="00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המטריצה לא נמצאת בזיכרון בצורה רציפה כמו בהגדרה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mat[3][4] </a:t>
            </a:r>
            <a:r>
              <a:rPr lang="he-I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!!!</a:t>
            </a:r>
          </a:p>
          <a:p>
            <a:pPr algn="ctr" rtl="1"/>
            <a:r>
              <a:rPr lang="he-IL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זיכרון של כל מערך (שורה) רציף!!!</a:t>
            </a:r>
            <a:endParaRPr lang="he-IL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0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הקצאת מערך של מערכים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ניתן גם ליצור מטריצה שבכל שורה יש מספר</a:t>
            </a:r>
            <a:r>
              <a:rPr lang="en-US" dirty="0" smtClean="0"/>
              <a:t> </a:t>
            </a:r>
            <a:r>
              <a:rPr lang="he-IL" dirty="0" smtClean="0"/>
              <a:t>שונה של איברים.</a:t>
            </a:r>
          </a:p>
          <a:p>
            <a:endParaRPr lang="en-US" dirty="0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422" y="3450770"/>
            <a:ext cx="4800600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9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121" y="1"/>
            <a:ext cx="10605408" cy="1139825"/>
          </a:xfrm>
        </p:spPr>
        <p:txBody>
          <a:bodyPr>
            <a:normAutofit/>
          </a:bodyPr>
          <a:lstStyle/>
          <a:p>
            <a:pPr algn="r"/>
            <a:r>
              <a:rPr lang="he-IL" dirty="0" smtClean="0"/>
              <a:t>מטריצה עם שורות באורך שונה</a:t>
            </a:r>
            <a:endParaRPr lang="en-US" dirty="0" smtClean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686483"/>
            <a:ext cx="8316416" cy="6285817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#include &lt;stdio.h&gt;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#include &lt;stdlib.h&gt;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 smtClean="0"/>
              <a:t>void main</a:t>
            </a:r>
            <a:r>
              <a:rPr lang="en-US" sz="1400" noProof="1"/>
              <a:t>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int rows, **matrix, i, j, *sizes;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printf("Enter number of rows in the matrix: 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scanf("%d", &amp;rows);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matrix = (int**)malloc(rows*sizeof(int</a:t>
            </a:r>
            <a:r>
              <a:rPr lang="en-US" sz="1400" noProof="1" smtClean="0"/>
              <a:t>*)); </a:t>
            </a:r>
            <a:r>
              <a:rPr lang="en-US" sz="1400" noProof="1" smtClean="0">
                <a:solidFill>
                  <a:srgbClr val="FF0000"/>
                </a:solidFill>
              </a:rPr>
              <a:t>//need to check</a:t>
            </a:r>
            <a:endParaRPr lang="en-US" sz="1400" noProof="1">
              <a:solidFill>
                <a:srgbClr val="FF0000"/>
              </a:solidFill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sizes = (int*)malloc(rows*sizeof(int</a:t>
            </a:r>
            <a:r>
              <a:rPr lang="en-US" sz="1400" noProof="1" smtClean="0"/>
              <a:t>)); </a:t>
            </a:r>
            <a:r>
              <a:rPr lang="en-US" sz="1400" noProof="1">
                <a:solidFill>
                  <a:srgbClr val="FF0000"/>
                </a:solidFill>
              </a:rPr>
              <a:t>//need to check</a:t>
            </a: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for (</a:t>
            </a:r>
            <a:r>
              <a:rPr lang="en-US" sz="1400" dirty="0"/>
              <a:t>         </a:t>
            </a:r>
            <a:r>
              <a:rPr lang="en-US" sz="1400" noProof="1"/>
              <a:t> ; </a:t>
            </a:r>
            <a:r>
              <a:rPr lang="en-US" sz="1400" dirty="0"/>
              <a:t>   </a:t>
            </a:r>
            <a:r>
              <a:rPr lang="en-US" sz="1400" noProof="1"/>
              <a:t> </a:t>
            </a:r>
            <a:r>
              <a:rPr lang="en-US" sz="1400" dirty="0"/>
              <a:t>           </a:t>
            </a:r>
            <a:r>
              <a:rPr lang="en-US" sz="1400" noProof="1"/>
              <a:t> ; </a:t>
            </a:r>
            <a:r>
              <a:rPr lang="en-US" sz="1400" dirty="0"/>
              <a:t>         )</a:t>
            </a: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        printf("Enter size of row #%d: ", i+1);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        scanf("%d", &amp;sizes[i]);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        matrix[i] = (int</a:t>
            </a:r>
            <a:r>
              <a:rPr lang="en-US" sz="1400" noProof="1" smtClean="0"/>
              <a:t>*)calloc(sizes[i],sizeof(int)); </a:t>
            </a:r>
            <a:r>
              <a:rPr lang="en-US" sz="1400" noProof="1">
                <a:solidFill>
                  <a:srgbClr val="FF0000"/>
                </a:solidFill>
              </a:rPr>
              <a:t>//need to check</a:t>
            </a: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        for (j=0 ; j &lt; sizes[i] ; j++)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matrix[i][j] = (i+1)*10+j+1;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printf("The matrix is:\n");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for (i=0 ; i &lt; rows 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       for (j=0 ; j &lt; sizes[i] ; j++)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            </a:t>
            </a:r>
            <a:r>
              <a:rPr lang="en-US" sz="1400" dirty="0"/>
              <a:t> </a:t>
            </a:r>
            <a:r>
              <a:rPr lang="en-US" sz="1400" noProof="1"/>
              <a:t>printf("%d ", matrix[i][j]);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       printf("\n");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free(sizes);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for (</a:t>
            </a:r>
            <a:r>
              <a:rPr lang="en-US" sz="1400" dirty="0"/>
              <a:t>       </a:t>
            </a:r>
            <a:r>
              <a:rPr lang="en-US" sz="1400" noProof="1"/>
              <a:t>; </a:t>
            </a:r>
            <a:r>
              <a:rPr lang="en-US" sz="1400" dirty="0"/>
              <a:t>              </a:t>
            </a:r>
            <a:r>
              <a:rPr lang="en-US" sz="1400" noProof="1"/>
              <a:t> ; </a:t>
            </a:r>
            <a:r>
              <a:rPr lang="en-US" sz="1400" dirty="0"/>
              <a:t>  </a:t>
            </a:r>
            <a:r>
              <a:rPr lang="he-IL" sz="1400" dirty="0"/>
              <a:t> </a:t>
            </a:r>
            <a:r>
              <a:rPr lang="en-US" sz="1400" dirty="0"/>
              <a:t>      )</a:t>
            </a: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free(matrix[i]);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free(matrix);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}</a:t>
            </a:r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8305800" y="3200401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הזיכרון של ה-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5257800" y="3810000"/>
            <a:ext cx="5334000" cy="30480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991600" y="64912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זיכרון ה-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  <p:graphicFrame>
        <p:nvGraphicFramePr>
          <p:cNvPr id="180398" name="Group 174"/>
          <p:cNvGraphicFramePr>
            <a:graphicFrameLocks noGrp="1"/>
          </p:cNvGraphicFramePr>
          <p:nvPr/>
        </p:nvGraphicFramePr>
        <p:xfrm>
          <a:off x="5410200" y="4114800"/>
          <a:ext cx="2057400" cy="1099186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291" name="Group 67"/>
          <p:cNvGraphicFramePr>
            <a:graphicFrameLocks noGrp="1"/>
          </p:cNvGraphicFramePr>
          <p:nvPr/>
        </p:nvGraphicFramePr>
        <p:xfrm>
          <a:off x="7543800" y="1447800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294" name="Group 70"/>
          <p:cNvGraphicFramePr>
            <a:graphicFrameLocks noGrp="1"/>
          </p:cNvGraphicFramePr>
          <p:nvPr/>
        </p:nvGraphicFramePr>
        <p:xfrm>
          <a:off x="7543800" y="1447800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320" name="Group 96"/>
          <p:cNvGraphicFramePr>
            <a:graphicFrameLocks noGrp="1"/>
          </p:cNvGraphicFramePr>
          <p:nvPr/>
        </p:nvGraphicFramePr>
        <p:xfrm>
          <a:off x="7543800" y="1447800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397" name="Group 173"/>
          <p:cNvGraphicFramePr>
            <a:graphicFrameLocks noGrp="1"/>
          </p:cNvGraphicFramePr>
          <p:nvPr/>
        </p:nvGraphicFramePr>
        <p:xfrm>
          <a:off x="8153400" y="545465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399" name="Group 175"/>
          <p:cNvGraphicFramePr>
            <a:graphicFrameLocks noGrp="1"/>
          </p:cNvGraphicFramePr>
          <p:nvPr/>
        </p:nvGraphicFramePr>
        <p:xfrm>
          <a:off x="7543800" y="1447800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425" name="Text Box 201"/>
          <p:cNvSpPr txBox="1">
            <a:spLocks noChangeArrowheads="1"/>
          </p:cNvSpPr>
          <p:nvPr/>
        </p:nvSpPr>
        <p:spPr bwMode="auto">
          <a:xfrm>
            <a:off x="1488976" y="2828626"/>
            <a:ext cx="1143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Verdana" pitchFamily="34" charset="0"/>
              </a:rPr>
              <a:t>i</a:t>
            </a:r>
            <a:r>
              <a:rPr lang="en-US" sz="1200" dirty="0">
                <a:latin typeface="Verdana" pitchFamily="34" charset="0"/>
              </a:rPr>
              <a:t>=0</a:t>
            </a:r>
          </a:p>
        </p:txBody>
      </p:sp>
      <p:sp>
        <p:nvSpPr>
          <p:cNvPr id="180426" name="Text Box 202"/>
          <p:cNvSpPr txBox="1">
            <a:spLocks noChangeArrowheads="1"/>
          </p:cNvSpPr>
          <p:nvPr/>
        </p:nvSpPr>
        <p:spPr bwMode="auto">
          <a:xfrm>
            <a:off x="1984276" y="2824198"/>
            <a:ext cx="1143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Verdana" pitchFamily="34" charset="0"/>
              </a:rPr>
              <a:t>i</a:t>
            </a:r>
            <a:r>
              <a:rPr lang="en-US" sz="1200" dirty="0">
                <a:latin typeface="Verdana" pitchFamily="34" charset="0"/>
              </a:rPr>
              <a:t> &lt; rows</a:t>
            </a:r>
          </a:p>
        </p:txBody>
      </p:sp>
      <p:sp>
        <p:nvSpPr>
          <p:cNvPr id="180427" name="Text Box 203"/>
          <p:cNvSpPr txBox="1">
            <a:spLocks noChangeArrowheads="1"/>
          </p:cNvSpPr>
          <p:nvPr/>
        </p:nvSpPr>
        <p:spPr bwMode="auto">
          <a:xfrm>
            <a:off x="2961184" y="2828626"/>
            <a:ext cx="1143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Verdana" pitchFamily="34" charset="0"/>
              </a:rPr>
              <a:t>i</a:t>
            </a:r>
            <a:r>
              <a:rPr lang="en-US" sz="1200" dirty="0">
                <a:latin typeface="Verdana" pitchFamily="34" charset="0"/>
              </a:rPr>
              <a:t>++</a:t>
            </a:r>
          </a:p>
        </p:txBody>
      </p:sp>
      <p:graphicFrame>
        <p:nvGraphicFramePr>
          <p:cNvPr id="180428" name="Group 204"/>
          <p:cNvGraphicFramePr>
            <a:graphicFrameLocks noGrp="1"/>
          </p:cNvGraphicFramePr>
          <p:nvPr/>
        </p:nvGraphicFramePr>
        <p:xfrm>
          <a:off x="7543800" y="1447800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473" name="Group 249"/>
          <p:cNvGraphicFramePr>
            <a:graphicFrameLocks noGrp="1"/>
          </p:cNvGraphicFramePr>
          <p:nvPr/>
        </p:nvGraphicFramePr>
        <p:xfrm>
          <a:off x="8153400" y="545465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511" name="Group 287"/>
          <p:cNvGraphicFramePr>
            <a:graphicFrameLocks noGrp="1"/>
          </p:cNvGraphicFramePr>
          <p:nvPr/>
        </p:nvGraphicFramePr>
        <p:xfrm>
          <a:off x="7467600" y="3657601"/>
          <a:ext cx="1981200" cy="732473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512" name="Group 288"/>
          <p:cNvGraphicFramePr>
            <a:graphicFrameLocks noGrp="1"/>
          </p:cNvGraphicFramePr>
          <p:nvPr/>
        </p:nvGraphicFramePr>
        <p:xfrm>
          <a:off x="5410200" y="4114800"/>
          <a:ext cx="2057400" cy="1099186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531" name="Group 307"/>
          <p:cNvGraphicFramePr>
            <a:graphicFrameLocks noGrp="1"/>
          </p:cNvGraphicFramePr>
          <p:nvPr/>
        </p:nvGraphicFramePr>
        <p:xfrm>
          <a:off x="7467600" y="3657601"/>
          <a:ext cx="1981200" cy="732473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546" name="Group 322"/>
          <p:cNvGraphicFramePr>
            <a:graphicFrameLocks noGrp="1"/>
          </p:cNvGraphicFramePr>
          <p:nvPr/>
        </p:nvGraphicFramePr>
        <p:xfrm>
          <a:off x="7543800" y="1447800"/>
          <a:ext cx="2743200" cy="1832612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572" name="Group 348"/>
          <p:cNvGraphicFramePr>
            <a:graphicFrameLocks noGrp="1"/>
          </p:cNvGraphicFramePr>
          <p:nvPr/>
        </p:nvGraphicFramePr>
        <p:xfrm>
          <a:off x="8153400" y="545465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629" name="Group 405"/>
          <p:cNvGraphicFramePr>
            <a:graphicFrameLocks noGrp="1"/>
          </p:cNvGraphicFramePr>
          <p:nvPr/>
        </p:nvGraphicFramePr>
        <p:xfrm>
          <a:off x="8686800" y="438785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610" name="Group 386"/>
          <p:cNvGraphicFramePr>
            <a:graphicFrameLocks noGrp="1"/>
          </p:cNvGraphicFramePr>
          <p:nvPr/>
        </p:nvGraphicFramePr>
        <p:xfrm>
          <a:off x="5410200" y="4114800"/>
          <a:ext cx="2057400" cy="1099186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630" name="Group 406"/>
          <p:cNvGraphicFramePr>
            <a:graphicFrameLocks noGrp="1"/>
          </p:cNvGraphicFramePr>
          <p:nvPr/>
        </p:nvGraphicFramePr>
        <p:xfrm>
          <a:off x="8686800" y="438785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783" name="Group 559"/>
          <p:cNvGraphicFramePr>
            <a:graphicFrameLocks noGrp="1"/>
          </p:cNvGraphicFramePr>
          <p:nvPr/>
        </p:nvGraphicFramePr>
        <p:xfrm>
          <a:off x="7543800" y="1447801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675" name="Group 451"/>
          <p:cNvGraphicFramePr>
            <a:graphicFrameLocks noGrp="1"/>
          </p:cNvGraphicFramePr>
          <p:nvPr/>
        </p:nvGraphicFramePr>
        <p:xfrm>
          <a:off x="8153400" y="5454650"/>
          <a:ext cx="1981200" cy="1099186"/>
        </p:xfrm>
        <a:graphic>
          <a:graphicData uri="http://schemas.openxmlformats.org/drawingml/2006/table">
            <a:tbl>
              <a:tblPr/>
              <a:tblGrid>
                <a:gridCol w="5334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721" name="Group 497"/>
          <p:cNvGraphicFramePr>
            <a:graphicFrameLocks noGrp="1"/>
          </p:cNvGraphicFramePr>
          <p:nvPr/>
        </p:nvGraphicFramePr>
        <p:xfrm>
          <a:off x="5791200" y="5257801"/>
          <a:ext cx="2057400" cy="1465899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741" name="Group 517"/>
          <p:cNvGraphicFramePr>
            <a:graphicFrameLocks noGrp="1"/>
          </p:cNvGraphicFramePr>
          <p:nvPr/>
        </p:nvGraphicFramePr>
        <p:xfrm>
          <a:off x="5410200" y="4102100"/>
          <a:ext cx="2057400" cy="1099186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760" name="Group 536"/>
          <p:cNvGraphicFramePr>
            <a:graphicFrameLocks noGrp="1"/>
          </p:cNvGraphicFramePr>
          <p:nvPr/>
        </p:nvGraphicFramePr>
        <p:xfrm>
          <a:off x="5791200" y="5257801"/>
          <a:ext cx="2057400" cy="1465899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784" name="Group 560"/>
          <p:cNvGraphicFramePr>
            <a:graphicFrameLocks noGrp="1"/>
          </p:cNvGraphicFramePr>
          <p:nvPr/>
        </p:nvGraphicFramePr>
        <p:xfrm>
          <a:off x="7543800" y="1447801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810" name="Text Box 586"/>
          <p:cNvSpPr txBox="1">
            <a:spLocks noChangeArrowheads="1"/>
          </p:cNvSpPr>
          <p:nvPr/>
        </p:nvSpPr>
        <p:spPr bwMode="auto">
          <a:xfrm>
            <a:off x="1450876" y="6157800"/>
            <a:ext cx="1219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i=0</a:t>
            </a:r>
          </a:p>
        </p:txBody>
      </p:sp>
      <p:sp>
        <p:nvSpPr>
          <p:cNvPr id="180811" name="Text Box 587"/>
          <p:cNvSpPr txBox="1">
            <a:spLocks noChangeArrowheads="1"/>
          </p:cNvSpPr>
          <p:nvPr/>
        </p:nvSpPr>
        <p:spPr bwMode="auto">
          <a:xfrm>
            <a:off x="1869976" y="6157800"/>
            <a:ext cx="1219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Verdana" pitchFamily="34" charset="0"/>
              </a:rPr>
              <a:t>i</a:t>
            </a:r>
            <a:r>
              <a:rPr lang="en-US" sz="1200" dirty="0">
                <a:latin typeface="Verdana" pitchFamily="34" charset="0"/>
              </a:rPr>
              <a:t> &lt; rows</a:t>
            </a:r>
          </a:p>
        </p:txBody>
      </p:sp>
      <p:sp>
        <p:nvSpPr>
          <p:cNvPr id="180812" name="Text Box 588"/>
          <p:cNvSpPr txBox="1">
            <a:spLocks noChangeArrowheads="1"/>
          </p:cNvSpPr>
          <p:nvPr/>
        </p:nvSpPr>
        <p:spPr bwMode="auto">
          <a:xfrm>
            <a:off x="2708176" y="6162228"/>
            <a:ext cx="1219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Verdana" pitchFamily="34" charset="0"/>
              </a:rPr>
              <a:t>i</a:t>
            </a:r>
            <a:r>
              <a:rPr lang="en-US" sz="1200" dirty="0">
                <a:latin typeface="Verdana" pitchFamily="34" charset="0"/>
              </a:rPr>
              <a:t>++</a:t>
            </a:r>
          </a:p>
        </p:txBody>
      </p:sp>
      <p:graphicFrame>
        <p:nvGraphicFramePr>
          <p:cNvPr id="180813" name="Group 589"/>
          <p:cNvGraphicFramePr>
            <a:graphicFrameLocks noGrp="1"/>
          </p:cNvGraphicFramePr>
          <p:nvPr/>
        </p:nvGraphicFramePr>
        <p:xfrm>
          <a:off x="7543800" y="1447801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840" name="Group 616"/>
          <p:cNvGraphicFramePr>
            <a:graphicFrameLocks noGrp="1"/>
          </p:cNvGraphicFramePr>
          <p:nvPr/>
        </p:nvGraphicFramePr>
        <p:xfrm>
          <a:off x="7543800" y="1447801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866" name="Group 642"/>
          <p:cNvGraphicFramePr>
            <a:graphicFrameLocks noGrp="1"/>
          </p:cNvGraphicFramePr>
          <p:nvPr/>
        </p:nvGraphicFramePr>
        <p:xfrm>
          <a:off x="7543800" y="1447801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892" name="Group 6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169"/>
              </p:ext>
            </p:extLst>
          </p:nvPr>
        </p:nvGraphicFramePr>
        <p:xfrm>
          <a:off x="7543800" y="1447801"/>
          <a:ext cx="2743200" cy="1831659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int:rows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matrix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sizes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022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8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8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02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802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80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802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802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802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802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802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8022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8022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8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8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8022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18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0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80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18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18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80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80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8042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804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1804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8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8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8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8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80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80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80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80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8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8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9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80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80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3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4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80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80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9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0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1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8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8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3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4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5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7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8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8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80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7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8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8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8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9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3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4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5" dur="indefinite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9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0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1" dur="indefinite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8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18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9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0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1" dur="indefinite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18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8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8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8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3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4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5" dur="indefinite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7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8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9" dur="indefinite"/>
                                        <p:tgtEl>
                                          <p:spTgt spid="180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8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8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7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8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9" dur="indefinite"/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8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8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7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8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9" dur="indefinite"/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3" dur="indefinite"/>
                                        <p:tgtEl>
                                          <p:spTgt spid="1802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4" dur="indefinite"/>
                                        <p:tgtEl>
                                          <p:spTgt spid="1802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5" dur="indefinite"/>
                                        <p:tgtEl>
                                          <p:spTgt spid="1802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9" dur="indefinite"/>
                                        <p:tgtEl>
                                          <p:spTgt spid="180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0" dur="indefinite"/>
                                        <p:tgtEl>
                                          <p:spTgt spid="180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1" dur="indefinite"/>
                                        <p:tgtEl>
                                          <p:spTgt spid="1802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3" dur="indefinite"/>
                                        <p:tgtEl>
                                          <p:spTgt spid="1802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4" dur="indefinite"/>
                                        <p:tgtEl>
                                          <p:spTgt spid="1802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5" dur="indefinite"/>
                                        <p:tgtEl>
                                          <p:spTgt spid="1802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7" dur="indefinite"/>
                                        <p:tgtEl>
                                          <p:spTgt spid="1802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8" dur="indefinite"/>
                                        <p:tgtEl>
                                          <p:spTgt spid="1802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9" dur="indefinite"/>
                                        <p:tgtEl>
                                          <p:spTgt spid="1802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1" dur="indefinite"/>
                                        <p:tgtEl>
                                          <p:spTgt spid="1802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2" dur="indefinite"/>
                                        <p:tgtEl>
                                          <p:spTgt spid="1802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3" dur="indefinite"/>
                                        <p:tgtEl>
                                          <p:spTgt spid="1802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5" dur="indefinite"/>
                                        <p:tgtEl>
                                          <p:spTgt spid="1802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6" dur="indefinite"/>
                                        <p:tgtEl>
                                          <p:spTgt spid="1802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7" dur="indefinite"/>
                                        <p:tgtEl>
                                          <p:spTgt spid="1802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9" dur="indefinite"/>
                                        <p:tgtEl>
                                          <p:spTgt spid="1802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0" dur="indefinite"/>
                                        <p:tgtEl>
                                          <p:spTgt spid="1802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1" dur="indefinite"/>
                                        <p:tgtEl>
                                          <p:spTgt spid="1802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5" dur="indefinite"/>
                                        <p:tgtEl>
                                          <p:spTgt spid="18022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6" dur="indefinite"/>
                                        <p:tgtEl>
                                          <p:spTgt spid="18022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7" dur="indefinite"/>
                                        <p:tgtEl>
                                          <p:spTgt spid="18022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9" dur="500"/>
                                        <p:tgtEl>
                                          <p:spTgt spid="180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2" dur="500"/>
                                        <p:tgtEl>
                                          <p:spTgt spid="180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5" dur="500"/>
                                        <p:tgtEl>
                                          <p:spTgt spid="180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8" dur="500"/>
                                        <p:tgtEl>
                                          <p:spTgt spid="180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3" dur="indefinite"/>
                                        <p:tgtEl>
                                          <p:spTgt spid="1808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44" dur="indefinite"/>
                                        <p:tgtEl>
                                          <p:spTgt spid="1808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5" dur="indefinite"/>
                                        <p:tgtEl>
                                          <p:spTgt spid="1808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180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9" dur="500" fill="hold"/>
                                        <p:tgtEl>
                                          <p:spTgt spid="180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3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4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5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9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0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1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3" dur="500"/>
                                        <p:tgtEl>
                                          <p:spTgt spid="180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6" dur="500"/>
                                        <p:tgtEl>
                                          <p:spTgt spid="180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1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2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3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6" dur="500" fill="hold"/>
                                        <p:tgtEl>
                                          <p:spTgt spid="18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7" dur="500" fill="hold"/>
                                        <p:tgtEl>
                                          <p:spTgt spid="18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1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2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3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7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8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9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1" dur="500"/>
                                        <p:tgtEl>
                                          <p:spTgt spid="180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4" dur="500"/>
                                        <p:tgtEl>
                                          <p:spTgt spid="180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99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0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1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4" dur="500" fill="hold"/>
                                        <p:tgtEl>
                                          <p:spTgt spid="18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5" dur="500" fill="hold"/>
                                        <p:tgtEl>
                                          <p:spTgt spid="18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9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0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11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5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6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17" dur="indefinite"/>
                                        <p:tgtEl>
                                          <p:spTgt spid="18022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9" dur="500"/>
                                        <p:tgtEl>
                                          <p:spTgt spid="180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2" dur="500"/>
                                        <p:tgtEl>
                                          <p:spTgt spid="180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7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8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9" dur="indefinite"/>
                                        <p:tgtEl>
                                          <p:spTgt spid="1808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2" dur="500" fill="hold"/>
                                        <p:tgtEl>
                                          <p:spTgt spid="180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3" dur="500" fill="hold"/>
                                        <p:tgtEl>
                                          <p:spTgt spid="180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37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8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9" dur="indefinite"/>
                                        <p:tgtEl>
                                          <p:spTgt spid="180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3" dur="indefinite"/>
                                        <p:tgtEl>
                                          <p:spTgt spid="18022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44" dur="indefinite"/>
                                        <p:tgtEl>
                                          <p:spTgt spid="18022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5" dur="indefinite"/>
                                        <p:tgtEl>
                                          <p:spTgt spid="18022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7" dur="500"/>
                                        <p:tgtEl>
                                          <p:spTgt spid="180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0" dur="500"/>
                                        <p:tgtEl>
                                          <p:spTgt spid="180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3" dur="500"/>
                                        <p:tgtEl>
                                          <p:spTgt spid="180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6" dur="500"/>
                                        <p:tgtEl>
                                          <p:spTgt spid="180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1" dur="indefinite"/>
                                        <p:tgtEl>
                                          <p:spTgt spid="18022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2" dur="indefinite"/>
                                        <p:tgtEl>
                                          <p:spTgt spid="18022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3" dur="indefinite"/>
                                        <p:tgtEl>
                                          <p:spTgt spid="18022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5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8" dur="500"/>
                                        <p:tgtEl>
                                          <p:spTgt spid="180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1" dur="500"/>
                                        <p:tgtEl>
                                          <p:spTgt spid="180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4" dur="500"/>
                                        <p:tgtEl>
                                          <p:spTgt spid="180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7" dur="500"/>
                                        <p:tgtEl>
                                          <p:spTgt spid="180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0" dur="500"/>
                                        <p:tgtEl>
                                          <p:spTgt spid="180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3" dur="500"/>
                                        <p:tgtEl>
                                          <p:spTgt spid="180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6" dur="500"/>
                                        <p:tgtEl>
                                          <p:spTgt spid="180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9" dur="500"/>
                                        <p:tgtEl>
                                          <p:spTgt spid="180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2" dur="500"/>
                                        <p:tgtEl>
                                          <p:spTgt spid="180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5" dur="500"/>
                                        <p:tgtEl>
                                          <p:spTgt spid="180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8" dur="500"/>
                                        <p:tgtEl>
                                          <p:spTgt spid="180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1" dur="500"/>
                                        <p:tgtEl>
                                          <p:spTgt spid="180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3" grpId="0"/>
      <p:bldP spid="180425" grpId="0"/>
      <p:bldP spid="180425" grpId="1"/>
      <p:bldP spid="180426" grpId="0"/>
      <p:bldP spid="180426" grpId="1"/>
      <p:bldP spid="180426" grpId="2"/>
      <p:bldP spid="180426" grpId="3"/>
      <p:bldP spid="180426" grpId="4"/>
      <p:bldP spid="180427" grpId="0"/>
      <p:bldP spid="180427" grpId="1"/>
      <p:bldP spid="180427" grpId="2"/>
      <p:bldP spid="180427" grpId="3"/>
      <p:bldP spid="180810" grpId="0"/>
      <p:bldP spid="180810" grpId="1"/>
      <p:bldP spid="180811" grpId="0" build="allAtOnce"/>
      <p:bldP spid="180811" grpId="1" build="allAtOnce"/>
      <p:bldP spid="180812" grpId="0"/>
      <p:bldP spid="180812" grpId="1"/>
      <p:bldP spid="180812" grpId="2"/>
      <p:bldP spid="180812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מה יהיה פלט התוכנית הבאה?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314" y="1289369"/>
            <a:ext cx="8229600" cy="4530725"/>
          </a:xfrm>
        </p:spPr>
        <p:txBody>
          <a:bodyPr>
            <a:normAutofit fontScale="85000" lnSpcReduction="20000"/>
          </a:bodyPr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stdlib.h</a:t>
            </a:r>
            <a:r>
              <a:rPr lang="en-US" sz="1600" dirty="0"/>
              <a:t>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noProof="1" smtClean="0"/>
              <a:t>void </a:t>
            </a:r>
            <a:r>
              <a:rPr lang="en-US" sz="1600" dirty="0" smtClean="0"/>
              <a:t>main</a:t>
            </a:r>
            <a:r>
              <a:rPr lang="en-US" sz="1600" dirty="0"/>
              <a:t>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{</a:t>
            </a:r>
            <a:endParaRPr lang="he-IL" sz="1600" dirty="0"/>
          </a:p>
          <a:p>
            <a:pPr algn="l" rtl="0">
              <a:spcBef>
                <a:spcPct val="0"/>
              </a:spcBef>
              <a:buNone/>
            </a:pPr>
            <a:r>
              <a:rPr lang="en-US" sz="1600" dirty="0"/>
              <a:t>	char* c = (char*)malloc (sizeof(char)*5</a:t>
            </a:r>
            <a:r>
              <a:rPr lang="en-US" sz="1600" dirty="0" smtClean="0"/>
              <a:t>); </a:t>
            </a:r>
            <a:r>
              <a:rPr lang="en-US" sz="1600" noProof="1">
                <a:solidFill>
                  <a:srgbClr val="FF0000"/>
                </a:solidFill>
              </a:rPr>
              <a:t>//need to </a:t>
            </a:r>
            <a:r>
              <a:rPr lang="en-US" sz="1600" noProof="1" smtClean="0">
                <a:solidFill>
                  <a:srgbClr val="FF0000"/>
                </a:solidFill>
              </a:rPr>
              <a:t>check</a:t>
            </a:r>
            <a:endParaRPr lang="en-US" sz="1600" dirty="0"/>
          </a:p>
          <a:p>
            <a:pPr algn="l" rtl="0">
              <a:spcBef>
                <a:spcPct val="0"/>
              </a:spcBef>
              <a:buNone/>
            </a:pPr>
            <a:r>
              <a:rPr lang="en-US" sz="1600" dirty="0"/>
              <a:t>	char** s = (char**)malloc (sizeof(char*)*3</a:t>
            </a:r>
            <a:r>
              <a:rPr lang="en-US" sz="1600" dirty="0" smtClean="0"/>
              <a:t>); </a:t>
            </a:r>
            <a:r>
              <a:rPr lang="en-US" sz="1600" noProof="1">
                <a:solidFill>
                  <a:srgbClr val="FF0000"/>
                </a:solidFill>
              </a:rPr>
              <a:t>//need to </a:t>
            </a:r>
            <a:r>
              <a:rPr lang="en-US" sz="1600" noProof="1" smtClean="0">
                <a:solidFill>
                  <a:srgbClr val="FF0000"/>
                </a:solidFill>
              </a:rPr>
              <a:t>check</a:t>
            </a:r>
            <a:endParaRPr lang="en-US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for(       ;          ;         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/>
              <a:t>	</a:t>
            </a:r>
            <a:r>
              <a:rPr lang="en-US" sz="1600" dirty="0"/>
              <a:t>{</a:t>
            </a:r>
            <a:endParaRPr lang="he-IL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       </a:t>
            </a:r>
            <a:r>
              <a:rPr lang="en-US" sz="1600" dirty="0" err="1"/>
              <a:t>printf</a:t>
            </a:r>
            <a:r>
              <a:rPr lang="en-US" sz="1600" dirty="0"/>
              <a:t>("enter word : 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       </a:t>
            </a:r>
            <a:r>
              <a:rPr lang="en-US" sz="1600" dirty="0" err="1" smtClean="0"/>
              <a:t>fgets</a:t>
            </a:r>
            <a:r>
              <a:rPr lang="en-US" sz="1600" dirty="0" smtClean="0"/>
              <a:t>(</a:t>
            </a:r>
            <a:r>
              <a:rPr lang="en-US" sz="1600" dirty="0" err="1" smtClean="0"/>
              <a:t>c,sizeof</a:t>
            </a:r>
            <a:r>
              <a:rPr lang="en-US" sz="1600" dirty="0" smtClean="0"/>
              <a:t>(c),</a:t>
            </a:r>
            <a:r>
              <a:rPr lang="en-US" sz="1600" dirty="0" err="1" smtClean="0"/>
              <a:t>stdin</a:t>
            </a:r>
            <a:r>
              <a:rPr lang="en-US" sz="1600" dirty="0" smtClean="0"/>
              <a:t>);</a:t>
            </a:r>
            <a:endParaRPr lang="he-IL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       s[</a:t>
            </a:r>
            <a:r>
              <a:rPr lang="en-US" sz="1600" dirty="0" err="1"/>
              <a:t>i</a:t>
            </a:r>
            <a:r>
              <a:rPr lang="en-US" sz="1600" dirty="0"/>
              <a:t>] = c;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for(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&lt;3;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       </a:t>
            </a:r>
            <a:r>
              <a:rPr lang="en-US" sz="1600" dirty="0" err="1"/>
              <a:t>printf</a:t>
            </a:r>
            <a:r>
              <a:rPr lang="en-US" sz="1600" dirty="0"/>
              <a:t>("strings : %s \</a:t>
            </a:r>
            <a:r>
              <a:rPr lang="en-US" sz="1600" dirty="0" err="1"/>
              <a:t>n",s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free(c);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free(s);</a:t>
            </a:r>
            <a:endParaRPr lang="he-IL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}</a:t>
            </a:r>
            <a:endParaRPr lang="he-IL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/>
          </a:p>
        </p:txBody>
      </p:sp>
      <p:sp>
        <p:nvSpPr>
          <p:cNvPr id="5" name="Text Box 47"/>
          <p:cNvSpPr txBox="1">
            <a:spLocks noChangeArrowheads="1"/>
          </p:cNvSpPr>
          <p:nvPr/>
        </p:nvSpPr>
        <p:spPr bwMode="auto">
          <a:xfrm>
            <a:off x="7772400" y="6172201"/>
            <a:ext cx="2971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הזיכרון של ה-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sp>
        <p:nvSpPr>
          <p:cNvPr id="6" name="Oval 72"/>
          <p:cNvSpPr>
            <a:spLocks noChangeArrowheads="1"/>
          </p:cNvSpPr>
          <p:nvPr/>
        </p:nvSpPr>
        <p:spPr bwMode="auto">
          <a:xfrm>
            <a:off x="7086600" y="1600200"/>
            <a:ext cx="3581400" cy="3062288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772400" y="4662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/>
              <a:t>זיכרון ה- </a:t>
            </a:r>
            <a:r>
              <a:rPr lang="en-US" dirty="0"/>
              <a:t>heap</a:t>
            </a:r>
          </a:p>
        </p:txBody>
      </p:sp>
      <p:graphicFrame>
        <p:nvGraphicFramePr>
          <p:cNvPr id="8" name="Group 497"/>
          <p:cNvGraphicFramePr>
            <a:graphicFrameLocks noGrp="1"/>
          </p:cNvGraphicFramePr>
          <p:nvPr/>
        </p:nvGraphicFramePr>
        <p:xfrm>
          <a:off x="7620000" y="4997451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412"/>
          <p:cNvGraphicFramePr>
            <a:graphicFrameLocks noGrp="1"/>
          </p:cNvGraphicFramePr>
          <p:nvPr/>
        </p:nvGraphicFramePr>
        <p:xfrm>
          <a:off x="8534400" y="1752600"/>
          <a:ext cx="1752600" cy="1802132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oup 497"/>
          <p:cNvGraphicFramePr>
            <a:graphicFrameLocks noGrp="1"/>
          </p:cNvGraphicFramePr>
          <p:nvPr/>
        </p:nvGraphicFramePr>
        <p:xfrm>
          <a:off x="7620000" y="4997451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412"/>
          <p:cNvGraphicFramePr>
            <a:graphicFrameLocks noGrp="1"/>
          </p:cNvGraphicFramePr>
          <p:nvPr/>
        </p:nvGraphicFramePr>
        <p:xfrm>
          <a:off x="7543800" y="3579813"/>
          <a:ext cx="1981200" cy="1068706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497"/>
          <p:cNvGraphicFramePr>
            <a:graphicFrameLocks noGrp="1"/>
          </p:cNvGraphicFramePr>
          <p:nvPr/>
        </p:nvGraphicFramePr>
        <p:xfrm>
          <a:off x="7620000" y="4997451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315546" y="2899416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=0</a:t>
            </a:r>
            <a:endParaRPr lang="he-IL" sz="1400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740089" y="2904409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 &lt; 3</a:t>
            </a:r>
            <a:endParaRPr lang="he-IL" sz="1400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273489" y="2899416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 ++</a:t>
            </a:r>
            <a:endParaRPr lang="he-IL" sz="1400" dirty="0"/>
          </a:p>
        </p:txBody>
      </p:sp>
      <p:graphicFrame>
        <p:nvGraphicFramePr>
          <p:cNvPr id="28" name="Group 497"/>
          <p:cNvGraphicFramePr>
            <a:graphicFrameLocks noGrp="1"/>
          </p:cNvGraphicFramePr>
          <p:nvPr/>
        </p:nvGraphicFramePr>
        <p:xfrm>
          <a:off x="7620000" y="4997451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412"/>
          <p:cNvGraphicFramePr>
            <a:graphicFrameLocks noGrp="1"/>
          </p:cNvGraphicFramePr>
          <p:nvPr/>
        </p:nvGraphicFramePr>
        <p:xfrm>
          <a:off x="8534400" y="1752600"/>
          <a:ext cx="1752600" cy="1802132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412"/>
          <p:cNvGraphicFramePr>
            <a:graphicFrameLocks noGrp="1"/>
          </p:cNvGraphicFramePr>
          <p:nvPr/>
        </p:nvGraphicFramePr>
        <p:xfrm>
          <a:off x="7543800" y="3581400"/>
          <a:ext cx="1981200" cy="1068706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497"/>
          <p:cNvGraphicFramePr>
            <a:graphicFrameLocks noGrp="1"/>
          </p:cNvGraphicFramePr>
          <p:nvPr/>
        </p:nvGraphicFramePr>
        <p:xfrm>
          <a:off x="7620000" y="4997451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412"/>
          <p:cNvGraphicFramePr>
            <a:graphicFrameLocks noGrp="1"/>
          </p:cNvGraphicFramePr>
          <p:nvPr/>
        </p:nvGraphicFramePr>
        <p:xfrm>
          <a:off x="8534400" y="1752600"/>
          <a:ext cx="1752600" cy="1802132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roup 412"/>
          <p:cNvGraphicFramePr>
            <a:graphicFrameLocks noGrp="1"/>
          </p:cNvGraphicFramePr>
          <p:nvPr/>
        </p:nvGraphicFramePr>
        <p:xfrm>
          <a:off x="7543800" y="3581400"/>
          <a:ext cx="1981200" cy="1068706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Group 497"/>
          <p:cNvGraphicFramePr>
            <a:graphicFrameLocks noGrp="1"/>
          </p:cNvGraphicFramePr>
          <p:nvPr/>
        </p:nvGraphicFramePr>
        <p:xfrm>
          <a:off x="7620000" y="4997451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Group 412"/>
          <p:cNvGraphicFramePr>
            <a:graphicFrameLocks noGrp="1"/>
          </p:cNvGraphicFramePr>
          <p:nvPr/>
        </p:nvGraphicFramePr>
        <p:xfrm>
          <a:off x="8534400" y="1752600"/>
          <a:ext cx="1752600" cy="1802132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‘g’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Group 412"/>
          <p:cNvGraphicFramePr>
            <a:graphicFrameLocks noGrp="1"/>
          </p:cNvGraphicFramePr>
          <p:nvPr/>
        </p:nvGraphicFramePr>
        <p:xfrm>
          <a:off x="7543800" y="3579813"/>
          <a:ext cx="1981200" cy="1068706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97"/>
          <p:cNvGraphicFramePr>
            <a:graphicFrameLocks noGrp="1"/>
          </p:cNvGraphicFramePr>
          <p:nvPr/>
        </p:nvGraphicFramePr>
        <p:xfrm>
          <a:off x="7620000" y="4997451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1245" y="5270280"/>
            <a:ext cx="2438400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3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6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2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6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7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8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4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5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6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2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3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4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/>
      <p:bldP spid="25" grpId="0"/>
      <p:bldP spid="25" grpId="1"/>
      <p:bldP spid="26" grpId="0"/>
      <p:bldP spid="26" grpId="1"/>
      <p:bldP spid="26" grpId="2"/>
      <p:bldP spid="26" grpId="3"/>
      <p:bldP spid="26" grpId="4"/>
      <p:bldP spid="27" grpId="0"/>
      <p:bldP spid="27" grpId="1"/>
      <p:bldP spid="27" grpId="2"/>
      <p:bldP spid="27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התיקון לתוכנית הקודמת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601" y="1360488"/>
            <a:ext cx="8229600" cy="4530725"/>
          </a:xfrm>
        </p:spPr>
        <p:txBody>
          <a:bodyPr>
            <a:normAutofit fontScale="85000" lnSpcReduction="20000"/>
          </a:bodyPr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noProof="1" smtClean="0"/>
              <a:t>void </a:t>
            </a:r>
            <a:r>
              <a:rPr lang="en-US" sz="1600" dirty="0" smtClean="0"/>
              <a:t>main</a:t>
            </a:r>
            <a:r>
              <a:rPr lang="en-US" sz="1600" dirty="0"/>
              <a:t>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{</a:t>
            </a:r>
            <a:endParaRPr lang="he-IL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char* c;</a:t>
            </a:r>
          </a:p>
          <a:p>
            <a:pPr algn="l" rtl="0">
              <a:spcBef>
                <a:spcPct val="0"/>
              </a:spcBef>
              <a:buNone/>
            </a:pPr>
            <a:r>
              <a:rPr lang="en-US" sz="1600" dirty="0"/>
              <a:t>	char** s = (char**)malloc (sizeof(char*)*2</a:t>
            </a:r>
            <a:r>
              <a:rPr lang="en-US" sz="1600" dirty="0" smtClean="0"/>
              <a:t>); </a:t>
            </a:r>
            <a:r>
              <a:rPr lang="en-US" sz="1600" noProof="1">
                <a:solidFill>
                  <a:srgbClr val="FF0000"/>
                </a:solidFill>
              </a:rPr>
              <a:t>//need to </a:t>
            </a:r>
            <a:r>
              <a:rPr lang="en-US" sz="1600" noProof="1" smtClean="0">
                <a:solidFill>
                  <a:srgbClr val="FF0000"/>
                </a:solidFill>
              </a:rPr>
              <a:t>check</a:t>
            </a:r>
            <a:endParaRPr lang="en-US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for(        ;              ;           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/>
              <a:t>	</a:t>
            </a:r>
            <a:r>
              <a:rPr lang="en-US" sz="1600" dirty="0"/>
              <a:t>{</a:t>
            </a:r>
          </a:p>
          <a:p>
            <a:pPr algn="l" rtl="0">
              <a:spcBef>
                <a:spcPct val="0"/>
              </a:spcBef>
              <a:buNone/>
            </a:pPr>
            <a:r>
              <a:rPr lang="en-US" sz="1600" dirty="0"/>
              <a:t>	      c = (char*)malloc (sizeof(char)*5</a:t>
            </a:r>
            <a:r>
              <a:rPr lang="en-US" sz="1600" dirty="0" smtClean="0"/>
              <a:t>);             </a:t>
            </a:r>
            <a:r>
              <a:rPr lang="en-US" sz="1600" noProof="1" smtClean="0">
                <a:solidFill>
                  <a:srgbClr val="FF0000"/>
                </a:solidFill>
              </a:rPr>
              <a:t>//</a:t>
            </a:r>
            <a:r>
              <a:rPr lang="en-US" sz="1600" noProof="1">
                <a:solidFill>
                  <a:srgbClr val="FF0000"/>
                </a:solidFill>
              </a:rPr>
              <a:t>need to </a:t>
            </a:r>
            <a:r>
              <a:rPr lang="en-US" sz="1600" noProof="1" smtClean="0">
                <a:solidFill>
                  <a:srgbClr val="FF0000"/>
                </a:solidFill>
              </a:rPr>
              <a:t>check</a:t>
            </a:r>
            <a:endParaRPr lang="he-IL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      </a:t>
            </a:r>
            <a:r>
              <a:rPr lang="en-US" sz="1600" dirty="0" err="1" smtClean="0"/>
              <a:t>printf</a:t>
            </a:r>
            <a:r>
              <a:rPr lang="en-US" sz="1600" dirty="0"/>
              <a:t>("enter word : ");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</a:t>
            </a:r>
            <a:r>
              <a:rPr lang="en-US" sz="1600" dirty="0" err="1" smtClean="0"/>
              <a:t>fgets</a:t>
            </a:r>
            <a:r>
              <a:rPr lang="en-US" sz="1600" dirty="0" smtClean="0"/>
              <a:t>(</a:t>
            </a:r>
            <a:r>
              <a:rPr lang="en-US" sz="1600" dirty="0" err="1" smtClean="0"/>
              <a:t>c,sizeof</a:t>
            </a:r>
            <a:r>
              <a:rPr lang="en-US" sz="1600" dirty="0" smtClean="0"/>
              <a:t>(c),</a:t>
            </a:r>
            <a:r>
              <a:rPr lang="en-US" sz="1600" dirty="0" err="1" smtClean="0"/>
              <a:t>stdin</a:t>
            </a:r>
            <a:r>
              <a:rPr lang="en-US" sz="1600" dirty="0" smtClean="0"/>
              <a:t>);</a:t>
            </a:r>
            <a:endParaRPr lang="he-IL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      s[</a:t>
            </a:r>
            <a:r>
              <a:rPr lang="en-US" sz="1600" dirty="0" err="1"/>
              <a:t>i</a:t>
            </a:r>
            <a:r>
              <a:rPr lang="en-US" sz="1600" dirty="0"/>
              <a:t>] = c;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for(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&lt;2;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     </a:t>
            </a:r>
            <a:r>
              <a:rPr lang="en-US" sz="1600" dirty="0" err="1"/>
              <a:t>printf</a:t>
            </a:r>
            <a:r>
              <a:rPr lang="en-US" sz="1600" dirty="0"/>
              <a:t>("strings : %s \</a:t>
            </a:r>
            <a:r>
              <a:rPr lang="en-US" sz="1600" dirty="0" err="1"/>
              <a:t>n",s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/>
          </a:p>
          <a:p>
            <a:pPr algn="l" rtl="0">
              <a:buFont typeface="Wingdings" pitchFamily="2" charset="2"/>
              <a:buNone/>
            </a:pPr>
            <a:r>
              <a:rPr lang="en-US" sz="1600" dirty="0"/>
              <a:t>     </a:t>
            </a:r>
            <a:r>
              <a:rPr lang="nn-NO" sz="1600" dirty="0"/>
              <a:t>for (i=0 ; i &lt; 2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dirty="0"/>
              <a:t>   	     free(s[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free(s);</a:t>
            </a:r>
            <a:endParaRPr lang="he-IL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}</a:t>
            </a:r>
            <a:endParaRPr lang="he-IL" sz="1600" dirty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/>
          </a:p>
        </p:txBody>
      </p:sp>
      <p:sp>
        <p:nvSpPr>
          <p:cNvPr id="5" name="Text Box 47"/>
          <p:cNvSpPr txBox="1">
            <a:spLocks noChangeArrowheads="1"/>
          </p:cNvSpPr>
          <p:nvPr/>
        </p:nvSpPr>
        <p:spPr bwMode="auto">
          <a:xfrm>
            <a:off x="7772400" y="6172201"/>
            <a:ext cx="2971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6" name="Oval 72"/>
          <p:cNvSpPr>
            <a:spLocks noChangeArrowheads="1"/>
          </p:cNvSpPr>
          <p:nvPr/>
        </p:nvSpPr>
        <p:spPr bwMode="auto">
          <a:xfrm>
            <a:off x="7086600" y="1600200"/>
            <a:ext cx="3581400" cy="3062288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772400" y="4662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8" name="Group 497"/>
          <p:cNvGraphicFramePr>
            <a:graphicFrameLocks noGrp="1"/>
          </p:cNvGraphicFramePr>
          <p:nvPr/>
        </p:nvGraphicFramePr>
        <p:xfrm>
          <a:off x="7620000" y="4997451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412"/>
          <p:cNvGraphicFramePr>
            <a:graphicFrameLocks noGrp="1"/>
          </p:cNvGraphicFramePr>
          <p:nvPr/>
        </p:nvGraphicFramePr>
        <p:xfrm>
          <a:off x="8915400" y="1752600"/>
          <a:ext cx="1752600" cy="1676400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412"/>
          <p:cNvGraphicFramePr>
            <a:graphicFrameLocks noGrp="1"/>
          </p:cNvGraphicFramePr>
          <p:nvPr/>
        </p:nvGraphicFramePr>
        <p:xfrm>
          <a:off x="7543800" y="3717926"/>
          <a:ext cx="1981200" cy="701993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304351" y="2459724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=0</a:t>
            </a:r>
            <a:endParaRPr lang="he-IL" sz="1400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835453" y="2452772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 &lt; 2</a:t>
            </a:r>
            <a:endParaRPr lang="he-IL" sz="1400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599751" y="2459724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 ++</a:t>
            </a:r>
            <a:endParaRPr lang="he-IL" sz="1400" dirty="0"/>
          </a:p>
        </p:txBody>
      </p:sp>
      <p:graphicFrame>
        <p:nvGraphicFramePr>
          <p:cNvPr id="38" name="Group 412"/>
          <p:cNvGraphicFramePr>
            <a:graphicFrameLocks noGrp="1"/>
          </p:cNvGraphicFramePr>
          <p:nvPr/>
        </p:nvGraphicFramePr>
        <p:xfrm>
          <a:off x="8915400" y="1752600"/>
          <a:ext cx="1752600" cy="1676400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Group 412"/>
          <p:cNvGraphicFramePr>
            <a:graphicFrameLocks noGrp="1"/>
          </p:cNvGraphicFramePr>
          <p:nvPr/>
        </p:nvGraphicFramePr>
        <p:xfrm>
          <a:off x="7543800" y="3733801"/>
          <a:ext cx="1981200" cy="701993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Group 412"/>
          <p:cNvGraphicFramePr>
            <a:graphicFrameLocks noGrp="1"/>
          </p:cNvGraphicFramePr>
          <p:nvPr/>
        </p:nvGraphicFramePr>
        <p:xfrm>
          <a:off x="7162800" y="1905000"/>
          <a:ext cx="1752600" cy="1676400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Group 412"/>
          <p:cNvGraphicFramePr>
            <a:graphicFrameLocks noGrp="1"/>
          </p:cNvGraphicFramePr>
          <p:nvPr/>
        </p:nvGraphicFramePr>
        <p:xfrm>
          <a:off x="7162800" y="1905000"/>
          <a:ext cx="1752600" cy="1676400"/>
        </p:xfrm>
        <a:graphic>
          <a:graphicData uri="http://schemas.openxmlformats.org/drawingml/2006/table">
            <a:tbl>
              <a:tblPr/>
              <a:tblGrid>
                <a:gridCol w="6858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6303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Group 412"/>
          <p:cNvGraphicFramePr>
            <a:graphicFrameLocks noGrp="1"/>
          </p:cNvGraphicFramePr>
          <p:nvPr/>
        </p:nvGraphicFramePr>
        <p:xfrm>
          <a:off x="7543800" y="3733801"/>
          <a:ext cx="1981200" cy="701993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6300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Group 497"/>
          <p:cNvGraphicFramePr>
            <a:graphicFrameLocks noGrp="1"/>
          </p:cNvGraphicFramePr>
          <p:nvPr/>
        </p:nvGraphicFramePr>
        <p:xfrm>
          <a:off x="7620000" y="4997451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Group 497"/>
          <p:cNvGraphicFramePr>
            <a:graphicFrameLocks noGrp="1"/>
          </p:cNvGraphicFramePr>
          <p:nvPr/>
        </p:nvGraphicFramePr>
        <p:xfrm>
          <a:off x="7620000" y="4997451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497"/>
          <p:cNvGraphicFramePr>
            <a:graphicFrameLocks noGrp="1"/>
          </p:cNvGraphicFramePr>
          <p:nvPr/>
        </p:nvGraphicFramePr>
        <p:xfrm>
          <a:off x="7620000" y="4997451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497"/>
          <p:cNvGraphicFramePr>
            <a:graphicFrameLocks noGrp="1"/>
          </p:cNvGraphicFramePr>
          <p:nvPr/>
        </p:nvGraphicFramePr>
        <p:xfrm>
          <a:off x="7620000" y="4997451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Group 497"/>
          <p:cNvGraphicFramePr>
            <a:graphicFrameLocks noGrp="1"/>
          </p:cNvGraphicFramePr>
          <p:nvPr/>
        </p:nvGraphicFramePr>
        <p:xfrm>
          <a:off x="7620000" y="4997451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Group 497"/>
          <p:cNvGraphicFramePr>
            <a:graphicFrameLocks noGrp="1"/>
          </p:cNvGraphicFramePr>
          <p:nvPr/>
        </p:nvGraphicFramePr>
        <p:xfrm>
          <a:off x="7620000" y="4997451"/>
          <a:ext cx="2819400" cy="1098233"/>
        </p:xfrm>
        <a:graphic>
          <a:graphicData uri="http://schemas.openxmlformats.org/drawingml/2006/table">
            <a:tbl>
              <a:tblPr/>
              <a:tblGrid>
                <a:gridCol w="1447800"/>
                <a:gridCol w="8382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5638800"/>
            <a:ext cx="30178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Oval 27"/>
          <p:cNvSpPr/>
          <p:nvPr/>
        </p:nvSpPr>
        <p:spPr>
          <a:xfrm>
            <a:off x="2130105" y="2743200"/>
            <a:ext cx="3419636" cy="34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0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/>
      <p:bldP spid="25" grpId="0"/>
      <p:bldP spid="26" grpId="0"/>
      <p:bldP spid="26" grpId="1"/>
      <p:bldP spid="26" grpId="2"/>
      <p:bldP spid="27" grpId="0"/>
      <p:bldP spid="27" grpId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יצירת מחרוזת בגודל מדויק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107" y="1169930"/>
            <a:ext cx="9754613" cy="55886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הפונקציה </a:t>
            </a:r>
            <a:r>
              <a:rPr lang="en-US" smtClean="0"/>
              <a:t>strdup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dirty="0" smtClean="0"/>
              <a:t>char* </a:t>
            </a:r>
            <a:r>
              <a:rPr lang="en-US" dirty="0" err="1" smtClean="0"/>
              <a:t>strdup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*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  <a:endParaRPr lang="he-IL" dirty="0" smtClean="0"/>
          </a:p>
          <a:p>
            <a:r>
              <a:rPr lang="he-IL" dirty="0" smtClean="0"/>
              <a:t>מקבלת מחרוזת ומחזירה העתק שלה:</a:t>
            </a:r>
          </a:p>
          <a:p>
            <a:pPr lvl="1"/>
            <a:r>
              <a:rPr lang="he-IL" dirty="0" smtClean="0"/>
              <a:t>מקצה דינאמית על ה- </a:t>
            </a:r>
            <a:r>
              <a:rPr lang="en-US" dirty="0" smtClean="0"/>
              <a:t>heap</a:t>
            </a:r>
            <a:r>
              <a:rPr lang="he-IL" dirty="0" smtClean="0"/>
              <a:t> מערך של תווים בגודל המחרוזת המקורית</a:t>
            </a:r>
            <a:endParaRPr lang="en-US" dirty="0" smtClean="0"/>
          </a:p>
          <a:p>
            <a:pPr lvl="1"/>
            <a:r>
              <a:rPr lang="he-IL" dirty="0" smtClean="0"/>
              <a:t>מעתיקה אליו את התוכן</a:t>
            </a:r>
            <a:endParaRPr lang="en-US" dirty="0" smtClean="0"/>
          </a:p>
          <a:p>
            <a:pPr lvl="1"/>
            <a:r>
              <a:rPr lang="he-IL" dirty="0" smtClean="0"/>
              <a:t>מחזירה את כתובת ההתחלה שלו, </a:t>
            </a:r>
            <a:r>
              <a:rPr lang="en-US" dirty="0" smtClean="0"/>
              <a:t>NULL</a:t>
            </a:r>
            <a:r>
              <a:rPr lang="he-IL" dirty="0" smtClean="0"/>
              <a:t> במידה וההקצאה נכשלה</a:t>
            </a:r>
          </a:p>
          <a:p>
            <a:r>
              <a:rPr lang="he-IL" dirty="0" smtClean="0"/>
              <a:t>אחריות המתכנת לשחרר את המחרוזת שחזרה!!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1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497"/>
          <p:cNvGraphicFramePr>
            <a:graphicFrameLocks noGrp="1"/>
          </p:cNvGraphicFramePr>
          <p:nvPr/>
        </p:nvGraphicFramePr>
        <p:xfrm>
          <a:off x="7543801" y="4281489"/>
          <a:ext cx="2895601" cy="204311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53340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str1[]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5" name="Rectangle 25"/>
          <p:cNvSpPr>
            <a:spLocks noChangeArrowheads="1"/>
          </p:cNvSpPr>
          <p:nvPr/>
        </p:nvSpPr>
        <p:spPr bwMode="auto">
          <a:xfrm>
            <a:off x="1905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3177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strdup</a:t>
            </a:r>
            <a:r>
              <a:rPr lang="he-IL" dirty="0" smtClean="0"/>
              <a:t> –</a:t>
            </a:r>
            <a:r>
              <a:rPr lang="en-US" dirty="0" smtClean="0"/>
              <a:t> </a:t>
            </a:r>
            <a:r>
              <a:rPr lang="he-IL" dirty="0" smtClean="0"/>
              <a:t>דוגמא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31504" y="1220688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he-IL" dirty="0"/>
          </a:p>
          <a:p>
            <a:r>
              <a:rPr lang="en-US" noProof="1" smtClean="0"/>
              <a:t>void </a:t>
            </a:r>
            <a:r>
              <a:rPr lang="en-US" dirty="0" smtClean="0"/>
              <a:t>main</a:t>
            </a:r>
            <a:r>
              <a:rPr lang="en-US" dirty="0"/>
              <a:t>()</a:t>
            </a:r>
          </a:p>
          <a:p>
            <a:r>
              <a:rPr lang="he-IL" dirty="0"/>
              <a:t>}</a:t>
            </a:r>
          </a:p>
          <a:p>
            <a:r>
              <a:rPr lang="en-US" dirty="0"/>
              <a:t>     char </a:t>
            </a:r>
            <a:r>
              <a:rPr lang="en-US" dirty="0" smtClean="0"/>
              <a:t>str1[100] </a:t>
            </a:r>
            <a:r>
              <a:rPr lang="en-US" dirty="0"/>
              <a:t>= "hi";</a:t>
            </a:r>
          </a:p>
          <a:p>
            <a:r>
              <a:rPr lang="en-US" dirty="0"/>
              <a:t>     char* str2 = "bye";</a:t>
            </a:r>
          </a:p>
          <a:p>
            <a:r>
              <a:rPr lang="en-US" dirty="0"/>
              <a:t>     char* newStr1 = </a:t>
            </a:r>
            <a:r>
              <a:rPr lang="en-US" dirty="0" err="1"/>
              <a:t>strdup</a:t>
            </a:r>
            <a:r>
              <a:rPr lang="en-US" dirty="0"/>
              <a:t>(str1);</a:t>
            </a:r>
          </a:p>
          <a:p>
            <a:r>
              <a:rPr lang="en-US" dirty="0"/>
              <a:t>     char* newStr2 = </a:t>
            </a:r>
            <a:r>
              <a:rPr lang="en-US" dirty="0" err="1"/>
              <a:t>strdup</a:t>
            </a:r>
            <a:r>
              <a:rPr lang="en-US" dirty="0"/>
              <a:t>(str2);</a:t>
            </a:r>
          </a:p>
          <a:p>
            <a:endParaRPr lang="he-IL" dirty="0"/>
          </a:p>
          <a:p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("The first duplicated string: |%s|\n", newStr1);</a:t>
            </a:r>
          </a:p>
          <a:p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("The second duplicated string: |%s|\n", newStr2);</a:t>
            </a:r>
          </a:p>
          <a:p>
            <a:r>
              <a:rPr lang="he-IL" dirty="0"/>
              <a:t>    </a:t>
            </a:r>
          </a:p>
          <a:p>
            <a:r>
              <a:rPr lang="en-US" dirty="0"/>
              <a:t>     free(newStr1);</a:t>
            </a:r>
          </a:p>
          <a:p>
            <a:r>
              <a:rPr lang="en-US" dirty="0"/>
              <a:t>     free(newStr2);</a:t>
            </a:r>
          </a:p>
          <a:p>
            <a:r>
              <a:rPr lang="he-IL" dirty="0"/>
              <a:t>{</a:t>
            </a:r>
          </a:p>
        </p:txBody>
      </p:sp>
      <p:pic>
        <p:nvPicPr>
          <p:cNvPr id="3177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6032402"/>
            <a:ext cx="598328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7772400" y="6415088"/>
            <a:ext cx="2971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9" name="Oval 72"/>
          <p:cNvSpPr>
            <a:spLocks noChangeArrowheads="1"/>
          </p:cNvSpPr>
          <p:nvPr/>
        </p:nvSpPr>
        <p:spPr bwMode="auto">
          <a:xfrm>
            <a:off x="5715000" y="1905000"/>
            <a:ext cx="4953000" cy="19050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8534400" y="38242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1" name="Group 497"/>
          <p:cNvGraphicFramePr>
            <a:graphicFrameLocks noGrp="1"/>
          </p:cNvGraphicFramePr>
          <p:nvPr/>
        </p:nvGraphicFramePr>
        <p:xfrm>
          <a:off x="7543801" y="4281489"/>
          <a:ext cx="2895601" cy="204311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53340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str1[]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412"/>
          <p:cNvGraphicFramePr>
            <a:graphicFrameLocks noGrp="1"/>
          </p:cNvGraphicFramePr>
          <p:nvPr/>
        </p:nvGraphicFramePr>
        <p:xfrm>
          <a:off x="8382001" y="2087563"/>
          <a:ext cx="1905001" cy="1068706"/>
        </p:xfrm>
        <a:graphic>
          <a:graphicData uri="http://schemas.openxmlformats.org/drawingml/2006/table">
            <a:tbl>
              <a:tblPr/>
              <a:tblGrid>
                <a:gridCol w="662609"/>
                <a:gridCol w="662609"/>
                <a:gridCol w="57978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412"/>
          <p:cNvGraphicFramePr>
            <a:graphicFrameLocks noGrp="1"/>
          </p:cNvGraphicFramePr>
          <p:nvPr/>
        </p:nvGraphicFramePr>
        <p:xfrm>
          <a:off x="6248400" y="2133601"/>
          <a:ext cx="1981200" cy="1435419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497"/>
          <p:cNvGraphicFramePr>
            <a:graphicFrameLocks noGrp="1"/>
          </p:cNvGraphicFramePr>
          <p:nvPr/>
        </p:nvGraphicFramePr>
        <p:xfrm>
          <a:off x="7543801" y="4281489"/>
          <a:ext cx="2895601" cy="204311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53340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str1[]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497"/>
          <p:cNvGraphicFramePr>
            <a:graphicFrameLocks noGrp="1"/>
          </p:cNvGraphicFramePr>
          <p:nvPr/>
        </p:nvGraphicFramePr>
        <p:xfrm>
          <a:off x="7543801" y="4281489"/>
          <a:ext cx="2895601" cy="204311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53340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str1[]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497"/>
          <p:cNvGraphicFramePr>
            <a:graphicFrameLocks noGrp="1"/>
          </p:cNvGraphicFramePr>
          <p:nvPr/>
        </p:nvGraphicFramePr>
        <p:xfrm>
          <a:off x="7543801" y="4281489"/>
          <a:ext cx="2895601" cy="204311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533401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char: str1[]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+mn-cs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newStr2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+mn-cs"/>
                        </a:rPr>
                        <a:t>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Oval 72"/>
          <p:cNvSpPr>
            <a:spLocks noChangeArrowheads="1"/>
          </p:cNvSpPr>
          <p:nvPr/>
        </p:nvSpPr>
        <p:spPr bwMode="auto">
          <a:xfrm>
            <a:off x="4038600" y="228600"/>
            <a:ext cx="2819400" cy="17526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3733800" y="1916114"/>
            <a:ext cx="274320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static storage</a:t>
            </a:r>
          </a:p>
        </p:txBody>
      </p:sp>
      <p:graphicFrame>
        <p:nvGraphicFramePr>
          <p:cNvPr id="34" name="Group 412"/>
          <p:cNvGraphicFramePr>
            <a:graphicFrameLocks noGrp="1"/>
          </p:cNvGraphicFramePr>
          <p:nvPr/>
        </p:nvGraphicFramePr>
        <p:xfrm>
          <a:off x="4419600" y="381001"/>
          <a:ext cx="1981200" cy="1435419"/>
        </p:xfrm>
        <a:graphic>
          <a:graphicData uri="http://schemas.openxmlformats.org/drawingml/2006/table">
            <a:tbl>
              <a:tblPr/>
              <a:tblGrid>
                <a:gridCol w="775252"/>
                <a:gridCol w="672548"/>
                <a:gridCol w="533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301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  <p:bldP spid="10" grpId="0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מוטיבציה להקצאה דינאמית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הקצאת מערך בזמן ריצה בגודל שלא ידוע מראש.</a:t>
            </a:r>
          </a:p>
          <a:p>
            <a:r>
              <a:rPr lang="he-IL" dirty="0" smtClean="0"/>
              <a:t>החזרת זיכרון מפונקציה, לדוגמא מערך</a:t>
            </a:r>
            <a:endParaRPr lang="en-US" dirty="0" smtClean="0"/>
          </a:p>
          <a:p>
            <a:endParaRPr 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509" y="1169930"/>
            <a:ext cx="9754613" cy="55886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יצירת מחרוזת בגודל מדויק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619" y="3773006"/>
            <a:ext cx="8909912" cy="2247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8720579" y="4962754"/>
            <a:ext cx="3028950" cy="487070"/>
          </a:xfrm>
          <a:prstGeom prst="wedgeRectCallout">
            <a:avLst>
              <a:gd name="adj1" fmla="val -49841"/>
              <a:gd name="adj2" fmla="val 19616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theStr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strdup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inpStr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2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00"/>
              <a:t>הקצאת מערך של מבנים</a:t>
            </a:r>
            <a:endParaRPr lang="en-US" sz="400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9756" y="291605"/>
            <a:ext cx="8229600" cy="6264696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#include &lt;stdio.h&gt;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#include &lt;stdlib.h&gt;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typedef struct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int  x, y;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} Point;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 smtClean="0"/>
              <a:t>void main</a:t>
            </a:r>
            <a:r>
              <a:rPr lang="en-US" sz="1400" noProof="1"/>
              <a:t>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int  size, i;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</a:t>
            </a:r>
            <a:r>
              <a:rPr lang="en-US" sz="1400" b="1" noProof="1" smtClean="0"/>
              <a:t>Point</a:t>
            </a:r>
            <a:r>
              <a:rPr lang="en-US" sz="1400" noProof="1" smtClean="0"/>
              <a:t> </a:t>
            </a:r>
            <a:r>
              <a:rPr lang="en-US" sz="1400" noProof="1"/>
              <a:t>* points;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printf("How many points? 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scanf("%d", &amp;size);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points = (</a:t>
            </a:r>
            <a:r>
              <a:rPr lang="en-US" sz="1400" b="1" noProof="1"/>
              <a:t>Point</a:t>
            </a:r>
            <a:r>
              <a:rPr lang="en-US" sz="1400" noProof="1"/>
              <a:t> </a:t>
            </a:r>
            <a:r>
              <a:rPr lang="en-US" sz="1400" b="1" noProof="1"/>
              <a:t>*</a:t>
            </a:r>
            <a:r>
              <a:rPr lang="en-US" sz="1400" noProof="1"/>
              <a:t>)calloc(size, sizeof(</a:t>
            </a:r>
            <a:r>
              <a:rPr lang="en-US" sz="1400" b="1" noProof="1"/>
              <a:t>Point</a:t>
            </a:r>
            <a:r>
              <a:rPr lang="en-US" sz="1400" noProof="1"/>
              <a:t>));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if (!points)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	printf("ERROR! Out of memory!\n");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	return;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printf("Points are: 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for (i=0 ; i &lt; size 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	printf("(%d, %d) ", </a:t>
            </a:r>
            <a:r>
              <a:rPr lang="en-US" sz="1400" b="1" noProof="1"/>
              <a:t>points[i].x, points[i].y</a:t>
            </a:r>
            <a:r>
              <a:rPr lang="en-US" sz="1400" noProof="1"/>
              <a:t>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printf("\nPlease enter %d points: \n", size);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for (i=0 ; i &lt; size 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	printf("Point #%d: ", i+1);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	scanf("%d %d", </a:t>
            </a:r>
            <a:r>
              <a:rPr lang="en-US" sz="1400" b="1" noProof="1"/>
              <a:t>&amp;points[i].x, &amp;points[i].y</a:t>
            </a:r>
            <a:r>
              <a:rPr lang="en-US" sz="1400" noProof="1"/>
              <a:t>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printf("Points are: 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for (i=0 ; i &lt; size 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	printf("(%d, %d) ", </a:t>
            </a:r>
            <a:r>
              <a:rPr lang="en-US" sz="1400" b="1" noProof="1"/>
              <a:t>points[i].x, points[i].y</a:t>
            </a:r>
            <a:r>
              <a:rPr lang="en-US" sz="1400" noProof="1"/>
              <a:t>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	printf("\n");</a:t>
            </a:r>
            <a:endParaRPr lang="en-US" sz="1400" dirty="0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free(points)</a:t>
            </a: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noProof="1"/>
              <a:t>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5519936" y="3861048"/>
            <a:ext cx="4876800" cy="3810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אין שום שינוי פרט לטיפוס ב-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calloc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9751" y="1749102"/>
            <a:ext cx="4191000" cy="190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2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1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1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51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1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12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51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12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512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1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512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512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12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12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12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512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512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מערכים של מבנים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325097"/>
            <a:ext cx="10259568" cy="543351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rgbClr val="C00000"/>
              </a:buClr>
            </a:pPr>
            <a:r>
              <a:rPr lang="he-IL" sz="4400" dirty="0" smtClean="0">
                <a:solidFill>
                  <a:schemeClr val="tx1"/>
                </a:solidFill>
              </a:rPr>
              <a:t>יש 4 אפשרויות למערכי מבנים:</a:t>
            </a:r>
            <a:endParaRPr lang="en-US" sz="44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90000"/>
              </a:lnSpc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dirty="0" smtClean="0"/>
              <a:t>מערך בגודל </a:t>
            </a:r>
            <a:r>
              <a:rPr lang="he-IL" dirty="0"/>
              <a:t>הידוע בזמן קומפילציה</a:t>
            </a:r>
          </a:p>
          <a:p>
            <a:pPr marL="514350" indent="-514350" algn="l" rtl="0">
              <a:lnSpc>
                <a:spcPct val="90000"/>
              </a:lnSpc>
              <a:buNone/>
            </a:pPr>
            <a:r>
              <a:rPr lang="en-US" altLang="en-US" sz="2800" dirty="0"/>
              <a:t>Student </a:t>
            </a:r>
            <a:r>
              <a:rPr lang="en-US" sz="2800" dirty="0"/>
              <a:t>arr[3</a:t>
            </a:r>
            <a:r>
              <a:rPr lang="en-US" sz="2800" dirty="0" smtClean="0"/>
              <a:t>];</a:t>
            </a:r>
            <a:endParaRPr lang="he-IL" sz="2800" dirty="0" smtClean="0"/>
          </a:p>
          <a:p>
            <a:pPr marL="514350" indent="-514350">
              <a:lnSpc>
                <a:spcPct val="90000"/>
              </a:lnSpc>
              <a:buClr>
                <a:srgbClr val="C00000"/>
              </a:buClr>
              <a:buFont typeface="Garamond" pitchFamily="18" charset="0"/>
              <a:buAutoNum type="arabicPeriod" startAt="2"/>
            </a:pPr>
            <a:r>
              <a:rPr lang="he-IL" dirty="0" smtClean="0"/>
              <a:t>מערך בגודל </a:t>
            </a:r>
            <a:r>
              <a:rPr lang="he-IL" b="1" dirty="0"/>
              <a:t>שאינו</a:t>
            </a:r>
            <a:r>
              <a:rPr lang="he-IL" dirty="0"/>
              <a:t> ידוע בזמן קומפילציה</a:t>
            </a:r>
          </a:p>
          <a:p>
            <a:pPr marL="514350" indent="-514350" algn="l" rtl="0">
              <a:lnSpc>
                <a:spcPct val="90000"/>
              </a:lnSpc>
              <a:buNone/>
            </a:pPr>
            <a:r>
              <a:rPr lang="en-US" altLang="en-US" sz="2800" dirty="0" smtClean="0"/>
              <a:t>Student* </a:t>
            </a:r>
            <a:r>
              <a:rPr lang="en-US" sz="2800" dirty="0" smtClean="0"/>
              <a:t>arr;</a:t>
            </a:r>
            <a:endParaRPr lang="he-IL" sz="2800" dirty="0"/>
          </a:p>
          <a:p>
            <a:pPr marL="514350" indent="-514350" algn="l" rtl="0">
              <a:lnSpc>
                <a:spcPct val="90000"/>
              </a:lnSpc>
              <a:buNone/>
            </a:pPr>
            <a:r>
              <a:rPr lang="en-US" sz="2800" dirty="0" err="1" smtClean="0"/>
              <a:t>scanf</a:t>
            </a:r>
            <a:r>
              <a:rPr lang="en-US" sz="2800" dirty="0"/>
              <a:t>(“%d”, &amp;size)</a:t>
            </a:r>
          </a:p>
          <a:p>
            <a:pPr marL="514350" indent="-514350" algn="l" rtl="0">
              <a:lnSpc>
                <a:spcPct val="90000"/>
              </a:lnSpc>
              <a:buNone/>
            </a:pPr>
            <a:r>
              <a:rPr lang="en-US" sz="2800" dirty="0" smtClean="0"/>
              <a:t>arr </a:t>
            </a:r>
            <a:r>
              <a:rPr lang="en-US" sz="2800" dirty="0"/>
              <a:t>= (</a:t>
            </a:r>
            <a:r>
              <a:rPr lang="en-US" altLang="en-US" sz="2800" dirty="0"/>
              <a:t>Student </a:t>
            </a:r>
            <a:r>
              <a:rPr lang="en-US" sz="2800" dirty="0"/>
              <a:t>*)malloc(sizeof(Student)*size</a:t>
            </a:r>
            <a:r>
              <a:rPr lang="en-US" sz="2800" dirty="0" smtClean="0"/>
              <a:t>);</a:t>
            </a:r>
            <a:endParaRPr lang="he-IL" sz="2800" dirty="0" smtClean="0"/>
          </a:p>
          <a:p>
            <a:pPr marL="514350" indent="-514350" algn="r">
              <a:lnSpc>
                <a:spcPct val="90000"/>
              </a:lnSpc>
              <a:buNone/>
            </a:pPr>
            <a:r>
              <a:rPr lang="en-US" sz="2800" dirty="0" smtClean="0"/>
              <a:t>	</a:t>
            </a:r>
            <a:r>
              <a:rPr lang="he-IL" sz="2800" dirty="0" err="1" smtClean="0"/>
              <a:t>שיחרור</a:t>
            </a:r>
            <a:r>
              <a:rPr lang="he-IL" sz="2800" dirty="0" smtClean="0"/>
              <a:t> ההקצאה:</a:t>
            </a:r>
            <a:endParaRPr lang="he-IL" sz="2800" dirty="0"/>
          </a:p>
          <a:p>
            <a:pPr marL="514350" indent="-514350" algn="l" rtl="0">
              <a:lnSpc>
                <a:spcPct val="90000"/>
              </a:lnSpc>
              <a:buNone/>
            </a:pPr>
            <a:r>
              <a:rPr lang="en-US" sz="2800" dirty="0" smtClean="0"/>
              <a:t>free(arr);</a:t>
            </a:r>
            <a:endParaRPr lang="he-IL" sz="2800" dirty="0"/>
          </a:p>
          <a:p>
            <a:pPr marL="514350" indent="-514350" algn="l" rtl="0">
              <a:lnSpc>
                <a:spcPct val="90000"/>
              </a:lnSpc>
              <a:buNone/>
            </a:pPr>
            <a:endParaRPr 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מערכים של מבנים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237090"/>
            <a:ext cx="10259568" cy="5319211"/>
          </a:xfrm>
        </p:spPr>
        <p:txBody>
          <a:bodyPr>
            <a:noAutofit/>
          </a:bodyPr>
          <a:lstStyle/>
          <a:p>
            <a:pPr marL="514350" indent="-514350">
              <a:lnSpc>
                <a:spcPct val="90000"/>
              </a:lnSpc>
              <a:buClr>
                <a:srgbClr val="C00000"/>
              </a:buClr>
              <a:buFont typeface="Garamond" pitchFamily="18" charset="0"/>
              <a:buAutoNum type="arabicPeriod" startAt="3"/>
            </a:pPr>
            <a:r>
              <a:rPr lang="he-IL" dirty="0" smtClean="0"/>
              <a:t>מערך </a:t>
            </a:r>
            <a:r>
              <a:rPr lang="he-IL" dirty="0"/>
              <a:t>של</a:t>
            </a:r>
            <a:r>
              <a:rPr lang="en-US" dirty="0"/>
              <a:t> </a:t>
            </a:r>
            <a:r>
              <a:rPr lang="he-IL" dirty="0"/>
              <a:t>מצביעים </a:t>
            </a:r>
            <a:r>
              <a:rPr lang="he-IL" dirty="0" smtClean="0"/>
              <a:t>בגודל </a:t>
            </a:r>
            <a:r>
              <a:rPr lang="he-IL" dirty="0"/>
              <a:t>הידוע בזמן קומפילציה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altLang="en-US" sz="2800" dirty="0"/>
              <a:t>Student </a:t>
            </a:r>
            <a:r>
              <a:rPr lang="en-US" sz="2800" dirty="0"/>
              <a:t>*  arr[3</a:t>
            </a:r>
            <a:r>
              <a:rPr lang="en-US" sz="2800" dirty="0" smtClean="0"/>
              <a:t>];</a:t>
            </a:r>
            <a:endParaRPr lang="he-IL" sz="2800" dirty="0" smtClean="0"/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800" dirty="0" smtClean="0"/>
              <a:t>for(int </a:t>
            </a:r>
            <a:r>
              <a:rPr lang="en-US" sz="2800" dirty="0" err="1" smtClean="0"/>
              <a:t>i</a:t>
            </a:r>
            <a:r>
              <a:rPr lang="en-US" sz="2800" dirty="0" smtClean="0"/>
              <a:t> = 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3;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800" dirty="0" smtClean="0"/>
              <a:t>	arr[</a:t>
            </a:r>
            <a:r>
              <a:rPr lang="en-US" sz="2800" dirty="0" err="1" smtClean="0"/>
              <a:t>i</a:t>
            </a:r>
            <a:r>
              <a:rPr lang="en-US" sz="2800" dirty="0" smtClean="0"/>
              <a:t>] = </a:t>
            </a:r>
            <a:r>
              <a:rPr lang="en-US" sz="2800" dirty="0"/>
              <a:t>(</a:t>
            </a:r>
            <a:r>
              <a:rPr lang="en-US" altLang="en-US" sz="2800" dirty="0"/>
              <a:t>Student </a:t>
            </a:r>
            <a:r>
              <a:rPr lang="en-US" sz="2800" dirty="0"/>
              <a:t>*)</a:t>
            </a:r>
            <a:r>
              <a:rPr lang="en-US" sz="2800" dirty="0" smtClean="0"/>
              <a:t>malloc(sizeof(Student));	</a:t>
            </a:r>
            <a:endParaRPr lang="he-IL" sz="2800" dirty="0"/>
          </a:p>
          <a:p>
            <a:pPr marL="0" indent="0" algn="l" rtl="0">
              <a:lnSpc>
                <a:spcPct val="90000"/>
              </a:lnSpc>
              <a:buNone/>
            </a:pPr>
            <a:endParaRPr lang="en-US" sz="2800" dirty="0" smtClean="0"/>
          </a:p>
          <a:p>
            <a:pPr marL="0" indent="0" algn="l" rtl="0">
              <a:lnSpc>
                <a:spcPct val="90000"/>
              </a:lnSpc>
              <a:buNone/>
            </a:pPr>
            <a:endParaRPr lang="en-US" sz="2800" dirty="0"/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800" dirty="0" smtClean="0"/>
              <a:t>for(int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3; </a:t>
            </a:r>
            <a:r>
              <a:rPr lang="en-US" sz="2800" dirty="0" err="1"/>
              <a:t>i</a:t>
            </a:r>
            <a:r>
              <a:rPr lang="en-US" sz="2800" dirty="0"/>
              <a:t>++)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800" dirty="0" smtClean="0"/>
              <a:t>	free(arr[</a:t>
            </a:r>
            <a:r>
              <a:rPr lang="en-US" sz="2800" dirty="0" err="1" smtClean="0"/>
              <a:t>i</a:t>
            </a:r>
            <a:r>
              <a:rPr lang="en-US" sz="2800" dirty="0" smtClean="0"/>
              <a:t>]);</a:t>
            </a:r>
          </a:p>
          <a:p>
            <a:pPr marL="0" indent="0" algn="l">
              <a:lnSpc>
                <a:spcPct val="90000"/>
              </a:lnSpc>
              <a:buNone/>
            </a:pPr>
            <a:endParaRPr lang="en-US" sz="2800" dirty="0"/>
          </a:p>
          <a:p>
            <a:pPr marL="0" indent="0" algn="l">
              <a:lnSpc>
                <a:spcPct val="90000"/>
              </a:lnSpc>
              <a:buNone/>
            </a:pPr>
            <a:endParaRPr lang="he-IL" sz="2800" dirty="0"/>
          </a:p>
          <a:p>
            <a:pPr marL="514350" indent="-514350" algn="l" rtl="0">
              <a:lnSpc>
                <a:spcPct val="90000"/>
              </a:lnSpc>
              <a:buNone/>
            </a:pPr>
            <a:endParaRPr 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9002130" y="2501798"/>
            <a:ext cx="185761" cy="981035"/>
          </a:xfrm>
          <a:prstGeom prst="rightBrace">
            <a:avLst/>
          </a:prstGeom>
          <a:ln>
            <a:solidFill>
              <a:srgbClr val="0066C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6CC"/>
                </a:solidFill>
              </a:ln>
              <a:solidFill>
                <a:srgbClr val="0066CC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7387117" y="3974539"/>
            <a:ext cx="3097122" cy="1045028"/>
          </a:xfrm>
          <a:prstGeom prst="wedgeRectCallout">
            <a:avLst>
              <a:gd name="adj1" fmla="val -43731"/>
              <a:gd name="adj2" fmla="val 14536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בלולאה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יש לעשות הקצאה לכל סטודנט במערך וכמובן לשחרר בסוף</a:t>
            </a:r>
          </a:p>
          <a:p>
            <a:pPr algn="ctr" rtl="1"/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871924" y="4535424"/>
            <a:ext cx="277978" cy="1038757"/>
          </a:xfrm>
          <a:prstGeom prst="rightBrace">
            <a:avLst/>
          </a:prstGeom>
          <a:ln>
            <a:solidFill>
              <a:srgbClr val="0066C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6CC"/>
                </a:solidFill>
              </a:ln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מערכים של מבנים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102357"/>
            <a:ext cx="10259568" cy="5319211"/>
          </a:xfrm>
        </p:spPr>
        <p:txBody>
          <a:bodyPr>
            <a:noAutofit/>
          </a:bodyPr>
          <a:lstStyle/>
          <a:p>
            <a:pPr marL="514350" indent="-514350">
              <a:lnSpc>
                <a:spcPct val="90000"/>
              </a:lnSpc>
              <a:buClr>
                <a:srgbClr val="C00000"/>
              </a:buClr>
              <a:buFont typeface="Garamond" pitchFamily="18" charset="0"/>
              <a:buAutoNum type="arabicPeriod" startAt="4"/>
            </a:pPr>
            <a:r>
              <a:rPr lang="he-IL" dirty="0" smtClean="0"/>
              <a:t>מערך </a:t>
            </a:r>
            <a:r>
              <a:rPr lang="he-IL" dirty="0"/>
              <a:t>של</a:t>
            </a:r>
            <a:r>
              <a:rPr lang="en-US" dirty="0"/>
              <a:t> </a:t>
            </a:r>
            <a:r>
              <a:rPr lang="he-IL" dirty="0"/>
              <a:t>מצביעים </a:t>
            </a:r>
            <a:r>
              <a:rPr lang="he-IL" dirty="0" smtClean="0"/>
              <a:t>בגודל </a:t>
            </a:r>
            <a:r>
              <a:rPr lang="he-IL" b="1" dirty="0"/>
              <a:t>שאינו</a:t>
            </a:r>
            <a:r>
              <a:rPr lang="he-IL" dirty="0"/>
              <a:t> ידוע בזמן </a:t>
            </a:r>
            <a:r>
              <a:rPr lang="he-IL" dirty="0" smtClean="0"/>
              <a:t>קומפילציה</a:t>
            </a:r>
            <a:endParaRPr lang="he-IL" dirty="0"/>
          </a:p>
          <a:p>
            <a:pPr marL="514350" indent="-514350" algn="l" rtl="0">
              <a:lnSpc>
                <a:spcPct val="90000"/>
              </a:lnSpc>
              <a:buNone/>
            </a:pPr>
            <a:r>
              <a:rPr lang="en-US" altLang="en-US" sz="2800" dirty="0" smtClean="0"/>
              <a:t>Student*</a:t>
            </a:r>
            <a:r>
              <a:rPr lang="en-US" sz="2800" dirty="0" smtClean="0"/>
              <a:t>*  arr;</a:t>
            </a:r>
            <a:endParaRPr lang="en-US" sz="2800" dirty="0"/>
          </a:p>
          <a:p>
            <a:pPr marL="514350" indent="-514350" algn="l" rtl="0">
              <a:lnSpc>
                <a:spcPct val="90000"/>
              </a:lnSpc>
              <a:buNone/>
            </a:pPr>
            <a:r>
              <a:rPr lang="en-US" sz="2800" dirty="0" err="1" smtClean="0"/>
              <a:t>scanf</a:t>
            </a:r>
            <a:r>
              <a:rPr lang="en-US" sz="2800" dirty="0"/>
              <a:t>(“%d”, &amp;size</a:t>
            </a:r>
            <a:r>
              <a:rPr lang="en-US" sz="2800" dirty="0" smtClean="0"/>
              <a:t>)</a:t>
            </a:r>
          </a:p>
          <a:p>
            <a:pPr marL="514350" indent="-514350" algn="l" rtl="0">
              <a:lnSpc>
                <a:spcPct val="90000"/>
              </a:lnSpc>
              <a:buNone/>
            </a:pPr>
            <a:r>
              <a:rPr lang="en-US" sz="2800" dirty="0" smtClean="0"/>
              <a:t>arr </a:t>
            </a:r>
            <a:r>
              <a:rPr lang="en-US" sz="2800" dirty="0"/>
              <a:t>= (</a:t>
            </a:r>
            <a:r>
              <a:rPr lang="en-US" altLang="en-US" sz="2800" dirty="0"/>
              <a:t>Student </a:t>
            </a:r>
            <a:r>
              <a:rPr lang="en-US" sz="2800" dirty="0"/>
              <a:t>**)malloc(sizeof(</a:t>
            </a:r>
            <a:r>
              <a:rPr lang="en-US" altLang="en-US" sz="2800" dirty="0"/>
              <a:t>Student </a:t>
            </a:r>
            <a:r>
              <a:rPr lang="en-US" sz="2800" dirty="0"/>
              <a:t>*)*size); </a:t>
            </a:r>
            <a:endParaRPr lang="en-US" sz="2800" dirty="0" smtClean="0"/>
          </a:p>
          <a:p>
            <a:pPr marL="514350" indent="-514350" algn="l" rtl="0">
              <a:lnSpc>
                <a:spcPct val="90000"/>
              </a:lnSpc>
              <a:buNone/>
            </a:pPr>
            <a:r>
              <a:rPr lang="en-US" sz="2800" dirty="0" smtClean="0"/>
              <a:t>for(int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size</a:t>
            </a:r>
            <a:r>
              <a:rPr lang="en-US" sz="2800" dirty="0" smtClean="0"/>
              <a:t>; </a:t>
            </a:r>
            <a:r>
              <a:rPr lang="en-US" sz="2800" dirty="0" err="1"/>
              <a:t>i</a:t>
            </a:r>
            <a:r>
              <a:rPr lang="en-US" sz="2800" dirty="0"/>
              <a:t>++)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800" dirty="0" smtClean="0"/>
              <a:t>	arr[</a:t>
            </a:r>
            <a:r>
              <a:rPr lang="en-US" sz="2800" dirty="0" err="1" smtClean="0"/>
              <a:t>i</a:t>
            </a:r>
            <a:r>
              <a:rPr lang="en-US" sz="2800" dirty="0"/>
              <a:t>] = (</a:t>
            </a:r>
            <a:r>
              <a:rPr lang="en-US" altLang="en-US" sz="2800" dirty="0"/>
              <a:t>Student </a:t>
            </a:r>
            <a:r>
              <a:rPr lang="en-US" sz="2800" dirty="0"/>
              <a:t>*)malloc(sizeof(Student</a:t>
            </a:r>
            <a:r>
              <a:rPr lang="en-US" sz="2800" dirty="0" smtClean="0"/>
              <a:t>)*1);</a:t>
            </a:r>
            <a:endParaRPr lang="he-IL" sz="2800" dirty="0"/>
          </a:p>
          <a:p>
            <a:pPr marL="0" indent="0" algn="l">
              <a:lnSpc>
                <a:spcPct val="90000"/>
              </a:lnSpc>
              <a:buNone/>
            </a:pPr>
            <a:r>
              <a:rPr lang="en-US" sz="2800" dirty="0"/>
              <a:t>for(int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size</a:t>
            </a:r>
            <a:r>
              <a:rPr lang="en-US" sz="2800" dirty="0" smtClean="0"/>
              <a:t>; </a:t>
            </a:r>
            <a:r>
              <a:rPr lang="en-US" sz="2800" dirty="0" err="1"/>
              <a:t>i</a:t>
            </a:r>
            <a:r>
              <a:rPr lang="en-US" sz="2800" dirty="0"/>
              <a:t>++)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800" dirty="0" smtClean="0"/>
              <a:t>	free(arr[</a:t>
            </a:r>
            <a:r>
              <a:rPr lang="en-US" sz="2800" dirty="0" err="1" smtClean="0"/>
              <a:t>i</a:t>
            </a:r>
            <a:r>
              <a:rPr lang="en-US" sz="2800" dirty="0" smtClean="0"/>
              <a:t>]);</a:t>
            </a:r>
            <a:endParaRPr lang="he-IL" sz="2800" dirty="0" smtClean="0"/>
          </a:p>
          <a:p>
            <a:pPr marL="0" indent="0" algn="l">
              <a:lnSpc>
                <a:spcPct val="90000"/>
              </a:lnSpc>
              <a:buNone/>
            </a:pPr>
            <a:endParaRPr lang="he-IL" sz="2800" dirty="0"/>
          </a:p>
          <a:p>
            <a:pPr marL="0" indent="0" algn="l">
              <a:lnSpc>
                <a:spcPct val="90000"/>
              </a:lnSpc>
              <a:buNone/>
            </a:pPr>
            <a:r>
              <a:rPr lang="en-US" sz="2800" dirty="0" smtClean="0"/>
              <a:t>free(arr);</a:t>
            </a:r>
            <a:endParaRPr lang="he-IL" sz="2800" dirty="0"/>
          </a:p>
          <a:p>
            <a:pPr marL="274320" lvl="1" indent="0">
              <a:lnSpc>
                <a:spcPct val="90000"/>
              </a:lnSpc>
              <a:buNone/>
            </a:pPr>
            <a:endParaRPr 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9304196" y="3364992"/>
            <a:ext cx="176303" cy="1013317"/>
          </a:xfrm>
          <a:prstGeom prst="rightBrace">
            <a:avLst/>
          </a:prstGeom>
          <a:ln>
            <a:solidFill>
              <a:srgbClr val="0066C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6CC"/>
                </a:solidFill>
              </a:ln>
              <a:solidFill>
                <a:srgbClr val="0066CC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097554" y="5721262"/>
            <a:ext cx="3097122" cy="1045028"/>
          </a:xfrm>
          <a:prstGeom prst="wedgeRectCallout">
            <a:avLst>
              <a:gd name="adj1" fmla="val -43731"/>
              <a:gd name="adj2" fmla="val 14536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בלולאה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יש לעשות הקצאה לכל סטודנט במערך וכמובן לשחרר בסוף</a:t>
            </a:r>
          </a:p>
          <a:p>
            <a:pPr algn="ctr" rtl="1"/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8254093" y="5786576"/>
            <a:ext cx="2933700" cy="914400"/>
          </a:xfrm>
          <a:prstGeom prst="wedgeRectCallout">
            <a:avLst>
              <a:gd name="adj1" fmla="val -29980"/>
              <a:gd name="adj2" fmla="val -207399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אם נשנה את ה 1 ל 4 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נקבל מטריצת סטודנטים של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size*4</a:t>
            </a:r>
            <a:endParaRPr lang="he-I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469812" y="4446422"/>
            <a:ext cx="176303" cy="1013317"/>
          </a:xfrm>
          <a:prstGeom prst="rightBrace">
            <a:avLst/>
          </a:prstGeom>
          <a:ln>
            <a:solidFill>
              <a:srgbClr val="0066C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6CC"/>
                </a:solidFill>
              </a:ln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6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החזרת מערך מפונקציה </a:t>
            </a:r>
            <a:r>
              <a:rPr lang="en-US" smtClean="0"/>
              <a:t>by pointer</a:t>
            </a:r>
            <a:endParaRPr lang="he-IL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5418574"/>
          </a:xfrm>
        </p:spPr>
        <p:txBody>
          <a:bodyPr>
            <a:normAutofit fontScale="92500" lnSpcReduction="10000"/>
          </a:bodyPr>
          <a:lstStyle/>
          <a:p>
            <a:r>
              <a:rPr lang="he-IL" dirty="0" smtClean="0"/>
              <a:t>פונקציה יכולה להחזיר ערכים ע"י קבלת כתובת לעדכון</a:t>
            </a:r>
            <a:endParaRPr lang="en-US" dirty="0" smtClean="0"/>
          </a:p>
          <a:p>
            <a:endParaRPr lang="en-US" dirty="0" smtClean="0"/>
          </a:p>
          <a:p>
            <a:pPr marL="0" indent="0" algn="l" rtl="0">
              <a:buNone/>
            </a:pPr>
            <a:r>
              <a:rPr lang="he-IL" dirty="0" smtClean="0"/>
              <a:t> </a:t>
            </a:r>
            <a:r>
              <a:rPr lang="en-US" b="1" dirty="0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getSum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int* arr, int size);</a:t>
            </a:r>
          </a:p>
          <a:p>
            <a:pPr algn="l" rtl="0">
              <a:buFont typeface="Wingdings" pitchFamily="2" charset="2"/>
              <a:buNone/>
            </a:pPr>
            <a:endParaRPr lang="en-US" dirty="0" smtClean="0"/>
          </a:p>
          <a:p>
            <a:pPr algn="l" rtl="0">
              <a:buFont typeface="Wingdings" pitchFamily="2" charset="2"/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getSum_p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int* arr, int size, </a:t>
            </a:r>
            <a:r>
              <a:rPr lang="en-US" b="1" dirty="0" smtClean="0"/>
              <a:t>int* sum</a:t>
            </a:r>
            <a:r>
              <a:rPr lang="en-US" dirty="0" smtClean="0"/>
              <a:t>);</a:t>
            </a:r>
            <a:endParaRPr lang="he-IL" dirty="0" smtClean="0"/>
          </a:p>
          <a:p>
            <a:pPr algn="l" rtl="0">
              <a:buFont typeface="Wingdings" pitchFamily="2" charset="2"/>
              <a:buNone/>
            </a:pPr>
            <a:endParaRPr lang="en-US" dirty="0" smtClean="0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noProof="1" smtClean="0"/>
              <a:t>void test()</a:t>
            </a:r>
            <a:endParaRPr lang="en-US" sz="2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noProof="1"/>
              <a:t>	int </a:t>
            </a:r>
            <a:r>
              <a:rPr lang="en-US" sz="2400" noProof="1" smtClean="0"/>
              <a:t>s;</a:t>
            </a:r>
            <a:endParaRPr lang="en-US" sz="2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noProof="1"/>
              <a:t>	</a:t>
            </a:r>
            <a:r>
              <a:rPr lang="en-US" sz="2400" noProof="1" smtClean="0"/>
              <a:t>int arr[] </a:t>
            </a:r>
            <a:r>
              <a:rPr lang="en-US" sz="2400" noProof="1"/>
              <a:t>= </a:t>
            </a:r>
            <a:r>
              <a:rPr lang="en-US" sz="2400" noProof="1" smtClean="0"/>
              <a:t>{1,2,3};</a:t>
            </a:r>
            <a:endParaRPr lang="en-US" sz="2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2400" noProof="1" smtClean="0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noProof="1" smtClean="0"/>
              <a:t>	getSum_p(arr,sizeof(arr)/sizeof(int</a:t>
            </a:r>
            <a:r>
              <a:rPr lang="en-US" sz="2400" b="1" noProof="1" smtClean="0"/>
              <a:t>),&amp;s</a:t>
            </a:r>
            <a:r>
              <a:rPr lang="en-US" sz="2400" noProof="1" smtClean="0"/>
              <a:t>);</a:t>
            </a:r>
            <a:r>
              <a:rPr lang="en-US" sz="2400" noProof="1"/>
              <a:t>	</a:t>
            </a:r>
            <a:endParaRPr lang="en-US" sz="2400" noProof="1" smtClean="0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noProof="1" smtClean="0"/>
              <a:t>}</a:t>
            </a:r>
            <a:endParaRPr lang="en-US" sz="2400" noProof="1"/>
          </a:p>
          <a:p>
            <a:pPr algn="l" rtl="0">
              <a:buFont typeface="Wingdings" pitchFamily="2" charset="2"/>
              <a:buNone/>
            </a:pPr>
            <a:endParaRPr lang="en-US" dirty="0"/>
          </a:p>
          <a:p>
            <a:pPr algn="l" rtl="0">
              <a:buFont typeface="Wingdings" pitchFamily="2" charset="2"/>
              <a:buNone/>
            </a:pPr>
            <a:endParaRPr lang="en-US" dirty="0" smtClean="0"/>
          </a:p>
          <a:p>
            <a:endParaRPr lang="he-IL" dirty="0" smtClean="0"/>
          </a:p>
        </p:txBody>
      </p:sp>
      <p:sp>
        <p:nvSpPr>
          <p:cNvPr id="2" name="Down Arrow 1"/>
          <p:cNvSpPr/>
          <p:nvPr/>
        </p:nvSpPr>
        <p:spPr>
          <a:xfrm>
            <a:off x="5580443" y="2913877"/>
            <a:ext cx="693964" cy="736408"/>
          </a:xfrm>
          <a:prstGeom prst="downArrow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35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76472" y="3282081"/>
            <a:ext cx="1820917" cy="1020535"/>
          </a:xfrm>
          <a:prstGeom prst="ellipse">
            <a:avLst/>
          </a:prstGeom>
          <a:noFill/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6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החזרת מערך מפונקציה </a:t>
            </a:r>
            <a:r>
              <a:rPr lang="en-US" smtClean="0"/>
              <a:t>by pointer</a:t>
            </a:r>
            <a:endParaRPr lang="he-IL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92454" y="1282148"/>
            <a:ext cx="10738714" cy="5476459"/>
          </a:xfrm>
        </p:spPr>
        <p:txBody>
          <a:bodyPr>
            <a:normAutofit fontScale="92500" lnSpcReduction="10000"/>
          </a:bodyPr>
          <a:lstStyle/>
          <a:p>
            <a:r>
              <a:rPr lang="he-IL" dirty="0" smtClean="0"/>
              <a:t>באותו אופן ניתן גם להחזיר מערך שייוצר בתוך הפונקציה</a:t>
            </a:r>
          </a:p>
          <a:p>
            <a:r>
              <a:rPr lang="he-IL" dirty="0" smtClean="0"/>
              <a:t>לא לשכוח להעביר את המערך כ- **</a:t>
            </a:r>
            <a:endParaRPr lang="en-US" dirty="0" smtClean="0"/>
          </a:p>
          <a:p>
            <a:pPr algn="l" rtl="0">
              <a:buFont typeface="Wingdings" pitchFamily="2" charset="2"/>
              <a:buNone/>
            </a:pPr>
            <a:r>
              <a:rPr lang="en-US" b="1" dirty="0" smtClean="0"/>
              <a:t>int*</a:t>
            </a:r>
            <a:r>
              <a:rPr lang="en-US" dirty="0" smtClean="0"/>
              <a:t> </a:t>
            </a:r>
            <a:r>
              <a:rPr lang="en-US" dirty="0" err="1" smtClean="0"/>
              <a:t>createArray</a:t>
            </a:r>
            <a:r>
              <a:rPr lang="en-US" dirty="0" smtClean="0"/>
              <a:t>(int </a:t>
            </a:r>
            <a:r>
              <a:rPr lang="en-US" dirty="0"/>
              <a:t>size);</a:t>
            </a:r>
          </a:p>
          <a:p>
            <a:pPr algn="l" rtl="0">
              <a:buFont typeface="Wingdings" pitchFamily="2" charset="2"/>
              <a:buNone/>
            </a:pPr>
            <a:endParaRPr lang="en-US" dirty="0"/>
          </a:p>
          <a:p>
            <a:pPr algn="l" rtl="0">
              <a:buFont typeface="Wingdings" pitchFamily="2" charset="2"/>
              <a:buNone/>
            </a:pPr>
            <a:r>
              <a:rPr lang="en-US" dirty="0"/>
              <a:t>void </a:t>
            </a:r>
            <a:r>
              <a:rPr lang="en-US" dirty="0" err="1" smtClean="0"/>
              <a:t>createArray</a:t>
            </a:r>
            <a:r>
              <a:rPr lang="en-US" dirty="0" smtClean="0"/>
              <a:t>(</a:t>
            </a:r>
            <a:r>
              <a:rPr lang="en-US" b="1" dirty="0"/>
              <a:t>int**  </a:t>
            </a:r>
            <a:r>
              <a:rPr lang="en-US" b="1" dirty="0" err="1"/>
              <a:t>pArr</a:t>
            </a:r>
            <a:r>
              <a:rPr lang="en-US" b="1" dirty="0"/>
              <a:t> </a:t>
            </a:r>
            <a:r>
              <a:rPr lang="en-US" b="1" dirty="0" smtClean="0"/>
              <a:t>,</a:t>
            </a:r>
            <a:r>
              <a:rPr lang="en-US" dirty="0" smtClean="0"/>
              <a:t>int size);</a:t>
            </a:r>
            <a:endParaRPr lang="en-US" dirty="0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3000" noProof="1" smtClean="0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noProof="1" smtClean="0"/>
              <a:t>void </a:t>
            </a:r>
            <a:r>
              <a:rPr lang="en-US" sz="3000" noProof="1"/>
              <a:t>test()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noProof="1"/>
              <a:t>	int </a:t>
            </a:r>
            <a:r>
              <a:rPr lang="en-US" sz="3000" noProof="1" smtClean="0"/>
              <a:t> s = 4;</a:t>
            </a:r>
            <a:endParaRPr lang="en-US" sz="30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noProof="1"/>
              <a:t>	</a:t>
            </a:r>
            <a:r>
              <a:rPr lang="en-US" sz="3000" noProof="1" smtClean="0"/>
              <a:t>int* arr = NULL;</a:t>
            </a:r>
            <a:endParaRPr lang="en-US" sz="30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30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noProof="1"/>
              <a:t>	</a:t>
            </a:r>
            <a:r>
              <a:rPr lang="en-US" sz="3000" noProof="1" smtClean="0"/>
              <a:t>createArray(</a:t>
            </a:r>
            <a:r>
              <a:rPr lang="en-US" sz="3000" b="1" noProof="1" smtClean="0"/>
              <a:t>&amp;arr</a:t>
            </a:r>
            <a:r>
              <a:rPr lang="en-US" sz="3000" noProof="1" smtClean="0"/>
              <a:t>,s);</a:t>
            </a:r>
            <a:r>
              <a:rPr lang="en-US" sz="3000" noProof="1"/>
              <a:t>	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noProof="1"/>
              <a:t>}</a:t>
            </a:r>
          </a:p>
          <a:p>
            <a:endParaRPr lang="he-IL" dirty="0" smtClean="0"/>
          </a:p>
        </p:txBody>
      </p:sp>
      <p:sp>
        <p:nvSpPr>
          <p:cNvPr id="2" name="Down Arrow 1"/>
          <p:cNvSpPr/>
          <p:nvPr/>
        </p:nvSpPr>
        <p:spPr>
          <a:xfrm>
            <a:off x="2540134" y="2911342"/>
            <a:ext cx="693964" cy="673107"/>
          </a:xfrm>
          <a:prstGeom prst="downArrow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95634" y="3364994"/>
            <a:ext cx="2166177" cy="921716"/>
          </a:xfrm>
          <a:prstGeom prst="ellipse">
            <a:avLst/>
          </a:prstGeom>
          <a:noFill/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03512" y="980728"/>
            <a:ext cx="24482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5"/>
          <p:cNvSpPr>
            <a:spLocks noChangeArrowheads="1"/>
          </p:cNvSpPr>
          <p:nvPr/>
        </p:nvSpPr>
        <p:spPr bwMode="auto">
          <a:xfrm>
            <a:off x="1905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1371600" y="136261"/>
            <a:ext cx="10344150" cy="1374087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 smtClean="0"/>
              <a:t>החזרת מערך מפונקציה</a:t>
            </a:r>
            <a:br>
              <a:rPr lang="he-IL" dirty="0" smtClean="0"/>
            </a:br>
            <a:r>
              <a:rPr lang="en-US" dirty="0" smtClean="0"/>
              <a:t> by pointer</a:t>
            </a:r>
            <a:endParaRPr lang="he-IL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271"/>
            <a:ext cx="5894832" cy="6644730"/>
          </a:xfrm>
        </p:spPr>
        <p:txBody>
          <a:bodyPr>
            <a:noAutofit/>
          </a:bodyPr>
          <a:lstStyle/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stdlib.h</a:t>
            </a:r>
            <a:r>
              <a:rPr lang="en-US" sz="1600" dirty="0"/>
              <a:t>&gt;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/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void </a:t>
            </a:r>
            <a:r>
              <a:rPr lang="en-US" sz="1600" dirty="0" err="1"/>
              <a:t>buildArray</a:t>
            </a:r>
            <a:r>
              <a:rPr lang="en-US" sz="1600" dirty="0"/>
              <a:t>(int</a:t>
            </a:r>
            <a:r>
              <a:rPr lang="en-US" sz="1600" dirty="0">
                <a:solidFill>
                  <a:schemeClr val="tx1"/>
                </a:solidFill>
              </a:rPr>
              <a:t>** </a:t>
            </a:r>
            <a:r>
              <a:rPr lang="en-US" sz="1600" dirty="0" err="1" smtClean="0"/>
              <a:t>pArr</a:t>
            </a:r>
            <a:r>
              <a:rPr lang="en-US" sz="1600" dirty="0"/>
              <a:t>, int size)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/>
              <a:t>}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smtClean="0"/>
              <a:t>*</a:t>
            </a:r>
            <a:r>
              <a:rPr lang="en-US" sz="1600" dirty="0" err="1" smtClean="0"/>
              <a:t>pArr</a:t>
            </a:r>
            <a:r>
              <a:rPr lang="en-US" sz="1600" dirty="0" smtClean="0"/>
              <a:t> = </a:t>
            </a:r>
            <a:r>
              <a:rPr lang="en-US" sz="1600" dirty="0"/>
              <a:t>(int*)malloc(size*sizeof(int</a:t>
            </a:r>
            <a:r>
              <a:rPr lang="en-US" sz="1600" dirty="0" smtClean="0"/>
              <a:t>));</a:t>
            </a:r>
            <a:endParaRPr lang="he-IL" sz="1600" dirty="0"/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if </a:t>
            </a:r>
            <a:r>
              <a:rPr lang="en-US" sz="1600" dirty="0" smtClean="0"/>
              <a:t>(!arr)</a:t>
            </a:r>
            <a:endParaRPr lang="he-IL" sz="1600" dirty="0"/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    return</a:t>
            </a:r>
            <a:r>
              <a:rPr lang="en-US" sz="1600" dirty="0" smtClean="0"/>
              <a:t>;</a:t>
            </a:r>
            <a:endParaRPr lang="en-US" sz="1600" dirty="0"/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600" dirty="0"/>
              <a:t>	for (i=0 ; i &lt; size ; i++)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     </a:t>
            </a:r>
            <a:r>
              <a:rPr lang="en-US" sz="1600" dirty="0" smtClean="0">
                <a:solidFill>
                  <a:schemeClr val="tx1"/>
                </a:solidFill>
              </a:rPr>
              <a:t>arr[</a:t>
            </a:r>
            <a:r>
              <a:rPr lang="en-US" sz="1600" dirty="0" err="1" smtClean="0"/>
              <a:t>i</a:t>
            </a:r>
            <a:r>
              <a:rPr lang="en-US" sz="1600" dirty="0"/>
              <a:t>] = i+1</a:t>
            </a:r>
            <a:r>
              <a:rPr lang="en-US" sz="1600" dirty="0" smtClean="0"/>
              <a:t>;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 smtClean="0"/>
              <a:t>{</a:t>
            </a:r>
            <a:endParaRPr lang="he-IL" sz="1600" dirty="0"/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endParaRPr lang="en-US" sz="1600" noProof="1" smtClean="0"/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noProof="1" smtClean="0"/>
              <a:t>void </a:t>
            </a:r>
            <a:r>
              <a:rPr lang="en-US" sz="1600" dirty="0"/>
              <a:t>main()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{</a:t>
            </a:r>
            <a:endParaRPr lang="he-IL" sz="1600" dirty="0"/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size, *</a:t>
            </a:r>
            <a:r>
              <a:rPr lang="en-US" sz="1600" dirty="0" err="1"/>
              <a:t>arr</a:t>
            </a:r>
            <a:r>
              <a:rPr lang="en-US" sz="1600" dirty="0"/>
              <a:t>=NULL,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600" dirty="0"/>
              <a:t>	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("Please enter the size of the array: ");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scanf</a:t>
            </a:r>
            <a:r>
              <a:rPr lang="en-US" sz="1600" dirty="0"/>
              <a:t>("%d", &amp;size);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buildArray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70C0"/>
                </a:solidFill>
              </a:rPr>
              <a:t>&amp;</a:t>
            </a:r>
            <a:r>
              <a:rPr lang="en-US" sz="1600" dirty="0" err="1"/>
              <a:t>arr</a:t>
            </a:r>
            <a:r>
              <a:rPr lang="en-US" sz="1600" dirty="0"/>
              <a:t>, size);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if(!arr) 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     return;</a:t>
            </a:r>
            <a:endParaRPr lang="he-IL" sz="1600" dirty="0"/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("Values in the array: ");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600" dirty="0"/>
              <a:t>	</a:t>
            </a:r>
            <a:r>
              <a:rPr lang="nn-NO" sz="1600" dirty="0" smtClean="0"/>
              <a:t>printArr(arr,size);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	free(arr);</a:t>
            </a:r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/>
              <a:t>}</a:t>
            </a:r>
            <a:endParaRPr lang="he-IL" sz="1600" dirty="0"/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/>
          </a:p>
          <a:p>
            <a:pPr marL="274320" indent="-274320" algn="l" rtl="0">
              <a:spcBef>
                <a:spcPct val="0"/>
              </a:spcBef>
              <a:buFont typeface="Wingdings" pitchFamily="2" charset="2"/>
              <a:buNone/>
            </a:pPr>
            <a:endParaRPr lang="he-IL" sz="1600" dirty="0"/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8305800" y="6186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הזיכרון של ה-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sp>
        <p:nvSpPr>
          <p:cNvPr id="7" name="Oval 72"/>
          <p:cNvSpPr>
            <a:spLocks noChangeArrowheads="1"/>
          </p:cNvSpPr>
          <p:nvPr/>
        </p:nvSpPr>
        <p:spPr bwMode="auto">
          <a:xfrm>
            <a:off x="7620000" y="1524000"/>
            <a:ext cx="27432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229600" y="29098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זיכרון ה-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  <p:graphicFrame>
        <p:nvGraphicFramePr>
          <p:cNvPr id="9" name="Group 7"/>
          <p:cNvGraphicFramePr>
            <a:graphicFrameLocks noGrp="1"/>
          </p:cNvGraphicFramePr>
          <p:nvPr/>
        </p:nvGraphicFramePr>
        <p:xfrm>
          <a:off x="7620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38"/>
          <p:cNvGraphicFramePr>
            <a:graphicFrameLocks noGrp="1"/>
          </p:cNvGraphicFramePr>
          <p:nvPr/>
        </p:nvGraphicFramePr>
        <p:xfrm>
          <a:off x="8077200" y="16764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7696200" y="4586288"/>
            <a:ext cx="2590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הזיכרון של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buildArray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Group 60"/>
          <p:cNvGraphicFramePr>
            <a:graphicFrameLocks noGrp="1"/>
          </p:cNvGraphicFramePr>
          <p:nvPr>
            <p:extLst/>
          </p:nvPr>
        </p:nvGraphicFramePr>
        <p:xfrm>
          <a:off x="7620000" y="347345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pArr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146"/>
          <p:cNvGraphicFramePr>
            <a:graphicFrameLocks noGrp="1"/>
          </p:cNvGraphicFramePr>
          <p:nvPr/>
        </p:nvGraphicFramePr>
        <p:xfrm>
          <a:off x="8077200" y="16764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7"/>
          <p:cNvGraphicFramePr>
            <a:graphicFrameLocks noGrp="1"/>
          </p:cNvGraphicFramePr>
          <p:nvPr/>
        </p:nvGraphicFramePr>
        <p:xfrm>
          <a:off x="7620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7"/>
          <p:cNvGraphicFramePr>
            <a:graphicFrameLocks noGrp="1"/>
          </p:cNvGraphicFramePr>
          <p:nvPr/>
        </p:nvGraphicFramePr>
        <p:xfrm>
          <a:off x="7620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7"/>
          <p:cNvGraphicFramePr>
            <a:graphicFrameLocks noGrp="1"/>
          </p:cNvGraphicFramePr>
          <p:nvPr/>
        </p:nvGraphicFramePr>
        <p:xfrm>
          <a:off x="7620000" y="5105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2261938" y="889907"/>
            <a:ext cx="992605" cy="505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0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8" grpId="0"/>
      <p:bldP spid="12" grpId="0"/>
      <p:bldP spid="12" grpId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he-IL" dirty="0"/>
              <a:t>מוטיבציה להקצאות דינאמיות</a:t>
            </a:r>
          </a:p>
          <a:p>
            <a:pPr>
              <a:lnSpc>
                <a:spcPct val="90000"/>
              </a:lnSpc>
            </a:pPr>
            <a:r>
              <a:rPr lang="he-IL" dirty="0"/>
              <a:t>מהי הקצאה דינאמית</a:t>
            </a:r>
          </a:p>
          <a:p>
            <a:pPr>
              <a:lnSpc>
                <a:spcPct val="90000"/>
              </a:lnSpc>
            </a:pPr>
            <a:r>
              <a:rPr lang="he-IL" dirty="0"/>
              <a:t>פונקציות הקצאה דינאמית</a:t>
            </a:r>
          </a:p>
          <a:p>
            <a:pPr>
              <a:lnSpc>
                <a:spcPct val="90000"/>
              </a:lnSpc>
            </a:pPr>
            <a:r>
              <a:rPr lang="he-IL" dirty="0"/>
              <a:t>החזרת זיכרון מפונקציה</a:t>
            </a:r>
          </a:p>
          <a:p>
            <a:pPr>
              <a:lnSpc>
                <a:spcPct val="90000"/>
              </a:lnSpc>
            </a:pPr>
            <a:r>
              <a:rPr lang="he-IL" dirty="0"/>
              <a:t>הגדלת מערך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הקצאת </a:t>
            </a:r>
            <a:r>
              <a:rPr lang="he-IL" dirty="0"/>
              <a:t>מערך של מערכים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הפונקציה </a:t>
            </a:r>
            <a:r>
              <a:rPr lang="en-US" dirty="0" err="1"/>
              <a:t>strdup</a:t>
            </a:r>
            <a:endParaRPr lang="he-IL" dirty="0"/>
          </a:p>
          <a:p>
            <a:pPr>
              <a:lnSpc>
                <a:spcPct val="90000"/>
              </a:lnSpc>
            </a:pPr>
            <a:r>
              <a:rPr lang="he-IL" dirty="0" smtClean="0"/>
              <a:t>מבנים </a:t>
            </a:r>
            <a:r>
              <a:rPr lang="he-IL" dirty="0"/>
              <a:t>עם הקצאות דינאמיות</a:t>
            </a:r>
          </a:p>
          <a:p>
            <a:pPr>
              <a:lnSpc>
                <a:spcPct val="90000"/>
              </a:lnSpc>
            </a:pPr>
            <a:endParaRPr 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4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הקצאה דינאמית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 smtClean="0"/>
              <a:t>הגדרת מערך באופן הבא הינה הקצאה </a:t>
            </a:r>
            <a:r>
              <a:rPr lang="he-IL" dirty="0"/>
              <a:t>סטטית</a:t>
            </a:r>
            <a:endParaRPr lang="en-US" dirty="0" smtClean="0"/>
          </a:p>
          <a:p>
            <a:pPr marL="0" indent="0" algn="l" rtl="0">
              <a:buNone/>
            </a:pPr>
            <a:r>
              <a:rPr lang="he-IL" sz="2000" dirty="0"/>
              <a:t>    </a:t>
            </a:r>
            <a:r>
              <a:rPr lang="en-US" sz="2000" dirty="0"/>
              <a:t>#define N 5</a:t>
            </a:r>
            <a:endParaRPr lang="he-IL" sz="2000" dirty="0"/>
          </a:p>
          <a:p>
            <a:pPr marL="274320" lvl="1" indent="0" algn="l" rtl="0">
              <a:buNone/>
            </a:pPr>
            <a:r>
              <a:rPr lang="en-US" sz="2000" dirty="0">
                <a:solidFill>
                  <a:schemeClr val="tx1"/>
                </a:solidFill>
              </a:rPr>
              <a:t>int </a:t>
            </a:r>
            <a:r>
              <a:rPr lang="en-US" sz="2000" dirty="0" smtClean="0">
                <a:solidFill>
                  <a:schemeClr val="tx1"/>
                </a:solidFill>
              </a:rPr>
              <a:t>arr[N];</a:t>
            </a:r>
            <a:endParaRPr lang="en-US" sz="2000" dirty="0">
              <a:solidFill>
                <a:schemeClr val="tx1"/>
              </a:solidFill>
            </a:endParaRPr>
          </a:p>
          <a:p>
            <a:pPr marL="274320" lvl="1" indent="0" algn="l" rtl="0">
              <a:buNone/>
            </a:pPr>
            <a:r>
              <a:rPr lang="en-US" sz="2000" dirty="0">
                <a:solidFill>
                  <a:schemeClr val="tx1"/>
                </a:solidFill>
              </a:rPr>
              <a:t>int </a:t>
            </a:r>
            <a:r>
              <a:rPr lang="en-US" sz="2000" dirty="0" smtClean="0">
                <a:solidFill>
                  <a:schemeClr val="tx1"/>
                </a:solidFill>
              </a:rPr>
              <a:t>arr[3];</a:t>
            </a:r>
            <a:endParaRPr lang="he-IL" sz="2000" dirty="0"/>
          </a:p>
          <a:p>
            <a:r>
              <a:rPr lang="he-IL" dirty="0" smtClean="0"/>
              <a:t>לפי 99</a:t>
            </a:r>
            <a:r>
              <a:rPr lang="en-US" dirty="0" smtClean="0"/>
              <a:t>C</a:t>
            </a:r>
            <a:r>
              <a:rPr lang="he-IL" dirty="0" smtClean="0"/>
              <a:t> ניתן להגדיר מערך גם בגודל משתנה:</a:t>
            </a:r>
          </a:p>
          <a:p>
            <a:pPr marL="274320" lvl="1" indent="0" algn="l" rtl="0">
              <a:buNone/>
            </a:pPr>
            <a:r>
              <a:rPr lang="en-US" sz="2000" dirty="0">
                <a:solidFill>
                  <a:schemeClr val="tx1"/>
                </a:solidFill>
              </a:rPr>
              <a:t>int size;</a:t>
            </a:r>
          </a:p>
          <a:p>
            <a:pPr marL="274320" lvl="1" indent="0" algn="l" rtl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scanf</a:t>
            </a:r>
            <a:r>
              <a:rPr lang="en-US" sz="2000" dirty="0">
                <a:solidFill>
                  <a:schemeClr val="tx1"/>
                </a:solidFill>
              </a:rPr>
              <a:t>(“%</a:t>
            </a:r>
            <a:r>
              <a:rPr lang="en-US" sz="2000" dirty="0" err="1">
                <a:solidFill>
                  <a:schemeClr val="tx1"/>
                </a:solidFill>
              </a:rPr>
              <a:t>d”,&amp;size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marL="274320" lvl="1" indent="0" algn="l" rtl="0">
              <a:buNone/>
            </a:pPr>
            <a:r>
              <a:rPr lang="en-US" sz="2000" dirty="0">
                <a:solidFill>
                  <a:schemeClr val="tx1"/>
                </a:solidFill>
              </a:rPr>
              <a:t>int arr[size];</a:t>
            </a:r>
            <a:endParaRPr lang="he-IL" sz="2000" dirty="0">
              <a:solidFill>
                <a:schemeClr val="tx1"/>
              </a:solidFill>
            </a:endParaRPr>
          </a:p>
          <a:p>
            <a:pPr marL="274320" lvl="1" indent="0" algn="l" rtl="0">
              <a:buNone/>
            </a:pPr>
            <a:endParaRPr lang="he-IL" sz="2000" dirty="0">
              <a:solidFill>
                <a:schemeClr val="tx1"/>
              </a:solidFill>
            </a:endParaRPr>
          </a:p>
          <a:p>
            <a:pPr algn="l" rtl="0">
              <a:buClr>
                <a:srgbClr val="5B9BD5"/>
              </a:buClr>
            </a:pPr>
            <a:r>
              <a:rPr lang="en-US" dirty="0" smtClean="0">
                <a:solidFill>
                  <a:schemeClr val="tx1"/>
                </a:solidFill>
              </a:rPr>
              <a:t>VLA – Variable Length Array</a:t>
            </a:r>
            <a:endParaRPr lang="he-IL" dirty="0" smtClean="0">
              <a:solidFill>
                <a:schemeClr val="tx1"/>
              </a:solidFill>
            </a:endParaRPr>
          </a:p>
          <a:p>
            <a:pPr>
              <a:buClr>
                <a:srgbClr val="5B9BD5"/>
              </a:buClr>
            </a:pPr>
            <a:r>
              <a:rPr lang="he-IL" dirty="0" smtClean="0">
                <a:solidFill>
                  <a:schemeClr val="tx1"/>
                </a:solidFill>
              </a:rPr>
              <a:t>הגדרה כזו לא תקפה בכל סביבות הפיתוח ומערכות ההפעלה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rgbClr val="5B9BD5"/>
              </a:buClr>
            </a:pPr>
            <a:r>
              <a:rPr lang="he-IL" dirty="0" smtClean="0">
                <a:solidFill>
                  <a:schemeClr val="tx1"/>
                </a:solidFill>
              </a:rPr>
              <a:t>לא זהה להקצאות שנלמד בהמשך!!!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5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מהי הקצאה דינאמית?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הקצאה דינאמית היא הקצאת שטח זיכרון בגודל מבוקש בזמן ריצת התוכנית</a:t>
            </a:r>
          </a:p>
          <a:p>
            <a:pPr lvl="1"/>
            <a:r>
              <a:rPr lang="he-IL" dirty="0" smtClean="0"/>
              <a:t>הקצאה סטטית </a:t>
            </a:r>
            <a:r>
              <a:rPr lang="he-IL" dirty="0" err="1" smtClean="0"/>
              <a:t>מוקצאת</a:t>
            </a:r>
            <a:r>
              <a:rPr lang="he-IL" dirty="0" smtClean="0"/>
              <a:t> מראש, גודלה ידוע בזמן קומפילציה</a:t>
            </a:r>
          </a:p>
          <a:p>
            <a:r>
              <a:rPr lang="he-IL" dirty="0" smtClean="0"/>
              <a:t>הקצאה דינאמית מוקצית על שטח הזיכרון </a:t>
            </a:r>
            <a:r>
              <a:rPr lang="en-US" dirty="0" smtClean="0"/>
              <a:t>heap</a:t>
            </a:r>
          </a:p>
          <a:p>
            <a:pPr lvl="1"/>
            <a:r>
              <a:rPr lang="he-IL" dirty="0" smtClean="0"/>
              <a:t>הקצאה סטטית </a:t>
            </a:r>
            <a:r>
              <a:rPr lang="he-IL" dirty="0" err="1" smtClean="0"/>
              <a:t>מוקצאת</a:t>
            </a:r>
            <a:r>
              <a:rPr lang="he-IL" dirty="0" smtClean="0"/>
              <a:t> על ה- </a:t>
            </a:r>
            <a:r>
              <a:rPr lang="en-US" dirty="0" smtClean="0"/>
              <a:t>stack</a:t>
            </a:r>
            <a:r>
              <a:rPr lang="he-IL" dirty="0" smtClean="0"/>
              <a:t> של הפונקציה</a:t>
            </a:r>
          </a:p>
          <a:p>
            <a:pPr lvl="1"/>
            <a:r>
              <a:rPr lang="he-IL" dirty="0" smtClean="0"/>
              <a:t>ה- </a:t>
            </a:r>
            <a:r>
              <a:rPr lang="en-US" dirty="0" smtClean="0"/>
              <a:t>heap</a:t>
            </a:r>
            <a:r>
              <a:rPr lang="he-IL" dirty="0" smtClean="0"/>
              <a:t> הוא שטח זיכרון המשותף לכל הפונקציות</a:t>
            </a:r>
          </a:p>
          <a:p>
            <a:r>
              <a:rPr lang="he-IL" dirty="0" smtClean="0"/>
              <a:t>זיכרון זה נשאר לשימוש עד שמשחררים אותו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פונקציות לשימוש בהקצאות דינאמיות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75657" y="1282148"/>
            <a:ext cx="10455511" cy="51549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he-IL" sz="3900" dirty="0"/>
              <a:t>כדי לעבוד עם הקצאות דינאמיות יש להכליל את </a:t>
            </a:r>
            <a:r>
              <a:rPr lang="he-IL" sz="3900" dirty="0" err="1"/>
              <a:t>הספריה</a:t>
            </a:r>
            <a:r>
              <a:rPr lang="he-IL" sz="3900" dirty="0"/>
              <a:t> </a:t>
            </a:r>
            <a:r>
              <a:rPr lang="en-US" sz="3900" dirty="0" err="1" smtClean="0"/>
              <a:t>stdlib.h</a:t>
            </a:r>
            <a:endParaRPr lang="en-US" sz="3900" dirty="0" smtClean="0"/>
          </a:p>
          <a:p>
            <a:pPr>
              <a:lnSpc>
                <a:spcPct val="110000"/>
              </a:lnSpc>
            </a:pPr>
            <a:r>
              <a:rPr lang="he-IL" sz="3900" dirty="0"/>
              <a:t>ה</a:t>
            </a:r>
            <a:r>
              <a:rPr lang="he-IL" sz="3900" dirty="0" smtClean="0"/>
              <a:t>פונקציות המתאימות:</a:t>
            </a:r>
            <a:endParaRPr lang="he-IL" sz="2400" dirty="0"/>
          </a:p>
          <a:p>
            <a:pPr algn="l" rtl="0">
              <a:lnSpc>
                <a:spcPct val="80000"/>
              </a:lnSpc>
            </a:pPr>
            <a:endParaRPr lang="he-IL" sz="2400" dirty="0"/>
          </a:p>
          <a:p>
            <a:pPr algn="l" rtl="0">
              <a:lnSpc>
                <a:spcPct val="80000"/>
              </a:lnSpc>
            </a:pPr>
            <a:r>
              <a:rPr lang="en-US" sz="2400" dirty="0"/>
              <a:t>void* </a:t>
            </a:r>
            <a:r>
              <a:rPr lang="en-US" sz="2400" dirty="0" err="1"/>
              <a:t>malloc</a:t>
            </a:r>
            <a:r>
              <a:rPr lang="en-US" sz="2400" dirty="0"/>
              <a:t>(</a:t>
            </a:r>
            <a:r>
              <a:rPr lang="en-US" sz="2400" dirty="0" err="1"/>
              <a:t>size_t</a:t>
            </a:r>
            <a:r>
              <a:rPr lang="en-US" sz="2400" dirty="0"/>
              <a:t> size)</a:t>
            </a:r>
            <a:endParaRPr lang="he-IL" sz="2400" dirty="0"/>
          </a:p>
          <a:p>
            <a:pPr algn="l" rtl="0">
              <a:lnSpc>
                <a:spcPct val="80000"/>
              </a:lnSpc>
            </a:pPr>
            <a:r>
              <a:rPr lang="en-US" sz="2400" dirty="0" smtClean="0"/>
              <a:t>void</a:t>
            </a:r>
            <a:r>
              <a:rPr lang="en-US" sz="2400" dirty="0"/>
              <a:t>* </a:t>
            </a:r>
            <a:r>
              <a:rPr lang="en-US" sz="2400" dirty="0" err="1"/>
              <a:t>calloc</a:t>
            </a:r>
            <a:r>
              <a:rPr lang="en-US" sz="2400" dirty="0"/>
              <a:t>(</a:t>
            </a:r>
            <a:r>
              <a:rPr lang="en-US" sz="2400" dirty="0" err="1"/>
              <a:t>size_t</a:t>
            </a:r>
            <a:r>
              <a:rPr lang="en-US" sz="2400" dirty="0"/>
              <a:t> </a:t>
            </a:r>
            <a:r>
              <a:rPr lang="en-US" sz="2400" dirty="0" err="1"/>
              <a:t>n,size_t</a:t>
            </a:r>
            <a:r>
              <a:rPr lang="en-US" sz="2400" dirty="0"/>
              <a:t> </a:t>
            </a:r>
            <a:r>
              <a:rPr lang="en-US" sz="2400" dirty="0" err="1"/>
              <a:t>size_el</a:t>
            </a:r>
            <a:r>
              <a:rPr lang="en-US" sz="2400" dirty="0"/>
              <a:t>)</a:t>
            </a:r>
          </a:p>
          <a:p>
            <a:pPr algn="l" rtl="0">
              <a:lnSpc>
                <a:spcPct val="80000"/>
              </a:lnSpc>
            </a:pPr>
            <a:r>
              <a:rPr lang="en-US" sz="2400" dirty="0" smtClean="0"/>
              <a:t>void</a:t>
            </a:r>
            <a:r>
              <a:rPr lang="en-US" sz="2400" dirty="0"/>
              <a:t>* realloc(void* </a:t>
            </a:r>
            <a:r>
              <a:rPr lang="en-US" sz="2400" dirty="0" err="1"/>
              <a:t>ptr</a:t>
            </a:r>
            <a:r>
              <a:rPr lang="en-US" sz="2400" dirty="0"/>
              <a:t>, </a:t>
            </a:r>
            <a:r>
              <a:rPr lang="en-US" sz="2400" dirty="0" err="1"/>
              <a:t>size_t</a:t>
            </a:r>
            <a:r>
              <a:rPr lang="en-US" sz="2400" dirty="0"/>
              <a:t> size</a:t>
            </a:r>
            <a:r>
              <a:rPr lang="he-IL" sz="2400" dirty="0"/>
              <a:t> (</a:t>
            </a:r>
            <a:endParaRPr lang="en-US" sz="2400" dirty="0"/>
          </a:p>
          <a:p>
            <a:pPr algn="l" rtl="0">
              <a:lnSpc>
                <a:spcPct val="80000"/>
              </a:lnSpc>
            </a:pPr>
            <a:r>
              <a:rPr lang="en-US" sz="2400" dirty="0" smtClean="0"/>
              <a:t>void </a:t>
            </a:r>
            <a:r>
              <a:rPr lang="en-US" sz="2400" dirty="0"/>
              <a:t>free(void* </a:t>
            </a:r>
            <a:r>
              <a:rPr lang="en-US" sz="2400" dirty="0" err="1"/>
              <a:t>ptr</a:t>
            </a:r>
            <a:r>
              <a:rPr lang="en-US" sz="2400" dirty="0"/>
              <a:t>)</a:t>
            </a:r>
          </a:p>
          <a:p>
            <a:pPr algn="l" rtl="0">
              <a:lnSpc>
                <a:spcPct val="80000"/>
              </a:lnSpc>
            </a:pPr>
            <a:endParaRPr lang="he-IL" sz="2400" dirty="0"/>
          </a:p>
          <a:p>
            <a:pPr marL="1028700" indent="0" algn="l" rtl="0">
              <a:lnSpc>
                <a:spcPct val="80000"/>
              </a:lnSpc>
              <a:buNone/>
            </a:pPr>
            <a:r>
              <a:rPr lang="en-US" sz="2400" dirty="0" err="1" smtClean="0"/>
              <a:t>typedef</a:t>
            </a:r>
            <a:r>
              <a:rPr lang="he-IL" sz="2400" dirty="0" smtClean="0"/>
              <a:t> </a:t>
            </a:r>
            <a:r>
              <a:rPr lang="en-US" sz="2400" dirty="0" smtClean="0"/>
              <a:t> unsigned int </a:t>
            </a:r>
            <a:r>
              <a:rPr lang="en-US" sz="2400" dirty="0" err="1" smtClean="0"/>
              <a:t>size_t</a:t>
            </a:r>
            <a:endParaRPr lang="en-US" sz="2400" dirty="0" smtClean="0"/>
          </a:p>
          <a:p>
            <a:pPr marL="3200400" indent="0" algn="r">
              <a:lnSpc>
                <a:spcPct val="80000"/>
              </a:lnSpc>
              <a:buNone/>
            </a:pPr>
            <a:r>
              <a:rPr lang="he-IL" sz="2400" dirty="0" smtClean="0"/>
              <a:t>הפונקציה </a:t>
            </a:r>
            <a:r>
              <a:rPr lang="he-IL" sz="2400" dirty="0"/>
              <a:t>מקבלת את מספר הבתים שעליה להקצות</a:t>
            </a:r>
          </a:p>
          <a:p>
            <a:pPr algn="l" rtl="0">
              <a:lnSpc>
                <a:spcPct val="80000"/>
              </a:lnSpc>
            </a:pPr>
            <a:endParaRPr lang="he-IL" sz="2400" dirty="0"/>
          </a:p>
          <a:p>
            <a:pPr>
              <a:lnSpc>
                <a:spcPct val="80000"/>
              </a:lnSpc>
            </a:pPr>
            <a:endParaRPr lang="he-IL" sz="2400" dirty="0"/>
          </a:p>
          <a:p>
            <a:pPr>
              <a:lnSpc>
                <a:spcPct val="80000"/>
              </a:lnSpc>
            </a:pPr>
            <a:endParaRPr lang="he-IL" sz="2400" dirty="0"/>
          </a:p>
          <a:p>
            <a:pPr>
              <a:lnSpc>
                <a:spcPct val="80000"/>
              </a:lnSpc>
            </a:pPr>
            <a:endParaRPr lang="he-IL" sz="24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063485" y="5356965"/>
            <a:ext cx="6552728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7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e-IL" dirty="0" smtClean="0"/>
              <a:t>הפונקציה </a:t>
            </a:r>
            <a:r>
              <a:rPr lang="en-US" dirty="0" err="1" smtClean="0"/>
              <a:t>malloc</a:t>
            </a:r>
            <a:endParaRPr lang="he-IL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0">
              <a:lnSpc>
                <a:spcPct val="80000"/>
              </a:lnSpc>
              <a:buNone/>
            </a:pPr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he-IL" dirty="0"/>
          </a:p>
          <a:p>
            <a:pPr>
              <a:lnSpc>
                <a:spcPct val="80000"/>
              </a:lnSpc>
            </a:pPr>
            <a:endParaRPr lang="he-IL" sz="2400" dirty="0" smtClean="0"/>
          </a:p>
          <a:p>
            <a:pPr>
              <a:lnSpc>
                <a:spcPct val="80000"/>
              </a:lnSpc>
            </a:pPr>
            <a:r>
              <a:rPr lang="he-IL" dirty="0" smtClean="0"/>
              <a:t>הפונקציה מקבלת את גודל הזיכרון המבוקש בבתים</a:t>
            </a:r>
          </a:p>
          <a:p>
            <a:pPr>
              <a:lnSpc>
                <a:spcPct val="80000"/>
              </a:lnSpc>
            </a:pPr>
            <a:r>
              <a:rPr lang="he-IL" dirty="0" smtClean="0"/>
              <a:t>הפונקציה מחזירה כתובת לתחילת שטח הזיכרון שהוקצה.</a:t>
            </a:r>
          </a:p>
          <a:p>
            <a:pPr>
              <a:lnSpc>
                <a:spcPct val="80000"/>
              </a:lnSpc>
            </a:pPr>
            <a:r>
              <a:rPr lang="he-IL" dirty="0" smtClean="0"/>
              <a:t>במקרה וההקצאה לא הצליחה הפונקציה תחזיר </a:t>
            </a:r>
            <a:r>
              <a:rPr lang="en-US" dirty="0" smtClean="0"/>
              <a:t>NULL</a:t>
            </a:r>
            <a:r>
              <a:rPr lang="he-IL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he-IL" dirty="0" smtClean="0">
                <a:solidFill>
                  <a:schemeClr val="tx1"/>
                </a:solidFill>
              </a:rPr>
              <a:t>הפונקציה </a:t>
            </a:r>
            <a:r>
              <a:rPr lang="he-IL" dirty="0">
                <a:solidFill>
                  <a:schemeClr val="tx1"/>
                </a:solidFill>
              </a:rPr>
              <a:t>מחזירה </a:t>
            </a:r>
            <a:r>
              <a:rPr lang="en-US" dirty="0">
                <a:solidFill>
                  <a:schemeClr val="tx1"/>
                </a:solidFill>
              </a:rPr>
              <a:t>void*</a:t>
            </a:r>
            <a:r>
              <a:rPr lang="he-IL" dirty="0">
                <a:solidFill>
                  <a:schemeClr val="tx1"/>
                </a:solidFill>
              </a:rPr>
              <a:t> שזה הכללה למצביע מכל טיפוס</a:t>
            </a:r>
          </a:p>
          <a:p>
            <a:pPr>
              <a:lnSpc>
                <a:spcPct val="80000"/>
              </a:lnSpc>
            </a:pPr>
            <a:r>
              <a:rPr lang="he-IL" dirty="0" smtClean="0">
                <a:solidFill>
                  <a:schemeClr val="tx1"/>
                </a:solidFill>
              </a:rPr>
              <a:t>שטח הזיכרון המתקבל מכיל זבל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5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הפונקציה </a:t>
            </a:r>
            <a:r>
              <a:rPr lang="en-US" dirty="0" err="1" smtClean="0"/>
              <a:t>calloc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0">
              <a:lnSpc>
                <a:spcPct val="80000"/>
              </a:lnSpc>
              <a:buNone/>
            </a:pPr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n,size_t</a:t>
            </a:r>
            <a:r>
              <a:rPr lang="en-US" dirty="0"/>
              <a:t> </a:t>
            </a:r>
            <a:r>
              <a:rPr lang="en-US" dirty="0" err="1"/>
              <a:t>size_el</a:t>
            </a:r>
            <a:r>
              <a:rPr lang="en-US" dirty="0"/>
              <a:t>)</a:t>
            </a:r>
          </a:p>
          <a:p>
            <a:pPr>
              <a:lnSpc>
                <a:spcPct val="80000"/>
              </a:lnSpc>
            </a:pPr>
            <a:endParaRPr lang="he-IL" sz="2400" dirty="0"/>
          </a:p>
          <a:p>
            <a:pPr>
              <a:lnSpc>
                <a:spcPct val="80000"/>
              </a:lnSpc>
            </a:pPr>
            <a:r>
              <a:rPr lang="he-IL" dirty="0" smtClean="0"/>
              <a:t>הפונקציה מקבלת את כמות האיברים הנדרשים, ומה גודלו של כל איבר בבתים.</a:t>
            </a:r>
          </a:p>
          <a:p>
            <a:pPr>
              <a:lnSpc>
                <a:spcPct val="80000"/>
              </a:lnSpc>
            </a:pPr>
            <a:r>
              <a:rPr lang="he-IL" dirty="0" smtClean="0"/>
              <a:t>הפונקציה מקצה את הזיכרון ומאפסת אותו.</a:t>
            </a:r>
          </a:p>
          <a:p>
            <a:pPr>
              <a:lnSpc>
                <a:spcPct val="80000"/>
              </a:lnSpc>
            </a:pPr>
            <a:r>
              <a:rPr lang="he-IL" dirty="0" smtClean="0"/>
              <a:t>הפונקציה </a:t>
            </a:r>
            <a:r>
              <a:rPr lang="he-IL" dirty="0"/>
              <a:t>מחזירה כתובת לתחילת שטח הזיכרון שהוקצה</a:t>
            </a:r>
            <a:r>
              <a:rPr lang="he-IL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he-IL" dirty="0" smtClean="0"/>
              <a:t>במקרה </a:t>
            </a:r>
            <a:r>
              <a:rPr lang="he-IL" dirty="0"/>
              <a:t>וההקצאה לא הצליחה הפונקציה תחזיר </a:t>
            </a:r>
            <a:r>
              <a:rPr lang="en-US" dirty="0"/>
              <a:t>NULL</a:t>
            </a:r>
            <a:r>
              <a:rPr lang="he-IL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9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ChangeArrowheads="1"/>
          </p:cNvSpPr>
          <p:nvPr/>
        </p:nvSpPr>
        <p:spPr bwMode="auto">
          <a:xfrm>
            <a:off x="1905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771" y="140713"/>
            <a:ext cx="10305143" cy="1015752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/>
              <a:t>malloc</a:t>
            </a:r>
            <a:r>
              <a:rPr lang="he-IL" sz="4000" dirty="0"/>
              <a:t> – הקצאת מערך בגודל שאינו ידוע מראש</a:t>
            </a:r>
            <a:endParaRPr lang="en-US" sz="4000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862" y="878191"/>
            <a:ext cx="8229600" cy="5857753"/>
          </a:xfrm>
        </p:spPr>
        <p:txBody>
          <a:bodyPr>
            <a:noAutofit/>
          </a:bodyPr>
          <a:lstStyle/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#include &lt;stdio.h&gt;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#include &lt;stdlib.h&gt;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 smtClean="0"/>
              <a:t>void main</a:t>
            </a:r>
            <a:r>
              <a:rPr lang="en-US" sz="1400" noProof="1"/>
              <a:t>()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int size, *arr, i;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printf("Please enter the size of the array: 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scanf("%d", &amp;size);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arr = </a:t>
            </a:r>
            <a:r>
              <a:rPr lang="en-US" sz="1400" noProof="1">
                <a:solidFill>
                  <a:srgbClr val="0070C0"/>
                </a:solidFill>
              </a:rPr>
              <a:t>(int*)</a:t>
            </a:r>
            <a:r>
              <a:rPr lang="en-US" sz="1400" dirty="0"/>
              <a:t>m</a:t>
            </a:r>
            <a:r>
              <a:rPr lang="en-US" sz="1400" noProof="1"/>
              <a:t>alloc(size*sizeof(int));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if (!arr) </a:t>
            </a:r>
            <a:r>
              <a:rPr lang="en-US" sz="1400" noProof="1">
                <a:solidFill>
                  <a:srgbClr val="009900"/>
                </a:solidFill>
              </a:rPr>
              <a:t>// (arr == NULL) --&gt; allocaton didn't succeed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{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printf("ERROR! Out of memory!\n");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</a:t>
            </a:r>
            <a:r>
              <a:rPr lang="en-US" sz="1400" noProof="1" smtClean="0"/>
              <a:t>return</a:t>
            </a:r>
            <a:r>
              <a:rPr lang="he-IL" sz="1400" noProof="1" smtClean="0"/>
              <a:t> </a:t>
            </a:r>
            <a:r>
              <a:rPr lang="en-US" sz="1400" noProof="1" smtClean="0"/>
              <a:t> -1;</a:t>
            </a: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}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printf("Values in the array: 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for (i=0 ; i &lt; size 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printf("%d ", </a:t>
            </a:r>
            <a:r>
              <a:rPr lang="en-US" sz="1400" dirty="0"/>
              <a:t>*(</a:t>
            </a:r>
            <a:r>
              <a:rPr lang="en-US" sz="1400" noProof="1"/>
              <a:t>arr</a:t>
            </a:r>
            <a:r>
              <a:rPr lang="en-US" sz="1400" dirty="0"/>
              <a:t>+</a:t>
            </a:r>
            <a:r>
              <a:rPr lang="en-US" sz="1400" noProof="1"/>
              <a:t>i</a:t>
            </a:r>
            <a:r>
              <a:rPr lang="en-US" sz="1400" dirty="0"/>
              <a:t>)</a:t>
            </a:r>
            <a:r>
              <a:rPr lang="en-US" sz="1400" noProof="1"/>
              <a:t>);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9900"/>
                </a:solidFill>
              </a:rPr>
              <a:t>//*(</a:t>
            </a:r>
            <a:r>
              <a:rPr lang="en-US" sz="1400" dirty="0" err="1">
                <a:solidFill>
                  <a:srgbClr val="009900"/>
                </a:solidFill>
              </a:rPr>
              <a:t>arr+i</a:t>
            </a:r>
            <a:r>
              <a:rPr lang="en-US" sz="1400" dirty="0">
                <a:solidFill>
                  <a:srgbClr val="009900"/>
                </a:solidFill>
              </a:rPr>
              <a:t>) == </a:t>
            </a:r>
            <a:r>
              <a:rPr lang="en-US" sz="1400" dirty="0" err="1">
                <a:solidFill>
                  <a:srgbClr val="009900"/>
                </a:solidFill>
              </a:rPr>
              <a:t>arr</a:t>
            </a:r>
            <a:r>
              <a:rPr lang="en-US" sz="1400" dirty="0">
                <a:solidFill>
                  <a:srgbClr val="009900"/>
                </a:solidFill>
              </a:rPr>
              <a:t>[</a:t>
            </a:r>
            <a:r>
              <a:rPr lang="en-US" sz="1400" dirty="0" err="1">
                <a:solidFill>
                  <a:srgbClr val="009900"/>
                </a:solidFill>
              </a:rPr>
              <a:t>i</a:t>
            </a:r>
            <a:r>
              <a:rPr lang="en-US" sz="1400" dirty="0">
                <a:solidFill>
                  <a:srgbClr val="009900"/>
                </a:solidFill>
              </a:rPr>
              <a:t>]</a:t>
            </a:r>
            <a:endParaRPr lang="en-US" sz="1400" noProof="1">
              <a:solidFill>
                <a:srgbClr val="009900"/>
              </a:solidFill>
            </a:endParaRP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printf("\nPlease enter %d numbers: ", size);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for (i=0 ; i &lt; size 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scanf("%d", &amp;arr[i]);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endParaRPr lang="en-US" sz="1400" noProof="1"/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printf("Values in the array: 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for (i=0 ; i &lt; size ; i++)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	printf("%d ", arr[i]);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	printf("\n");</a:t>
            </a:r>
          </a:p>
          <a:p>
            <a:pPr marL="274320" indent="-274320" algn="l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noProof="1"/>
              <a:t>}</a:t>
            </a:r>
            <a:endParaRPr lang="en-US" sz="1400" dirty="0"/>
          </a:p>
        </p:txBody>
      </p:sp>
      <p:sp>
        <p:nvSpPr>
          <p:cNvPr id="175108" name="AutoShape 4"/>
          <p:cNvSpPr>
            <a:spLocks noChangeArrowheads="1"/>
          </p:cNvSpPr>
          <p:nvPr/>
        </p:nvSpPr>
        <p:spPr bwMode="auto">
          <a:xfrm>
            <a:off x="3733800" y="990600"/>
            <a:ext cx="3352800" cy="381000"/>
          </a:xfrm>
          <a:prstGeom prst="wedgeRectCallout">
            <a:avLst>
              <a:gd name="adj1" fmla="val -88482"/>
              <a:gd name="adj2" fmla="val 416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לצורך שימוש בהקצאות </a:t>
            </a:r>
            <a:r>
              <a:rPr lang="he-IL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דנאמיות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8153400" y="50434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הזיכרון של ה-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graphicFrame>
        <p:nvGraphicFramePr>
          <p:cNvPr id="175110" name="Group 6"/>
          <p:cNvGraphicFramePr>
            <a:graphicFrameLocks noGrp="1"/>
          </p:cNvGraphicFramePr>
          <p:nvPr/>
        </p:nvGraphicFramePr>
        <p:xfrm>
          <a:off x="7467600" y="3962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6934200" y="2057400"/>
            <a:ext cx="35052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620000" y="3429001"/>
            <a:ext cx="1981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זיכרון ה-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  <p:graphicFrame>
        <p:nvGraphicFramePr>
          <p:cNvPr id="175129" name="Group 25"/>
          <p:cNvGraphicFramePr>
            <a:graphicFrameLocks noGrp="1"/>
          </p:cNvGraphicFramePr>
          <p:nvPr/>
        </p:nvGraphicFramePr>
        <p:xfrm>
          <a:off x="7467600" y="3962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216" name="Group 112"/>
          <p:cNvGraphicFramePr>
            <a:graphicFrameLocks noGrp="1"/>
          </p:cNvGraphicFramePr>
          <p:nvPr/>
        </p:nvGraphicFramePr>
        <p:xfrm>
          <a:off x="7772400" y="22098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160" name="Group 56"/>
          <p:cNvGraphicFramePr>
            <a:graphicFrameLocks noGrp="1"/>
          </p:cNvGraphicFramePr>
          <p:nvPr/>
        </p:nvGraphicFramePr>
        <p:xfrm>
          <a:off x="7467600" y="3962400"/>
          <a:ext cx="2743200" cy="1099186"/>
        </p:xfrm>
        <a:graphic>
          <a:graphicData uri="http://schemas.openxmlformats.org/drawingml/2006/table">
            <a:tbl>
              <a:tblPr/>
              <a:tblGrid>
                <a:gridCol w="1295400"/>
                <a:gridCol w="8382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int:size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200" name="Group 96"/>
          <p:cNvGraphicFramePr>
            <a:graphicFrameLocks noGrp="1"/>
          </p:cNvGraphicFramePr>
          <p:nvPr/>
        </p:nvGraphicFramePr>
        <p:xfrm>
          <a:off x="7772400" y="2209800"/>
          <a:ext cx="1905000" cy="1099186"/>
        </p:xfrm>
        <a:graphic>
          <a:graphicData uri="http://schemas.openxmlformats.org/drawingml/2006/table">
            <a:tbl>
              <a:tblPr/>
              <a:tblGrid>
                <a:gridCol w="457200"/>
                <a:gridCol w="9144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312" name="Picture 8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5642157"/>
            <a:ext cx="5715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218" name="Rectangle 114"/>
          <p:cNvSpPr>
            <a:spLocks noChangeArrowheads="1"/>
          </p:cNvSpPr>
          <p:nvPr/>
        </p:nvSpPr>
        <p:spPr bwMode="auto">
          <a:xfrm>
            <a:off x="7547429" y="1349693"/>
            <a:ext cx="3962400" cy="533400"/>
          </a:xfrm>
          <a:prstGeom prst="rect">
            <a:avLst/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נשים לב שלמשתנה על ה-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אין שם,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אלא רק יש אליו הצבעה מאחת הפונקציות!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9</a:t>
            </a:fld>
            <a:endParaRPr lang="en-US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444750" y="6410123"/>
            <a:ext cx="3028950" cy="381000"/>
          </a:xfrm>
          <a:prstGeom prst="wedgeRectCallout">
            <a:avLst>
              <a:gd name="adj1" fmla="val -88482"/>
              <a:gd name="adj2" fmla="val 416"/>
            </a:avLst>
          </a:prstGeom>
          <a:solidFill>
            <a:srgbClr val="00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חסר </a:t>
            </a:r>
            <a:r>
              <a:rPr lang="he-IL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שיחרור</a:t>
            </a:r>
            <a:r>
              <a:rPr lang="he-IL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!!!!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510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5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75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75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51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51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751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751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751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751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7510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7510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7510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7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7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7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75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75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75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751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751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751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751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751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751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751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751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7510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751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751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17510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1751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1751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17510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17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1751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751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7510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17510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17510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17510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7510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7510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17510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17510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17510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17510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17510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17510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17510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2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5" dur="500"/>
                                        <p:tgtEl>
                                          <p:spTgt spid="17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8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animBg="1"/>
      <p:bldP spid="28681" grpId="0"/>
      <p:bldP spid="28681" grpId="1"/>
      <p:bldP spid="58440" grpId="0" animBg="1"/>
      <p:bldP spid="3" grpId="0"/>
      <p:bldP spid="175218" grpId="0" animBg="1"/>
      <p:bldP spid="17" grpId="0" animBg="1"/>
    </p:bld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9428</TotalTime>
  <Words>3177</Words>
  <Application>Microsoft Office PowerPoint</Application>
  <PresentationFormat>Widescreen</PresentationFormat>
  <Paragraphs>1749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Aharoni</vt:lpstr>
      <vt:lpstr>Arial</vt:lpstr>
      <vt:lpstr>David</vt:lpstr>
      <vt:lpstr>Franklin Gothic Book</vt:lpstr>
      <vt:lpstr>Garamond</vt:lpstr>
      <vt:lpstr>Verdana</vt:lpstr>
      <vt:lpstr>Wingdings</vt:lpstr>
      <vt:lpstr>Wingdings 3</vt:lpstr>
      <vt:lpstr>Crop</vt:lpstr>
      <vt:lpstr>מבוא לתכנות מערכות</vt:lpstr>
      <vt:lpstr>ביחידה זו נלמד:</vt:lpstr>
      <vt:lpstr>מוטיבציה להקצאה דינאמית</vt:lpstr>
      <vt:lpstr>הקצאה דינאמית</vt:lpstr>
      <vt:lpstr>מהי הקצאה דינאמית?</vt:lpstr>
      <vt:lpstr>פונקציות לשימוש בהקצאות דינאמיות</vt:lpstr>
      <vt:lpstr>הפונקציה malloc</vt:lpstr>
      <vt:lpstr>הפונקציה calloc</vt:lpstr>
      <vt:lpstr>malloc – הקצאת מערך בגודל שאינו ידוע מראש</vt:lpstr>
      <vt:lpstr>calloc – הקצאת מערך בגודל שאינו ידוע מראש</vt:lpstr>
      <vt:lpstr>שחרור הזיכרון שהוקצה</vt:lpstr>
      <vt:lpstr>הפונקציה free</vt:lpstr>
      <vt:lpstr>free – שחרור זיכרון</vt:lpstr>
      <vt:lpstr>תזכורת: החזרת מערך מפונקציה</vt:lpstr>
      <vt:lpstr>הפתרון: הקצאת המערך דינאמית</vt:lpstr>
      <vt:lpstr>הקצאה בתוך פונקציה</vt:lpstr>
      <vt:lpstr>הגדלת מערך</vt:lpstr>
      <vt:lpstr>הגדלת מערך - הפלט</vt:lpstr>
      <vt:lpstr>הפונקציה realloc</vt:lpstr>
      <vt:lpstr>הגדלת מערך – שימוש realloc </vt:lpstr>
      <vt:lpstr>הקצאת מערך של מערכים</vt:lpstr>
      <vt:lpstr>יצירת מטריצה כמערך של מערכים</vt:lpstr>
      <vt:lpstr>הקצאת מערך של מערכים</vt:lpstr>
      <vt:lpstr>מטריצה עם שורות באורך שונה</vt:lpstr>
      <vt:lpstr>מה יהיה פלט התוכנית הבאה?</vt:lpstr>
      <vt:lpstr>התיקון לתוכנית הקודמת</vt:lpstr>
      <vt:lpstr>יצירת מחרוזת בגודל מדויק</vt:lpstr>
      <vt:lpstr>הפונקציה strdup</vt:lpstr>
      <vt:lpstr>strdup – דוגמא</vt:lpstr>
      <vt:lpstr>יצירת מחרוזת בגודל מדויק</vt:lpstr>
      <vt:lpstr>הקצאת מערך של מבנים</vt:lpstr>
      <vt:lpstr>מערכים של מבנים</vt:lpstr>
      <vt:lpstr>מערכים של מבנים</vt:lpstr>
      <vt:lpstr>מערכים של מבנים</vt:lpstr>
      <vt:lpstr>החזרת מערך מפונקציה by pointer</vt:lpstr>
      <vt:lpstr>החזרת מערך מפונקציה by pointer</vt:lpstr>
      <vt:lpstr>החזרת מערך מפונקציה  by pointer</vt:lpstr>
      <vt:lpstr>ביחידה זו למדנו: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ומבנה נתונים</dc:title>
  <dc:creator>Efrat Hertzberg morag</dc:creator>
  <cp:lastModifiedBy>Efrat Hertzberg morag</cp:lastModifiedBy>
  <cp:revision>251</cp:revision>
  <dcterms:created xsi:type="dcterms:W3CDTF">2018-01-29T07:40:57Z</dcterms:created>
  <dcterms:modified xsi:type="dcterms:W3CDTF">2021-11-17T09:00:17Z</dcterms:modified>
</cp:coreProperties>
</file>