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07" r:id="rId2"/>
    <p:sldId id="481" r:id="rId3"/>
    <p:sldId id="482" r:id="rId4"/>
    <p:sldId id="483" r:id="rId5"/>
    <p:sldId id="484" r:id="rId6"/>
    <p:sldId id="485" r:id="rId7"/>
    <p:sldId id="486" r:id="rId8"/>
    <p:sldId id="487" r:id="rId9"/>
    <p:sldId id="488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06" r:id="rId28"/>
    <p:sldId id="507" r:id="rId29"/>
    <p:sldId id="508" r:id="rId30"/>
    <p:sldId id="509" r:id="rId31"/>
    <p:sldId id="524" r:id="rId32"/>
    <p:sldId id="523" r:id="rId33"/>
    <p:sldId id="510" r:id="rId34"/>
    <p:sldId id="511" r:id="rId35"/>
    <p:sldId id="512" r:id="rId36"/>
    <p:sldId id="513" r:id="rId37"/>
    <p:sldId id="514" r:id="rId38"/>
    <p:sldId id="515" r:id="rId39"/>
    <p:sldId id="516" r:id="rId40"/>
    <p:sldId id="517" r:id="rId41"/>
    <p:sldId id="518" r:id="rId42"/>
    <p:sldId id="519" r:id="rId43"/>
    <p:sldId id="520" r:id="rId44"/>
    <p:sldId id="52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0" autoAdjust="0"/>
    <p:restoredTop sz="82208" autoAdjust="0"/>
  </p:normalViewPr>
  <p:slideViewPr>
    <p:cSldViewPr snapToGrid="0">
      <p:cViewPr varScale="1">
        <p:scale>
          <a:sx n="89" d="100"/>
          <a:sy n="89" d="100"/>
        </p:scale>
        <p:origin x="51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70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76DF8-4017-47C7-B874-1E5C214FFB5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3401D-3F2B-44FA-9956-0BEA5E38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9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A787A5-0CAE-4970-91D3-83C3439ED2A2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2649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07BB-E02F-42BE-BF01-40B141FB3BEA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C21-8BB7-473F-887C-83B64CBBDDFC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7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6261"/>
            <a:ext cx="10259568" cy="1033669"/>
          </a:xfrm>
        </p:spPr>
        <p:txBody>
          <a:bodyPr>
            <a:normAutofit/>
          </a:bodyPr>
          <a:lstStyle>
            <a:lvl1pPr algn="r" rtl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82149"/>
            <a:ext cx="10259568" cy="4959626"/>
          </a:xfrm>
        </p:spPr>
        <p:txBody>
          <a:bodyPr/>
          <a:lstStyle>
            <a:lvl1pPr algn="r" rtl="1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3252" indent="-342900" algn="r" rtl="1">
              <a:buFont typeface="Wingdings" panose="05000000000000000000" pitchFamily="2" charset="2"/>
              <a:buChar char="§"/>
              <a:defRPr sz="320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240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53994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34876" y="6353994"/>
            <a:ext cx="1596292" cy="404614"/>
          </a:xfrm>
        </p:spPr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7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9BF7D7-95CE-459D-8950-84C8BED28EFB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7765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692A-9E25-4A5A-AB13-60E50E9B79C3}" type="datetime1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 algn="r" rtl="1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>
            <a:no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>
            <a:no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EB0E-9CD0-48CB-B4BE-FA80B90297AA}" type="datetime1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A192-F6F6-4D1B-BF06-737399E731D1}" type="datetime1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6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 algn="r" rtl="1">
              <a:lnSpc>
                <a:spcPct val="84000"/>
              </a:lnSpc>
              <a:defRPr sz="4800" baseline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 algn="r" rtl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64E0F1-9CFF-405C-9B13-0152704D7CBD}" type="datetime1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08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7B83CF-2784-49B1-ABFB-5E77D57D497A}" type="datetime1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032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6A11882-CDB4-49EE-8420-A315F2198AF3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4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939" y="1513840"/>
            <a:ext cx="8361229" cy="1224760"/>
          </a:xfrm>
        </p:spPr>
        <p:txBody>
          <a:bodyPr/>
          <a:lstStyle/>
          <a:p>
            <a:r>
              <a:rPr lang="he-IL" dirty="0" smtClean="0">
                <a:solidFill>
                  <a:schemeClr val="tx1"/>
                </a:solidFill>
                <a:cs typeface="David" pitchFamily="2" charset="-79"/>
              </a:rPr>
              <a:t>מבוא לתכנות מערכות</a:t>
            </a:r>
            <a:endParaRPr lang="en-US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13164" y="4218709"/>
            <a:ext cx="9164781" cy="1444336"/>
          </a:xfrm>
        </p:spPr>
        <p:txBody>
          <a:bodyPr>
            <a:noAutofit/>
          </a:bodyPr>
          <a:lstStyle/>
          <a:p>
            <a:r>
              <a:rPr lang="en-US" sz="480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Linked </a:t>
            </a:r>
            <a:r>
              <a:rPr lang="en-US" sz="4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List</a:t>
            </a:r>
            <a:endParaRPr lang="he-IL" sz="4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sz="48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altLang="en-US" dirty="0" smtClean="0"/>
              <a:t>חיפוש ערך ברשימה </a:t>
            </a:r>
            <a:r>
              <a:rPr lang="en-US" altLang="en-US" dirty="0" smtClean="0"/>
              <a:t>Find</a:t>
            </a:r>
            <a:endParaRPr lang="ru-RU" alt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971384"/>
            <a:ext cx="10259568" cy="4959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Find(</a:t>
            </a:r>
            <a:r>
              <a:rPr lang="en-US" altLang="en-US" dirty="0" err="1"/>
              <a:t>head,value</a:t>
            </a:r>
            <a:r>
              <a:rPr lang="en-US" altLang="en-US" dirty="0" smtClean="0"/>
              <a:t>)</a:t>
            </a:r>
            <a:r>
              <a:rPr lang="he-IL" altLang="en-US" dirty="0" smtClean="0"/>
              <a:t> - </a:t>
            </a:r>
            <a:r>
              <a:rPr lang="he-IL" altLang="en-US" dirty="0"/>
              <a:t>חיפוש מידע </a:t>
            </a:r>
            <a:r>
              <a:rPr lang="en-US" altLang="en-US" dirty="0"/>
              <a:t>value</a:t>
            </a:r>
            <a:r>
              <a:rPr lang="he-IL" altLang="en-US" dirty="0"/>
              <a:t> ברשימה החל מ- </a:t>
            </a:r>
            <a:r>
              <a:rPr lang="en-US" altLang="en-US" dirty="0"/>
              <a:t>head</a:t>
            </a:r>
            <a:endParaRPr lang="ru-RU" altLang="en-US" dirty="0"/>
          </a:p>
          <a:p>
            <a:pPr lvl="1"/>
            <a:r>
              <a:rPr lang="he-IL" altLang="en-US" sz="3000" dirty="0" smtClean="0"/>
              <a:t>לעבור </a:t>
            </a:r>
            <a:r>
              <a:rPr lang="he-IL" altLang="en-US" sz="3000" dirty="0"/>
              <a:t>על הרשימה איבר-איבר החל מ-</a:t>
            </a:r>
            <a:r>
              <a:rPr lang="en-US" altLang="en-US" sz="3000" dirty="0"/>
              <a:t>head</a:t>
            </a:r>
            <a:endParaRPr lang="he-IL" altLang="en-US" sz="3000" dirty="0"/>
          </a:p>
          <a:p>
            <a:pPr lvl="1"/>
            <a:r>
              <a:rPr lang="he-IL" altLang="en-US" sz="3000" dirty="0"/>
              <a:t>בכל רשומה להשוות את המידע הנשמר בה עם הערך המבוקש </a:t>
            </a:r>
            <a:r>
              <a:rPr lang="en-US" altLang="en-US" sz="3000" dirty="0"/>
              <a:t>value</a:t>
            </a:r>
            <a:r>
              <a:rPr lang="he-IL" altLang="en-US" sz="3000" dirty="0"/>
              <a:t> (נניח, </a:t>
            </a:r>
            <a:r>
              <a:rPr lang="en-US" altLang="en-US" sz="3000" dirty="0"/>
              <a:t>value = z</a:t>
            </a:r>
            <a:r>
              <a:rPr lang="he-IL" altLang="en-US" sz="3000" dirty="0"/>
              <a:t>)</a:t>
            </a:r>
          </a:p>
          <a:p>
            <a:pPr lvl="1"/>
            <a:r>
              <a:rPr lang="he-IL" altLang="en-US" sz="3000" dirty="0"/>
              <a:t>כאשר מתקבל שוויון, להחזיר את הקישור לאיבר הרלוונטי</a:t>
            </a:r>
          </a:p>
          <a:p>
            <a:pPr lvl="1">
              <a:buClr>
                <a:srgbClr val="FF0066"/>
              </a:buClr>
              <a:buSzPct val="130000"/>
              <a:buFont typeface="Wingdings" panose="05000000000000000000" pitchFamily="2" charset="2"/>
              <a:buChar char="G"/>
            </a:pPr>
            <a:r>
              <a:rPr lang="he-IL" altLang="en-US" sz="3000" dirty="0">
                <a:solidFill>
                  <a:srgbClr val="FF0066"/>
                </a:solidFill>
              </a:rPr>
              <a:t>הנחה</a:t>
            </a:r>
            <a:r>
              <a:rPr lang="he-IL" altLang="en-US" sz="3000" dirty="0"/>
              <a:t>: אין כפל ערכים ברשימה (אחרת, יש לסרוק את כולה</a:t>
            </a:r>
            <a:r>
              <a:rPr lang="he-IL" altLang="en-US" sz="3000" dirty="0" smtClean="0"/>
              <a:t>)</a:t>
            </a:r>
            <a:endParaRPr lang="ru-RU" altLang="en-US" sz="300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AC3C-0C24-46BD-BAC8-3E1FE3910F92}" type="slidenum">
              <a:rPr lang="ru-RU" altLang="en-US"/>
              <a:pPr/>
              <a:t>10</a:t>
            </a:fld>
            <a:endParaRPr lang="ru-RU" altLang="en-US"/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2782888" y="5380141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grpSp>
        <p:nvGrpSpPr>
          <p:cNvPr id="49157" name="Group 5"/>
          <p:cNvGrpSpPr>
            <a:grpSpLocks/>
          </p:cNvGrpSpPr>
          <p:nvPr/>
        </p:nvGrpSpPr>
        <p:grpSpPr bwMode="auto">
          <a:xfrm>
            <a:off x="2136775" y="5956404"/>
            <a:ext cx="1943100" cy="576263"/>
            <a:chOff x="567" y="2432"/>
            <a:chExt cx="1224" cy="363"/>
          </a:xfrm>
        </p:grpSpPr>
        <p:sp>
          <p:nvSpPr>
            <p:cNvPr id="49158" name="Rectangle 6"/>
            <p:cNvSpPr>
              <a:spLocks noChangeArrowheads="1"/>
            </p:cNvSpPr>
            <p:nvPr/>
          </p:nvSpPr>
          <p:spPr bwMode="auto">
            <a:xfrm>
              <a:off x="567" y="2432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9" name="Rectangle 7"/>
            <p:cNvSpPr>
              <a:spLocks noChangeArrowheads="1"/>
            </p:cNvSpPr>
            <p:nvPr/>
          </p:nvSpPr>
          <p:spPr bwMode="auto">
            <a:xfrm>
              <a:off x="1247" y="2432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>
              <a:off x="1383" y="26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567" y="2432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3100"/>
                <a:t>x</a:t>
              </a:r>
              <a:endParaRPr lang="ru-RU" altLang="en-US" sz="3100"/>
            </a:p>
          </p:txBody>
        </p:sp>
      </p:grpSp>
      <p:grpSp>
        <p:nvGrpSpPr>
          <p:cNvPr id="49162" name="Group 10"/>
          <p:cNvGrpSpPr>
            <a:grpSpLocks/>
          </p:cNvGrpSpPr>
          <p:nvPr/>
        </p:nvGrpSpPr>
        <p:grpSpPr bwMode="auto">
          <a:xfrm>
            <a:off x="4079875" y="5956404"/>
            <a:ext cx="1943100" cy="576263"/>
            <a:chOff x="567" y="2432"/>
            <a:chExt cx="1224" cy="363"/>
          </a:xfrm>
        </p:grpSpPr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567" y="2432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4" name="Rectangle 12"/>
            <p:cNvSpPr>
              <a:spLocks noChangeArrowheads="1"/>
            </p:cNvSpPr>
            <p:nvPr/>
          </p:nvSpPr>
          <p:spPr bwMode="auto">
            <a:xfrm>
              <a:off x="1247" y="2432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>
              <a:off x="1383" y="26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49166" name="Text Box 14"/>
            <p:cNvSpPr txBox="1">
              <a:spLocks noChangeArrowheads="1"/>
            </p:cNvSpPr>
            <p:nvPr/>
          </p:nvSpPr>
          <p:spPr bwMode="auto">
            <a:xfrm>
              <a:off x="567" y="2432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3100"/>
                <a:t>y</a:t>
              </a:r>
              <a:endParaRPr lang="ru-RU" altLang="en-US" sz="3100"/>
            </a:p>
          </p:txBody>
        </p:sp>
      </p:grpSp>
      <p:grpSp>
        <p:nvGrpSpPr>
          <p:cNvPr id="49167" name="Group 15"/>
          <p:cNvGrpSpPr>
            <a:grpSpLocks/>
          </p:cNvGrpSpPr>
          <p:nvPr/>
        </p:nvGrpSpPr>
        <p:grpSpPr bwMode="auto">
          <a:xfrm>
            <a:off x="6024563" y="5956404"/>
            <a:ext cx="1943100" cy="576263"/>
            <a:chOff x="567" y="2432"/>
            <a:chExt cx="1224" cy="363"/>
          </a:xfrm>
        </p:grpSpPr>
        <p:sp>
          <p:nvSpPr>
            <p:cNvPr id="49168" name="Rectangle 16"/>
            <p:cNvSpPr>
              <a:spLocks noChangeArrowheads="1"/>
            </p:cNvSpPr>
            <p:nvPr/>
          </p:nvSpPr>
          <p:spPr bwMode="auto">
            <a:xfrm>
              <a:off x="567" y="2432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9" name="Rectangle 17"/>
            <p:cNvSpPr>
              <a:spLocks noChangeArrowheads="1"/>
            </p:cNvSpPr>
            <p:nvPr/>
          </p:nvSpPr>
          <p:spPr bwMode="auto">
            <a:xfrm>
              <a:off x="1247" y="2432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>
              <a:off x="1383" y="26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49171" name="Text Box 19"/>
            <p:cNvSpPr txBox="1">
              <a:spLocks noChangeArrowheads="1"/>
            </p:cNvSpPr>
            <p:nvPr/>
          </p:nvSpPr>
          <p:spPr bwMode="auto">
            <a:xfrm>
              <a:off x="567" y="2432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3100"/>
                <a:t>z</a:t>
              </a:r>
              <a:endParaRPr lang="ru-RU" altLang="en-US" sz="3100"/>
            </a:p>
          </p:txBody>
        </p:sp>
      </p:grp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2208213" y="4975227"/>
            <a:ext cx="15113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00" i="1" dirty="0">
                <a:solidFill>
                  <a:srgbClr val="3A68DC"/>
                </a:solidFill>
              </a:rPr>
              <a:t>head</a:t>
            </a:r>
            <a:endParaRPr lang="ru-RU" altLang="en-US" sz="3100" i="1" dirty="0">
              <a:solidFill>
                <a:srgbClr val="3A68DC"/>
              </a:solidFill>
            </a:endParaRPr>
          </a:p>
        </p:txBody>
      </p:sp>
      <p:sp>
        <p:nvSpPr>
          <p:cNvPr id="49173" name="AutoShape 21"/>
          <p:cNvSpPr>
            <a:spLocks noChangeArrowheads="1"/>
          </p:cNvSpPr>
          <p:nvPr/>
        </p:nvSpPr>
        <p:spPr bwMode="auto">
          <a:xfrm>
            <a:off x="9912351" y="6100866"/>
            <a:ext cx="360363" cy="360362"/>
          </a:xfrm>
          <a:prstGeom prst="flowChartSummingJunction">
            <a:avLst/>
          </a:prstGeom>
          <a:noFill/>
          <a:ln w="349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74" name="Group 22"/>
          <p:cNvGrpSpPr>
            <a:grpSpLocks/>
          </p:cNvGrpSpPr>
          <p:nvPr/>
        </p:nvGrpSpPr>
        <p:grpSpPr bwMode="auto">
          <a:xfrm>
            <a:off x="7967663" y="5956404"/>
            <a:ext cx="1943100" cy="576263"/>
            <a:chOff x="567" y="2432"/>
            <a:chExt cx="1224" cy="363"/>
          </a:xfrm>
        </p:grpSpPr>
        <p:sp>
          <p:nvSpPr>
            <p:cNvPr id="49175" name="Rectangle 23"/>
            <p:cNvSpPr>
              <a:spLocks noChangeArrowheads="1"/>
            </p:cNvSpPr>
            <p:nvPr/>
          </p:nvSpPr>
          <p:spPr bwMode="auto">
            <a:xfrm>
              <a:off x="567" y="2432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Rectangle 24"/>
            <p:cNvSpPr>
              <a:spLocks noChangeArrowheads="1"/>
            </p:cNvSpPr>
            <p:nvPr/>
          </p:nvSpPr>
          <p:spPr bwMode="auto">
            <a:xfrm>
              <a:off x="1247" y="2432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Line 25"/>
            <p:cNvSpPr>
              <a:spLocks noChangeShapeType="1"/>
            </p:cNvSpPr>
            <p:nvPr/>
          </p:nvSpPr>
          <p:spPr bwMode="auto">
            <a:xfrm>
              <a:off x="1383" y="26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49178" name="Text Box 26"/>
            <p:cNvSpPr txBox="1">
              <a:spLocks noChangeArrowheads="1"/>
            </p:cNvSpPr>
            <p:nvPr/>
          </p:nvSpPr>
          <p:spPr bwMode="auto">
            <a:xfrm>
              <a:off x="567" y="2432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3100"/>
                <a:t>t</a:t>
              </a:r>
              <a:endParaRPr lang="ru-RU" altLang="en-US" sz="3100"/>
            </a:p>
          </p:txBody>
        </p:sp>
      </p:grpSp>
      <p:sp>
        <p:nvSpPr>
          <p:cNvPr id="49179" name="Line 27"/>
          <p:cNvSpPr>
            <a:spLocks noChangeShapeType="1"/>
          </p:cNvSpPr>
          <p:nvPr/>
        </p:nvSpPr>
        <p:spPr bwMode="auto">
          <a:xfrm flipH="1">
            <a:off x="3071813" y="5380141"/>
            <a:ext cx="2806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5303838" y="4365625"/>
            <a:ext cx="15113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00" i="1">
                <a:solidFill>
                  <a:srgbClr val="3A68DC"/>
                </a:solidFill>
              </a:rPr>
              <a:t>check</a:t>
            </a:r>
            <a:endParaRPr lang="ru-RU" altLang="en-US" sz="3100" i="1">
              <a:solidFill>
                <a:srgbClr val="3A68DC"/>
              </a:solidFill>
            </a:endParaRPr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1992313" y="5956404"/>
            <a:ext cx="1655762" cy="574675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CC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00"/>
              <a:t>value?x</a:t>
            </a:r>
            <a:endParaRPr lang="ru-RU" altLang="en-US" sz="3100"/>
          </a:p>
        </p:txBody>
      </p:sp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1992313" y="5956404"/>
            <a:ext cx="1655762" cy="574675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00"/>
              <a:t>value≠x</a:t>
            </a:r>
            <a:endParaRPr lang="ru-RU" altLang="en-US" sz="3100"/>
          </a:p>
        </p:txBody>
      </p:sp>
      <p:sp>
        <p:nvSpPr>
          <p:cNvPr id="49196" name="Text Box 44"/>
          <p:cNvSpPr txBox="1">
            <a:spLocks noChangeArrowheads="1"/>
          </p:cNvSpPr>
          <p:nvPr/>
        </p:nvSpPr>
        <p:spPr bwMode="auto">
          <a:xfrm>
            <a:off x="4079876" y="5956404"/>
            <a:ext cx="1655763" cy="574675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CC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00"/>
              <a:t>value?y</a:t>
            </a:r>
            <a:endParaRPr lang="ru-RU" altLang="en-US" sz="3100"/>
          </a:p>
        </p:txBody>
      </p:sp>
      <p:sp>
        <p:nvSpPr>
          <p:cNvPr id="49197" name="Text Box 45"/>
          <p:cNvSpPr txBox="1">
            <a:spLocks noChangeArrowheads="1"/>
          </p:cNvSpPr>
          <p:nvPr/>
        </p:nvSpPr>
        <p:spPr bwMode="auto">
          <a:xfrm>
            <a:off x="6024563" y="5956404"/>
            <a:ext cx="1655762" cy="574675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CC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00"/>
              <a:t>value?z</a:t>
            </a:r>
            <a:endParaRPr lang="ru-RU" altLang="en-US" sz="3100"/>
          </a:p>
        </p:txBody>
      </p:sp>
      <p:sp>
        <p:nvSpPr>
          <p:cNvPr id="49199" name="Text Box 47"/>
          <p:cNvSpPr txBox="1">
            <a:spLocks noChangeArrowheads="1"/>
          </p:cNvSpPr>
          <p:nvPr/>
        </p:nvSpPr>
        <p:spPr bwMode="auto">
          <a:xfrm>
            <a:off x="4079876" y="5956404"/>
            <a:ext cx="1655763" cy="574675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00"/>
              <a:t>value≠y</a:t>
            </a:r>
            <a:endParaRPr lang="ru-RU" altLang="en-US" sz="3100"/>
          </a:p>
        </p:txBody>
      </p:sp>
      <p:sp>
        <p:nvSpPr>
          <p:cNvPr id="49200" name="Text Box 48"/>
          <p:cNvSpPr txBox="1">
            <a:spLocks noChangeArrowheads="1"/>
          </p:cNvSpPr>
          <p:nvPr/>
        </p:nvSpPr>
        <p:spPr bwMode="auto">
          <a:xfrm>
            <a:off x="6024563" y="5956404"/>
            <a:ext cx="1655762" cy="574675"/>
          </a:xfrm>
          <a:prstGeom prst="rect">
            <a:avLst/>
          </a:prstGeom>
          <a:solidFill>
            <a:srgbClr val="00FF00"/>
          </a:solidFill>
          <a:ln w="9525" algn="ctr">
            <a:solidFill>
              <a:srgbClr val="00FF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00"/>
              <a:t>value=z</a:t>
            </a:r>
            <a:endParaRPr lang="ru-RU" altLang="en-US" sz="3100"/>
          </a:p>
        </p:txBody>
      </p:sp>
      <p:sp>
        <p:nvSpPr>
          <p:cNvPr id="49201" name="Line 49"/>
          <p:cNvSpPr>
            <a:spLocks noChangeShapeType="1"/>
          </p:cNvSpPr>
          <p:nvPr/>
        </p:nvSpPr>
        <p:spPr bwMode="auto">
          <a:xfrm flipH="1">
            <a:off x="5016500" y="5380141"/>
            <a:ext cx="8636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49202" name="Line 50"/>
          <p:cNvSpPr>
            <a:spLocks noChangeShapeType="1"/>
          </p:cNvSpPr>
          <p:nvPr/>
        </p:nvSpPr>
        <p:spPr bwMode="auto">
          <a:xfrm>
            <a:off x="5880101" y="5380141"/>
            <a:ext cx="9366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49203" name="Text Box 51"/>
          <p:cNvSpPr txBox="1">
            <a:spLocks noChangeArrowheads="1"/>
          </p:cNvSpPr>
          <p:nvPr/>
        </p:nvSpPr>
        <p:spPr bwMode="auto">
          <a:xfrm>
            <a:off x="5303838" y="4938263"/>
            <a:ext cx="1295400" cy="56515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00" i="1" dirty="0">
                <a:solidFill>
                  <a:srgbClr val="3A68DC"/>
                </a:solidFill>
              </a:rPr>
              <a:t>result</a:t>
            </a:r>
            <a:endParaRPr lang="ru-RU" altLang="en-US" sz="3100" i="1" dirty="0">
              <a:solidFill>
                <a:srgbClr val="3A68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58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9" grpId="0" animBg="1"/>
      <p:bldP spid="49179" grpId="1" animBg="1"/>
      <p:bldP spid="49180" grpId="0"/>
      <p:bldP spid="49189" grpId="0" animBg="1"/>
      <p:bldP spid="49189" grpId="1" animBg="1"/>
      <p:bldP spid="49194" grpId="0" animBg="1"/>
      <p:bldP spid="49194" grpId="1" animBg="1"/>
      <p:bldP spid="49196" grpId="0" animBg="1"/>
      <p:bldP spid="49196" grpId="1" animBg="1"/>
      <p:bldP spid="49197" grpId="0" animBg="1"/>
      <p:bldP spid="49197" grpId="1" animBg="1"/>
      <p:bldP spid="49199" grpId="0" animBg="1"/>
      <p:bldP spid="49199" grpId="1" animBg="1"/>
      <p:bldP spid="49200" grpId="0" animBg="1"/>
      <p:bldP spid="49200" grpId="1" animBg="1"/>
      <p:bldP spid="49201" grpId="0" animBg="1"/>
      <p:bldP spid="49201" grpId="1" animBg="1"/>
      <p:bldP spid="49202" grpId="0" animBg="1"/>
      <p:bldP spid="492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יעילות הפעולות על הרשימה</a:t>
            </a:r>
            <a:endParaRPr lang="ru-RU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1052052" y="1282149"/>
            <a:ext cx="10579116" cy="4959626"/>
          </a:xfrm>
        </p:spPr>
        <p:txBody>
          <a:bodyPr/>
          <a:lstStyle/>
          <a:p>
            <a:r>
              <a:rPr lang="he-IL" altLang="en-US" dirty="0"/>
              <a:t>פעולות </a:t>
            </a:r>
            <a:r>
              <a:rPr lang="en-US" altLang="en-US" dirty="0">
                <a:solidFill>
                  <a:srgbClr val="FF0066"/>
                </a:solidFill>
              </a:rPr>
              <a:t>Init</a:t>
            </a:r>
            <a:r>
              <a:rPr lang="he-IL" altLang="en-US" dirty="0">
                <a:solidFill>
                  <a:srgbClr val="FF0066"/>
                </a:solidFill>
              </a:rPr>
              <a:t>, </a:t>
            </a:r>
            <a:r>
              <a:rPr lang="en-US" altLang="en-US" dirty="0">
                <a:solidFill>
                  <a:srgbClr val="FF0066"/>
                </a:solidFill>
              </a:rPr>
              <a:t>Insert</a:t>
            </a:r>
            <a:r>
              <a:rPr lang="he-IL" altLang="en-US" dirty="0">
                <a:solidFill>
                  <a:srgbClr val="FF0066"/>
                </a:solidFill>
              </a:rPr>
              <a:t> ו-</a:t>
            </a:r>
            <a:r>
              <a:rPr lang="en-US" altLang="en-US" dirty="0">
                <a:solidFill>
                  <a:srgbClr val="FF0066"/>
                </a:solidFill>
              </a:rPr>
              <a:t>Delete</a:t>
            </a:r>
            <a:r>
              <a:rPr lang="he-IL" altLang="en-US" dirty="0"/>
              <a:t> נעשות ב-</a:t>
            </a:r>
            <a:r>
              <a:rPr lang="en-US" altLang="en-US" b="1" dirty="0">
                <a:solidFill>
                  <a:srgbClr val="FF0066"/>
                </a:solidFill>
              </a:rPr>
              <a:t>O(1)</a:t>
            </a:r>
            <a:endParaRPr lang="he-IL" altLang="en-US" b="1" dirty="0">
              <a:solidFill>
                <a:srgbClr val="FF0066"/>
              </a:solidFill>
            </a:endParaRPr>
          </a:p>
          <a:p>
            <a:r>
              <a:rPr lang="he-IL" altLang="en-US" dirty="0"/>
              <a:t>לעומת זאת, פעולת </a:t>
            </a:r>
            <a:r>
              <a:rPr lang="en-US" altLang="en-US" dirty="0">
                <a:solidFill>
                  <a:srgbClr val="FF0066"/>
                </a:solidFill>
              </a:rPr>
              <a:t>Find</a:t>
            </a:r>
            <a:r>
              <a:rPr lang="he-IL" altLang="en-US" dirty="0"/>
              <a:t> עלולה, במקרה הגרוע, לסרוק את כל הרשימה איבר-איבר</a:t>
            </a:r>
          </a:p>
          <a:p>
            <a:r>
              <a:rPr lang="he-IL" altLang="en-US" dirty="0"/>
              <a:t>למשל, סריקת הרשימה כולה תתרחש כאשר: </a:t>
            </a:r>
          </a:p>
          <a:p>
            <a:pPr lvl="1"/>
            <a:r>
              <a:rPr lang="he-IL" altLang="en-US" dirty="0"/>
              <a:t>האיבר המבוקש נמצא בסוף המבנה</a:t>
            </a:r>
          </a:p>
          <a:p>
            <a:pPr lvl="1"/>
            <a:r>
              <a:rPr lang="he-IL" altLang="en-US" dirty="0"/>
              <a:t>הערך שמחפשים אותו לא נמצא כלל ברשימה </a:t>
            </a:r>
          </a:p>
          <a:p>
            <a:r>
              <a:rPr lang="he-IL" altLang="en-US" dirty="0"/>
              <a:t>לכן, סיבוכיות של </a:t>
            </a:r>
            <a:r>
              <a:rPr lang="en-US" altLang="en-US" dirty="0">
                <a:solidFill>
                  <a:srgbClr val="FF0066"/>
                </a:solidFill>
              </a:rPr>
              <a:t>Find</a:t>
            </a:r>
            <a:r>
              <a:rPr lang="he-IL" altLang="en-US" dirty="0"/>
              <a:t> היא </a:t>
            </a:r>
            <a:r>
              <a:rPr lang="en-US" altLang="en-US" b="1" dirty="0">
                <a:solidFill>
                  <a:srgbClr val="0000FF"/>
                </a:solidFill>
              </a:rPr>
              <a:t>O(N)</a:t>
            </a:r>
            <a:r>
              <a:rPr lang="he-IL" altLang="en-US" dirty="0"/>
              <a:t> (עבור רשימה בגודל </a:t>
            </a:r>
            <a:r>
              <a:rPr lang="en-US" altLang="en-US" dirty="0"/>
              <a:t>N</a:t>
            </a:r>
            <a:r>
              <a:rPr lang="he-IL" altLang="en-US" dirty="0"/>
              <a:t>)</a:t>
            </a:r>
            <a:endParaRPr lang="ru-R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5B6A-D7A3-4373-A933-5446DE4FD9E6}" type="slidenum">
              <a:rPr lang="ru-RU" altLang="en-US"/>
              <a:pPr/>
              <a:t>11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934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נקודות חלשות בפעולות על הרשימה</a:t>
            </a:r>
            <a:endParaRPr lang="ru-RU" alt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he-IL" altLang="en-US" dirty="0"/>
              <a:t>פעולת המחיקה – </a:t>
            </a:r>
            <a:r>
              <a:rPr lang="en-US" altLang="en-US" dirty="0"/>
              <a:t>Delete</a:t>
            </a:r>
            <a:r>
              <a:rPr lang="he-IL" altLang="en-US" dirty="0"/>
              <a:t> – זקוקה למצביע לאיבר </a:t>
            </a:r>
            <a:r>
              <a:rPr lang="he-IL" altLang="en-US" u="sng" dirty="0"/>
              <a:t>הקודם</a:t>
            </a:r>
            <a:r>
              <a:rPr lang="he-IL" altLang="en-US" dirty="0"/>
              <a:t> לזה הנמחק</a:t>
            </a:r>
          </a:p>
          <a:p>
            <a:pPr lvl="1">
              <a:lnSpc>
                <a:spcPct val="90000"/>
              </a:lnSpc>
            </a:pPr>
            <a:r>
              <a:rPr lang="he-IL" altLang="en-US" dirty="0"/>
              <a:t>זה מבלבל</a:t>
            </a:r>
          </a:p>
          <a:p>
            <a:pPr lvl="1">
              <a:lnSpc>
                <a:spcPct val="90000"/>
              </a:lnSpc>
            </a:pPr>
            <a:r>
              <a:rPr lang="he-IL" altLang="en-US" dirty="0"/>
              <a:t>הדבר גם אינו נוח לפעמים, כאשר ישנו בידינו רק מצביע לאיבר שברצוננו </a:t>
            </a:r>
            <a:r>
              <a:rPr lang="he-IL" altLang="en-US" dirty="0" smtClean="0"/>
              <a:t>למחוק (לדוגמה, </a:t>
            </a:r>
            <a:r>
              <a:rPr lang="he-IL" altLang="en-US" dirty="0"/>
              <a:t>קיבלנו אותו מפעולת החיפוש)</a:t>
            </a:r>
          </a:p>
          <a:p>
            <a:pPr>
              <a:lnSpc>
                <a:spcPct val="90000"/>
              </a:lnSpc>
            </a:pPr>
            <a:r>
              <a:rPr lang="he-IL" altLang="en-US" dirty="0"/>
              <a:t>עדכון – </a:t>
            </a:r>
            <a:r>
              <a:rPr lang="en-US" altLang="en-US" dirty="0"/>
              <a:t>Insert/Delete</a:t>
            </a:r>
            <a:r>
              <a:rPr lang="he-IL" altLang="en-US" dirty="0"/>
              <a:t> – בראש הרשימה מתבצע (טכנית) שונה מאשר עדכון במקום אחר. זה מכריח: </a:t>
            </a:r>
          </a:p>
          <a:p>
            <a:pPr lvl="1">
              <a:lnSpc>
                <a:spcPct val="90000"/>
              </a:lnSpc>
            </a:pPr>
            <a:r>
              <a:rPr lang="he-IL" altLang="en-US" dirty="0"/>
              <a:t>יצירת קוד נוסף לטיפול בראש הרשימה</a:t>
            </a:r>
          </a:p>
          <a:p>
            <a:pPr lvl="1">
              <a:lnSpc>
                <a:spcPct val="90000"/>
              </a:lnSpc>
            </a:pPr>
            <a:r>
              <a:rPr lang="he-IL" altLang="en-US" dirty="0"/>
              <a:t>הוספת בדיקות לפני כל פעולת עדכון (כדי להחליט באיזו פונקציה להשתמש)</a:t>
            </a:r>
            <a:endParaRPr lang="ru-R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78DA-89D7-4C6E-8F88-91C904424486}" type="slidenum">
              <a:rPr lang="ru-RU" altLang="en-US"/>
              <a:pPr/>
              <a:t>12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4181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יתרונות הרשימה יחסית למערך</a:t>
            </a:r>
            <a:endParaRPr lang="ru-RU" alt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/>
              <a:t>הקצאת זכרון </a:t>
            </a:r>
            <a:r>
              <a:rPr lang="he-IL" altLang="en-US">
                <a:solidFill>
                  <a:srgbClr val="FF0066"/>
                </a:solidFill>
              </a:rPr>
              <a:t>דינמית</a:t>
            </a:r>
            <a:r>
              <a:rPr lang="he-IL" altLang="en-US"/>
              <a:t> – אין צורך לדעת מראש את גודל המבנה המירבי</a:t>
            </a:r>
          </a:p>
          <a:p>
            <a:r>
              <a:rPr lang="he-IL" altLang="en-US"/>
              <a:t>עדכון דינמי </a:t>
            </a:r>
            <a:r>
              <a:rPr lang="he-IL" altLang="en-US">
                <a:solidFill>
                  <a:srgbClr val="FF0066"/>
                </a:solidFill>
              </a:rPr>
              <a:t>יעיל</a:t>
            </a:r>
            <a:r>
              <a:rPr lang="he-IL" altLang="en-US"/>
              <a:t> – קל להוסיף ולהוציא איברים בכל מקום ברשימה ללא צורך בטיפול ב"חורים" (פתיחה וסגירה של מרווחים בתוך סדרת הנתונים שבמבנה)</a:t>
            </a:r>
          </a:p>
          <a:p>
            <a:r>
              <a:rPr lang="he-IL" altLang="en-US">
                <a:solidFill>
                  <a:srgbClr val="FF0066"/>
                </a:solidFill>
              </a:rPr>
              <a:t>גמישות</a:t>
            </a:r>
            <a:r>
              <a:rPr lang="he-IL" altLang="en-US"/>
              <a:t> בהקצאת הזכרון – אין צורך בגושי זכרון גדולים ורצופים</a:t>
            </a:r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AA4A-10A6-4316-AA66-DB429770FF84}" type="slidenum">
              <a:rPr lang="ru-RU" altLang="en-US"/>
              <a:pPr/>
              <a:t>13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9678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חסרונות הרשימה יחסית למערך</a:t>
            </a:r>
            <a:endParaRPr lang="ru-RU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825910" y="1282149"/>
            <a:ext cx="10805258" cy="4959626"/>
          </a:xfrm>
        </p:spPr>
        <p:txBody>
          <a:bodyPr/>
          <a:lstStyle/>
          <a:p>
            <a:r>
              <a:rPr lang="he-IL" altLang="en-US" dirty="0"/>
              <a:t>יותר מקום </a:t>
            </a:r>
            <a:r>
              <a:rPr lang="he-IL" altLang="en-US" dirty="0" err="1"/>
              <a:t>בזכרון</a:t>
            </a:r>
            <a:r>
              <a:rPr lang="he-IL" altLang="en-US" dirty="0"/>
              <a:t> נצרך – לשמירת המצביעים</a:t>
            </a:r>
          </a:p>
          <a:p>
            <a:r>
              <a:rPr lang="he-IL" altLang="en-US" dirty="0"/>
              <a:t>אין גישה לאיברים לפי אינדקסים – כדי למצוא רשומה  </a:t>
            </a:r>
            <a:r>
              <a:rPr lang="en-US" altLang="en-US" dirty="0" err="1"/>
              <a:t>i</a:t>
            </a:r>
            <a:r>
              <a:rPr lang="he-IL" altLang="en-US" dirty="0"/>
              <a:t>-</a:t>
            </a:r>
            <a:r>
              <a:rPr lang="he-IL" altLang="en-US" dirty="0" err="1"/>
              <a:t>ית</a:t>
            </a:r>
            <a:r>
              <a:rPr lang="he-IL" altLang="en-US" dirty="0"/>
              <a:t>  (</a:t>
            </a:r>
            <a:r>
              <a:rPr lang="en-US" altLang="en-US" dirty="0" err="1"/>
              <a:t>i</a:t>
            </a:r>
            <a:r>
              <a:rPr lang="he-IL" altLang="en-US" dirty="0"/>
              <a:t> הינו מספר סידורי) יש לסרוק את הרשימה החל מראשה ולדלג על </a:t>
            </a:r>
            <a:r>
              <a:rPr lang="en-US" altLang="en-US" dirty="0" err="1"/>
              <a:t>i</a:t>
            </a:r>
            <a:r>
              <a:rPr lang="he-IL" altLang="en-US" dirty="0"/>
              <a:t> או </a:t>
            </a:r>
            <a:r>
              <a:rPr lang="en-US" altLang="en-US" dirty="0"/>
              <a:t>i-1</a:t>
            </a:r>
            <a:r>
              <a:rPr lang="he-IL" altLang="en-US" dirty="0"/>
              <a:t> איברים</a:t>
            </a:r>
          </a:p>
          <a:p>
            <a:r>
              <a:rPr lang="he-IL" altLang="en-US" dirty="0"/>
              <a:t>שימוש יותר מורכב (אך לא בהרבה</a:t>
            </a:r>
            <a:r>
              <a:rPr lang="he-IL" altLang="en-US" dirty="0" smtClean="0"/>
              <a:t>)</a:t>
            </a:r>
            <a:endParaRPr lang="he-IL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652E-6186-44F2-9858-F0E1E84EEA3A}" type="slidenum">
              <a:rPr lang="ru-RU" altLang="en-US"/>
              <a:pPr/>
              <a:t>14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530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שיפור פעולות עדכון בראש הרשימה</a:t>
            </a:r>
            <a:endParaRPr lang="ru-RU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altLang="en-US" sz="3400" dirty="0"/>
              <a:t>בכדי </a:t>
            </a:r>
            <a:r>
              <a:rPr lang="he-IL" altLang="en-US" sz="3400" dirty="0" err="1"/>
              <a:t>להמנע</a:t>
            </a:r>
            <a:r>
              <a:rPr lang="he-IL" altLang="en-US" sz="3400" dirty="0"/>
              <a:t> מהתייחסות מיוחדת למקרים בהם פעולה כלשהי מופעלת על האיבר הראשון, נהוג להגדיר</a:t>
            </a:r>
            <a:r>
              <a:rPr lang="ru-RU" altLang="en-US" sz="3400" dirty="0"/>
              <a:t> </a:t>
            </a:r>
            <a:r>
              <a:rPr lang="he-IL" altLang="en-US" sz="3400" dirty="0">
                <a:solidFill>
                  <a:srgbClr val="FF0066"/>
                </a:solidFill>
              </a:rPr>
              <a:t>כותרת</a:t>
            </a:r>
            <a:r>
              <a:rPr lang="he-IL" altLang="en-US" sz="3400" dirty="0"/>
              <a:t> ( </a:t>
            </a:r>
            <a:r>
              <a:rPr lang="ru-RU" altLang="en-US" sz="3400" dirty="0" err="1"/>
              <a:t>header</a:t>
            </a:r>
            <a:r>
              <a:rPr lang="he-IL" altLang="en-US" sz="3400" dirty="0"/>
              <a:t>)</a:t>
            </a:r>
          </a:p>
          <a:p>
            <a:pPr lvl="1"/>
            <a:r>
              <a:rPr lang="he-IL" altLang="en-US" sz="3200" dirty="0"/>
              <a:t>כותרת זוהי רשומה ראשונה, אשר לא מהווה איבר </a:t>
            </a:r>
            <a:r>
              <a:rPr lang="he-IL" altLang="en-US" sz="3200" dirty="0" smtClean="0"/>
              <a:t>ברשימה</a:t>
            </a:r>
            <a:endParaRPr lang="he-IL" altLang="en-US" sz="3200" dirty="0"/>
          </a:p>
          <a:p>
            <a:pPr lvl="1"/>
            <a:r>
              <a:rPr lang="he-IL" altLang="en-US" sz="3200" dirty="0"/>
              <a:t>תפקידה להצביע בשדה המצביע שלה על האיבר הראשון</a:t>
            </a:r>
          </a:p>
          <a:p>
            <a:pPr lvl="1"/>
            <a:r>
              <a:rPr lang="he-IL" altLang="en-US" sz="3200" dirty="0"/>
              <a:t>שדות האינפורמציה של הכותרת אינם רלוונטיים, וניתן לשמור בהם מידע כללי לגבי הרשימה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83FC-A236-4722-B856-F61513B19AD0}" type="slidenum">
              <a:rPr lang="ru-RU" altLang="en-US"/>
              <a:pPr/>
              <a:t>15</a:t>
            </a:fld>
            <a:endParaRPr lang="ru-RU" altLang="en-US"/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2709863" y="4940301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grpSp>
        <p:nvGrpSpPr>
          <p:cNvPr id="106501" name="Group 5"/>
          <p:cNvGrpSpPr>
            <a:grpSpLocks/>
          </p:cNvGrpSpPr>
          <p:nvPr/>
        </p:nvGrpSpPr>
        <p:grpSpPr bwMode="auto">
          <a:xfrm>
            <a:off x="2063751" y="5516563"/>
            <a:ext cx="1439863" cy="576262"/>
            <a:chOff x="340" y="3475"/>
            <a:chExt cx="907" cy="363"/>
          </a:xfrm>
        </p:grpSpPr>
        <p:sp>
          <p:nvSpPr>
            <p:cNvPr id="106502" name="Rectangle 6" descr="Wide upward diagonal"/>
            <p:cNvSpPr>
              <a:spLocks noChangeArrowheads="1"/>
            </p:cNvSpPr>
            <p:nvPr/>
          </p:nvSpPr>
          <p:spPr bwMode="auto">
            <a:xfrm>
              <a:off x="340" y="3475"/>
              <a:ext cx="680" cy="363"/>
            </a:xfrm>
            <a:prstGeom prst="rect">
              <a:avLst/>
            </a:prstGeom>
            <a:pattFill prst="wdUpDiag">
              <a:fgClr>
                <a:srgbClr val="557DE1"/>
              </a:fgClr>
              <a:bgClr>
                <a:srgbClr val="FFFFFF"/>
              </a:bgClr>
            </a:patt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3" name="Rectangle 7"/>
            <p:cNvSpPr>
              <a:spLocks noChangeArrowheads="1"/>
            </p:cNvSpPr>
            <p:nvPr/>
          </p:nvSpPr>
          <p:spPr bwMode="auto">
            <a:xfrm>
              <a:off x="1020" y="3475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3359150" y="58039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grpSp>
        <p:nvGrpSpPr>
          <p:cNvPr id="106505" name="Group 9"/>
          <p:cNvGrpSpPr>
            <a:grpSpLocks/>
          </p:cNvGrpSpPr>
          <p:nvPr/>
        </p:nvGrpSpPr>
        <p:grpSpPr bwMode="auto">
          <a:xfrm>
            <a:off x="4006850" y="5516563"/>
            <a:ext cx="1943100" cy="576262"/>
            <a:chOff x="567" y="2432"/>
            <a:chExt cx="1224" cy="363"/>
          </a:xfrm>
        </p:grpSpPr>
        <p:sp>
          <p:nvSpPr>
            <p:cNvPr id="106506" name="Rectangle 10"/>
            <p:cNvSpPr>
              <a:spLocks noChangeArrowheads="1"/>
            </p:cNvSpPr>
            <p:nvPr/>
          </p:nvSpPr>
          <p:spPr bwMode="auto">
            <a:xfrm>
              <a:off x="567" y="2432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7" name="Rectangle 11"/>
            <p:cNvSpPr>
              <a:spLocks noChangeArrowheads="1"/>
            </p:cNvSpPr>
            <p:nvPr/>
          </p:nvSpPr>
          <p:spPr bwMode="auto">
            <a:xfrm>
              <a:off x="1247" y="2432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8" name="Line 12"/>
            <p:cNvSpPr>
              <a:spLocks noChangeShapeType="1"/>
            </p:cNvSpPr>
            <p:nvPr/>
          </p:nvSpPr>
          <p:spPr bwMode="auto">
            <a:xfrm>
              <a:off x="1383" y="26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06509" name="Text Box 13"/>
            <p:cNvSpPr txBox="1">
              <a:spLocks noChangeArrowheads="1"/>
            </p:cNvSpPr>
            <p:nvPr/>
          </p:nvSpPr>
          <p:spPr bwMode="auto">
            <a:xfrm>
              <a:off x="567" y="2432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</p:grpSp>
      <p:grpSp>
        <p:nvGrpSpPr>
          <p:cNvPr id="106510" name="Group 14"/>
          <p:cNvGrpSpPr>
            <a:grpSpLocks/>
          </p:cNvGrpSpPr>
          <p:nvPr/>
        </p:nvGrpSpPr>
        <p:grpSpPr bwMode="auto">
          <a:xfrm>
            <a:off x="5951538" y="5516563"/>
            <a:ext cx="1943100" cy="576262"/>
            <a:chOff x="567" y="2432"/>
            <a:chExt cx="1224" cy="363"/>
          </a:xfrm>
        </p:grpSpPr>
        <p:sp>
          <p:nvSpPr>
            <p:cNvPr id="106511" name="Rectangle 15"/>
            <p:cNvSpPr>
              <a:spLocks noChangeArrowheads="1"/>
            </p:cNvSpPr>
            <p:nvPr/>
          </p:nvSpPr>
          <p:spPr bwMode="auto">
            <a:xfrm>
              <a:off x="567" y="2432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2" name="Rectangle 16"/>
            <p:cNvSpPr>
              <a:spLocks noChangeArrowheads="1"/>
            </p:cNvSpPr>
            <p:nvPr/>
          </p:nvSpPr>
          <p:spPr bwMode="auto">
            <a:xfrm>
              <a:off x="1247" y="2432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3" name="Line 17"/>
            <p:cNvSpPr>
              <a:spLocks noChangeShapeType="1"/>
            </p:cNvSpPr>
            <p:nvPr/>
          </p:nvSpPr>
          <p:spPr bwMode="auto">
            <a:xfrm>
              <a:off x="1383" y="26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06514" name="Text Box 18"/>
            <p:cNvSpPr txBox="1">
              <a:spLocks noChangeArrowheads="1"/>
            </p:cNvSpPr>
            <p:nvPr/>
          </p:nvSpPr>
          <p:spPr bwMode="auto">
            <a:xfrm>
              <a:off x="567" y="2432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</p:grp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2135188" y="4437063"/>
            <a:ext cx="15113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00" i="1">
                <a:solidFill>
                  <a:srgbClr val="3A68DC"/>
                </a:solidFill>
              </a:rPr>
              <a:t>head</a:t>
            </a:r>
            <a:endParaRPr lang="ru-RU" altLang="en-US" sz="3100" i="1">
              <a:solidFill>
                <a:srgbClr val="3A68DC"/>
              </a:solidFill>
            </a:endParaRPr>
          </a:p>
        </p:txBody>
      </p:sp>
      <p:sp>
        <p:nvSpPr>
          <p:cNvPr id="106516" name="AutoShape 20"/>
          <p:cNvSpPr>
            <a:spLocks noChangeArrowheads="1"/>
          </p:cNvSpPr>
          <p:nvPr/>
        </p:nvSpPr>
        <p:spPr bwMode="auto">
          <a:xfrm>
            <a:off x="9839326" y="5661026"/>
            <a:ext cx="360363" cy="360363"/>
          </a:xfrm>
          <a:prstGeom prst="flowChartSummingJunction">
            <a:avLst/>
          </a:prstGeom>
          <a:noFill/>
          <a:ln w="349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517" name="Group 21"/>
          <p:cNvGrpSpPr>
            <a:grpSpLocks/>
          </p:cNvGrpSpPr>
          <p:nvPr/>
        </p:nvGrpSpPr>
        <p:grpSpPr bwMode="auto">
          <a:xfrm>
            <a:off x="7894638" y="5516563"/>
            <a:ext cx="1943100" cy="576262"/>
            <a:chOff x="567" y="2432"/>
            <a:chExt cx="1224" cy="363"/>
          </a:xfrm>
        </p:grpSpPr>
        <p:sp>
          <p:nvSpPr>
            <p:cNvPr id="106518" name="Rectangle 22"/>
            <p:cNvSpPr>
              <a:spLocks noChangeArrowheads="1"/>
            </p:cNvSpPr>
            <p:nvPr/>
          </p:nvSpPr>
          <p:spPr bwMode="auto">
            <a:xfrm>
              <a:off x="567" y="2432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9" name="Rectangle 23"/>
            <p:cNvSpPr>
              <a:spLocks noChangeArrowheads="1"/>
            </p:cNvSpPr>
            <p:nvPr/>
          </p:nvSpPr>
          <p:spPr bwMode="auto">
            <a:xfrm>
              <a:off x="1247" y="2432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20" name="Line 24"/>
            <p:cNvSpPr>
              <a:spLocks noChangeShapeType="1"/>
            </p:cNvSpPr>
            <p:nvPr/>
          </p:nvSpPr>
          <p:spPr bwMode="auto">
            <a:xfrm>
              <a:off x="1383" y="26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06521" name="Text Box 25"/>
            <p:cNvSpPr txBox="1">
              <a:spLocks noChangeArrowheads="1"/>
            </p:cNvSpPr>
            <p:nvPr/>
          </p:nvSpPr>
          <p:spPr bwMode="auto">
            <a:xfrm>
              <a:off x="567" y="2432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</p:grpSp>
    </p:spTree>
    <p:extLst>
      <p:ext uri="{BB962C8B-B14F-4D97-AF65-F5344CB8AC3E}">
        <p14:creationId xmlns:p14="http://schemas.microsoft.com/office/powerpoint/2010/main" val="212165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4" grpId="0" animBg="1"/>
      <p:bldP spid="10650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מימושים</a:t>
            </a:r>
            <a:endParaRPr lang="ru-RU" alt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קיימות שתי גישות עיקריות:</a:t>
            </a:r>
          </a:p>
          <a:p>
            <a:pPr lvl="1"/>
            <a:r>
              <a:rPr lang="he-IL" altLang="en-US" dirty="0"/>
              <a:t>מימוש דינמי (ע"י הקצאות </a:t>
            </a:r>
            <a:r>
              <a:rPr lang="he-IL" altLang="en-US" dirty="0" err="1"/>
              <a:t>זכרון</a:t>
            </a:r>
            <a:r>
              <a:rPr lang="he-IL" altLang="en-US" dirty="0"/>
              <a:t> דינמיות)</a:t>
            </a:r>
          </a:p>
          <a:p>
            <a:pPr lvl="1"/>
            <a:r>
              <a:rPr lang="he-IL" altLang="en-US" dirty="0"/>
              <a:t>מימוש בעזרת מערך</a:t>
            </a:r>
          </a:p>
          <a:p>
            <a:r>
              <a:rPr lang="he-IL" altLang="en-US" dirty="0"/>
              <a:t>נראה את המימוש הדינמי בשפת </a:t>
            </a:r>
            <a:r>
              <a:rPr lang="en-US" altLang="en-US" dirty="0" smtClean="0"/>
              <a:t>C</a:t>
            </a:r>
            <a:endParaRPr lang="he-IL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CAF-CD2A-475F-84ED-799D2B949826}" type="slidenum">
              <a:rPr lang="ru-RU" altLang="en-US"/>
              <a:pPr/>
              <a:t>16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2673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8F38-CFE7-46B5-BFFC-79903C049E76}" type="slidenum">
              <a:rPr lang="ru-RU" altLang="en-US"/>
              <a:pPr/>
              <a:t>17</a:t>
            </a:fld>
            <a:endParaRPr lang="ru-RU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מימוש רשומה ב-</a:t>
            </a:r>
            <a:r>
              <a:rPr lang="en-US" altLang="en-US"/>
              <a:t>C</a:t>
            </a:r>
            <a:endParaRPr lang="ru-RU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573" y="872836"/>
            <a:ext cx="10027227" cy="5606622"/>
          </a:xfrm>
        </p:spPr>
        <p:txBody>
          <a:bodyPr>
            <a:normAutofit/>
          </a:bodyPr>
          <a:lstStyle/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 err="1" smtClean="0"/>
              <a:t>typedef</a:t>
            </a:r>
            <a:r>
              <a:rPr lang="en-US" altLang="en-US" sz="2400" dirty="0" smtClean="0"/>
              <a:t>  int  DATA;</a:t>
            </a:r>
          </a:p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 err="1" smtClean="0"/>
              <a:t>typedef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struct</a:t>
            </a:r>
            <a:r>
              <a:rPr lang="en-US" altLang="en-US" sz="2400" dirty="0" smtClean="0"/>
              <a:t> node  {</a:t>
            </a:r>
          </a:p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 smtClean="0"/>
              <a:t>	DATA </a:t>
            </a:r>
            <a:r>
              <a:rPr lang="he-IL" altLang="en-US" sz="2400" dirty="0" smtClean="0"/>
              <a:t> </a:t>
            </a:r>
            <a:r>
              <a:rPr lang="en-US" altLang="en-US" sz="2400" dirty="0" smtClean="0"/>
              <a:t>key;</a:t>
            </a:r>
          </a:p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struct</a:t>
            </a:r>
            <a:r>
              <a:rPr lang="en-US" altLang="en-US" sz="2400" dirty="0" smtClean="0"/>
              <a:t> node* next;</a:t>
            </a:r>
          </a:p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 smtClean="0"/>
              <a:t>}NODE;</a:t>
            </a:r>
          </a:p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 err="1" smtClean="0"/>
              <a:t>typedef</a:t>
            </a:r>
            <a:r>
              <a:rPr lang="en-US" altLang="en-US" sz="2400" dirty="0" smtClean="0"/>
              <a:t> struct  {</a:t>
            </a:r>
          </a:p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 smtClean="0"/>
              <a:t>	NODE head;		</a:t>
            </a:r>
          </a:p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 smtClean="0"/>
              <a:t>}LIST;</a:t>
            </a:r>
            <a:endParaRPr lang="he-IL" altLang="en-US" sz="2400" dirty="0" smtClean="0"/>
          </a:p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dirty="0" smtClean="0"/>
              <a:t>LIST </a:t>
            </a:r>
            <a:r>
              <a:rPr lang="en-US" altLang="en-US" sz="2400" dirty="0" err="1"/>
              <a:t>myList</a:t>
            </a:r>
            <a:r>
              <a:rPr lang="en-US" altLang="en-US" sz="2400" dirty="0" smtClean="0"/>
              <a:t>;</a:t>
            </a:r>
            <a:endParaRPr lang="he-IL" altLang="en-US" sz="2400" dirty="0"/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7823201" y="3429001"/>
            <a:ext cx="360363" cy="576263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93" name="Group 17"/>
          <p:cNvGrpSpPr>
            <a:grpSpLocks/>
          </p:cNvGrpSpPr>
          <p:nvPr/>
        </p:nvGrpSpPr>
        <p:grpSpPr bwMode="auto">
          <a:xfrm>
            <a:off x="6743700" y="3429001"/>
            <a:ext cx="1081088" cy="576263"/>
            <a:chOff x="3288" y="2160"/>
            <a:chExt cx="681" cy="363"/>
          </a:xfrm>
        </p:grpSpPr>
        <p:sp>
          <p:nvSpPr>
            <p:cNvPr id="50189" name="Rectangle 13"/>
            <p:cNvSpPr>
              <a:spLocks noChangeArrowheads="1"/>
            </p:cNvSpPr>
            <p:nvPr/>
          </p:nvSpPr>
          <p:spPr bwMode="auto">
            <a:xfrm>
              <a:off x="3288" y="2160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Text Box 16"/>
            <p:cNvSpPr txBox="1">
              <a:spLocks noChangeArrowheads="1"/>
            </p:cNvSpPr>
            <p:nvPr/>
          </p:nvSpPr>
          <p:spPr bwMode="auto">
            <a:xfrm>
              <a:off x="3288" y="2160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100"/>
                <a:t>key</a:t>
              </a:r>
              <a:endParaRPr lang="ru-RU" altLang="en-US" sz="3100"/>
            </a:p>
          </p:txBody>
        </p:sp>
      </p:grpSp>
      <p:sp>
        <p:nvSpPr>
          <p:cNvPr id="3" name="Rectangular Callout 2"/>
          <p:cNvSpPr/>
          <p:nvPr/>
        </p:nvSpPr>
        <p:spPr>
          <a:xfrm>
            <a:off x="5959186" y="4106370"/>
            <a:ext cx="3616036" cy="1153390"/>
          </a:xfrm>
          <a:prstGeom prst="wedgeRectCallout">
            <a:avLst>
              <a:gd name="adj1" fmla="val -129259"/>
              <a:gd name="adj2" fmla="val 13910"/>
            </a:avLst>
          </a:prstGeom>
          <a:solidFill>
            <a:srgbClr val="0066CC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צומת כותר שהוא מצביע לאיבר הראשון </a:t>
            </a:r>
            <a:r>
              <a:rPr lang="he-IL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האמיתי</a:t>
            </a:r>
            <a:r>
              <a:rPr lang="he-IL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של הרשימה המקושרת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5298228" y="5686377"/>
            <a:ext cx="1850160" cy="932656"/>
          </a:xfrm>
          <a:prstGeom prst="wedgeRectCallout">
            <a:avLst>
              <a:gd name="adj1" fmla="val -188100"/>
              <a:gd name="adj2" fmla="val 10931"/>
            </a:avLst>
          </a:prstGeom>
          <a:solidFill>
            <a:srgbClr val="0066CC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יצירת משתנה מטיפוס הרשימה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3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0" grpId="0" animBg="1"/>
      <p:bldP spid="3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איבר הראשון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394" y="1282149"/>
            <a:ext cx="10657774" cy="4959626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 LIST </a:t>
            </a:r>
            <a:r>
              <a:rPr lang="en-US" dirty="0" err="1" smtClean="0"/>
              <a:t>mylist</a:t>
            </a:r>
            <a:r>
              <a:rPr lang="en-US" dirty="0" smtClean="0"/>
              <a:t>;</a:t>
            </a:r>
            <a:r>
              <a:rPr lang="he-IL" dirty="0" smtClean="0"/>
              <a:t>		 יצירת משתנה מטיפוס הרשימה</a:t>
            </a: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&amp;</a:t>
            </a:r>
            <a:r>
              <a:rPr lang="en-US" dirty="0" err="1" smtClean="0"/>
              <a:t>mylist.head</a:t>
            </a:r>
            <a:r>
              <a:rPr lang="he-IL" dirty="0" smtClean="0"/>
              <a:t>		מצביע לכותר</a:t>
            </a:r>
            <a:endParaRPr lang="en-US" dirty="0"/>
          </a:p>
          <a:p>
            <a:pPr marL="0" indent="0" algn="l" rtl="0">
              <a:buNone/>
            </a:pPr>
            <a:endParaRPr lang="he-IL" dirty="0" smtClean="0"/>
          </a:p>
          <a:p>
            <a:pPr marL="0" indent="0" algn="l" rtl="0">
              <a:buNone/>
            </a:pPr>
            <a:r>
              <a:rPr lang="en-US" dirty="0" err="1" smtClean="0"/>
              <a:t>mylist.head.next</a:t>
            </a:r>
            <a:r>
              <a:rPr lang="he-IL" dirty="0" smtClean="0"/>
              <a:t>	מצביע לאיבר הראשון </a:t>
            </a:r>
            <a:r>
              <a:rPr lang="he-IL" dirty="0" err="1" smtClean="0"/>
              <a:t>האמיתי</a:t>
            </a:r>
            <a:r>
              <a:rPr lang="he-IL" dirty="0" smtClean="0"/>
              <a:t> ברשימה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4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5211-80DC-42B4-B6A1-B5E7D611E183}" type="slidenum">
              <a:rPr lang="ru-RU" altLang="en-US"/>
              <a:pPr/>
              <a:t>19</a:t>
            </a:fld>
            <a:endParaRPr lang="ru-RU" alt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מימוש </a:t>
            </a:r>
            <a:r>
              <a:rPr lang="en-US" altLang="en-US"/>
              <a:t>Init</a:t>
            </a:r>
            <a:r>
              <a:rPr lang="he-IL" altLang="en-US"/>
              <a:t> ב-</a:t>
            </a:r>
            <a:r>
              <a:rPr lang="en-US" altLang="en-US"/>
              <a:t>C</a:t>
            </a:r>
            <a:endParaRPr lang="ru-RU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119" y="1776288"/>
            <a:ext cx="10099964" cy="3452938"/>
          </a:xfrm>
        </p:spPr>
        <p:txBody>
          <a:bodyPr>
            <a:normAutofit/>
          </a:bodyPr>
          <a:lstStyle/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BOOL  </a:t>
            </a:r>
            <a:r>
              <a:rPr lang="en-US" altLang="en-US" sz="2000" dirty="0" err="1"/>
              <a:t>L_init</a:t>
            </a:r>
            <a:r>
              <a:rPr lang="en-US" altLang="en-US" sz="2000" dirty="0"/>
              <a:t> ( LIST*  </a:t>
            </a:r>
            <a:r>
              <a:rPr lang="en-US" altLang="en-US" sz="2000" dirty="0" err="1"/>
              <a:t>pList</a:t>
            </a:r>
            <a:r>
              <a:rPr lang="en-US" altLang="en-US" sz="2000" dirty="0"/>
              <a:t> )</a:t>
            </a:r>
          </a:p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{</a:t>
            </a:r>
          </a:p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	if ( </a:t>
            </a:r>
            <a:r>
              <a:rPr lang="en-US" altLang="en-US" sz="2000" dirty="0" err="1"/>
              <a:t>pList</a:t>
            </a:r>
            <a:r>
              <a:rPr lang="en-US" altLang="en-US" sz="2000" dirty="0"/>
              <a:t> == NULL ) return False;</a:t>
            </a:r>
          </a:p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pList</a:t>
            </a:r>
            <a:r>
              <a:rPr lang="en-US" altLang="en-US" sz="2000" dirty="0"/>
              <a:t>-&gt;</a:t>
            </a:r>
            <a:r>
              <a:rPr lang="en-US" altLang="en-US" sz="2000" dirty="0" err="1"/>
              <a:t>head.next</a:t>
            </a:r>
            <a:r>
              <a:rPr lang="en-US" altLang="en-US" sz="2000" dirty="0"/>
              <a:t> = NULL;</a:t>
            </a:r>
          </a:p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	return True;</a:t>
            </a:r>
          </a:p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719513" y="5445125"/>
            <a:ext cx="15113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100" i="1">
                <a:solidFill>
                  <a:srgbClr val="3A68DC"/>
                </a:solidFill>
              </a:rPr>
              <a:t>pList</a:t>
            </a:r>
            <a:endParaRPr lang="ru-RU" altLang="en-US" sz="3100" i="1">
              <a:solidFill>
                <a:srgbClr val="3A68DC"/>
              </a:solidFill>
            </a:endParaRP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7535863" y="5589588"/>
            <a:ext cx="360362" cy="360362"/>
          </a:xfrm>
          <a:prstGeom prst="flowChartSummingJunction">
            <a:avLst/>
          </a:prstGeom>
          <a:noFill/>
          <a:ln w="349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rot="-5400000">
            <a:off x="5376069" y="5445919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5664201" y="5445126"/>
            <a:ext cx="1439863" cy="576263"/>
            <a:chOff x="340" y="3475"/>
            <a:chExt cx="907" cy="363"/>
          </a:xfrm>
        </p:grpSpPr>
        <p:sp>
          <p:nvSpPr>
            <p:cNvPr id="56328" name="Rectangle 8" descr="Wide upward diagonal"/>
            <p:cNvSpPr>
              <a:spLocks noChangeArrowheads="1"/>
            </p:cNvSpPr>
            <p:nvPr/>
          </p:nvSpPr>
          <p:spPr bwMode="auto">
            <a:xfrm>
              <a:off x="340" y="3475"/>
              <a:ext cx="680" cy="363"/>
            </a:xfrm>
            <a:prstGeom prst="rect">
              <a:avLst/>
            </a:prstGeom>
            <a:pattFill prst="wdUpDiag">
              <a:fgClr>
                <a:srgbClr val="557DE1"/>
              </a:fgClr>
              <a:bgClr>
                <a:srgbClr val="FFFFFF"/>
              </a:bgClr>
            </a:patt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1020" y="3475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30" name="Line 10"/>
          <p:cNvSpPr>
            <a:spLocks noChangeShapeType="1"/>
          </p:cNvSpPr>
          <p:nvPr/>
        </p:nvSpPr>
        <p:spPr bwMode="auto">
          <a:xfrm rot="-5400000">
            <a:off x="7247732" y="5445919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5880101" y="5445125"/>
            <a:ext cx="122396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00" i="1"/>
              <a:t>head</a:t>
            </a:r>
            <a:endParaRPr lang="ru-RU" altLang="en-US" sz="3100" i="1"/>
          </a:p>
        </p:txBody>
      </p:sp>
      <p:sp>
        <p:nvSpPr>
          <p:cNvPr id="15" name="Rectangular Callout 14"/>
          <p:cNvSpPr/>
          <p:nvPr/>
        </p:nvSpPr>
        <p:spPr>
          <a:xfrm>
            <a:off x="5230813" y="1915883"/>
            <a:ext cx="5997248" cy="1230719"/>
          </a:xfrm>
          <a:prstGeom prst="wedgeRectCallout">
            <a:avLst>
              <a:gd name="adj1" fmla="val -48869"/>
              <a:gd name="adj2" fmla="val -14481"/>
            </a:avLst>
          </a:prstGeom>
          <a:solidFill>
            <a:srgbClr val="0066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he-IL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הגדרת סוג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משתנה חדש</a:t>
            </a: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1"/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 {False, True} BOOL;</a:t>
            </a:r>
            <a:r>
              <a:rPr lang="he-IL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2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autoRev="1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50" autoRev="1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5" dur="250" autoRev="1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250" autoRev="1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250" autoRev="1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3" dur="250" autoRev="1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250" autoRev="1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250" autoRev="1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9" dur="250" autoRev="1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25" grpId="0" animBg="1"/>
      <p:bldP spid="56326" grpId="0" animBg="1"/>
      <p:bldP spid="56330" grpId="0" animBg="1"/>
      <p:bldP spid="56331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ביחידה זו נלמד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רשימה מקושרת חד כיוונית</a:t>
            </a:r>
          </a:p>
          <a:p>
            <a:pPr lvl="1"/>
            <a:r>
              <a:rPr lang="he-IL" dirty="0" smtClean="0"/>
              <a:t>הגדרה</a:t>
            </a:r>
          </a:p>
          <a:p>
            <a:pPr lvl="1"/>
            <a:r>
              <a:rPr lang="he-IL" dirty="0" smtClean="0"/>
              <a:t>פעולות</a:t>
            </a:r>
            <a:r>
              <a:rPr lang="en-US" dirty="0" smtClean="0"/>
              <a:t> </a:t>
            </a:r>
            <a:r>
              <a:rPr lang="he-IL" dirty="0" smtClean="0"/>
              <a:t> על רשימה</a:t>
            </a:r>
          </a:p>
          <a:p>
            <a:pPr lvl="1"/>
            <a:r>
              <a:rPr lang="he-IL" dirty="0" smtClean="0"/>
              <a:t>יתרונות וחסרונות הרשימה</a:t>
            </a:r>
          </a:p>
          <a:p>
            <a:pPr lvl="1"/>
            <a:r>
              <a:rPr lang="he-IL" dirty="0" smtClean="0"/>
              <a:t>מימושים ב </a:t>
            </a:r>
            <a:r>
              <a:rPr lang="en-US" dirty="0" smtClean="0"/>
              <a:t>C</a:t>
            </a:r>
            <a:endParaRPr lang="he-IL" dirty="0" smtClean="0"/>
          </a:p>
          <a:p>
            <a:r>
              <a:rPr lang="he-IL" dirty="0" smtClean="0"/>
              <a:t>רשימה מקושרת דו כיוונית</a:t>
            </a:r>
          </a:p>
          <a:p>
            <a:r>
              <a:rPr lang="he-IL" dirty="0" smtClean="0"/>
              <a:t>רשימה מקושרת מעגלית (לימוד עצמי)</a:t>
            </a:r>
          </a:p>
          <a:p>
            <a:r>
              <a:rPr lang="he-IL" dirty="0" smtClean="0"/>
              <a:t>רשימה דו </a:t>
            </a:r>
            <a:r>
              <a:rPr lang="he-IL" dirty="0"/>
              <a:t>מקושרת </a:t>
            </a:r>
            <a:r>
              <a:rPr lang="he-IL" dirty="0" smtClean="0"/>
              <a:t>(לימוד עצמי)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6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מימוש </a:t>
            </a:r>
            <a:r>
              <a:rPr lang="en-US" altLang="en-US"/>
              <a:t>Insert</a:t>
            </a:r>
            <a:r>
              <a:rPr lang="he-IL" altLang="en-US"/>
              <a:t> ב-</a:t>
            </a:r>
            <a:r>
              <a:rPr lang="en-US" altLang="en-US"/>
              <a:t>C</a:t>
            </a:r>
            <a:endParaRPr lang="ru-RU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037303" y="1333224"/>
            <a:ext cx="10259568" cy="4959626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/>
              <a:t>//</a:t>
            </a:r>
            <a:r>
              <a:rPr lang="en-US" altLang="en-US" sz="2000" dirty="0" err="1" smtClean="0"/>
              <a:t>pNode</a:t>
            </a:r>
            <a:r>
              <a:rPr lang="en-US" altLang="en-US" sz="2000" dirty="0"/>
              <a:t>: </a:t>
            </a:r>
            <a:r>
              <a:rPr lang="en-US" altLang="en-US" sz="2000" dirty="0" smtClean="0"/>
              <a:t>pointer to node </a:t>
            </a:r>
            <a:r>
              <a:rPr lang="en-US" altLang="en-US" sz="2000" dirty="0"/>
              <a:t>BEFORE the place for the new one</a:t>
            </a:r>
            <a:endParaRPr lang="en-US" altLang="en-US" sz="2000" dirty="0" smtClean="0"/>
          </a:p>
          <a:p>
            <a:pPr marL="274320" indent="-274320" algn="l" rtl="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en-US" sz="2000" dirty="0" smtClean="0"/>
              <a:t>NODE</a:t>
            </a:r>
            <a:r>
              <a:rPr lang="ru-RU" altLang="en-US" sz="2000" dirty="0"/>
              <a:t>* </a:t>
            </a:r>
            <a:r>
              <a:rPr lang="ru-RU" altLang="en-US" sz="2000" dirty="0" err="1"/>
              <a:t>L_insert</a:t>
            </a:r>
            <a:r>
              <a:rPr lang="ru-RU" altLang="en-US" sz="2000" dirty="0"/>
              <a:t>(NODE* </a:t>
            </a:r>
            <a:r>
              <a:rPr lang="ru-RU" altLang="en-US" sz="2000" dirty="0" err="1"/>
              <a:t>pNode</a:t>
            </a:r>
            <a:r>
              <a:rPr lang="ru-RU" altLang="en-US" sz="2000" dirty="0"/>
              <a:t>, DATA </a:t>
            </a:r>
            <a:r>
              <a:rPr lang="ru-RU" altLang="en-US" sz="2000" dirty="0" err="1"/>
              <a:t>Value</a:t>
            </a:r>
            <a:r>
              <a:rPr lang="ru-RU" altLang="en-US" sz="2000" dirty="0" smtClean="0"/>
              <a:t>)</a:t>
            </a:r>
            <a:endParaRPr lang="ru-RU" altLang="en-US" sz="2000" dirty="0"/>
          </a:p>
          <a:p>
            <a:pPr marL="274320" indent="-274320" algn="l" rtl="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en-US" sz="2000" dirty="0"/>
              <a:t>{</a:t>
            </a:r>
          </a:p>
          <a:p>
            <a:pPr marL="274320" indent="-274320" algn="l" rtl="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en-US" sz="2000" dirty="0"/>
              <a:t>	NODE* </a:t>
            </a:r>
            <a:r>
              <a:rPr lang="ru-RU" altLang="en-US" sz="2000" dirty="0" err="1"/>
              <a:t>tmp</a:t>
            </a:r>
            <a:r>
              <a:rPr lang="ru-RU" altLang="en-US" sz="2000" dirty="0" smtClean="0"/>
              <a:t>;</a:t>
            </a:r>
            <a:endParaRPr lang="en-US" altLang="en-US" sz="2000" dirty="0" smtClean="0"/>
          </a:p>
          <a:p>
            <a:pPr marL="274320" indent="-274320" algn="l" rtl="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/>
              <a:t>	if (!</a:t>
            </a:r>
            <a:r>
              <a:rPr lang="en-US" altLang="en-US" sz="2000" dirty="0" err="1"/>
              <a:t>pNode</a:t>
            </a:r>
            <a:r>
              <a:rPr lang="en-US" altLang="en-US" sz="2000" dirty="0"/>
              <a:t> ) return NULL;</a:t>
            </a:r>
            <a:endParaRPr lang="ru-RU" altLang="en-US" sz="2000" dirty="0"/>
          </a:p>
          <a:p>
            <a:pPr marL="274320" indent="-274320" algn="l" rtl="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en-US" sz="2000" dirty="0"/>
              <a:t>	</a:t>
            </a:r>
            <a:r>
              <a:rPr lang="ru-RU" altLang="en-US" sz="2000" dirty="0" err="1"/>
              <a:t>tmp</a:t>
            </a:r>
            <a:r>
              <a:rPr lang="ru-RU" altLang="en-US" sz="2000" dirty="0"/>
              <a:t> = (NODE*)</a:t>
            </a:r>
            <a:r>
              <a:rPr lang="ru-RU" altLang="en-US" sz="2000" dirty="0" err="1"/>
              <a:t>malloc</a:t>
            </a:r>
            <a:r>
              <a:rPr lang="ru-RU" altLang="en-US" sz="2000" dirty="0"/>
              <a:t>(</a:t>
            </a:r>
            <a:r>
              <a:rPr lang="ru-RU" altLang="en-US" sz="2000" dirty="0" err="1"/>
              <a:t>sizeof</a:t>
            </a:r>
            <a:r>
              <a:rPr lang="ru-RU" altLang="en-US" sz="2000" dirty="0"/>
              <a:t>(NODE));</a:t>
            </a:r>
          </a:p>
          <a:p>
            <a:pPr marL="274320" indent="-274320" algn="l" rtl="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en-US" sz="2000" dirty="0"/>
              <a:t>	</a:t>
            </a:r>
            <a:r>
              <a:rPr lang="ru-RU" altLang="en-US" sz="2000" dirty="0" err="1"/>
              <a:t>if</a:t>
            </a:r>
            <a:r>
              <a:rPr lang="ru-RU" altLang="en-US" sz="2000" dirty="0"/>
              <a:t> ( </a:t>
            </a:r>
            <a:r>
              <a:rPr lang="ru-RU" altLang="en-US" sz="2000" dirty="0" err="1"/>
              <a:t>tmp</a:t>
            </a:r>
            <a:r>
              <a:rPr lang="ru-RU" altLang="en-US" sz="2000" dirty="0"/>
              <a:t> != NULL )  {</a:t>
            </a:r>
          </a:p>
          <a:p>
            <a:pPr marL="274320" indent="-274320" algn="l" rtl="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en-US" sz="2000" dirty="0"/>
              <a:t>		</a:t>
            </a:r>
            <a:r>
              <a:rPr lang="ru-RU" altLang="en-US" sz="2000" dirty="0" err="1"/>
              <a:t>tmp</a:t>
            </a:r>
            <a:r>
              <a:rPr lang="ru-RU" altLang="en-US" sz="2000" dirty="0"/>
              <a:t>-&gt;</a:t>
            </a:r>
            <a:r>
              <a:rPr lang="ru-RU" altLang="en-US" sz="2000" dirty="0" err="1"/>
              <a:t>key</a:t>
            </a:r>
            <a:r>
              <a:rPr lang="ru-RU" altLang="en-US" sz="2000" dirty="0"/>
              <a:t> = </a:t>
            </a:r>
            <a:r>
              <a:rPr lang="ru-RU" altLang="en-US" sz="2000" dirty="0" err="1"/>
              <a:t>Value</a:t>
            </a:r>
            <a:r>
              <a:rPr lang="ru-RU" altLang="en-US" sz="2000" dirty="0"/>
              <a:t>;</a:t>
            </a:r>
          </a:p>
          <a:p>
            <a:pPr marL="274320" indent="-274320" algn="l" rtl="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en-US" sz="2000" dirty="0"/>
              <a:t>		</a:t>
            </a:r>
            <a:r>
              <a:rPr lang="ru-RU" altLang="en-US" sz="2000" dirty="0" err="1"/>
              <a:t>tmp</a:t>
            </a:r>
            <a:r>
              <a:rPr lang="ru-RU" altLang="en-US" sz="2000" dirty="0"/>
              <a:t>-&gt;</a:t>
            </a:r>
            <a:r>
              <a:rPr lang="ru-RU" altLang="en-US" sz="2000" dirty="0" err="1"/>
              <a:t>next</a:t>
            </a:r>
            <a:r>
              <a:rPr lang="ru-RU" altLang="en-US" sz="2000" dirty="0"/>
              <a:t> = </a:t>
            </a:r>
            <a:r>
              <a:rPr lang="ru-RU" altLang="en-US" sz="2000" dirty="0" err="1"/>
              <a:t>pNode</a:t>
            </a:r>
            <a:r>
              <a:rPr lang="ru-RU" altLang="en-US" sz="2000" dirty="0"/>
              <a:t>-&gt;</a:t>
            </a:r>
            <a:r>
              <a:rPr lang="ru-RU" altLang="en-US" sz="2000" dirty="0" err="1"/>
              <a:t>next</a:t>
            </a:r>
            <a:r>
              <a:rPr lang="ru-RU" altLang="en-US" sz="2000" dirty="0"/>
              <a:t>;</a:t>
            </a:r>
          </a:p>
          <a:p>
            <a:pPr marL="274320" indent="-274320" algn="l" rtl="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en-US" sz="2000" dirty="0"/>
              <a:t>		</a:t>
            </a:r>
            <a:r>
              <a:rPr lang="ru-RU" altLang="en-US" sz="2000" dirty="0" err="1"/>
              <a:t>pNode</a:t>
            </a:r>
            <a:r>
              <a:rPr lang="ru-RU" altLang="en-US" sz="2000" dirty="0"/>
              <a:t>-&gt;</a:t>
            </a:r>
            <a:r>
              <a:rPr lang="ru-RU" altLang="en-US" sz="2000" dirty="0" err="1"/>
              <a:t>next</a:t>
            </a:r>
            <a:r>
              <a:rPr lang="ru-RU" altLang="en-US" sz="2000" dirty="0"/>
              <a:t> = </a:t>
            </a:r>
            <a:r>
              <a:rPr lang="ru-RU" altLang="en-US" sz="2000" dirty="0" err="1"/>
              <a:t>tmp</a:t>
            </a:r>
            <a:r>
              <a:rPr lang="ru-RU" altLang="en-US" sz="2000" dirty="0"/>
              <a:t>;</a:t>
            </a:r>
          </a:p>
          <a:p>
            <a:pPr marL="274320" indent="-274320" algn="l" rtl="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en-US" sz="2000" dirty="0"/>
              <a:t>	}</a:t>
            </a:r>
          </a:p>
          <a:p>
            <a:pPr marL="274320" indent="-274320" algn="l" rtl="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en-US" sz="2000" dirty="0"/>
              <a:t>	</a:t>
            </a:r>
            <a:r>
              <a:rPr lang="ru-RU" altLang="en-US" sz="2000" dirty="0" err="1"/>
              <a:t>return</a:t>
            </a:r>
            <a:r>
              <a:rPr lang="ru-RU" altLang="en-US" sz="2000" dirty="0"/>
              <a:t> </a:t>
            </a:r>
            <a:r>
              <a:rPr lang="ru-RU" altLang="en-US" sz="2000" dirty="0" err="1"/>
              <a:t>tmp</a:t>
            </a:r>
            <a:r>
              <a:rPr lang="ru-RU" altLang="en-US" sz="2000" dirty="0"/>
              <a:t>;</a:t>
            </a:r>
          </a:p>
          <a:p>
            <a:pPr marL="274320" indent="-274320" algn="l" rtl="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en-US" sz="2000" dirty="0"/>
              <a:t>}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E204-4179-4E13-9C34-6DDA3FFC7DCF}" type="slidenum">
              <a:rPr lang="ru-RU" altLang="en-US"/>
              <a:pPr/>
              <a:t>20</a:t>
            </a:fld>
            <a:endParaRPr lang="ru-RU" altLang="en-US"/>
          </a:p>
        </p:txBody>
      </p:sp>
      <p:grpSp>
        <p:nvGrpSpPr>
          <p:cNvPr id="51240" name="Group 40"/>
          <p:cNvGrpSpPr>
            <a:grpSpLocks/>
          </p:cNvGrpSpPr>
          <p:nvPr/>
        </p:nvGrpSpPr>
        <p:grpSpPr bwMode="auto">
          <a:xfrm>
            <a:off x="4295776" y="5516563"/>
            <a:ext cx="1439863" cy="576262"/>
            <a:chOff x="340" y="3566"/>
            <a:chExt cx="907" cy="363"/>
          </a:xfrm>
        </p:grpSpPr>
        <p:grpSp>
          <p:nvGrpSpPr>
            <p:cNvPr id="51236" name="Group 36"/>
            <p:cNvGrpSpPr>
              <a:grpSpLocks/>
            </p:cNvGrpSpPr>
            <p:nvPr/>
          </p:nvGrpSpPr>
          <p:grpSpPr bwMode="auto">
            <a:xfrm>
              <a:off x="340" y="3566"/>
              <a:ext cx="907" cy="363"/>
              <a:chOff x="340" y="3475"/>
              <a:chExt cx="907" cy="363"/>
            </a:xfrm>
          </p:grpSpPr>
          <p:sp>
            <p:nvSpPr>
              <p:cNvPr id="51237" name="Rectangle 37" descr="Wide upward diagonal"/>
              <p:cNvSpPr>
                <a:spLocks noChangeArrowheads="1"/>
              </p:cNvSpPr>
              <p:nvPr/>
            </p:nvSpPr>
            <p:spPr bwMode="auto">
              <a:xfrm>
                <a:off x="340" y="3475"/>
                <a:ext cx="680" cy="363"/>
              </a:xfrm>
              <a:prstGeom prst="rect">
                <a:avLst/>
              </a:prstGeom>
              <a:pattFill prst="wdUpDiag">
                <a:fgClr>
                  <a:srgbClr val="557DE1"/>
                </a:fgClr>
                <a:bgClr>
                  <a:srgbClr val="FFFFFF"/>
                </a:bgClr>
              </a:patt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38" name="Rectangle 38"/>
              <p:cNvSpPr>
                <a:spLocks noChangeArrowheads="1"/>
              </p:cNvSpPr>
              <p:nvPr/>
            </p:nvSpPr>
            <p:spPr bwMode="auto">
              <a:xfrm>
                <a:off x="1020" y="3475"/>
                <a:ext cx="227" cy="363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39" name="Text Box 39"/>
            <p:cNvSpPr txBox="1">
              <a:spLocks noChangeArrowheads="1"/>
            </p:cNvSpPr>
            <p:nvPr/>
          </p:nvSpPr>
          <p:spPr bwMode="auto">
            <a:xfrm>
              <a:off x="476" y="3566"/>
              <a:ext cx="726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100" i="1"/>
                <a:t>head</a:t>
              </a:r>
              <a:endParaRPr lang="ru-RU" altLang="en-US" sz="3100" i="1"/>
            </a:p>
          </p:txBody>
        </p:sp>
      </p:grp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5591175" y="57880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6238875" y="5500688"/>
            <a:ext cx="1079500" cy="576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7318376" y="5500688"/>
            <a:ext cx="360363" cy="576262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7534275" y="57880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6238875" y="5500688"/>
            <a:ext cx="1081088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00"/>
              <a:t>key</a:t>
            </a:r>
            <a:endParaRPr lang="ru-RU" altLang="en-US" sz="3100"/>
          </a:p>
        </p:txBody>
      </p:sp>
      <p:grpSp>
        <p:nvGrpSpPr>
          <p:cNvPr id="51215" name="Group 15"/>
          <p:cNvGrpSpPr>
            <a:grpSpLocks/>
          </p:cNvGrpSpPr>
          <p:nvPr/>
        </p:nvGrpSpPr>
        <p:grpSpPr bwMode="auto">
          <a:xfrm>
            <a:off x="8183563" y="5500688"/>
            <a:ext cx="2303462" cy="576262"/>
            <a:chOff x="2835" y="3158"/>
            <a:chExt cx="1451" cy="363"/>
          </a:xfrm>
        </p:grpSpPr>
        <p:grpSp>
          <p:nvGrpSpPr>
            <p:cNvPr id="51216" name="Group 16"/>
            <p:cNvGrpSpPr>
              <a:grpSpLocks/>
            </p:cNvGrpSpPr>
            <p:nvPr/>
          </p:nvGrpSpPr>
          <p:grpSpPr bwMode="auto">
            <a:xfrm>
              <a:off x="2835" y="3158"/>
              <a:ext cx="1224" cy="363"/>
              <a:chOff x="567" y="2432"/>
              <a:chExt cx="1224" cy="363"/>
            </a:xfrm>
          </p:grpSpPr>
          <p:sp>
            <p:nvSpPr>
              <p:cNvPr id="51217" name="Rectangle 17"/>
              <p:cNvSpPr>
                <a:spLocks noChangeArrowheads="1"/>
              </p:cNvSpPr>
              <p:nvPr/>
            </p:nvSpPr>
            <p:spPr bwMode="auto">
              <a:xfrm>
                <a:off x="567" y="2432"/>
                <a:ext cx="680" cy="363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18" name="Rectangle 18"/>
              <p:cNvSpPr>
                <a:spLocks noChangeArrowheads="1"/>
              </p:cNvSpPr>
              <p:nvPr/>
            </p:nvSpPr>
            <p:spPr bwMode="auto">
              <a:xfrm>
                <a:off x="1247" y="2432"/>
                <a:ext cx="227" cy="363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19" name="Line 19"/>
              <p:cNvSpPr>
                <a:spLocks noChangeShapeType="1"/>
              </p:cNvSpPr>
              <p:nvPr/>
            </p:nvSpPr>
            <p:spPr bwMode="auto">
              <a:xfrm>
                <a:off x="1383" y="2613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51220" name="Text Box 20"/>
              <p:cNvSpPr txBox="1">
                <a:spLocks noChangeArrowheads="1"/>
              </p:cNvSpPr>
              <p:nvPr/>
            </p:nvSpPr>
            <p:spPr bwMode="auto">
              <a:xfrm>
                <a:off x="567" y="2432"/>
                <a:ext cx="681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100"/>
                  <a:t>key</a:t>
                </a:r>
                <a:endParaRPr lang="ru-RU" altLang="en-US" sz="3100"/>
              </a:p>
            </p:txBody>
          </p:sp>
        </p:grpSp>
        <p:sp>
          <p:nvSpPr>
            <p:cNvPr id="51221" name="AutoShape 21"/>
            <p:cNvSpPr>
              <a:spLocks noChangeArrowheads="1"/>
            </p:cNvSpPr>
            <p:nvPr/>
          </p:nvSpPr>
          <p:spPr bwMode="auto">
            <a:xfrm>
              <a:off x="4059" y="3249"/>
              <a:ext cx="227" cy="227"/>
            </a:xfrm>
            <a:prstGeom prst="flowChartSummingJunction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22" name="Group 22"/>
          <p:cNvGrpSpPr>
            <a:grpSpLocks/>
          </p:cNvGrpSpPr>
          <p:nvPr/>
        </p:nvGrpSpPr>
        <p:grpSpPr bwMode="auto">
          <a:xfrm>
            <a:off x="7031037" y="4636294"/>
            <a:ext cx="1439863" cy="576262"/>
            <a:chOff x="2200" y="2614"/>
            <a:chExt cx="907" cy="363"/>
          </a:xfrm>
        </p:grpSpPr>
        <p:sp>
          <p:nvSpPr>
            <p:cNvPr id="51223" name="Rectangle 23"/>
            <p:cNvSpPr>
              <a:spLocks noChangeArrowheads="1"/>
            </p:cNvSpPr>
            <p:nvPr/>
          </p:nvSpPr>
          <p:spPr bwMode="auto">
            <a:xfrm>
              <a:off x="2200" y="2614"/>
              <a:ext cx="680" cy="363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4" name="Rectangle 24"/>
            <p:cNvSpPr>
              <a:spLocks noChangeArrowheads="1"/>
            </p:cNvSpPr>
            <p:nvPr/>
          </p:nvSpPr>
          <p:spPr bwMode="auto">
            <a:xfrm>
              <a:off x="2880" y="2614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8832850" y="3357563"/>
            <a:ext cx="1366838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100" dirty="0"/>
              <a:t>Value</a:t>
            </a:r>
            <a:endParaRPr lang="ru-RU" altLang="en-US" sz="3100" dirty="0"/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 flipH="1" flipV="1">
            <a:off x="7319963" y="6076951"/>
            <a:ext cx="1444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7104063" y="6292850"/>
            <a:ext cx="15113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3100" i="1">
                <a:solidFill>
                  <a:srgbClr val="3A68DC"/>
                </a:solidFill>
              </a:rPr>
              <a:t>pNode</a:t>
            </a:r>
            <a:endParaRPr lang="ru-RU" altLang="en-US" sz="3100" i="1">
              <a:solidFill>
                <a:srgbClr val="3A68DC"/>
              </a:solidFill>
            </a:endParaRPr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>
            <a:off x="8293027" y="49244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rot="-10800000">
            <a:off x="7534275" y="52117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1230" name="Line 30"/>
          <p:cNvSpPr>
            <a:spLocks noChangeShapeType="1"/>
          </p:cNvSpPr>
          <p:nvPr/>
        </p:nvSpPr>
        <p:spPr bwMode="auto">
          <a:xfrm>
            <a:off x="9478963" y="57880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7104063" y="3573463"/>
            <a:ext cx="15113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100" i="1">
                <a:solidFill>
                  <a:srgbClr val="3A68DC"/>
                </a:solidFill>
              </a:rPr>
              <a:t>tmp</a:t>
            </a:r>
            <a:endParaRPr lang="ru-RU" altLang="en-US" sz="3100" i="1">
              <a:solidFill>
                <a:srgbClr val="3A68DC"/>
              </a:solidFill>
            </a:endParaRPr>
          </a:p>
        </p:txBody>
      </p:sp>
      <p:sp>
        <p:nvSpPr>
          <p:cNvPr id="51234" name="Line 34"/>
          <p:cNvSpPr>
            <a:spLocks noChangeShapeType="1"/>
          </p:cNvSpPr>
          <p:nvPr/>
        </p:nvSpPr>
        <p:spPr bwMode="auto">
          <a:xfrm>
            <a:off x="7823200" y="42037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autoRev="1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50" autoRev="1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250" autoRev="1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0" dur="250" autoRev="1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250" autoRev="1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250" autoRev="1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6" dur="250" autoRev="1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250" autoRev="1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250" autoRev="1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9" dur="250" autoRev="1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50"/>
                            </p:stCondLst>
                            <p:childTnLst>
                              <p:par>
                                <p:cTn id="57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9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7" dur="250" autoRev="1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250" autoRev="1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250" autoRev="1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75" dur="250" autoRev="1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250" autoRev="1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250" autoRev="1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81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96 2.96296E-6 L -0.15287 0.1872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1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86" dur="250" autoRev="1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250" autoRev="1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250" autoRev="1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5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98" dur="250" autoRev="1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250" autoRev="1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250" autoRev="1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0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5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14" dur="250" autoRev="1" fill="hold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250" autoRev="1" fill="hold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250" autoRev="1" fill="hold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2" grpId="0" animBg="1"/>
      <p:bldP spid="51225" grpId="0"/>
      <p:bldP spid="51225" grpId="1"/>
      <p:bldP spid="51226" grpId="0" animBg="1"/>
      <p:bldP spid="51227" grpId="0"/>
      <p:bldP spid="51228" grpId="0" animBg="1"/>
      <p:bldP spid="51229" grpId="0" animBg="1"/>
      <p:bldP spid="51231" grpId="0"/>
      <p:bldP spid="512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4186-4F25-4E04-B9E3-84D49C62DCE5}" type="slidenum">
              <a:rPr lang="ru-RU" altLang="en-US"/>
              <a:pPr/>
              <a:t>21</a:t>
            </a:fld>
            <a:endParaRPr lang="ru-RU" alt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מימוש </a:t>
            </a:r>
            <a:r>
              <a:rPr lang="en-US" altLang="en-US" dirty="0"/>
              <a:t>Delete</a:t>
            </a:r>
            <a:r>
              <a:rPr lang="he-IL" altLang="en-US" dirty="0"/>
              <a:t> ב-</a:t>
            </a:r>
            <a:r>
              <a:rPr lang="en-US" altLang="en-US" dirty="0"/>
              <a:t>C</a:t>
            </a:r>
            <a:endParaRPr lang="ru-RU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275" y="1335566"/>
            <a:ext cx="11087100" cy="4092096"/>
          </a:xfrm>
        </p:spPr>
        <p:txBody>
          <a:bodyPr>
            <a:normAutofit/>
          </a:bodyPr>
          <a:lstStyle/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 err="1" smtClean="0"/>
              <a:t>pNode:pointer</a:t>
            </a:r>
            <a:r>
              <a:rPr lang="en-US" altLang="en-US" sz="2000" dirty="0" smtClean="0"/>
              <a:t> to node BEFORE the node to be deleted </a:t>
            </a:r>
            <a:endParaRPr lang="he-IL" altLang="en-US" sz="2000" dirty="0" smtClean="0"/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/>
              <a:t>BOOL </a:t>
            </a:r>
            <a:r>
              <a:rPr lang="en-US" altLang="en-US" sz="2000" dirty="0" err="1"/>
              <a:t>L_delete</a:t>
            </a:r>
            <a:r>
              <a:rPr lang="en-US" altLang="en-US" sz="2000" dirty="0"/>
              <a:t>(NODE* </a:t>
            </a:r>
            <a:r>
              <a:rPr lang="en-US" altLang="en-US" sz="2000" dirty="0" err="1"/>
              <a:t>pNode</a:t>
            </a:r>
            <a:r>
              <a:rPr lang="en-US" altLang="en-US" sz="2000" dirty="0"/>
              <a:t>)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{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	NODE* </a:t>
            </a:r>
            <a:r>
              <a:rPr lang="en-US" altLang="en-US" sz="2000" dirty="0" err="1"/>
              <a:t>tmp</a:t>
            </a:r>
            <a:r>
              <a:rPr lang="en-US" altLang="en-US" sz="2000" dirty="0"/>
              <a:t>;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	if ( !</a:t>
            </a:r>
            <a:r>
              <a:rPr lang="en-US" altLang="en-US" sz="2000" dirty="0" err="1"/>
              <a:t>pNode</a:t>
            </a:r>
            <a:r>
              <a:rPr lang="en-US" altLang="en-US" sz="2000" dirty="0"/>
              <a:t> || !(</a:t>
            </a:r>
            <a:r>
              <a:rPr lang="en-US" altLang="en-US" sz="2000" dirty="0" err="1"/>
              <a:t>tmp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pNode</a:t>
            </a:r>
            <a:r>
              <a:rPr lang="en-US" altLang="en-US" sz="2000" dirty="0"/>
              <a:t>-&gt;next) ) return False;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pNode</a:t>
            </a:r>
            <a:r>
              <a:rPr lang="en-US" altLang="en-US" sz="2000" dirty="0"/>
              <a:t>-&gt;next = </a:t>
            </a:r>
            <a:r>
              <a:rPr lang="en-US" altLang="en-US" sz="2000" dirty="0" err="1"/>
              <a:t>tmp</a:t>
            </a:r>
            <a:r>
              <a:rPr lang="en-US" altLang="en-US" sz="2000" dirty="0"/>
              <a:t>-&gt;next;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	free(</a:t>
            </a:r>
            <a:r>
              <a:rPr lang="en-US" altLang="en-US" sz="2000" dirty="0" err="1"/>
              <a:t>tmp</a:t>
            </a:r>
            <a:r>
              <a:rPr lang="en-US" altLang="en-US" sz="2000" dirty="0"/>
              <a:t>);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	return True;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}</a:t>
            </a:r>
            <a:endParaRPr lang="ru-RU" altLang="en-US" sz="2000" dirty="0"/>
          </a:p>
        </p:txBody>
      </p:sp>
      <p:grpSp>
        <p:nvGrpSpPr>
          <p:cNvPr id="54307" name="Group 35"/>
          <p:cNvGrpSpPr>
            <a:grpSpLocks/>
          </p:cNvGrpSpPr>
          <p:nvPr/>
        </p:nvGrpSpPr>
        <p:grpSpPr bwMode="auto">
          <a:xfrm>
            <a:off x="8616951" y="5300663"/>
            <a:ext cx="1439863" cy="576262"/>
            <a:chOff x="4740" y="2976"/>
            <a:chExt cx="907" cy="363"/>
          </a:xfrm>
        </p:grpSpPr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4740" y="2976"/>
              <a:ext cx="680" cy="363"/>
            </a:xfrm>
            <a:prstGeom prst="rect">
              <a:avLst/>
            </a:prstGeom>
            <a:solidFill>
              <a:srgbClr val="FFCC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5420" y="2976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4740" y="2976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100"/>
                <a:t>key</a:t>
              </a:r>
              <a:endParaRPr lang="ru-RU" altLang="en-US" sz="3100"/>
            </a:p>
          </p:txBody>
        </p:sp>
      </p:grpSp>
      <p:sp>
        <p:nvSpPr>
          <p:cNvPr id="54290" name="Line 18"/>
          <p:cNvSpPr>
            <a:spLocks noChangeShapeType="1"/>
          </p:cNvSpPr>
          <p:nvPr/>
        </p:nvSpPr>
        <p:spPr bwMode="auto">
          <a:xfrm flipH="1">
            <a:off x="9264650" y="4795839"/>
            <a:ext cx="158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8616951" y="4221163"/>
            <a:ext cx="122396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3100" i="1">
                <a:solidFill>
                  <a:srgbClr val="3A68DC"/>
                </a:solidFill>
              </a:rPr>
              <a:t>tmp</a:t>
            </a:r>
            <a:endParaRPr lang="ru-RU" altLang="en-US" sz="3100" i="1">
              <a:solidFill>
                <a:srgbClr val="3A68DC"/>
              </a:solidFill>
            </a:endParaRP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6672263" y="5300663"/>
            <a:ext cx="1079500" cy="576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Rectangle 21"/>
          <p:cNvSpPr>
            <a:spLocks noChangeArrowheads="1"/>
          </p:cNvSpPr>
          <p:nvPr/>
        </p:nvSpPr>
        <p:spPr bwMode="auto">
          <a:xfrm>
            <a:off x="7751763" y="5300663"/>
            <a:ext cx="360362" cy="576262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967663" y="5588000"/>
            <a:ext cx="647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6672264" y="5300663"/>
            <a:ext cx="1081087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00"/>
              <a:t>key</a:t>
            </a:r>
            <a:endParaRPr lang="ru-RU" altLang="en-US" sz="3100"/>
          </a:p>
        </p:txBody>
      </p:sp>
      <p:sp>
        <p:nvSpPr>
          <p:cNvPr id="54299" name="AutoShape 27"/>
          <p:cNvSpPr>
            <a:spLocks noChangeArrowheads="1"/>
          </p:cNvSpPr>
          <p:nvPr/>
        </p:nvSpPr>
        <p:spPr bwMode="auto">
          <a:xfrm>
            <a:off x="8759826" y="6237288"/>
            <a:ext cx="360363" cy="360362"/>
          </a:xfrm>
          <a:prstGeom prst="flowChartSummingJunction">
            <a:avLst/>
          </a:prstGeom>
          <a:noFill/>
          <a:ln w="349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>
            <a:off x="7969250" y="5589589"/>
            <a:ext cx="8636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 flipH="1">
            <a:off x="9048750" y="5588001"/>
            <a:ext cx="863600" cy="722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grpSp>
        <p:nvGrpSpPr>
          <p:cNvPr id="54314" name="Group 42"/>
          <p:cNvGrpSpPr>
            <a:grpSpLocks/>
          </p:cNvGrpSpPr>
          <p:nvPr/>
        </p:nvGrpSpPr>
        <p:grpSpPr bwMode="auto">
          <a:xfrm>
            <a:off x="4727575" y="5300663"/>
            <a:ext cx="1943100" cy="576262"/>
            <a:chOff x="1882" y="3611"/>
            <a:chExt cx="1224" cy="363"/>
          </a:xfrm>
        </p:grpSpPr>
        <p:grpSp>
          <p:nvGrpSpPr>
            <p:cNvPr id="54308" name="Group 36"/>
            <p:cNvGrpSpPr>
              <a:grpSpLocks/>
            </p:cNvGrpSpPr>
            <p:nvPr/>
          </p:nvGrpSpPr>
          <p:grpSpPr bwMode="auto">
            <a:xfrm>
              <a:off x="1882" y="3611"/>
              <a:ext cx="907" cy="363"/>
              <a:chOff x="340" y="3566"/>
              <a:chExt cx="907" cy="363"/>
            </a:xfrm>
          </p:grpSpPr>
          <p:grpSp>
            <p:nvGrpSpPr>
              <p:cNvPr id="54309" name="Group 37"/>
              <p:cNvGrpSpPr>
                <a:grpSpLocks/>
              </p:cNvGrpSpPr>
              <p:nvPr/>
            </p:nvGrpSpPr>
            <p:grpSpPr bwMode="auto">
              <a:xfrm>
                <a:off x="340" y="3566"/>
                <a:ext cx="907" cy="363"/>
                <a:chOff x="340" y="3475"/>
                <a:chExt cx="907" cy="363"/>
              </a:xfrm>
            </p:grpSpPr>
            <p:sp>
              <p:nvSpPr>
                <p:cNvPr id="54310" name="Rectangle 38" descr="Wide upward diagonal"/>
                <p:cNvSpPr>
                  <a:spLocks noChangeArrowheads="1"/>
                </p:cNvSpPr>
                <p:nvPr/>
              </p:nvSpPr>
              <p:spPr bwMode="auto">
                <a:xfrm>
                  <a:off x="340" y="3475"/>
                  <a:ext cx="680" cy="363"/>
                </a:xfrm>
                <a:prstGeom prst="rect">
                  <a:avLst/>
                </a:prstGeom>
                <a:pattFill prst="wdUpDiag">
                  <a:fgClr>
                    <a:srgbClr val="557DE1"/>
                  </a:fgClr>
                  <a:bgClr>
                    <a:srgbClr val="FFFFFF"/>
                  </a:bgClr>
                </a:patt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11" name="Rectangle 39"/>
                <p:cNvSpPr>
                  <a:spLocks noChangeArrowheads="1"/>
                </p:cNvSpPr>
                <p:nvPr/>
              </p:nvSpPr>
              <p:spPr bwMode="auto">
                <a:xfrm>
                  <a:off x="1020" y="3475"/>
                  <a:ext cx="227" cy="363"/>
                </a:xfrm>
                <a:prstGeom prst="rect">
                  <a:avLst/>
                </a:prstGeom>
                <a:solidFill>
                  <a:schemeClr val="hlink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4312" name="Text Box 40"/>
              <p:cNvSpPr txBox="1">
                <a:spLocks noChangeArrowheads="1"/>
              </p:cNvSpPr>
              <p:nvPr/>
            </p:nvSpPr>
            <p:spPr bwMode="auto">
              <a:xfrm>
                <a:off x="476" y="3566"/>
                <a:ext cx="72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100" i="1"/>
                  <a:t>head</a:t>
                </a:r>
                <a:endParaRPr lang="ru-RU" altLang="en-US" sz="3100" i="1"/>
              </a:p>
            </p:txBody>
          </p:sp>
        </p:grpSp>
        <p:sp>
          <p:nvSpPr>
            <p:cNvPr id="54313" name="Line 41"/>
            <p:cNvSpPr>
              <a:spLocks noChangeShapeType="1"/>
            </p:cNvSpPr>
            <p:nvPr/>
          </p:nvSpPr>
          <p:spPr bwMode="auto">
            <a:xfrm>
              <a:off x="2698" y="378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54315" name="Line 43"/>
          <p:cNvSpPr>
            <a:spLocks noChangeShapeType="1"/>
          </p:cNvSpPr>
          <p:nvPr/>
        </p:nvSpPr>
        <p:spPr bwMode="auto">
          <a:xfrm flipH="1">
            <a:off x="7391400" y="4795839"/>
            <a:ext cx="158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6527801" y="4221163"/>
            <a:ext cx="1584325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100" i="1">
                <a:solidFill>
                  <a:srgbClr val="3A68DC"/>
                </a:solidFill>
              </a:rPr>
              <a:t>pNode</a:t>
            </a:r>
            <a:endParaRPr lang="ru-RU" altLang="en-US" sz="3100" i="1">
              <a:solidFill>
                <a:srgbClr val="3A68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5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0" dur="250" autoRev="1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250" autoRev="1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6" dur="250" autoRev="1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250" autoRev="1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250" autoRev="1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0" dur="250" autoRev="1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250" autoRev="1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250" autoRev="1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2" dur="250" autoRev="1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250" autoRev="1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250" autoRev="1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4" dur="250" autoRev="1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250" autoRev="1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50"/>
                            </p:stCondLst>
                            <p:childTnLst>
                              <p:par>
                                <p:cTn id="6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5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70" dur="250" autoRev="1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250" autoRev="1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250" autoRev="1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76" presetID="21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77" dur="20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0" grpId="0" animBg="1"/>
      <p:bldP spid="54291" grpId="0"/>
      <p:bldP spid="54294" grpId="0" animBg="1"/>
      <p:bldP spid="54306" grpId="0" animBg="1"/>
      <p:bldP spid="54285" grpId="0" animBg="1"/>
      <p:bldP spid="54315" grpId="0" animBg="1"/>
      <p:bldP spid="543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5211-80DC-42B4-B6A1-B5E7D611E183}" type="slidenum">
              <a:rPr lang="ru-RU" altLang="en-US"/>
              <a:pPr/>
              <a:t>22</a:t>
            </a:fld>
            <a:endParaRPr lang="ru-RU" alt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29209"/>
            <a:ext cx="9601200" cy="857927"/>
          </a:xfrm>
        </p:spPr>
        <p:txBody>
          <a:bodyPr/>
          <a:lstStyle/>
          <a:p>
            <a:r>
              <a:rPr lang="he-IL" altLang="en-US" dirty="0"/>
              <a:t>מימוש </a:t>
            </a:r>
            <a:r>
              <a:rPr lang="en-US" altLang="en-US" dirty="0" smtClean="0"/>
              <a:t>Free</a:t>
            </a:r>
            <a:r>
              <a:rPr lang="he-IL" altLang="en-US" dirty="0" smtClean="0"/>
              <a:t> ב-</a:t>
            </a:r>
            <a:r>
              <a:rPr lang="en-US" altLang="en-US" dirty="0"/>
              <a:t>C</a:t>
            </a:r>
            <a:endParaRPr lang="ru-RU" alt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2836" y="1092730"/>
            <a:ext cx="10099964" cy="5389720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600"/>
              </a:spcBef>
            </a:pPr>
            <a:r>
              <a:rPr lang="he-IL" altLang="en-US" dirty="0" smtClean="0"/>
              <a:t>שחרור כל ההקצאות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BOOL </a:t>
            </a:r>
            <a:r>
              <a:rPr lang="en-US" altLang="en-US" sz="2000" dirty="0" err="1"/>
              <a:t>L_free</a:t>
            </a:r>
            <a:r>
              <a:rPr lang="en-US" altLang="en-US" sz="2000" dirty="0"/>
              <a:t>(LIST* </a:t>
            </a:r>
            <a:r>
              <a:rPr lang="en-US" altLang="en-US" sz="2000" dirty="0" err="1"/>
              <a:t>pList</a:t>
            </a:r>
            <a:r>
              <a:rPr lang="en-US" altLang="en-US" sz="2000" dirty="0"/>
              <a:t>)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{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	NODE *</a:t>
            </a:r>
            <a:r>
              <a:rPr lang="en-US" altLang="en-US" sz="2000" dirty="0" err="1"/>
              <a:t>tmp</a:t>
            </a:r>
            <a:r>
              <a:rPr lang="en-US" altLang="en-US" sz="2000" dirty="0"/>
              <a:t>;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	BOOL </a:t>
            </a:r>
            <a:r>
              <a:rPr lang="en-US" altLang="en-US" sz="2000" dirty="0" err="1"/>
              <a:t>cont</a:t>
            </a:r>
            <a:r>
              <a:rPr lang="en-US" altLang="en-US" sz="2000" dirty="0"/>
              <a:t> = TRUE;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	if ( !</a:t>
            </a:r>
            <a:r>
              <a:rPr lang="en-US" altLang="en-US" sz="2000" dirty="0" err="1"/>
              <a:t>pList</a:t>
            </a:r>
            <a:r>
              <a:rPr lang="en-US" altLang="en-US" sz="2000" dirty="0"/>
              <a:t> ) return False;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</a:t>
            </a:r>
            <a:r>
              <a:rPr lang="en-US" altLang="en-US" sz="2000" dirty="0" smtClean="0"/>
              <a:t>	</a:t>
            </a:r>
            <a:r>
              <a:rPr lang="en-US" altLang="en-US" sz="2000" dirty="0" err="1" smtClean="0"/>
              <a:t>tmp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&amp;(</a:t>
            </a:r>
            <a:r>
              <a:rPr lang="en-US" altLang="en-US" sz="2000" dirty="0" err="1"/>
              <a:t>pList</a:t>
            </a:r>
            <a:r>
              <a:rPr lang="en-US" altLang="en-US" sz="2000" dirty="0"/>
              <a:t>-&gt;head);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	while(</a:t>
            </a:r>
            <a:r>
              <a:rPr lang="en-US" altLang="en-US" sz="2000" dirty="0" err="1"/>
              <a:t>cont</a:t>
            </a:r>
            <a:r>
              <a:rPr lang="en-US" altLang="en-US" sz="2000" dirty="0"/>
              <a:t>)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	  </a:t>
            </a:r>
            <a:r>
              <a:rPr lang="en-US" altLang="en-US" sz="2000" dirty="0" err="1"/>
              <a:t>cont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L_delete</a:t>
            </a:r>
            <a:r>
              <a:rPr lang="en-US" altLang="en-US" sz="2000" dirty="0"/>
              <a:t>(</a:t>
            </a:r>
            <a:r>
              <a:rPr lang="en-US" altLang="en-US" sz="2000" dirty="0" err="1"/>
              <a:t>tmp</a:t>
            </a:r>
            <a:r>
              <a:rPr lang="en-US" altLang="en-US" sz="2000" dirty="0"/>
              <a:t>);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	return True;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45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autoRev="1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50" autoRev="1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מעבר על רשימה </a:t>
            </a: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25" y="1686207"/>
            <a:ext cx="104489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מעבר על רשימה </a:t>
            </a:r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5" y="1282149"/>
            <a:ext cx="10134600" cy="4238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7208-A307-4D59-8ABE-C13EF32820F7}" type="slidenum">
              <a:rPr lang="ru-RU" altLang="en-US"/>
              <a:pPr/>
              <a:t>25</a:t>
            </a:fld>
            <a:endParaRPr lang="ru-RU" alt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מימוש </a:t>
            </a:r>
            <a:r>
              <a:rPr lang="en-US" altLang="en-US"/>
              <a:t>Find</a:t>
            </a:r>
            <a:r>
              <a:rPr lang="he-IL" altLang="en-US"/>
              <a:t> ב-</a:t>
            </a:r>
            <a:r>
              <a:rPr lang="en-US" altLang="en-US"/>
              <a:t>C</a:t>
            </a:r>
            <a:endParaRPr lang="ru-RU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197" y="1447171"/>
            <a:ext cx="10318173" cy="4796313"/>
          </a:xfrm>
        </p:spPr>
        <p:txBody>
          <a:bodyPr>
            <a:normAutofit/>
          </a:bodyPr>
          <a:lstStyle/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/>
              <a:t>//</a:t>
            </a:r>
            <a:r>
              <a:rPr lang="en-US" altLang="en-US" sz="2000" dirty="0" err="1" smtClean="0"/>
              <a:t>pNode:pointer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to node </a:t>
            </a:r>
            <a:r>
              <a:rPr lang="en-US" altLang="en-US" sz="2000" dirty="0" smtClean="0"/>
              <a:t>to start the search</a:t>
            </a:r>
            <a:endParaRPr lang="en-US" altLang="en-US" sz="2000" dirty="0"/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en-US" sz="2000" dirty="0" smtClean="0"/>
              <a:t>NODE</a:t>
            </a:r>
            <a:r>
              <a:rPr lang="ru-RU" altLang="en-US" sz="2000" dirty="0"/>
              <a:t>* </a:t>
            </a:r>
            <a:r>
              <a:rPr lang="ru-RU" altLang="en-US" sz="2000" dirty="0" err="1"/>
              <a:t>L_find</a:t>
            </a:r>
            <a:r>
              <a:rPr lang="ru-RU" altLang="en-US" sz="2000" dirty="0"/>
              <a:t>(NODE* </a:t>
            </a:r>
            <a:r>
              <a:rPr lang="ru-RU" altLang="en-US" sz="2000" dirty="0" err="1"/>
              <a:t>pNode</a:t>
            </a:r>
            <a:r>
              <a:rPr lang="ru-RU" altLang="en-US" sz="2000" dirty="0"/>
              <a:t>, DATA </a:t>
            </a:r>
            <a:r>
              <a:rPr lang="ru-RU" altLang="en-US" sz="2000" dirty="0" err="1"/>
              <a:t>Value</a:t>
            </a:r>
            <a:r>
              <a:rPr lang="ru-RU" altLang="en-US" sz="2000" dirty="0"/>
              <a:t>)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en-US" sz="2000" dirty="0"/>
              <a:t>{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en-US" sz="2000" dirty="0"/>
              <a:t>	NODE* </a:t>
            </a:r>
            <a:r>
              <a:rPr lang="ru-RU" altLang="en-US" sz="2000" dirty="0" err="1"/>
              <a:t>tmp</a:t>
            </a:r>
            <a:r>
              <a:rPr lang="en-US" altLang="en-US" sz="2000" dirty="0"/>
              <a:t> = </a:t>
            </a:r>
            <a:r>
              <a:rPr lang="en-US" altLang="en-US" sz="2000" noProof="1"/>
              <a:t>pNode</a:t>
            </a:r>
            <a:r>
              <a:rPr lang="ru-RU" altLang="en-US" sz="2000" dirty="0"/>
              <a:t>;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en-US" sz="2000" dirty="0"/>
              <a:t>	</a:t>
            </a:r>
            <a:r>
              <a:rPr lang="en-US" altLang="en-US" sz="2000" dirty="0"/>
              <a:t>while(</a:t>
            </a:r>
            <a:r>
              <a:rPr lang="en-US" altLang="en-US" sz="2000" dirty="0" err="1"/>
              <a:t>tmp</a:t>
            </a:r>
            <a:r>
              <a:rPr lang="en-US" altLang="en-US" sz="2000" dirty="0"/>
              <a:t> != NULL</a:t>
            </a:r>
            <a:r>
              <a:rPr lang="en-US" altLang="en-US" sz="2000" noProof="1"/>
              <a:t>)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noProof="1"/>
              <a:t>	{</a:t>
            </a:r>
            <a:endParaRPr lang="ru-RU" altLang="en-US" sz="2000" dirty="0"/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en-US" sz="2000" dirty="0"/>
              <a:t>	</a:t>
            </a:r>
            <a:r>
              <a:rPr lang="en-US" altLang="en-US" sz="2000" dirty="0"/>
              <a:t>	if(</a:t>
            </a:r>
            <a:r>
              <a:rPr lang="ru-RU" altLang="en-US" sz="2000" dirty="0" err="1"/>
              <a:t>tmp</a:t>
            </a:r>
            <a:r>
              <a:rPr lang="ru-RU" altLang="en-US" sz="2000" dirty="0"/>
              <a:t>-&gt;</a:t>
            </a:r>
            <a:r>
              <a:rPr lang="ru-RU" altLang="en-US" sz="2000" dirty="0" err="1"/>
              <a:t>key</a:t>
            </a:r>
            <a:r>
              <a:rPr lang="ru-RU" altLang="en-US" sz="2000" dirty="0"/>
              <a:t> </a:t>
            </a:r>
            <a:r>
              <a:rPr lang="en-US" altLang="en-US" sz="2000" dirty="0"/>
              <a:t>=</a:t>
            </a:r>
            <a:r>
              <a:rPr lang="ru-RU" altLang="en-US" sz="2000" dirty="0"/>
              <a:t>= </a:t>
            </a:r>
            <a:r>
              <a:rPr lang="ru-RU" altLang="en-US" sz="2000" dirty="0" err="1"/>
              <a:t>Value</a:t>
            </a:r>
            <a:r>
              <a:rPr lang="ru-RU" altLang="en-US" sz="2000" dirty="0"/>
              <a:t>)</a:t>
            </a:r>
            <a:endParaRPr lang="en-US" altLang="en-US" sz="2000" dirty="0"/>
          </a:p>
          <a:p>
            <a:pPr marL="274320" indent="-274320" algn="l" rtl="0">
              <a:spcBef>
                <a:spcPts val="600"/>
              </a:spcBef>
              <a:buNone/>
            </a:pPr>
            <a:r>
              <a:rPr lang="en-US" altLang="en-US" sz="2000" dirty="0"/>
              <a:t>			</a:t>
            </a:r>
            <a:r>
              <a:rPr lang="ru-RU" altLang="en-US" sz="2000" dirty="0" err="1"/>
              <a:t>return</a:t>
            </a:r>
            <a:r>
              <a:rPr lang="ru-RU" altLang="en-US" sz="2000" dirty="0"/>
              <a:t> </a:t>
            </a:r>
            <a:r>
              <a:rPr lang="ru-RU" altLang="en-US" sz="2000" dirty="0" err="1"/>
              <a:t>tmp</a:t>
            </a:r>
            <a:r>
              <a:rPr lang="ru-RU" altLang="en-US" sz="2000" dirty="0"/>
              <a:t>;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  <a:r>
              <a:rPr lang="ru-RU" altLang="en-US" sz="2000" dirty="0"/>
              <a:t>  </a:t>
            </a:r>
            <a:r>
              <a:rPr lang="ru-RU" altLang="en-US" sz="2000" dirty="0" err="1"/>
              <a:t>tmp</a:t>
            </a:r>
            <a:r>
              <a:rPr lang="ru-RU" altLang="en-US" sz="2000" dirty="0"/>
              <a:t> = </a:t>
            </a:r>
            <a:r>
              <a:rPr lang="ru-RU" altLang="en-US" sz="2000" dirty="0" err="1"/>
              <a:t>tmp</a:t>
            </a:r>
            <a:r>
              <a:rPr lang="ru-RU" altLang="en-US" sz="2000" dirty="0"/>
              <a:t>-&gt;</a:t>
            </a:r>
            <a:r>
              <a:rPr lang="ru-RU" altLang="en-US" sz="2000" dirty="0" err="1"/>
              <a:t>next</a:t>
            </a:r>
            <a:r>
              <a:rPr lang="en-US" altLang="en-US" sz="2000" dirty="0"/>
              <a:t>;</a:t>
            </a:r>
            <a:endParaRPr lang="ru-RU" altLang="en-US" sz="2000" dirty="0"/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en-US" sz="2000" dirty="0"/>
              <a:t>	}</a:t>
            </a:r>
            <a:endParaRPr lang="en-US" altLang="en-US" sz="2000" dirty="0"/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	return NULL;</a:t>
            </a:r>
          </a:p>
          <a:p>
            <a:pPr marL="274320" indent="-274320" algn="l" rtl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en-US" sz="2000" dirty="0" smtClean="0"/>
              <a:t>}</a:t>
            </a:r>
            <a:endParaRPr lang="ru-RU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31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רשימה מקושרת דו-כיוונית</a:t>
            </a:r>
            <a:endParaRPr lang="ru-RU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>
                <a:solidFill>
                  <a:srgbClr val="FF0066"/>
                </a:solidFill>
              </a:rPr>
              <a:t>רשימה מקושרת דו-כיוונית</a:t>
            </a:r>
            <a:r>
              <a:rPr lang="he-IL" altLang="en-US"/>
              <a:t> (</a:t>
            </a:r>
            <a:r>
              <a:rPr lang="en-US" altLang="en-US"/>
              <a:t>doubly linked list</a:t>
            </a:r>
            <a:r>
              <a:rPr lang="he-IL" altLang="en-US"/>
              <a:t>) מוגדרת בדומה לחד-כיוונית, פרט לכך שכל רשומה בה מכילה שני שדות המצביעים: קדימה </a:t>
            </a:r>
            <a:r>
              <a:rPr lang="ru-RU" altLang="en-US"/>
              <a:t>(next) </a:t>
            </a:r>
            <a:r>
              <a:rPr lang="he-IL" altLang="en-US"/>
              <a:t> ואחורה </a:t>
            </a:r>
            <a:r>
              <a:rPr lang="ru-RU" altLang="en-US"/>
              <a:t> </a:t>
            </a:r>
            <a:r>
              <a:rPr lang="en-US" altLang="en-US"/>
              <a:t>(</a:t>
            </a:r>
            <a:r>
              <a:rPr lang="ru-RU" altLang="en-US"/>
              <a:t>prev</a:t>
            </a:r>
            <a:r>
              <a:rPr lang="en-US" altLang="en-US"/>
              <a:t>)</a:t>
            </a:r>
            <a:r>
              <a:rPr lang="he-IL" altLang="en-US"/>
              <a:t/>
            </a:r>
            <a:br>
              <a:rPr lang="he-IL" altLang="en-US"/>
            </a:br>
            <a:endParaRPr lang="ru-RU" alt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8D34-23B6-42D7-AE1F-8ED87C36A65C}" type="slidenum">
              <a:rPr lang="ru-RU" altLang="en-US"/>
              <a:pPr/>
              <a:t>26</a:t>
            </a:fld>
            <a:endParaRPr lang="ru-RU" altLang="en-US"/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3717925" y="44370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3143250" y="3933825"/>
            <a:ext cx="15113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00" i="1">
                <a:solidFill>
                  <a:srgbClr val="3A68DC"/>
                </a:solidFill>
              </a:rPr>
              <a:t>head</a:t>
            </a:r>
            <a:endParaRPr lang="ru-RU" altLang="en-US" sz="3100" i="1">
              <a:solidFill>
                <a:srgbClr val="3A68DC"/>
              </a:solidFill>
            </a:endParaRPr>
          </a:p>
        </p:txBody>
      </p:sp>
      <p:sp>
        <p:nvSpPr>
          <p:cNvPr id="70677" name="AutoShape 21"/>
          <p:cNvSpPr>
            <a:spLocks noChangeArrowheads="1"/>
          </p:cNvSpPr>
          <p:nvPr/>
        </p:nvSpPr>
        <p:spPr bwMode="auto">
          <a:xfrm>
            <a:off x="9912351" y="5157788"/>
            <a:ext cx="360363" cy="360362"/>
          </a:xfrm>
          <a:prstGeom prst="flowChartSummingJunction">
            <a:avLst/>
          </a:prstGeom>
          <a:noFill/>
          <a:ln w="349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685" name="Group 29"/>
          <p:cNvGrpSpPr>
            <a:grpSpLocks/>
          </p:cNvGrpSpPr>
          <p:nvPr/>
        </p:nvGrpSpPr>
        <p:grpSpPr bwMode="auto">
          <a:xfrm>
            <a:off x="7104064" y="5013326"/>
            <a:ext cx="2808287" cy="576263"/>
            <a:chOff x="3515" y="3158"/>
            <a:chExt cx="1769" cy="363"/>
          </a:xfrm>
        </p:grpSpPr>
        <p:sp>
          <p:nvSpPr>
            <p:cNvPr id="70679" name="Rectangle 23"/>
            <p:cNvSpPr>
              <a:spLocks noChangeArrowheads="1"/>
            </p:cNvSpPr>
            <p:nvPr/>
          </p:nvSpPr>
          <p:spPr bwMode="auto">
            <a:xfrm>
              <a:off x="4059" y="3158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0" name="Rectangle 24"/>
            <p:cNvSpPr>
              <a:spLocks noChangeArrowheads="1"/>
            </p:cNvSpPr>
            <p:nvPr/>
          </p:nvSpPr>
          <p:spPr bwMode="auto">
            <a:xfrm>
              <a:off x="4739" y="3158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1" name="Line 25"/>
            <p:cNvSpPr>
              <a:spLocks noChangeShapeType="1"/>
            </p:cNvSpPr>
            <p:nvPr/>
          </p:nvSpPr>
          <p:spPr bwMode="auto">
            <a:xfrm>
              <a:off x="4876" y="338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70682" name="Text Box 26"/>
            <p:cNvSpPr txBox="1">
              <a:spLocks noChangeArrowheads="1"/>
            </p:cNvSpPr>
            <p:nvPr/>
          </p:nvSpPr>
          <p:spPr bwMode="auto">
            <a:xfrm>
              <a:off x="4059" y="3158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3833" y="3158"/>
              <a:ext cx="227" cy="363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auto">
            <a:xfrm flipH="1">
              <a:off x="3515" y="329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70686" name="Group 30"/>
          <p:cNvGrpSpPr>
            <a:grpSpLocks/>
          </p:cNvGrpSpPr>
          <p:nvPr/>
        </p:nvGrpSpPr>
        <p:grpSpPr bwMode="auto">
          <a:xfrm>
            <a:off x="4800600" y="5013326"/>
            <a:ext cx="2808288" cy="576263"/>
            <a:chOff x="3515" y="3158"/>
            <a:chExt cx="1769" cy="363"/>
          </a:xfrm>
        </p:grpSpPr>
        <p:sp>
          <p:nvSpPr>
            <p:cNvPr id="70687" name="Rectangle 31"/>
            <p:cNvSpPr>
              <a:spLocks noChangeArrowheads="1"/>
            </p:cNvSpPr>
            <p:nvPr/>
          </p:nvSpPr>
          <p:spPr bwMode="auto">
            <a:xfrm>
              <a:off x="4059" y="3158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8" name="Rectangle 32"/>
            <p:cNvSpPr>
              <a:spLocks noChangeArrowheads="1"/>
            </p:cNvSpPr>
            <p:nvPr/>
          </p:nvSpPr>
          <p:spPr bwMode="auto">
            <a:xfrm>
              <a:off x="4739" y="3158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9" name="Line 33"/>
            <p:cNvSpPr>
              <a:spLocks noChangeShapeType="1"/>
            </p:cNvSpPr>
            <p:nvPr/>
          </p:nvSpPr>
          <p:spPr bwMode="auto">
            <a:xfrm>
              <a:off x="4876" y="338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70690" name="Text Box 34"/>
            <p:cNvSpPr txBox="1">
              <a:spLocks noChangeArrowheads="1"/>
            </p:cNvSpPr>
            <p:nvPr/>
          </p:nvSpPr>
          <p:spPr bwMode="auto">
            <a:xfrm>
              <a:off x="4059" y="3158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  <p:sp>
          <p:nvSpPr>
            <p:cNvPr id="70691" name="Rectangle 35"/>
            <p:cNvSpPr>
              <a:spLocks noChangeArrowheads="1"/>
            </p:cNvSpPr>
            <p:nvPr/>
          </p:nvSpPr>
          <p:spPr bwMode="auto">
            <a:xfrm>
              <a:off x="3833" y="3158"/>
              <a:ext cx="227" cy="363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2" name="Line 36"/>
            <p:cNvSpPr>
              <a:spLocks noChangeShapeType="1"/>
            </p:cNvSpPr>
            <p:nvPr/>
          </p:nvSpPr>
          <p:spPr bwMode="auto">
            <a:xfrm flipH="1">
              <a:off x="3515" y="329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70693" name="Group 37"/>
          <p:cNvGrpSpPr>
            <a:grpSpLocks/>
          </p:cNvGrpSpPr>
          <p:nvPr/>
        </p:nvGrpSpPr>
        <p:grpSpPr bwMode="auto">
          <a:xfrm>
            <a:off x="2495550" y="5013326"/>
            <a:ext cx="2808288" cy="576263"/>
            <a:chOff x="3515" y="3158"/>
            <a:chExt cx="1769" cy="363"/>
          </a:xfrm>
        </p:grpSpPr>
        <p:sp>
          <p:nvSpPr>
            <p:cNvPr id="70694" name="Rectangle 38"/>
            <p:cNvSpPr>
              <a:spLocks noChangeArrowheads="1"/>
            </p:cNvSpPr>
            <p:nvPr/>
          </p:nvSpPr>
          <p:spPr bwMode="auto">
            <a:xfrm>
              <a:off x="4059" y="3158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5" name="Rectangle 39"/>
            <p:cNvSpPr>
              <a:spLocks noChangeArrowheads="1"/>
            </p:cNvSpPr>
            <p:nvPr/>
          </p:nvSpPr>
          <p:spPr bwMode="auto">
            <a:xfrm>
              <a:off x="4739" y="3158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6" name="Line 40"/>
            <p:cNvSpPr>
              <a:spLocks noChangeShapeType="1"/>
            </p:cNvSpPr>
            <p:nvPr/>
          </p:nvSpPr>
          <p:spPr bwMode="auto">
            <a:xfrm>
              <a:off x="4876" y="338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70697" name="Text Box 41"/>
            <p:cNvSpPr txBox="1">
              <a:spLocks noChangeArrowheads="1"/>
            </p:cNvSpPr>
            <p:nvPr/>
          </p:nvSpPr>
          <p:spPr bwMode="auto">
            <a:xfrm>
              <a:off x="4059" y="3158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  <p:sp>
          <p:nvSpPr>
            <p:cNvPr id="70698" name="Rectangle 42"/>
            <p:cNvSpPr>
              <a:spLocks noChangeArrowheads="1"/>
            </p:cNvSpPr>
            <p:nvPr/>
          </p:nvSpPr>
          <p:spPr bwMode="auto">
            <a:xfrm>
              <a:off x="3833" y="3158"/>
              <a:ext cx="227" cy="363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9" name="Line 43"/>
            <p:cNvSpPr>
              <a:spLocks noChangeShapeType="1"/>
            </p:cNvSpPr>
            <p:nvPr/>
          </p:nvSpPr>
          <p:spPr bwMode="auto">
            <a:xfrm flipH="1">
              <a:off x="3515" y="329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70700" name="AutoShape 44"/>
          <p:cNvSpPr>
            <a:spLocks noChangeArrowheads="1"/>
          </p:cNvSpPr>
          <p:nvPr/>
        </p:nvSpPr>
        <p:spPr bwMode="auto">
          <a:xfrm>
            <a:off x="2135188" y="5157788"/>
            <a:ext cx="360362" cy="360362"/>
          </a:xfrm>
          <a:prstGeom prst="flowChartSummingJunction">
            <a:avLst/>
          </a:prstGeom>
          <a:noFill/>
          <a:ln w="349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1" name="Line 45"/>
          <p:cNvSpPr>
            <a:spLocks noChangeShapeType="1"/>
          </p:cNvSpPr>
          <p:nvPr/>
        </p:nvSpPr>
        <p:spPr bwMode="auto">
          <a:xfrm>
            <a:off x="8399463" y="44370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0702" name="Text Box 46"/>
          <p:cNvSpPr txBox="1">
            <a:spLocks noChangeArrowheads="1"/>
          </p:cNvSpPr>
          <p:nvPr/>
        </p:nvSpPr>
        <p:spPr bwMode="auto">
          <a:xfrm>
            <a:off x="7751763" y="3933825"/>
            <a:ext cx="15113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100" i="1">
                <a:solidFill>
                  <a:srgbClr val="3A68DC"/>
                </a:solidFill>
              </a:rPr>
              <a:t>tail</a:t>
            </a:r>
            <a:endParaRPr lang="ru-RU" altLang="en-US" sz="3100" i="1">
              <a:solidFill>
                <a:srgbClr val="3A68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פרטי מימוש של רשימה דו-כיוונית</a:t>
            </a:r>
            <a:endParaRPr lang="ru-RU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altLang="en-US" dirty="0"/>
              <a:t>לכל רשומה ישנם 2 מצביעים </a:t>
            </a:r>
            <a:r>
              <a:rPr lang="en-US" altLang="en-US" dirty="0" err="1"/>
              <a:t>prev</a:t>
            </a:r>
            <a:r>
              <a:rPr lang="he-IL" altLang="en-US" dirty="0"/>
              <a:t> ו-</a:t>
            </a:r>
            <a:r>
              <a:rPr lang="en-US" altLang="en-US" dirty="0"/>
              <a:t>next</a:t>
            </a:r>
            <a:endParaRPr lang="he-IL" altLang="en-US" dirty="0"/>
          </a:p>
          <a:p>
            <a:pPr lvl="1"/>
            <a:r>
              <a:rPr lang="he-IL" altLang="en-US" dirty="0"/>
              <a:t>במימוש דינמי אלה 2 שדות ב-</a:t>
            </a:r>
            <a:r>
              <a:rPr lang="en-US" altLang="en-US" dirty="0" err="1"/>
              <a:t>struct</a:t>
            </a:r>
            <a:endParaRPr lang="he-IL" altLang="en-US" dirty="0"/>
          </a:p>
          <a:p>
            <a:r>
              <a:rPr lang="he-IL" altLang="en-US" dirty="0" smtClean="0"/>
              <a:t>לא </a:t>
            </a:r>
            <a:r>
              <a:rPr lang="he-IL" altLang="en-US" dirty="0"/>
              <a:t>הכרחי, אך די הגיוני לשמור מצביעים לשני קצות הרשימה </a:t>
            </a:r>
            <a:r>
              <a:rPr lang="en-US" altLang="en-US" dirty="0"/>
              <a:t>head</a:t>
            </a:r>
            <a:r>
              <a:rPr lang="he-IL" altLang="en-US" dirty="0"/>
              <a:t> ו-</a:t>
            </a:r>
            <a:r>
              <a:rPr lang="en-US" altLang="en-US" dirty="0"/>
              <a:t>tail</a:t>
            </a:r>
          </a:p>
          <a:p>
            <a:r>
              <a:rPr lang="he-IL" altLang="en-US" dirty="0"/>
              <a:t>השימוש בכותרות עדיין מועיל</a:t>
            </a:r>
          </a:p>
          <a:p>
            <a:r>
              <a:rPr lang="he-IL" altLang="en-US" dirty="0"/>
              <a:t>במימוש פעולות העדכון יש לטפל במצביעים בשני הכיוונים</a:t>
            </a:r>
          </a:p>
          <a:p>
            <a:r>
              <a:rPr lang="he-IL" altLang="en-US" dirty="0"/>
              <a:t>הפעולה </a:t>
            </a:r>
            <a:r>
              <a:rPr lang="en-US" altLang="en-US" dirty="0"/>
              <a:t>Delete</a:t>
            </a:r>
            <a:r>
              <a:rPr lang="he-IL" altLang="en-US" dirty="0"/>
              <a:t> מקבלת ישירות מצביע לאיבר שיש למחקו</a:t>
            </a:r>
            <a:endParaRPr lang="ru-R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C8DE-EC7F-423D-9CD1-736FB5E00B39}" type="slidenum">
              <a:rPr lang="ru-RU" altLang="en-US"/>
              <a:pPr/>
              <a:t>27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5086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רשימה מקושרת דו-כיוונית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כאשר אין שימוש באיבר כותר, באיבר הראשון </a:t>
            </a:r>
            <a:r>
              <a:rPr lang="en-US" dirty="0" err="1" smtClean="0"/>
              <a:t>prev</a:t>
            </a:r>
            <a:r>
              <a:rPr lang="en-US" dirty="0" smtClean="0"/>
              <a:t> </a:t>
            </a:r>
            <a:r>
              <a:rPr lang="he-IL" dirty="0" smtClean="0"/>
              <a:t> יצביע ל </a:t>
            </a:r>
            <a:r>
              <a:rPr lang="en-US" dirty="0" smtClean="0"/>
              <a:t>NULL</a:t>
            </a:r>
            <a:r>
              <a:rPr lang="he-IL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09" y="2887213"/>
            <a:ext cx="6334379" cy="23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רשימה דו-כיוונית </a:t>
            </a:r>
            <a:r>
              <a:rPr lang="en-US" altLang="en-US"/>
              <a:t>vs.</a:t>
            </a:r>
            <a:r>
              <a:rPr lang="he-IL" altLang="en-US"/>
              <a:t> חד-כיוונית</a:t>
            </a:r>
            <a:endParaRPr lang="ru-RU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1325" indent="-441325">
              <a:buNone/>
            </a:pPr>
            <a:r>
              <a:rPr lang="he-IL" altLang="en-US" u="sng" dirty="0"/>
              <a:t>יתרונות</a:t>
            </a:r>
            <a:r>
              <a:rPr lang="he-IL" altLang="en-US" dirty="0"/>
              <a:t>:</a:t>
            </a:r>
          </a:p>
          <a:p>
            <a:pPr marL="441325" indent="-441325">
              <a:buClr>
                <a:srgbClr val="FF0066"/>
              </a:buClr>
              <a:buSzPct val="115000"/>
              <a:buFont typeface="Wingdings" panose="05000000000000000000" pitchFamily="2" charset="2"/>
              <a:buChar char="J"/>
            </a:pPr>
            <a:r>
              <a:rPr lang="he-IL" altLang="en-US" dirty="0" smtClean="0"/>
              <a:t>תנועה דו כיוונית על הרשימה.</a:t>
            </a:r>
          </a:p>
          <a:p>
            <a:pPr marL="441325" indent="-441325">
              <a:buClr>
                <a:srgbClr val="FF0066"/>
              </a:buClr>
              <a:buSzPct val="115000"/>
              <a:buFont typeface="Wingdings" panose="05000000000000000000" pitchFamily="2" charset="2"/>
              <a:buChar char="J"/>
            </a:pPr>
            <a:r>
              <a:rPr lang="he-IL" altLang="en-US" dirty="0" smtClean="0"/>
              <a:t>מימוש </a:t>
            </a:r>
            <a:r>
              <a:rPr lang="he-IL" altLang="en-US" dirty="0"/>
              <a:t>פעולת </a:t>
            </a:r>
            <a:r>
              <a:rPr lang="en-US" altLang="en-US" dirty="0"/>
              <a:t>Delete</a:t>
            </a:r>
            <a:r>
              <a:rPr lang="he-IL" altLang="en-US" dirty="0"/>
              <a:t> יותר פשוט – ניתן למחוק את הרשומה ש-</a:t>
            </a:r>
            <a:r>
              <a:rPr lang="en-US" altLang="en-US" dirty="0"/>
              <a:t>node</a:t>
            </a:r>
            <a:r>
              <a:rPr lang="he-IL" altLang="en-US" dirty="0"/>
              <a:t> מצביע עליה בצורה ישרה</a:t>
            </a:r>
          </a:p>
          <a:p>
            <a:pPr marL="441325" indent="-441325">
              <a:buClr>
                <a:srgbClr val="FF0066"/>
              </a:buClr>
              <a:buSzPct val="115000"/>
              <a:buFont typeface="Wingdings" panose="05000000000000000000" pitchFamily="2" charset="2"/>
              <a:buChar char="J"/>
            </a:pPr>
            <a:r>
              <a:rPr lang="he-IL" altLang="en-US" dirty="0" smtClean="0"/>
              <a:t>מכל איבר ברשימה לכל איבר אחר ניתן להגיע במספר צעדים השווה למרחק בין האיברים</a:t>
            </a:r>
          </a:p>
          <a:p>
            <a:pPr marL="441325" indent="-441325">
              <a:buClr>
                <a:srgbClr val="FF0066"/>
              </a:buClr>
              <a:buSzPct val="115000"/>
              <a:buFont typeface="Wingdings" panose="05000000000000000000" pitchFamily="2" charset="2"/>
              <a:buChar char="J"/>
            </a:pPr>
            <a:r>
              <a:rPr lang="he-IL" altLang="en-US" dirty="0" smtClean="0"/>
              <a:t>ניתן להוסיף איבר חדש גם מימין וגם משמאל ביחס לאיבר </a:t>
            </a:r>
            <a:r>
              <a:rPr lang="en-US" altLang="en-US" dirty="0" smtClean="0"/>
              <a:t>node</a:t>
            </a:r>
            <a:r>
              <a:rPr lang="he-IL" altLang="en-US" dirty="0" smtClean="0"/>
              <a:t> כלשהו.</a:t>
            </a:r>
            <a:endParaRPr lang="he-IL" altLang="en-US" dirty="0"/>
          </a:p>
          <a:p>
            <a:pPr marL="441325" indent="-441325">
              <a:buClr>
                <a:srgbClr val="FF0066"/>
              </a:buClr>
              <a:buSzPct val="115000"/>
              <a:buFont typeface="Wingdings" panose="05000000000000000000" pitchFamily="2" charset="2"/>
              <a:buChar char="J"/>
            </a:pPr>
            <a:endParaRPr lang="he-IL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F4FA-1898-45F9-A1FE-D1527E14BDB9}" type="slidenum">
              <a:rPr lang="ru-RU" altLang="en-US"/>
              <a:pPr/>
              <a:t>29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2845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הגדרה</a:t>
            </a:r>
            <a:endParaRPr lang="ru-RU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b="1" dirty="0">
                <a:solidFill>
                  <a:srgbClr val="FF0066"/>
                </a:solidFill>
              </a:rPr>
              <a:t>רשימה מקושרת חד-כיוונית</a:t>
            </a:r>
            <a:r>
              <a:rPr lang="he-IL" altLang="en-US" dirty="0"/>
              <a:t> (</a:t>
            </a:r>
            <a:r>
              <a:rPr lang="en-US" altLang="en-US" dirty="0"/>
              <a:t>singly </a:t>
            </a:r>
            <a:r>
              <a:rPr lang="ru-RU" altLang="en-US" dirty="0" err="1"/>
              <a:t>linked</a:t>
            </a:r>
            <a:r>
              <a:rPr lang="ru-RU" altLang="en-US" dirty="0"/>
              <a:t> </a:t>
            </a:r>
            <a:r>
              <a:rPr lang="ru-RU" altLang="en-US" dirty="0" err="1"/>
              <a:t>list</a:t>
            </a:r>
            <a:r>
              <a:rPr lang="he-IL" altLang="en-US" dirty="0"/>
              <a:t>) היא אוסף של איברים (רשומות) כאשר בכל איבר מאוחסן מידע וכן "קישור" לאיבר הבא ברשימה </a:t>
            </a:r>
            <a:endParaRPr lang="en-US" altLang="en-US" dirty="0"/>
          </a:p>
          <a:p>
            <a:r>
              <a:rPr lang="he-IL" altLang="en-US" dirty="0"/>
              <a:t>הגישה אל המבנה היא בעזרת קישור לראש הרשימה (האיבר הראשון בה</a:t>
            </a:r>
            <a:r>
              <a:rPr lang="he-IL" altLang="en-US" dirty="0" smtClean="0"/>
              <a:t>)</a:t>
            </a:r>
          </a:p>
          <a:p>
            <a:r>
              <a:rPr lang="he-IL" altLang="en-US" dirty="0" smtClean="0"/>
              <a:t>הקישור לראש הרשימה נקרא </a:t>
            </a:r>
            <a:r>
              <a:rPr lang="en-US" altLang="en-US" dirty="0" smtClean="0"/>
              <a:t>head</a:t>
            </a:r>
            <a:r>
              <a:rPr lang="he-IL" altLang="en-US" dirty="0" smtClean="0"/>
              <a:t>.</a:t>
            </a:r>
          </a:p>
          <a:p>
            <a:r>
              <a:rPr lang="he-IL" altLang="en-US" dirty="0" smtClean="0"/>
              <a:t>האיבר האחרון מצביע לקישור </a:t>
            </a:r>
            <a:r>
              <a:rPr lang="en-US" altLang="en-US" dirty="0" smtClean="0"/>
              <a:t>NULL</a:t>
            </a:r>
            <a:r>
              <a:rPr lang="he-IL" altLang="en-US" dirty="0" smtClean="0"/>
              <a:t>. </a:t>
            </a:r>
          </a:p>
          <a:p>
            <a:endParaRPr lang="he-IL" altLang="en-US" dirty="0" smtClean="0"/>
          </a:p>
          <a:p>
            <a:endParaRPr lang="he-IL" alt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869B-6FEC-46D5-8E9B-BA831159F5CD}" type="slidenum">
              <a:rPr lang="ru-RU" altLang="en-US"/>
              <a:pPr/>
              <a:t>3</a:t>
            </a:fld>
            <a:endParaRPr lang="ru-RU" alt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2782888" y="5081302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grpSp>
        <p:nvGrpSpPr>
          <p:cNvPr id="40983" name="Group 23"/>
          <p:cNvGrpSpPr>
            <a:grpSpLocks/>
          </p:cNvGrpSpPr>
          <p:nvPr/>
        </p:nvGrpSpPr>
        <p:grpSpPr bwMode="auto">
          <a:xfrm>
            <a:off x="2136775" y="5657565"/>
            <a:ext cx="1943100" cy="576263"/>
            <a:chOff x="567" y="2432"/>
            <a:chExt cx="1224" cy="363"/>
          </a:xfrm>
        </p:grpSpPr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567" y="2432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1247" y="2432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>
              <a:off x="1383" y="26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40982" name="Text Box 22"/>
            <p:cNvSpPr txBox="1">
              <a:spLocks noChangeArrowheads="1"/>
            </p:cNvSpPr>
            <p:nvPr/>
          </p:nvSpPr>
          <p:spPr bwMode="auto">
            <a:xfrm>
              <a:off x="567" y="2432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</p:grpSp>
      <p:grpSp>
        <p:nvGrpSpPr>
          <p:cNvPr id="40984" name="Group 24"/>
          <p:cNvGrpSpPr>
            <a:grpSpLocks/>
          </p:cNvGrpSpPr>
          <p:nvPr/>
        </p:nvGrpSpPr>
        <p:grpSpPr bwMode="auto">
          <a:xfrm>
            <a:off x="4079875" y="5657565"/>
            <a:ext cx="1943100" cy="576263"/>
            <a:chOff x="567" y="2432"/>
            <a:chExt cx="1224" cy="363"/>
          </a:xfrm>
        </p:grpSpPr>
        <p:sp>
          <p:nvSpPr>
            <p:cNvPr id="40985" name="Rectangle 25"/>
            <p:cNvSpPr>
              <a:spLocks noChangeArrowheads="1"/>
            </p:cNvSpPr>
            <p:nvPr/>
          </p:nvSpPr>
          <p:spPr bwMode="auto">
            <a:xfrm>
              <a:off x="567" y="2432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Rectangle 26"/>
            <p:cNvSpPr>
              <a:spLocks noChangeArrowheads="1"/>
            </p:cNvSpPr>
            <p:nvPr/>
          </p:nvSpPr>
          <p:spPr bwMode="auto">
            <a:xfrm>
              <a:off x="1247" y="2432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7" name="Line 27"/>
            <p:cNvSpPr>
              <a:spLocks noChangeShapeType="1"/>
            </p:cNvSpPr>
            <p:nvPr/>
          </p:nvSpPr>
          <p:spPr bwMode="auto">
            <a:xfrm>
              <a:off x="1383" y="26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40988" name="Text Box 28"/>
            <p:cNvSpPr txBox="1">
              <a:spLocks noChangeArrowheads="1"/>
            </p:cNvSpPr>
            <p:nvPr/>
          </p:nvSpPr>
          <p:spPr bwMode="auto">
            <a:xfrm>
              <a:off x="567" y="2432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</p:grpSp>
      <p:grpSp>
        <p:nvGrpSpPr>
          <p:cNvPr id="40989" name="Group 29"/>
          <p:cNvGrpSpPr>
            <a:grpSpLocks/>
          </p:cNvGrpSpPr>
          <p:nvPr/>
        </p:nvGrpSpPr>
        <p:grpSpPr bwMode="auto">
          <a:xfrm>
            <a:off x="6024563" y="5657565"/>
            <a:ext cx="1943100" cy="576263"/>
            <a:chOff x="567" y="2432"/>
            <a:chExt cx="1224" cy="363"/>
          </a:xfrm>
        </p:grpSpPr>
        <p:sp>
          <p:nvSpPr>
            <p:cNvPr id="40990" name="Rectangle 30"/>
            <p:cNvSpPr>
              <a:spLocks noChangeArrowheads="1"/>
            </p:cNvSpPr>
            <p:nvPr/>
          </p:nvSpPr>
          <p:spPr bwMode="auto">
            <a:xfrm>
              <a:off x="567" y="2432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1" name="Rectangle 31"/>
            <p:cNvSpPr>
              <a:spLocks noChangeArrowheads="1"/>
            </p:cNvSpPr>
            <p:nvPr/>
          </p:nvSpPr>
          <p:spPr bwMode="auto">
            <a:xfrm>
              <a:off x="1247" y="2432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2" name="Line 32"/>
            <p:cNvSpPr>
              <a:spLocks noChangeShapeType="1"/>
            </p:cNvSpPr>
            <p:nvPr/>
          </p:nvSpPr>
          <p:spPr bwMode="auto">
            <a:xfrm>
              <a:off x="1383" y="26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40993" name="Text Box 33"/>
            <p:cNvSpPr txBox="1">
              <a:spLocks noChangeArrowheads="1"/>
            </p:cNvSpPr>
            <p:nvPr/>
          </p:nvSpPr>
          <p:spPr bwMode="auto">
            <a:xfrm>
              <a:off x="567" y="2432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</p:grpSp>
      <p:sp>
        <p:nvSpPr>
          <p:cNvPr id="41000" name="Text Box 40"/>
          <p:cNvSpPr txBox="1">
            <a:spLocks noChangeArrowheads="1"/>
          </p:cNvSpPr>
          <p:nvPr/>
        </p:nvSpPr>
        <p:spPr bwMode="auto">
          <a:xfrm>
            <a:off x="2208213" y="4578064"/>
            <a:ext cx="15113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00" i="1">
                <a:solidFill>
                  <a:srgbClr val="3A68DC"/>
                </a:solidFill>
              </a:rPr>
              <a:t>head</a:t>
            </a:r>
            <a:endParaRPr lang="ru-RU" altLang="en-US" sz="3100" i="1">
              <a:solidFill>
                <a:srgbClr val="3A68DC"/>
              </a:solidFill>
            </a:endParaRPr>
          </a:p>
        </p:txBody>
      </p:sp>
      <p:sp>
        <p:nvSpPr>
          <p:cNvPr id="41006" name="AutoShape 46"/>
          <p:cNvSpPr>
            <a:spLocks noChangeArrowheads="1"/>
          </p:cNvSpPr>
          <p:nvPr/>
        </p:nvSpPr>
        <p:spPr bwMode="auto">
          <a:xfrm>
            <a:off x="9912351" y="5802027"/>
            <a:ext cx="360363" cy="360362"/>
          </a:xfrm>
          <a:prstGeom prst="flowChartSummingJunction">
            <a:avLst/>
          </a:prstGeom>
          <a:noFill/>
          <a:ln w="349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07" name="Group 47"/>
          <p:cNvGrpSpPr>
            <a:grpSpLocks/>
          </p:cNvGrpSpPr>
          <p:nvPr/>
        </p:nvGrpSpPr>
        <p:grpSpPr bwMode="auto">
          <a:xfrm>
            <a:off x="7967663" y="5657565"/>
            <a:ext cx="1943100" cy="576263"/>
            <a:chOff x="567" y="2432"/>
            <a:chExt cx="1224" cy="363"/>
          </a:xfrm>
        </p:grpSpPr>
        <p:sp>
          <p:nvSpPr>
            <p:cNvPr id="41008" name="Rectangle 48"/>
            <p:cNvSpPr>
              <a:spLocks noChangeArrowheads="1"/>
            </p:cNvSpPr>
            <p:nvPr/>
          </p:nvSpPr>
          <p:spPr bwMode="auto">
            <a:xfrm>
              <a:off x="567" y="2432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9" name="Rectangle 49"/>
            <p:cNvSpPr>
              <a:spLocks noChangeArrowheads="1"/>
            </p:cNvSpPr>
            <p:nvPr/>
          </p:nvSpPr>
          <p:spPr bwMode="auto">
            <a:xfrm>
              <a:off x="1247" y="2432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0" name="Line 50"/>
            <p:cNvSpPr>
              <a:spLocks noChangeShapeType="1"/>
            </p:cNvSpPr>
            <p:nvPr/>
          </p:nvSpPr>
          <p:spPr bwMode="auto">
            <a:xfrm>
              <a:off x="1383" y="26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41011" name="Text Box 51"/>
            <p:cNvSpPr txBox="1">
              <a:spLocks noChangeArrowheads="1"/>
            </p:cNvSpPr>
            <p:nvPr/>
          </p:nvSpPr>
          <p:spPr bwMode="auto">
            <a:xfrm>
              <a:off x="567" y="2432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</p:grpSp>
    </p:spTree>
    <p:extLst>
      <p:ext uri="{BB962C8B-B14F-4D97-AF65-F5344CB8AC3E}">
        <p14:creationId xmlns:p14="http://schemas.microsoft.com/office/powerpoint/2010/main" val="19495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1" grpId="0" animBg="1"/>
      <p:bldP spid="41000" grpId="0"/>
      <p:bldP spid="4100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רשימה דו-כיוונית </a:t>
            </a:r>
            <a:r>
              <a:rPr lang="en-US" altLang="en-US"/>
              <a:t>vs.</a:t>
            </a:r>
            <a:r>
              <a:rPr lang="he-IL" altLang="en-US"/>
              <a:t> חד-כיוונית</a:t>
            </a:r>
            <a:endParaRPr lang="ru-RU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1325" indent="-441325">
              <a:buNone/>
            </a:pPr>
            <a:r>
              <a:rPr lang="he-IL" altLang="en-US" u="sng" dirty="0" smtClean="0"/>
              <a:t>חסרונות</a:t>
            </a:r>
            <a:r>
              <a:rPr lang="he-IL" altLang="en-US" u="sng" dirty="0"/>
              <a:t>:</a:t>
            </a:r>
          </a:p>
          <a:p>
            <a:pPr marL="441325" indent="-441325">
              <a:buClr>
                <a:srgbClr val="0000FF"/>
              </a:buClr>
              <a:buSzPct val="115000"/>
              <a:buFont typeface="Wingdings" panose="05000000000000000000" pitchFamily="2" charset="2"/>
              <a:buChar char="K"/>
            </a:pPr>
            <a:r>
              <a:rPr lang="he-IL" altLang="en-US" dirty="0"/>
              <a:t>כל פעולת הוספה/מחיקה מבצעת פי 2 יותר עדכוני מצביעים</a:t>
            </a:r>
          </a:p>
          <a:p>
            <a:pPr marL="441325" indent="-441325">
              <a:buClr>
                <a:srgbClr val="0000FF"/>
              </a:buClr>
              <a:buSzPct val="115000"/>
              <a:buFont typeface="Wingdings" panose="05000000000000000000" pitchFamily="2" charset="2"/>
              <a:buChar char="K"/>
            </a:pPr>
            <a:r>
              <a:rPr lang="he-IL" altLang="en-US" dirty="0"/>
              <a:t>המבנה תופס יותר מקום </a:t>
            </a:r>
            <a:endParaRPr lang="ru-R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F4FA-1898-45F9-A1FE-D1527E14BDB9}" type="slidenum">
              <a:rPr lang="ru-RU" altLang="en-US"/>
              <a:pPr/>
              <a:t>30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7226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שימושים נוספים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ישנם מבני נתונים בסיסים הממומשים ע"י רשימה מקושרת:</a:t>
            </a:r>
          </a:p>
          <a:p>
            <a:pPr lvl="1"/>
            <a:r>
              <a:rPr lang="en-US" smtClean="0"/>
              <a:t>Stack</a:t>
            </a:r>
            <a:r>
              <a:rPr lang="he-IL" dirty="0" smtClean="0"/>
              <a:t> – מחסנית</a:t>
            </a:r>
          </a:p>
          <a:p>
            <a:pPr lvl="1"/>
            <a:r>
              <a:rPr lang="en-US" dirty="0" smtClean="0"/>
              <a:t>Queue</a:t>
            </a:r>
            <a:r>
              <a:rPr lang="he-IL" dirty="0" smtClean="0"/>
              <a:t> – תור</a:t>
            </a:r>
          </a:p>
          <a:p>
            <a:pPr lvl="1"/>
            <a:r>
              <a:rPr lang="en-US" dirty="0" smtClean="0"/>
              <a:t>Tree</a:t>
            </a:r>
            <a:r>
              <a:rPr lang="he-IL" dirty="0" smtClean="0"/>
              <a:t> – עצים (אדפטציה של רשימה מקושרת)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629473" y="2665212"/>
            <a:ext cx="9164781" cy="1444336"/>
          </a:xfrm>
        </p:spPr>
        <p:txBody>
          <a:bodyPr>
            <a:noAutofit/>
          </a:bodyPr>
          <a:lstStyle/>
          <a:p>
            <a:r>
              <a:rPr lang="he-IL" sz="6600" dirty="0">
                <a:solidFill>
                  <a:schemeClr val="tx1"/>
                </a:solidFill>
                <a:cs typeface="David" pitchFamily="2" charset="-79"/>
              </a:rPr>
              <a:t>לימוד עצמי</a:t>
            </a:r>
            <a:endParaRPr lang="en-US" sz="66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רשימה מעגלית</a:t>
            </a:r>
            <a:endParaRPr lang="ru-RU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>
                <a:solidFill>
                  <a:srgbClr val="FF0066"/>
                </a:solidFill>
              </a:rPr>
              <a:t>רשימה מעגלית</a:t>
            </a:r>
            <a:r>
              <a:rPr lang="he-IL" altLang="en-US" dirty="0"/>
              <a:t> (</a:t>
            </a:r>
            <a:r>
              <a:rPr lang="en-US" altLang="en-US" dirty="0"/>
              <a:t>circularly </a:t>
            </a:r>
            <a:r>
              <a:rPr lang="ru-RU" altLang="en-US" dirty="0" err="1"/>
              <a:t>linked</a:t>
            </a:r>
            <a:r>
              <a:rPr lang="ru-RU" altLang="en-US" dirty="0"/>
              <a:t> </a:t>
            </a:r>
            <a:r>
              <a:rPr lang="ru-RU" altLang="en-US" dirty="0" err="1"/>
              <a:t>list</a:t>
            </a:r>
            <a:r>
              <a:rPr lang="he-IL" altLang="en-US" dirty="0"/>
              <a:t>) מוגדרת כרשימה חד-כיוונית, בה האיבר האחרון מצביע על </a:t>
            </a:r>
            <a:r>
              <a:rPr lang="he-IL" altLang="en-US" dirty="0" smtClean="0"/>
              <a:t>הראשון ולא על </a:t>
            </a:r>
            <a:r>
              <a:rPr lang="en-US" altLang="en-US" dirty="0" smtClean="0"/>
              <a:t>NULL</a:t>
            </a:r>
            <a:r>
              <a:rPr lang="he-IL" altLang="en-US" dirty="0" smtClean="0"/>
              <a:t>.</a:t>
            </a:r>
            <a:endParaRPr lang="he-IL" altLang="en-US" dirty="0"/>
          </a:p>
          <a:p>
            <a:r>
              <a:rPr lang="he-IL" altLang="en-US" dirty="0"/>
              <a:t>השימוש ברשימה מעגלית נעשה כאשר מבצעים סיורים </a:t>
            </a:r>
            <a:r>
              <a:rPr lang="he-IL" altLang="en-US" dirty="0" err="1"/>
              <a:t>ציקליים</a:t>
            </a:r>
            <a:r>
              <a:rPr lang="he-IL" altLang="en-US" dirty="0"/>
              <a:t> במבנה. </a:t>
            </a:r>
            <a:endParaRPr lang="ru-RU" altLang="en-US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3413-8272-49F3-B07E-825457AE1425}" type="slidenum">
              <a:rPr lang="ru-RU" altLang="en-US"/>
              <a:pPr/>
              <a:t>33</a:t>
            </a:fld>
            <a:endParaRPr lang="ru-RU" altLang="en-US"/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4248008" y="4998176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grpSp>
        <p:nvGrpSpPr>
          <p:cNvPr id="73733" name="Group 5"/>
          <p:cNvGrpSpPr>
            <a:grpSpLocks/>
          </p:cNvGrpSpPr>
          <p:nvPr/>
        </p:nvGrpSpPr>
        <p:grpSpPr bwMode="auto">
          <a:xfrm>
            <a:off x="3601895" y="5574439"/>
            <a:ext cx="1943100" cy="576263"/>
            <a:chOff x="567" y="2432"/>
            <a:chExt cx="1224" cy="363"/>
          </a:xfrm>
        </p:grpSpPr>
        <p:sp>
          <p:nvSpPr>
            <p:cNvPr id="73734" name="Rectangle 6"/>
            <p:cNvSpPr>
              <a:spLocks noChangeArrowheads="1"/>
            </p:cNvSpPr>
            <p:nvPr/>
          </p:nvSpPr>
          <p:spPr bwMode="auto">
            <a:xfrm>
              <a:off x="567" y="2432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5" name="Rectangle 7"/>
            <p:cNvSpPr>
              <a:spLocks noChangeArrowheads="1"/>
            </p:cNvSpPr>
            <p:nvPr/>
          </p:nvSpPr>
          <p:spPr bwMode="auto">
            <a:xfrm>
              <a:off x="1247" y="2432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6" name="Line 8"/>
            <p:cNvSpPr>
              <a:spLocks noChangeShapeType="1"/>
            </p:cNvSpPr>
            <p:nvPr/>
          </p:nvSpPr>
          <p:spPr bwMode="auto">
            <a:xfrm>
              <a:off x="1383" y="26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73737" name="Text Box 9"/>
            <p:cNvSpPr txBox="1">
              <a:spLocks noChangeArrowheads="1"/>
            </p:cNvSpPr>
            <p:nvPr/>
          </p:nvSpPr>
          <p:spPr bwMode="auto">
            <a:xfrm>
              <a:off x="567" y="2432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</p:grpSp>
      <p:grpSp>
        <p:nvGrpSpPr>
          <p:cNvPr id="73738" name="Group 10"/>
          <p:cNvGrpSpPr>
            <a:grpSpLocks/>
          </p:cNvGrpSpPr>
          <p:nvPr/>
        </p:nvGrpSpPr>
        <p:grpSpPr bwMode="auto">
          <a:xfrm>
            <a:off x="5544995" y="5574439"/>
            <a:ext cx="1943100" cy="576263"/>
            <a:chOff x="567" y="2432"/>
            <a:chExt cx="1224" cy="363"/>
          </a:xfrm>
        </p:grpSpPr>
        <p:sp>
          <p:nvSpPr>
            <p:cNvPr id="73739" name="Rectangle 11"/>
            <p:cNvSpPr>
              <a:spLocks noChangeArrowheads="1"/>
            </p:cNvSpPr>
            <p:nvPr/>
          </p:nvSpPr>
          <p:spPr bwMode="auto">
            <a:xfrm>
              <a:off x="567" y="2432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Rectangle 12"/>
            <p:cNvSpPr>
              <a:spLocks noChangeArrowheads="1"/>
            </p:cNvSpPr>
            <p:nvPr/>
          </p:nvSpPr>
          <p:spPr bwMode="auto">
            <a:xfrm>
              <a:off x="1247" y="2432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"/>
            <p:cNvSpPr>
              <a:spLocks noChangeShapeType="1"/>
            </p:cNvSpPr>
            <p:nvPr/>
          </p:nvSpPr>
          <p:spPr bwMode="auto">
            <a:xfrm>
              <a:off x="1383" y="26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567" y="2432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</p:grpSp>
      <p:grpSp>
        <p:nvGrpSpPr>
          <p:cNvPr id="73743" name="Group 15"/>
          <p:cNvGrpSpPr>
            <a:grpSpLocks/>
          </p:cNvGrpSpPr>
          <p:nvPr/>
        </p:nvGrpSpPr>
        <p:grpSpPr bwMode="auto">
          <a:xfrm>
            <a:off x="7489683" y="5574439"/>
            <a:ext cx="1943100" cy="576263"/>
            <a:chOff x="567" y="2432"/>
            <a:chExt cx="1224" cy="363"/>
          </a:xfrm>
        </p:grpSpPr>
        <p:sp>
          <p:nvSpPr>
            <p:cNvPr id="73744" name="Rectangle 16"/>
            <p:cNvSpPr>
              <a:spLocks noChangeArrowheads="1"/>
            </p:cNvSpPr>
            <p:nvPr/>
          </p:nvSpPr>
          <p:spPr bwMode="auto">
            <a:xfrm>
              <a:off x="567" y="2432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Rectangle 17"/>
            <p:cNvSpPr>
              <a:spLocks noChangeArrowheads="1"/>
            </p:cNvSpPr>
            <p:nvPr/>
          </p:nvSpPr>
          <p:spPr bwMode="auto">
            <a:xfrm>
              <a:off x="1247" y="2432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8"/>
            <p:cNvSpPr>
              <a:spLocks noChangeShapeType="1"/>
            </p:cNvSpPr>
            <p:nvPr/>
          </p:nvSpPr>
          <p:spPr bwMode="auto">
            <a:xfrm>
              <a:off x="1383" y="26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73747" name="Text Box 19"/>
            <p:cNvSpPr txBox="1">
              <a:spLocks noChangeArrowheads="1"/>
            </p:cNvSpPr>
            <p:nvPr/>
          </p:nvSpPr>
          <p:spPr bwMode="auto">
            <a:xfrm>
              <a:off x="567" y="2432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</p:grp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3673333" y="4494938"/>
            <a:ext cx="15113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00" i="1" dirty="0">
                <a:solidFill>
                  <a:srgbClr val="3A68DC"/>
                </a:solidFill>
              </a:rPr>
              <a:t>head</a:t>
            </a:r>
            <a:endParaRPr lang="ru-RU" altLang="en-US" sz="3100" i="1" dirty="0">
              <a:solidFill>
                <a:srgbClr val="3A68DC"/>
              </a:solidFill>
            </a:endParaRPr>
          </a:p>
        </p:txBody>
      </p:sp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9460706" y="5574438"/>
            <a:ext cx="1079500" cy="5762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2" name="Rectangle 24"/>
          <p:cNvSpPr>
            <a:spLocks noChangeArrowheads="1"/>
          </p:cNvSpPr>
          <p:nvPr/>
        </p:nvSpPr>
        <p:spPr bwMode="auto">
          <a:xfrm>
            <a:off x="10512283" y="5574439"/>
            <a:ext cx="360362" cy="576263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Text Box 26"/>
          <p:cNvSpPr txBox="1">
            <a:spLocks noChangeArrowheads="1"/>
          </p:cNvSpPr>
          <p:nvPr/>
        </p:nvSpPr>
        <p:spPr bwMode="auto">
          <a:xfrm>
            <a:off x="9432784" y="5574438"/>
            <a:ext cx="1081087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he-IL" altLang="en-US" sz="3100"/>
              <a:t>מידע</a:t>
            </a:r>
            <a:endParaRPr lang="ru-RU" altLang="en-US" sz="3100"/>
          </a:p>
        </p:txBody>
      </p:sp>
      <p:sp>
        <p:nvSpPr>
          <p:cNvPr id="73763" name="Freeform 35"/>
          <p:cNvSpPr>
            <a:spLocks/>
          </p:cNvSpPr>
          <p:nvPr/>
        </p:nvSpPr>
        <p:spPr bwMode="auto">
          <a:xfrm>
            <a:off x="4248008" y="5861777"/>
            <a:ext cx="6481762" cy="923925"/>
          </a:xfrm>
          <a:custGeom>
            <a:avLst/>
            <a:gdLst>
              <a:gd name="T0" fmla="*/ 4325 w 4325"/>
              <a:gd name="T1" fmla="*/ 0 h 582"/>
              <a:gd name="T2" fmla="*/ 3644 w 4325"/>
              <a:gd name="T3" fmla="*/ 499 h 582"/>
              <a:gd name="T4" fmla="*/ 605 w 4325"/>
              <a:gd name="T5" fmla="*/ 499 h 582"/>
              <a:gd name="T6" fmla="*/ 16 w 4325"/>
              <a:gd name="T7" fmla="*/ 182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5" h="582">
                <a:moveTo>
                  <a:pt x="4325" y="0"/>
                </a:moveTo>
                <a:cubicBezTo>
                  <a:pt x="4294" y="208"/>
                  <a:pt x="4264" y="416"/>
                  <a:pt x="3644" y="499"/>
                </a:cubicBezTo>
                <a:cubicBezTo>
                  <a:pt x="3024" y="582"/>
                  <a:pt x="1210" y="552"/>
                  <a:pt x="605" y="499"/>
                </a:cubicBezTo>
                <a:cubicBezTo>
                  <a:pt x="0" y="446"/>
                  <a:pt x="8" y="314"/>
                  <a:pt x="16" y="1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4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רשימה מעגלית ללא כותר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לשם נוחות שימוש ברשימה מעגלית נוסיף מצביע בשם </a:t>
            </a:r>
            <a:r>
              <a:rPr lang="en-US" dirty="0" smtClean="0"/>
              <a:t>tail</a:t>
            </a:r>
            <a:r>
              <a:rPr lang="he-IL" dirty="0" smtClean="0"/>
              <a:t> שיצביע תמיד על האיבר האחרון.</a:t>
            </a:r>
          </a:p>
          <a:p>
            <a:r>
              <a:rPr lang="he-IL" dirty="0" smtClean="0"/>
              <a:t>בכל פעולה שנבצע על הרשימה נעדכן את </a:t>
            </a:r>
            <a:r>
              <a:rPr lang="en-US" dirty="0" smtClean="0"/>
              <a:t>tail</a:t>
            </a:r>
            <a:r>
              <a:rPr lang="he-IL" dirty="0" smtClean="0"/>
              <a:t> כך שיצביע על האיבר האחרון.</a:t>
            </a:r>
            <a:endParaRPr lang="en-US" dirty="0" smtClean="0"/>
          </a:p>
          <a:p>
            <a:r>
              <a:rPr lang="he-IL" dirty="0"/>
              <a:t> </a:t>
            </a:r>
            <a:r>
              <a:rPr lang="he-IL" dirty="0" smtClean="0"/>
              <a:t>ה </a:t>
            </a:r>
            <a:r>
              <a:rPr lang="en-US" dirty="0" smtClean="0"/>
              <a:t>next</a:t>
            </a:r>
            <a:r>
              <a:rPr lang="he-IL" dirty="0" smtClean="0"/>
              <a:t> של ה </a:t>
            </a:r>
            <a:r>
              <a:rPr lang="en-US" dirty="0" smtClean="0"/>
              <a:t>tail</a:t>
            </a:r>
            <a:r>
              <a:rPr lang="he-IL" dirty="0" smtClean="0"/>
              <a:t> יהיה האיבר הראשון.</a:t>
            </a:r>
          </a:p>
          <a:p>
            <a:pPr marL="489204" lvl="1" indent="0">
              <a:buNone/>
            </a:pPr>
            <a:r>
              <a:rPr lang="he-IL" dirty="0" smtClean="0"/>
              <a:t>רשימה מעגלית ללא כותר:</a:t>
            </a:r>
          </a:p>
          <a:p>
            <a:endParaRPr lang="he-IL" dirty="0" smtClean="0"/>
          </a:p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647" b="7564"/>
          <a:stretch/>
        </p:blipFill>
        <p:spPr>
          <a:xfrm>
            <a:off x="1371600" y="4775201"/>
            <a:ext cx="7060494" cy="161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9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רשימה מעגלית ללא </a:t>
            </a:r>
            <a:r>
              <a:rPr lang="he-IL" dirty="0" smtClean="0"/>
              <a:t>כותר -  </a:t>
            </a:r>
            <a:r>
              <a:rPr lang="en-US" dirty="0" smtClean="0"/>
              <a:t>head</a:t>
            </a:r>
            <a:r>
              <a:rPr lang="he-IL" dirty="0" smtClean="0"/>
              <a:t> ו </a:t>
            </a:r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ברשימה ללא כותר כאשר הרשימה ריקה </a:t>
            </a:r>
            <a:r>
              <a:rPr lang="en-US" dirty="0" smtClean="0"/>
              <a:t>tail</a:t>
            </a:r>
            <a:r>
              <a:rPr lang="he-IL" dirty="0" smtClean="0"/>
              <a:t> ו </a:t>
            </a:r>
            <a:r>
              <a:rPr lang="en-US" dirty="0" smtClean="0"/>
              <a:t>head</a:t>
            </a:r>
            <a:r>
              <a:rPr lang="he-IL" dirty="0" smtClean="0"/>
              <a:t> מצביעים ל </a:t>
            </a:r>
            <a:r>
              <a:rPr lang="en-US" dirty="0" smtClean="0"/>
              <a:t>NULL</a:t>
            </a:r>
            <a:r>
              <a:rPr lang="he-IL" dirty="0" smtClean="0"/>
              <a:t>.</a:t>
            </a:r>
          </a:p>
          <a:p>
            <a:r>
              <a:rPr lang="he-IL" dirty="0" smtClean="0"/>
              <a:t>אם ברשימה יש רק איבר אחד המצביע שלו מצביע לעצמו וכן </a:t>
            </a:r>
            <a:r>
              <a:rPr lang="en-US" dirty="0" smtClean="0"/>
              <a:t>tail</a:t>
            </a:r>
            <a:r>
              <a:rPr lang="he-IL" dirty="0" smtClean="0"/>
              <a:t> ו</a:t>
            </a:r>
            <a:r>
              <a:rPr lang="en-US" dirty="0" smtClean="0"/>
              <a:t> head </a:t>
            </a:r>
            <a:r>
              <a:rPr lang="he-IL" dirty="0" smtClean="0"/>
              <a:t> מצביעים אליו.</a:t>
            </a:r>
          </a:p>
          <a:p>
            <a:r>
              <a:rPr lang="he-IL" dirty="0" smtClean="0"/>
              <a:t>גם ברשימה מקושרת רגילה ניתן להוסיף מצביע </a:t>
            </a:r>
            <a:r>
              <a:rPr lang="en-US" dirty="0" smtClean="0"/>
              <a:t>tail</a:t>
            </a:r>
            <a:r>
              <a:rPr lang="he-IL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0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רשימה מעגלית </a:t>
            </a:r>
            <a:r>
              <a:rPr lang="he-IL" dirty="0" smtClean="0"/>
              <a:t>עם כותר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האיבר האחרון </a:t>
            </a:r>
            <a:r>
              <a:rPr lang="en-US" dirty="0" smtClean="0"/>
              <a:t>tail</a:t>
            </a:r>
            <a:r>
              <a:rPr lang="he-IL" dirty="0" smtClean="0"/>
              <a:t> מצביע לאיבר הראשון.</a:t>
            </a:r>
          </a:p>
          <a:p>
            <a:r>
              <a:rPr lang="he-IL" dirty="0"/>
              <a:t>ברשימה </a:t>
            </a:r>
            <a:r>
              <a:rPr lang="he-IL" dirty="0" smtClean="0"/>
              <a:t>עם </a:t>
            </a:r>
            <a:r>
              <a:rPr lang="he-IL" dirty="0"/>
              <a:t>כותר כאשר הרשימה ריקה </a:t>
            </a:r>
            <a:r>
              <a:rPr lang="en-US" dirty="0"/>
              <a:t>tail</a:t>
            </a:r>
            <a:r>
              <a:rPr lang="he-IL" dirty="0"/>
              <a:t> ו </a:t>
            </a:r>
            <a:r>
              <a:rPr lang="en-US" dirty="0"/>
              <a:t>head</a:t>
            </a:r>
            <a:r>
              <a:rPr lang="he-IL" dirty="0"/>
              <a:t> מצביעים </a:t>
            </a:r>
            <a:r>
              <a:rPr lang="he-IL" dirty="0" smtClean="0"/>
              <a:t>לכותר.</a:t>
            </a:r>
            <a:endParaRPr lang="he-IL" dirty="0"/>
          </a:p>
          <a:p>
            <a:r>
              <a:rPr lang="he-IL" dirty="0" smtClean="0"/>
              <a:t>רשימה מעגלית עם כותר. יש מימושים בהם האיבר האחרון מצביע לכותר ולא לאיבר הראשון.</a:t>
            </a:r>
          </a:p>
          <a:p>
            <a:endParaRPr lang="he-IL" dirty="0" smtClean="0"/>
          </a:p>
          <a:p>
            <a:endParaRPr lang="he-I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03" y="4996455"/>
            <a:ext cx="6798219" cy="1857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392" y="4711317"/>
            <a:ext cx="32670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יתרונות הרשימה המעגלית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אפשר לגשת מכל איבר לכל איבר.</a:t>
            </a:r>
          </a:p>
          <a:p>
            <a:r>
              <a:rPr lang="he-IL" dirty="0" smtClean="0"/>
              <a:t>אם קיים המצביע </a:t>
            </a:r>
            <a:r>
              <a:rPr lang="en-US" dirty="0" smtClean="0"/>
              <a:t>tail</a:t>
            </a:r>
            <a:r>
              <a:rPr lang="he-IL" dirty="0" smtClean="0"/>
              <a:t> אפשר לשרשר רשימות מעגליות בזמן קבוע </a:t>
            </a:r>
            <a:r>
              <a:rPr lang="en-US" dirty="0" smtClean="0"/>
              <a:t>O(1)</a:t>
            </a:r>
            <a:r>
              <a:rPr lang="he-IL" dirty="0" smtClean="0"/>
              <a:t> – כלומר ללא תלות באורך הרשימה.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3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רשימה מעגלית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כעת בחלק מהפונקציות יש צורך להוסיף מצביע לרשימה עצמה וזאת כדי שיהיה ניתן לעדכן את </a:t>
            </a:r>
            <a:r>
              <a:rPr lang="en-US" dirty="0" smtClean="0"/>
              <a:t>tail</a:t>
            </a:r>
            <a:r>
              <a:rPr lang="he-IL" dirty="0" smtClean="0"/>
              <a:t> במידת הצורך.</a:t>
            </a:r>
          </a:p>
          <a:p>
            <a:endParaRPr lang="he-IL" dirty="0" smtClean="0"/>
          </a:p>
          <a:p>
            <a:endParaRPr lang="he-IL" dirty="0"/>
          </a:p>
          <a:p>
            <a:r>
              <a:rPr lang="he-IL" dirty="0" smtClean="0"/>
              <a:t>לדוגמא </a:t>
            </a:r>
          </a:p>
          <a:p>
            <a:pPr marL="0" indent="0" algn="l" rtl="0">
              <a:buNone/>
            </a:pPr>
            <a:r>
              <a:rPr lang="ru-RU" altLang="en-US" sz="2400" dirty="0"/>
              <a:t>NODE* </a:t>
            </a:r>
            <a:r>
              <a:rPr lang="en-US" altLang="en-US" sz="2400" dirty="0" smtClean="0"/>
              <a:t>C</a:t>
            </a:r>
            <a:r>
              <a:rPr lang="ru-RU" altLang="en-US" sz="2400" dirty="0" err="1" smtClean="0"/>
              <a:t>L_insert</a:t>
            </a:r>
            <a:r>
              <a:rPr lang="ru-RU" altLang="en-US" sz="2400" dirty="0" smtClean="0"/>
              <a:t>(</a:t>
            </a:r>
            <a:r>
              <a:rPr lang="en-US" altLang="en-US" sz="2400" dirty="0" smtClean="0"/>
              <a:t>CLIST* </a:t>
            </a:r>
            <a:r>
              <a:rPr lang="en-US" altLang="en-US" sz="2400" dirty="0" err="1" smtClean="0"/>
              <a:t>pList</a:t>
            </a:r>
            <a:r>
              <a:rPr lang="en-US" altLang="en-US" sz="2400" dirty="0" smtClean="0"/>
              <a:t>,</a:t>
            </a:r>
            <a:r>
              <a:rPr lang="ru-RU" altLang="en-US" sz="2400" dirty="0" smtClean="0"/>
              <a:t>NODE</a:t>
            </a:r>
            <a:r>
              <a:rPr lang="ru-RU" altLang="en-US" sz="2400" dirty="0"/>
              <a:t>* </a:t>
            </a:r>
            <a:r>
              <a:rPr lang="ru-RU" altLang="en-US" sz="2400" dirty="0" err="1" smtClean="0"/>
              <a:t>pNode</a:t>
            </a:r>
            <a:r>
              <a:rPr lang="en-US" altLang="en-US" sz="2400" dirty="0" smtClean="0"/>
              <a:t>,</a:t>
            </a:r>
            <a:r>
              <a:rPr lang="ru-RU" altLang="en-US" sz="2400" dirty="0" smtClean="0"/>
              <a:t>DATA </a:t>
            </a:r>
            <a:r>
              <a:rPr lang="ru-RU" altLang="en-US" sz="2400" dirty="0" err="1"/>
              <a:t>Value</a:t>
            </a:r>
            <a:r>
              <a:rPr lang="ru-RU" altLang="en-US" sz="2400" dirty="0" smtClean="0"/>
              <a:t>)</a:t>
            </a:r>
            <a:r>
              <a:rPr lang="en-US" altLang="en-US" sz="2400" dirty="0" smtClean="0"/>
              <a:t>;</a:t>
            </a:r>
            <a:endParaRPr lang="ru-RU" altLang="en-US" sz="2400" dirty="0"/>
          </a:p>
          <a:p>
            <a:pPr marL="0" indent="0" algn="l" rtl="0">
              <a:buNone/>
            </a:pPr>
            <a:endParaRPr lang="he-IL" dirty="0" smtClean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03" y="2639744"/>
            <a:ext cx="49720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 smtClean="0"/>
              <a:t>דוגמה – רשימת </a:t>
            </a:r>
            <a:r>
              <a:rPr lang="he-IL" altLang="en-US" dirty="0"/>
              <a:t>לולאה</a:t>
            </a:r>
            <a:endParaRPr lang="ru-RU" altLang="en-US" sz="23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he-IL" altLang="en-US" sz="3400" u="sng" dirty="0"/>
              <a:t>הבעיה</a:t>
            </a:r>
            <a:r>
              <a:rPr lang="he-IL" altLang="en-US" dirty="0"/>
              <a:t>:</a:t>
            </a:r>
          </a:p>
          <a:p>
            <a:pPr>
              <a:buFont typeface="Wingdings" panose="05000000000000000000" pitchFamily="2" charset="2"/>
              <a:buChar char=" "/>
            </a:pPr>
            <a:r>
              <a:rPr lang="he-IL" altLang="en-US" dirty="0"/>
              <a:t>נתון מצביע </a:t>
            </a:r>
            <a:r>
              <a:rPr lang="en-US" altLang="en-US" dirty="0"/>
              <a:t>head</a:t>
            </a:r>
            <a:r>
              <a:rPr lang="he-IL" altLang="en-US" dirty="0"/>
              <a:t> לראש רשימה מקושרת חד-כיוונית. ידוע, כי האיבר האחרון בה </a:t>
            </a:r>
            <a:r>
              <a:rPr lang="he-IL" altLang="en-US" u="sng" dirty="0"/>
              <a:t>אולי</a:t>
            </a:r>
            <a:r>
              <a:rPr lang="he-IL" altLang="en-US" dirty="0"/>
              <a:t> מצביע לאחד האיברים האמצעיים (ואולי פשוט על סימן הסוף כרגיל). יש לבדוק קיום הלולאה. </a:t>
            </a:r>
            <a:r>
              <a:rPr lang="he-IL" altLang="en-US" u="sng" dirty="0"/>
              <a:t>אין להשתמש בהקצאות </a:t>
            </a:r>
            <a:r>
              <a:rPr lang="he-IL" altLang="en-US" u="sng" dirty="0" err="1"/>
              <a:t>זכרון</a:t>
            </a:r>
            <a:r>
              <a:rPr lang="he-IL" altLang="en-US" u="sng" dirty="0"/>
              <a:t> דינמיות</a:t>
            </a:r>
            <a:r>
              <a:rPr lang="he-IL" altLang="en-US" dirty="0" smtClean="0"/>
              <a:t>.</a:t>
            </a:r>
          </a:p>
          <a:p>
            <a:pPr>
              <a:buFont typeface="Wingdings" panose="05000000000000000000" pitchFamily="2" charset="2"/>
              <a:buChar char=" "/>
            </a:pPr>
            <a:endParaRPr lang="he-IL" alt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707B-C163-4B38-987A-73157CD853AA}" type="slidenum">
              <a:rPr lang="ru-RU" altLang="en-US"/>
              <a:pPr/>
              <a:t>39</a:t>
            </a:fld>
            <a:endParaRPr lang="ru-RU" altLang="en-US"/>
          </a:p>
        </p:txBody>
      </p:sp>
      <p:sp>
        <p:nvSpPr>
          <p:cNvPr id="100356" name="Line 4"/>
          <p:cNvSpPr>
            <a:spLocks noChangeShapeType="1"/>
          </p:cNvSpPr>
          <p:nvPr/>
        </p:nvSpPr>
        <p:spPr bwMode="auto">
          <a:xfrm>
            <a:off x="3582991" y="4624101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grpSp>
        <p:nvGrpSpPr>
          <p:cNvPr id="100357" name="Group 5"/>
          <p:cNvGrpSpPr>
            <a:grpSpLocks/>
          </p:cNvGrpSpPr>
          <p:nvPr/>
        </p:nvGrpSpPr>
        <p:grpSpPr bwMode="auto">
          <a:xfrm>
            <a:off x="2936878" y="5200364"/>
            <a:ext cx="1943100" cy="576263"/>
            <a:chOff x="567" y="2432"/>
            <a:chExt cx="1224" cy="363"/>
          </a:xfrm>
        </p:grpSpPr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567" y="2432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1247" y="2432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0" name="Line 8"/>
            <p:cNvSpPr>
              <a:spLocks noChangeShapeType="1"/>
            </p:cNvSpPr>
            <p:nvPr/>
          </p:nvSpPr>
          <p:spPr bwMode="auto">
            <a:xfrm>
              <a:off x="1383" y="26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00361" name="Text Box 9"/>
            <p:cNvSpPr txBox="1">
              <a:spLocks noChangeArrowheads="1"/>
            </p:cNvSpPr>
            <p:nvPr/>
          </p:nvSpPr>
          <p:spPr bwMode="auto">
            <a:xfrm>
              <a:off x="567" y="2432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</p:grpSp>
      <p:grpSp>
        <p:nvGrpSpPr>
          <p:cNvPr id="100362" name="Group 10"/>
          <p:cNvGrpSpPr>
            <a:grpSpLocks/>
          </p:cNvGrpSpPr>
          <p:nvPr/>
        </p:nvGrpSpPr>
        <p:grpSpPr bwMode="auto">
          <a:xfrm>
            <a:off x="4879978" y="5200364"/>
            <a:ext cx="1943100" cy="576263"/>
            <a:chOff x="567" y="2432"/>
            <a:chExt cx="1224" cy="363"/>
          </a:xfrm>
        </p:grpSpPr>
        <p:sp>
          <p:nvSpPr>
            <p:cNvPr id="100363" name="Rectangle 11"/>
            <p:cNvSpPr>
              <a:spLocks noChangeArrowheads="1"/>
            </p:cNvSpPr>
            <p:nvPr/>
          </p:nvSpPr>
          <p:spPr bwMode="auto">
            <a:xfrm>
              <a:off x="567" y="2432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1247" y="2432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5" name="Line 13"/>
            <p:cNvSpPr>
              <a:spLocks noChangeShapeType="1"/>
            </p:cNvSpPr>
            <p:nvPr/>
          </p:nvSpPr>
          <p:spPr bwMode="auto">
            <a:xfrm>
              <a:off x="1383" y="26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00366" name="Text Box 14"/>
            <p:cNvSpPr txBox="1">
              <a:spLocks noChangeArrowheads="1"/>
            </p:cNvSpPr>
            <p:nvPr/>
          </p:nvSpPr>
          <p:spPr bwMode="auto">
            <a:xfrm>
              <a:off x="567" y="2432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</p:grpSp>
      <p:grpSp>
        <p:nvGrpSpPr>
          <p:cNvPr id="100367" name="Group 15"/>
          <p:cNvGrpSpPr>
            <a:grpSpLocks/>
          </p:cNvGrpSpPr>
          <p:nvPr/>
        </p:nvGrpSpPr>
        <p:grpSpPr bwMode="auto">
          <a:xfrm>
            <a:off x="6824666" y="5200364"/>
            <a:ext cx="1943100" cy="576263"/>
            <a:chOff x="567" y="2432"/>
            <a:chExt cx="1224" cy="363"/>
          </a:xfrm>
        </p:grpSpPr>
        <p:sp>
          <p:nvSpPr>
            <p:cNvPr id="100368" name="Rectangle 16"/>
            <p:cNvSpPr>
              <a:spLocks noChangeArrowheads="1"/>
            </p:cNvSpPr>
            <p:nvPr/>
          </p:nvSpPr>
          <p:spPr bwMode="auto">
            <a:xfrm>
              <a:off x="567" y="2432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9" name="Rectangle 17"/>
            <p:cNvSpPr>
              <a:spLocks noChangeArrowheads="1"/>
            </p:cNvSpPr>
            <p:nvPr/>
          </p:nvSpPr>
          <p:spPr bwMode="auto">
            <a:xfrm>
              <a:off x="1247" y="2432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0" name="Line 18"/>
            <p:cNvSpPr>
              <a:spLocks noChangeShapeType="1"/>
            </p:cNvSpPr>
            <p:nvPr/>
          </p:nvSpPr>
          <p:spPr bwMode="auto">
            <a:xfrm>
              <a:off x="1383" y="26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00371" name="Text Box 19"/>
            <p:cNvSpPr txBox="1">
              <a:spLocks noChangeArrowheads="1"/>
            </p:cNvSpPr>
            <p:nvPr/>
          </p:nvSpPr>
          <p:spPr bwMode="auto">
            <a:xfrm>
              <a:off x="567" y="2432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</p:grpSp>
      <p:sp>
        <p:nvSpPr>
          <p:cNvPr id="100372" name="Text Box 20"/>
          <p:cNvSpPr txBox="1">
            <a:spLocks noChangeArrowheads="1"/>
          </p:cNvSpPr>
          <p:nvPr/>
        </p:nvSpPr>
        <p:spPr bwMode="auto">
          <a:xfrm>
            <a:off x="3008316" y="4120863"/>
            <a:ext cx="15113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00" i="1" dirty="0">
                <a:solidFill>
                  <a:srgbClr val="3A68DC"/>
                </a:solidFill>
              </a:rPr>
              <a:t>head</a:t>
            </a:r>
            <a:endParaRPr lang="ru-RU" altLang="en-US" sz="3100" i="1" dirty="0">
              <a:solidFill>
                <a:srgbClr val="3A68DC"/>
              </a:solidFill>
            </a:endParaRPr>
          </a:p>
        </p:txBody>
      </p:sp>
      <p:grpSp>
        <p:nvGrpSpPr>
          <p:cNvPr id="100379" name="Group 27"/>
          <p:cNvGrpSpPr>
            <a:grpSpLocks/>
          </p:cNvGrpSpPr>
          <p:nvPr/>
        </p:nvGrpSpPr>
        <p:grpSpPr bwMode="auto">
          <a:xfrm>
            <a:off x="8767766" y="5200364"/>
            <a:ext cx="1439862" cy="576263"/>
            <a:chOff x="4059" y="3158"/>
            <a:chExt cx="907" cy="363"/>
          </a:xfrm>
        </p:grpSpPr>
        <p:sp>
          <p:nvSpPr>
            <p:cNvPr id="100373" name="Rectangle 21"/>
            <p:cNvSpPr>
              <a:spLocks noChangeArrowheads="1"/>
            </p:cNvSpPr>
            <p:nvPr/>
          </p:nvSpPr>
          <p:spPr bwMode="auto">
            <a:xfrm>
              <a:off x="4059" y="3158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4" name="Rectangle 22"/>
            <p:cNvSpPr>
              <a:spLocks noChangeArrowheads="1"/>
            </p:cNvSpPr>
            <p:nvPr/>
          </p:nvSpPr>
          <p:spPr bwMode="auto">
            <a:xfrm>
              <a:off x="4739" y="3158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5" name="Text Box 23"/>
            <p:cNvSpPr txBox="1">
              <a:spLocks noChangeArrowheads="1"/>
            </p:cNvSpPr>
            <p:nvPr/>
          </p:nvSpPr>
          <p:spPr bwMode="auto">
            <a:xfrm>
              <a:off x="4059" y="3158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</p:grpSp>
      <p:sp>
        <p:nvSpPr>
          <p:cNvPr id="100376" name="Freeform 24"/>
          <p:cNvSpPr>
            <a:spLocks/>
          </p:cNvSpPr>
          <p:nvPr/>
        </p:nvSpPr>
        <p:spPr bwMode="auto">
          <a:xfrm>
            <a:off x="5527679" y="5487702"/>
            <a:ext cx="4537075" cy="923925"/>
          </a:xfrm>
          <a:custGeom>
            <a:avLst/>
            <a:gdLst>
              <a:gd name="T0" fmla="*/ 4325 w 4325"/>
              <a:gd name="T1" fmla="*/ 0 h 582"/>
              <a:gd name="T2" fmla="*/ 3644 w 4325"/>
              <a:gd name="T3" fmla="*/ 499 h 582"/>
              <a:gd name="T4" fmla="*/ 605 w 4325"/>
              <a:gd name="T5" fmla="*/ 499 h 582"/>
              <a:gd name="T6" fmla="*/ 16 w 4325"/>
              <a:gd name="T7" fmla="*/ 182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5" h="582">
                <a:moveTo>
                  <a:pt x="4325" y="0"/>
                </a:moveTo>
                <a:cubicBezTo>
                  <a:pt x="4294" y="208"/>
                  <a:pt x="4264" y="416"/>
                  <a:pt x="3644" y="499"/>
                </a:cubicBezTo>
                <a:cubicBezTo>
                  <a:pt x="3024" y="582"/>
                  <a:pt x="1210" y="552"/>
                  <a:pt x="605" y="499"/>
                </a:cubicBezTo>
                <a:cubicBezTo>
                  <a:pt x="0" y="446"/>
                  <a:pt x="8" y="314"/>
                  <a:pt x="16" y="1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0377" name="AutoShape 25"/>
          <p:cNvSpPr>
            <a:spLocks noChangeArrowheads="1"/>
          </p:cNvSpPr>
          <p:nvPr/>
        </p:nvSpPr>
        <p:spPr bwMode="auto">
          <a:xfrm>
            <a:off x="10712454" y="5344826"/>
            <a:ext cx="360363" cy="360362"/>
          </a:xfrm>
          <a:prstGeom prst="flowChartSummingJunction">
            <a:avLst/>
          </a:prstGeom>
          <a:noFill/>
          <a:ln w="349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8" name="Line 26"/>
          <p:cNvSpPr>
            <a:spLocks noChangeShapeType="1"/>
          </p:cNvSpPr>
          <p:nvPr/>
        </p:nvSpPr>
        <p:spPr bwMode="auto">
          <a:xfrm>
            <a:off x="10063166" y="5487701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2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/>
      <p:bldP spid="100372" grpId="0"/>
      <p:bldP spid="100376" grpId="0" animBg="1"/>
      <p:bldP spid="100377" grpId="0" animBg="1"/>
      <p:bldP spid="100377" grpId="1" animBg="1"/>
      <p:bldP spid="100378" grpId="0" animBg="1"/>
      <p:bldP spid="10037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פעולות על הרשימה</a:t>
            </a:r>
            <a:endParaRPr lang="ru-RU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0066"/>
                </a:solidFill>
              </a:rPr>
              <a:t>Init</a:t>
            </a:r>
            <a:r>
              <a:rPr lang="en-US" altLang="en-US" dirty="0">
                <a:solidFill>
                  <a:srgbClr val="FF0066"/>
                </a:solidFill>
              </a:rPr>
              <a:t>(head)</a:t>
            </a:r>
            <a:r>
              <a:rPr lang="he-IL" altLang="en-US" dirty="0"/>
              <a:t> – </a:t>
            </a:r>
            <a:r>
              <a:rPr lang="he-IL" altLang="en-US" dirty="0" err="1"/>
              <a:t>איתחול</a:t>
            </a:r>
            <a:r>
              <a:rPr lang="he-IL" altLang="en-US" dirty="0"/>
              <a:t> הרשימה (ריקה), </a:t>
            </a:r>
            <a:r>
              <a:rPr lang="en-US" altLang="en-US" dirty="0"/>
              <a:t>head</a:t>
            </a:r>
            <a:r>
              <a:rPr lang="he-IL" altLang="en-US" dirty="0"/>
              <a:t> – קישור לראש </a:t>
            </a:r>
            <a:r>
              <a:rPr lang="he-IL" altLang="en-US" dirty="0" smtClean="0"/>
              <a:t>הרשימה.</a:t>
            </a:r>
            <a:endParaRPr lang="he-IL" altLang="en-US" dirty="0"/>
          </a:p>
          <a:p>
            <a:r>
              <a:rPr lang="en-US" altLang="en-US" dirty="0">
                <a:solidFill>
                  <a:srgbClr val="FF0066"/>
                </a:solidFill>
              </a:rPr>
              <a:t>Insert(</a:t>
            </a:r>
            <a:r>
              <a:rPr lang="en-US" altLang="en-US" dirty="0" err="1">
                <a:solidFill>
                  <a:srgbClr val="FF0066"/>
                </a:solidFill>
              </a:rPr>
              <a:t>node,value</a:t>
            </a:r>
            <a:r>
              <a:rPr lang="en-US" altLang="en-US" dirty="0">
                <a:solidFill>
                  <a:srgbClr val="FF0066"/>
                </a:solidFill>
              </a:rPr>
              <a:t>)</a:t>
            </a:r>
            <a:r>
              <a:rPr lang="he-IL" altLang="en-US" dirty="0"/>
              <a:t> – הכנסת רשומה חדשה המכילה מידע </a:t>
            </a:r>
            <a:r>
              <a:rPr lang="en-US" altLang="en-US" dirty="0"/>
              <a:t>value</a:t>
            </a:r>
            <a:r>
              <a:rPr lang="he-IL" altLang="en-US" dirty="0"/>
              <a:t> אחרי רשומה </a:t>
            </a:r>
            <a:r>
              <a:rPr lang="en-US" altLang="en-US" dirty="0"/>
              <a:t>node</a:t>
            </a:r>
            <a:endParaRPr lang="he-IL" altLang="en-US" dirty="0"/>
          </a:p>
          <a:p>
            <a:r>
              <a:rPr lang="en-US" altLang="en-US" dirty="0">
                <a:solidFill>
                  <a:srgbClr val="FF0066"/>
                </a:solidFill>
              </a:rPr>
              <a:t>Delete(node)</a:t>
            </a:r>
            <a:r>
              <a:rPr lang="he-IL" altLang="en-US" dirty="0"/>
              <a:t> - מחיקת רשומה </a:t>
            </a:r>
            <a:r>
              <a:rPr lang="he-IL" altLang="en-US" u="sng" dirty="0"/>
              <a:t>אחרי</a:t>
            </a:r>
            <a:r>
              <a:rPr lang="he-IL" altLang="en-US" dirty="0"/>
              <a:t> </a:t>
            </a:r>
            <a:r>
              <a:rPr lang="en-US" altLang="en-US" dirty="0"/>
              <a:t>node</a:t>
            </a:r>
            <a:endParaRPr lang="he-IL" altLang="en-US" dirty="0"/>
          </a:p>
          <a:p>
            <a:r>
              <a:rPr lang="en-US" altLang="en-US" dirty="0">
                <a:solidFill>
                  <a:srgbClr val="FF0066"/>
                </a:solidFill>
              </a:rPr>
              <a:t>Find(</a:t>
            </a:r>
            <a:r>
              <a:rPr lang="en-US" altLang="en-US" dirty="0" err="1">
                <a:solidFill>
                  <a:srgbClr val="FF0066"/>
                </a:solidFill>
              </a:rPr>
              <a:t>head,value</a:t>
            </a:r>
            <a:r>
              <a:rPr lang="en-US" altLang="en-US" dirty="0">
                <a:solidFill>
                  <a:srgbClr val="FF0066"/>
                </a:solidFill>
              </a:rPr>
              <a:t>)</a:t>
            </a:r>
            <a:r>
              <a:rPr lang="he-IL" altLang="en-US" dirty="0"/>
              <a:t> – חיפוש מידע </a:t>
            </a:r>
            <a:r>
              <a:rPr lang="en-US" altLang="en-US" dirty="0"/>
              <a:t>value</a:t>
            </a:r>
            <a:r>
              <a:rPr lang="he-IL" altLang="en-US" dirty="0"/>
              <a:t> ברשימה החל מ- </a:t>
            </a:r>
            <a:r>
              <a:rPr lang="en-US" altLang="en-US" dirty="0"/>
              <a:t>head</a:t>
            </a:r>
            <a:endParaRPr lang="ru-R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A86C-5A39-4EF3-8ECF-370A26F9D2DC}" type="slidenum">
              <a:rPr lang="ru-RU" altLang="en-US"/>
              <a:pPr/>
              <a:t>4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336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 smtClean="0"/>
              <a:t>דוגמה – רשימת לולאה</a:t>
            </a:r>
            <a:endParaRPr lang="ru-RU" altLang="en-US" sz="2300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he-IL" altLang="en-US" sz="3400" u="sng" dirty="0">
                <a:solidFill>
                  <a:srgbClr val="FF0066"/>
                </a:solidFill>
              </a:rPr>
              <a:t>פתרון</a:t>
            </a:r>
            <a:r>
              <a:rPr lang="he-IL" altLang="en-US" dirty="0"/>
              <a:t>:</a:t>
            </a:r>
          </a:p>
          <a:p>
            <a:r>
              <a:rPr lang="he-IL" altLang="en-US" dirty="0"/>
              <a:t>נרוץ על הרשימה החל מ-</a:t>
            </a:r>
            <a:r>
              <a:rPr lang="en-US" altLang="en-US" dirty="0"/>
              <a:t>head</a:t>
            </a:r>
            <a:r>
              <a:rPr lang="he-IL" altLang="en-US" dirty="0"/>
              <a:t> עם </a:t>
            </a:r>
            <a:r>
              <a:rPr lang="he-IL" altLang="en-US" dirty="0">
                <a:solidFill>
                  <a:srgbClr val="FF0066"/>
                </a:solidFill>
              </a:rPr>
              <a:t>2</a:t>
            </a:r>
            <a:r>
              <a:rPr lang="he-IL" altLang="en-US" dirty="0"/>
              <a:t> מצביעים:</a:t>
            </a:r>
          </a:p>
          <a:p>
            <a:pPr lvl="1"/>
            <a:r>
              <a:rPr lang="en-US" altLang="en-US" dirty="0"/>
              <a:t>slow</a:t>
            </a:r>
            <a:r>
              <a:rPr lang="he-IL" altLang="en-US" dirty="0"/>
              <a:t> – בכל צעד יתקדם לרשומה הבאה</a:t>
            </a:r>
          </a:p>
          <a:p>
            <a:pPr lvl="1"/>
            <a:r>
              <a:rPr lang="en-US" altLang="en-US" dirty="0"/>
              <a:t>fast</a:t>
            </a:r>
            <a:r>
              <a:rPr lang="he-IL" altLang="en-US" dirty="0"/>
              <a:t> – בכל צעד יתקדם בשתי רשומות</a:t>
            </a:r>
          </a:p>
          <a:p>
            <a:r>
              <a:rPr lang="he-IL" altLang="en-US" dirty="0" smtClean="0"/>
              <a:t>תנאי </a:t>
            </a:r>
            <a:r>
              <a:rPr lang="he-IL" altLang="en-US" dirty="0"/>
              <a:t>סיום אפשריים של האלגוריתם:</a:t>
            </a:r>
          </a:p>
          <a:p>
            <a:pPr lvl="1"/>
            <a:r>
              <a:rPr lang="he-IL" altLang="en-US" dirty="0"/>
              <a:t>אם </a:t>
            </a:r>
            <a:r>
              <a:rPr lang="en-US" altLang="en-US" dirty="0"/>
              <a:t>fast</a:t>
            </a:r>
            <a:r>
              <a:rPr lang="he-IL" altLang="en-US" dirty="0"/>
              <a:t> מגיע לסימן הסוף – אין לולאה ברשימה</a:t>
            </a:r>
          </a:p>
          <a:p>
            <a:pPr lvl="1"/>
            <a:r>
              <a:rPr lang="he-IL" altLang="en-US" dirty="0"/>
              <a:t>אם </a:t>
            </a:r>
            <a:r>
              <a:rPr lang="en-US" altLang="en-US" dirty="0"/>
              <a:t>fast</a:t>
            </a:r>
            <a:r>
              <a:rPr lang="he-IL" altLang="en-US" dirty="0"/>
              <a:t> משיג את </a:t>
            </a:r>
            <a:r>
              <a:rPr lang="en-US" altLang="en-US" dirty="0"/>
              <a:t>slow</a:t>
            </a:r>
            <a:r>
              <a:rPr lang="he-IL" altLang="en-US" dirty="0"/>
              <a:t> – יש לולאה ברשימה</a:t>
            </a:r>
            <a:endParaRPr lang="ru-R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F177-F58C-46D1-8E04-CF5AFF18F2F9}" type="slidenum">
              <a:rPr lang="ru-RU" altLang="en-US"/>
              <a:pPr/>
              <a:t>40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556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רשימה </a:t>
            </a:r>
            <a:r>
              <a:rPr lang="he-IL" altLang="en-US" dirty="0" smtClean="0"/>
              <a:t>דו מקושרת</a:t>
            </a:r>
            <a:endParaRPr lang="ru-RU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>
                <a:solidFill>
                  <a:srgbClr val="FF0066"/>
                </a:solidFill>
              </a:rPr>
              <a:t>רשימה </a:t>
            </a:r>
            <a:r>
              <a:rPr lang="he-IL" altLang="en-US" dirty="0" smtClean="0">
                <a:solidFill>
                  <a:srgbClr val="FF0066"/>
                </a:solidFill>
              </a:rPr>
              <a:t>דו מקושרת </a:t>
            </a:r>
            <a:r>
              <a:rPr lang="he-IL" altLang="en-US" dirty="0" smtClean="0"/>
              <a:t>(</a:t>
            </a:r>
            <a:r>
              <a:rPr lang="en-US" altLang="en-US" dirty="0" smtClean="0"/>
              <a:t>doubly circular </a:t>
            </a:r>
            <a:r>
              <a:rPr lang="en-US" altLang="en-US" dirty="0"/>
              <a:t>linked list</a:t>
            </a:r>
            <a:r>
              <a:rPr lang="he-IL" altLang="en-US" dirty="0"/>
              <a:t>) </a:t>
            </a:r>
            <a:r>
              <a:rPr lang="he-IL" altLang="en-US" dirty="0" smtClean="0"/>
              <a:t>מוגדרת כרשימה דו כיוונית מעגלית.</a:t>
            </a:r>
          </a:p>
          <a:p>
            <a:pPr lvl="1"/>
            <a:r>
              <a:rPr lang="he-IL" altLang="en-US" dirty="0" smtClean="0"/>
              <a:t>המצביע </a:t>
            </a:r>
            <a:r>
              <a:rPr lang="en-US" altLang="en-US" dirty="0" smtClean="0"/>
              <a:t>next</a:t>
            </a:r>
            <a:r>
              <a:rPr lang="he-IL" altLang="en-US" dirty="0" smtClean="0"/>
              <a:t> של האיבר האחרון מצביע לאיבר הראשון.</a:t>
            </a:r>
          </a:p>
          <a:p>
            <a:pPr lvl="1"/>
            <a:r>
              <a:rPr lang="he-IL" altLang="en-US" dirty="0" smtClean="0"/>
              <a:t>המצביע </a:t>
            </a:r>
            <a:r>
              <a:rPr lang="en-US" altLang="en-US" dirty="0" err="1" smtClean="0"/>
              <a:t>prev</a:t>
            </a:r>
            <a:r>
              <a:rPr lang="he-IL" altLang="en-US" dirty="0" smtClean="0"/>
              <a:t> של האיבר הראשון מצביע לאיבר האחרון.</a:t>
            </a:r>
          </a:p>
          <a:p>
            <a:endParaRPr lang="he-IL" altLang="en-US" dirty="0" smtClean="0"/>
          </a:p>
          <a:p>
            <a:endParaRPr lang="ru-RU" alt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8D34-23B6-42D7-AE1F-8ED87C36A65C}" type="slidenum">
              <a:rPr lang="ru-RU" altLang="en-US"/>
              <a:pPr/>
              <a:t>41</a:t>
            </a:fld>
            <a:endParaRPr lang="ru-RU" altLang="en-US"/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3717925" y="44370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3143250" y="3933825"/>
            <a:ext cx="15113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00" i="1">
                <a:solidFill>
                  <a:srgbClr val="3A68DC"/>
                </a:solidFill>
              </a:rPr>
              <a:t>head</a:t>
            </a:r>
            <a:endParaRPr lang="ru-RU" altLang="en-US" sz="3100" i="1">
              <a:solidFill>
                <a:srgbClr val="3A68DC"/>
              </a:solidFill>
            </a:endParaRPr>
          </a:p>
        </p:txBody>
      </p:sp>
      <p:grpSp>
        <p:nvGrpSpPr>
          <p:cNvPr id="70685" name="Group 29"/>
          <p:cNvGrpSpPr>
            <a:grpSpLocks/>
          </p:cNvGrpSpPr>
          <p:nvPr/>
        </p:nvGrpSpPr>
        <p:grpSpPr bwMode="auto">
          <a:xfrm>
            <a:off x="7104064" y="5013326"/>
            <a:ext cx="2303462" cy="576263"/>
            <a:chOff x="3515" y="3158"/>
            <a:chExt cx="1451" cy="363"/>
          </a:xfrm>
        </p:grpSpPr>
        <p:sp>
          <p:nvSpPr>
            <p:cNvPr id="70679" name="Rectangle 23"/>
            <p:cNvSpPr>
              <a:spLocks noChangeArrowheads="1"/>
            </p:cNvSpPr>
            <p:nvPr/>
          </p:nvSpPr>
          <p:spPr bwMode="auto">
            <a:xfrm>
              <a:off x="4059" y="3158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0" name="Rectangle 24"/>
            <p:cNvSpPr>
              <a:spLocks noChangeArrowheads="1"/>
            </p:cNvSpPr>
            <p:nvPr/>
          </p:nvSpPr>
          <p:spPr bwMode="auto">
            <a:xfrm>
              <a:off x="4739" y="3158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2" name="Text Box 26"/>
            <p:cNvSpPr txBox="1">
              <a:spLocks noChangeArrowheads="1"/>
            </p:cNvSpPr>
            <p:nvPr/>
          </p:nvSpPr>
          <p:spPr bwMode="auto">
            <a:xfrm>
              <a:off x="4059" y="3158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3833" y="3158"/>
              <a:ext cx="227" cy="363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auto">
            <a:xfrm flipH="1">
              <a:off x="3515" y="329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70686" name="Group 30"/>
          <p:cNvGrpSpPr>
            <a:grpSpLocks/>
          </p:cNvGrpSpPr>
          <p:nvPr/>
        </p:nvGrpSpPr>
        <p:grpSpPr bwMode="auto">
          <a:xfrm>
            <a:off x="4800600" y="5013326"/>
            <a:ext cx="2808288" cy="576263"/>
            <a:chOff x="3515" y="3158"/>
            <a:chExt cx="1769" cy="363"/>
          </a:xfrm>
        </p:grpSpPr>
        <p:sp>
          <p:nvSpPr>
            <p:cNvPr id="70687" name="Rectangle 31"/>
            <p:cNvSpPr>
              <a:spLocks noChangeArrowheads="1"/>
            </p:cNvSpPr>
            <p:nvPr/>
          </p:nvSpPr>
          <p:spPr bwMode="auto">
            <a:xfrm>
              <a:off x="4059" y="3158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8" name="Rectangle 32"/>
            <p:cNvSpPr>
              <a:spLocks noChangeArrowheads="1"/>
            </p:cNvSpPr>
            <p:nvPr/>
          </p:nvSpPr>
          <p:spPr bwMode="auto">
            <a:xfrm>
              <a:off x="4739" y="3158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9" name="Line 33"/>
            <p:cNvSpPr>
              <a:spLocks noChangeShapeType="1"/>
            </p:cNvSpPr>
            <p:nvPr/>
          </p:nvSpPr>
          <p:spPr bwMode="auto">
            <a:xfrm>
              <a:off x="4876" y="338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70690" name="Text Box 34"/>
            <p:cNvSpPr txBox="1">
              <a:spLocks noChangeArrowheads="1"/>
            </p:cNvSpPr>
            <p:nvPr/>
          </p:nvSpPr>
          <p:spPr bwMode="auto">
            <a:xfrm>
              <a:off x="4059" y="3158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  <p:sp>
          <p:nvSpPr>
            <p:cNvPr id="70691" name="Rectangle 35"/>
            <p:cNvSpPr>
              <a:spLocks noChangeArrowheads="1"/>
            </p:cNvSpPr>
            <p:nvPr/>
          </p:nvSpPr>
          <p:spPr bwMode="auto">
            <a:xfrm>
              <a:off x="3833" y="3158"/>
              <a:ext cx="227" cy="363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2" name="Line 36"/>
            <p:cNvSpPr>
              <a:spLocks noChangeShapeType="1"/>
            </p:cNvSpPr>
            <p:nvPr/>
          </p:nvSpPr>
          <p:spPr bwMode="auto">
            <a:xfrm flipH="1">
              <a:off x="3515" y="329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70693" name="Group 37"/>
          <p:cNvGrpSpPr>
            <a:grpSpLocks/>
          </p:cNvGrpSpPr>
          <p:nvPr/>
        </p:nvGrpSpPr>
        <p:grpSpPr bwMode="auto">
          <a:xfrm>
            <a:off x="3000375" y="5013326"/>
            <a:ext cx="2303463" cy="576263"/>
            <a:chOff x="3833" y="3158"/>
            <a:chExt cx="1451" cy="363"/>
          </a:xfrm>
        </p:grpSpPr>
        <p:sp>
          <p:nvSpPr>
            <p:cNvPr id="70694" name="Rectangle 38"/>
            <p:cNvSpPr>
              <a:spLocks noChangeArrowheads="1"/>
            </p:cNvSpPr>
            <p:nvPr/>
          </p:nvSpPr>
          <p:spPr bwMode="auto">
            <a:xfrm>
              <a:off x="4059" y="3158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5" name="Rectangle 39"/>
            <p:cNvSpPr>
              <a:spLocks noChangeArrowheads="1"/>
            </p:cNvSpPr>
            <p:nvPr/>
          </p:nvSpPr>
          <p:spPr bwMode="auto">
            <a:xfrm>
              <a:off x="4739" y="3158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6" name="Line 40"/>
            <p:cNvSpPr>
              <a:spLocks noChangeShapeType="1"/>
            </p:cNvSpPr>
            <p:nvPr/>
          </p:nvSpPr>
          <p:spPr bwMode="auto">
            <a:xfrm>
              <a:off x="4876" y="338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70697" name="Text Box 41"/>
            <p:cNvSpPr txBox="1">
              <a:spLocks noChangeArrowheads="1"/>
            </p:cNvSpPr>
            <p:nvPr/>
          </p:nvSpPr>
          <p:spPr bwMode="auto">
            <a:xfrm>
              <a:off x="4059" y="3158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  <p:sp>
          <p:nvSpPr>
            <p:cNvPr id="70698" name="Rectangle 42"/>
            <p:cNvSpPr>
              <a:spLocks noChangeArrowheads="1"/>
            </p:cNvSpPr>
            <p:nvPr/>
          </p:nvSpPr>
          <p:spPr bwMode="auto">
            <a:xfrm>
              <a:off x="3833" y="3158"/>
              <a:ext cx="227" cy="363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701" name="Line 45"/>
          <p:cNvSpPr>
            <a:spLocks noChangeShapeType="1"/>
          </p:cNvSpPr>
          <p:nvPr/>
        </p:nvSpPr>
        <p:spPr bwMode="auto">
          <a:xfrm>
            <a:off x="8399463" y="44370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0702" name="Text Box 46"/>
          <p:cNvSpPr txBox="1">
            <a:spLocks noChangeArrowheads="1"/>
          </p:cNvSpPr>
          <p:nvPr/>
        </p:nvSpPr>
        <p:spPr bwMode="auto">
          <a:xfrm>
            <a:off x="7751763" y="3933825"/>
            <a:ext cx="15113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100" i="1">
                <a:solidFill>
                  <a:srgbClr val="3A68DC"/>
                </a:solidFill>
              </a:rPr>
              <a:t>tail</a:t>
            </a:r>
            <a:endParaRPr lang="ru-RU" altLang="en-US" sz="3100" i="1">
              <a:solidFill>
                <a:srgbClr val="3A68DC"/>
              </a:solidFill>
            </a:endParaRPr>
          </a:p>
        </p:txBody>
      </p:sp>
      <p:sp>
        <p:nvSpPr>
          <p:cNvPr id="34" name="Freeform 24"/>
          <p:cNvSpPr>
            <a:spLocks/>
          </p:cNvSpPr>
          <p:nvPr/>
        </p:nvSpPr>
        <p:spPr bwMode="auto">
          <a:xfrm>
            <a:off x="4321462" y="5307808"/>
            <a:ext cx="4838127" cy="923925"/>
          </a:xfrm>
          <a:custGeom>
            <a:avLst/>
            <a:gdLst>
              <a:gd name="T0" fmla="*/ 4325 w 4325"/>
              <a:gd name="T1" fmla="*/ 0 h 582"/>
              <a:gd name="T2" fmla="*/ 3644 w 4325"/>
              <a:gd name="T3" fmla="*/ 499 h 582"/>
              <a:gd name="T4" fmla="*/ 605 w 4325"/>
              <a:gd name="T5" fmla="*/ 499 h 582"/>
              <a:gd name="T6" fmla="*/ 16 w 4325"/>
              <a:gd name="T7" fmla="*/ 182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5" h="582">
                <a:moveTo>
                  <a:pt x="4325" y="0"/>
                </a:moveTo>
                <a:cubicBezTo>
                  <a:pt x="4294" y="208"/>
                  <a:pt x="4264" y="416"/>
                  <a:pt x="3644" y="499"/>
                </a:cubicBezTo>
                <a:cubicBezTo>
                  <a:pt x="3024" y="582"/>
                  <a:pt x="1210" y="552"/>
                  <a:pt x="605" y="499"/>
                </a:cubicBezTo>
                <a:cubicBezTo>
                  <a:pt x="0" y="446"/>
                  <a:pt x="8" y="314"/>
                  <a:pt x="16" y="182"/>
                </a:cubicBezTo>
              </a:path>
            </a:pathLst>
          </a:custGeom>
          <a:noFill/>
          <a:ln w="9525" cap="flat" cmpd="sng">
            <a:solidFill>
              <a:srgbClr val="002060"/>
            </a:solidFill>
            <a:prstDash val="solid"/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35" name="Freeform 24"/>
          <p:cNvSpPr>
            <a:spLocks/>
          </p:cNvSpPr>
          <p:nvPr/>
        </p:nvSpPr>
        <p:spPr bwMode="auto">
          <a:xfrm flipH="1">
            <a:off x="3158714" y="5299538"/>
            <a:ext cx="5009386" cy="923925"/>
          </a:xfrm>
          <a:custGeom>
            <a:avLst/>
            <a:gdLst>
              <a:gd name="T0" fmla="*/ 4325 w 4325"/>
              <a:gd name="T1" fmla="*/ 0 h 582"/>
              <a:gd name="T2" fmla="*/ 3644 w 4325"/>
              <a:gd name="T3" fmla="*/ 499 h 582"/>
              <a:gd name="T4" fmla="*/ 605 w 4325"/>
              <a:gd name="T5" fmla="*/ 499 h 582"/>
              <a:gd name="T6" fmla="*/ 16 w 4325"/>
              <a:gd name="T7" fmla="*/ 182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5" h="582">
                <a:moveTo>
                  <a:pt x="4325" y="0"/>
                </a:moveTo>
                <a:cubicBezTo>
                  <a:pt x="4294" y="208"/>
                  <a:pt x="4264" y="416"/>
                  <a:pt x="3644" y="499"/>
                </a:cubicBezTo>
                <a:cubicBezTo>
                  <a:pt x="3024" y="582"/>
                  <a:pt x="1210" y="552"/>
                  <a:pt x="605" y="499"/>
                </a:cubicBezTo>
                <a:cubicBezTo>
                  <a:pt x="0" y="446"/>
                  <a:pt x="8" y="314"/>
                  <a:pt x="16" y="182"/>
                </a:cubicBez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רשימה דו מקושרת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אם יש איבר אחד אז כל המצביעים שלו מצביעים לעצמו.</a:t>
            </a:r>
          </a:p>
          <a:p>
            <a:r>
              <a:rPr lang="he-IL" dirty="0" smtClean="0"/>
              <a:t>כמו ברשימה מעגלית יהיו המצביעים </a:t>
            </a:r>
            <a:r>
              <a:rPr lang="en-US" dirty="0" smtClean="0"/>
              <a:t>head</a:t>
            </a:r>
            <a:r>
              <a:rPr lang="he-IL" dirty="0" smtClean="0"/>
              <a:t> ו </a:t>
            </a:r>
            <a:r>
              <a:rPr lang="en-US" dirty="0" smtClean="0"/>
              <a:t>tail</a:t>
            </a:r>
            <a:r>
              <a:rPr lang="he-IL" dirty="0" smtClean="0"/>
              <a:t> שדות במבנה הרשימה.</a:t>
            </a:r>
          </a:p>
          <a:p>
            <a:r>
              <a:rPr lang="he-IL" dirty="0" smtClean="0"/>
              <a:t>רשימה כזו היא בעצם שתי רשימות מעגליות אחת עם כיוון השעון והשנייה נגד כיוון השעון.</a:t>
            </a:r>
          </a:p>
          <a:p>
            <a:r>
              <a:rPr lang="he-IL" dirty="0" smtClean="0"/>
              <a:t>ניתן לעבוד עם כותר.</a:t>
            </a:r>
          </a:p>
          <a:p>
            <a:endParaRPr lang="he-I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1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רשימה דו </a:t>
            </a:r>
            <a:r>
              <a:rPr lang="he-IL" dirty="0" smtClean="0"/>
              <a:t>מקושרת - יתרונות</a:t>
            </a:r>
            <a:endParaRPr lang="ru-RU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1325" indent="-441325">
              <a:buNone/>
            </a:pPr>
            <a:r>
              <a:rPr lang="he-IL" altLang="en-US" u="sng" dirty="0"/>
              <a:t>יתרונות</a:t>
            </a:r>
            <a:r>
              <a:rPr lang="he-IL" altLang="en-US" dirty="0"/>
              <a:t>:</a:t>
            </a:r>
          </a:p>
          <a:p>
            <a:pPr marL="441325" indent="-441325">
              <a:buClr>
                <a:srgbClr val="FF0066"/>
              </a:buClr>
              <a:buSzPct val="115000"/>
              <a:buFont typeface="Wingdings" panose="05000000000000000000" pitchFamily="2" charset="2"/>
              <a:buChar char="J"/>
            </a:pPr>
            <a:r>
              <a:rPr lang="he-IL" altLang="en-US" dirty="0" smtClean="0"/>
              <a:t>שילוב היתרונות של רשימה מעגלית ורשימה דו כיוונית.</a:t>
            </a:r>
          </a:p>
          <a:p>
            <a:pPr marL="441325" indent="-441325">
              <a:buClr>
                <a:srgbClr val="FF0066"/>
              </a:buClr>
              <a:buSzPct val="115000"/>
              <a:buFont typeface="Wingdings" panose="05000000000000000000" pitchFamily="2" charset="2"/>
              <a:buChar char="J"/>
            </a:pPr>
            <a:endParaRPr lang="he-IL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F4FA-1898-45F9-A1FE-D1527E14BDB9}" type="slidenum">
              <a:rPr lang="ru-RU" altLang="en-US"/>
              <a:pPr/>
              <a:t>43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6015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ביחידה זו למדנו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65006" y="1282149"/>
            <a:ext cx="10259568" cy="4959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6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73252" indent="-342900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 sz="3200" i="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8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 sz="2400" i="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860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רשימה מקושרת חד כיוונית</a:t>
            </a:r>
          </a:p>
          <a:p>
            <a:pPr lvl="1"/>
            <a:r>
              <a:rPr lang="he-IL" dirty="0" smtClean="0"/>
              <a:t>הגדרה</a:t>
            </a:r>
          </a:p>
          <a:p>
            <a:pPr lvl="1"/>
            <a:r>
              <a:rPr lang="he-IL" dirty="0" smtClean="0"/>
              <a:t>פעולות</a:t>
            </a:r>
            <a:r>
              <a:rPr lang="en-US" dirty="0" smtClean="0"/>
              <a:t> </a:t>
            </a:r>
            <a:r>
              <a:rPr lang="he-IL" dirty="0" smtClean="0"/>
              <a:t> על רשימה</a:t>
            </a:r>
          </a:p>
          <a:p>
            <a:pPr lvl="1"/>
            <a:r>
              <a:rPr lang="he-IL" dirty="0" smtClean="0"/>
              <a:t>יתרונות וחסרונות הרשימה</a:t>
            </a:r>
          </a:p>
          <a:p>
            <a:pPr lvl="1"/>
            <a:r>
              <a:rPr lang="he-IL" dirty="0" smtClean="0"/>
              <a:t>מימושים ב </a:t>
            </a:r>
            <a:r>
              <a:rPr lang="en-US" dirty="0" smtClean="0"/>
              <a:t>C</a:t>
            </a:r>
            <a:endParaRPr lang="he-IL" dirty="0" smtClean="0"/>
          </a:p>
          <a:p>
            <a:r>
              <a:rPr lang="he-IL" dirty="0" smtClean="0"/>
              <a:t>רשימה מקושרת דו כיוונית</a:t>
            </a:r>
          </a:p>
          <a:p>
            <a:r>
              <a:rPr lang="he-IL" dirty="0" smtClean="0"/>
              <a:t>רשימה מקושרת מעגלית (לימוד עצמי)</a:t>
            </a:r>
          </a:p>
          <a:p>
            <a:r>
              <a:rPr lang="he-IL" dirty="0" smtClean="0"/>
              <a:t>רשימה דו מקושרת (לימוד עצמי)</a:t>
            </a:r>
          </a:p>
        </p:txBody>
      </p:sp>
    </p:spTree>
    <p:extLst>
      <p:ext uri="{BB962C8B-B14F-4D97-AF65-F5344CB8AC3E}">
        <p14:creationId xmlns:p14="http://schemas.microsoft.com/office/powerpoint/2010/main" val="322590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פעולות </a:t>
            </a:r>
            <a:r>
              <a:rPr lang="he-IL" altLang="en-US" dirty="0" smtClean="0"/>
              <a:t>נוספות</a:t>
            </a:r>
            <a:endParaRPr lang="ru-RU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 smtClean="0"/>
              <a:t>בדיקה האם הרשימה ריקה</a:t>
            </a:r>
          </a:p>
          <a:p>
            <a:r>
              <a:rPr lang="he-IL" altLang="en-US" dirty="0" smtClean="0"/>
              <a:t>עדכון ערך של איבר:</a:t>
            </a:r>
          </a:p>
          <a:p>
            <a:pPr lvl="1"/>
            <a:r>
              <a:rPr lang="he-IL" altLang="en-US" dirty="0"/>
              <a:t>עדכון האיבר שנמצא במקום </a:t>
            </a:r>
            <a:r>
              <a:rPr lang="en-US" altLang="en-US" dirty="0"/>
              <a:t>k </a:t>
            </a:r>
            <a:r>
              <a:rPr lang="he-IL" altLang="en-US" dirty="0" smtClean="0"/>
              <a:t> ברשימה </a:t>
            </a:r>
            <a:r>
              <a:rPr lang="he-IL" altLang="en-US" dirty="0"/>
              <a:t>לערך חדש</a:t>
            </a:r>
          </a:p>
          <a:p>
            <a:pPr lvl="1"/>
            <a:r>
              <a:rPr lang="he-IL" altLang="en-US" dirty="0"/>
              <a:t>עדכון האיבר שערכו </a:t>
            </a:r>
            <a:r>
              <a:rPr lang="en-US" altLang="en-US" dirty="0"/>
              <a:t>x </a:t>
            </a:r>
            <a:r>
              <a:rPr lang="he-IL" altLang="en-US" dirty="0" smtClean="0"/>
              <a:t> לערך </a:t>
            </a:r>
            <a:r>
              <a:rPr lang="he-IL" altLang="en-US" dirty="0"/>
              <a:t>חדש</a:t>
            </a:r>
          </a:p>
          <a:p>
            <a:endParaRPr lang="he-IL" altLang="en-US" dirty="0" smtClean="0"/>
          </a:p>
          <a:p>
            <a:endParaRPr lang="ru-R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A86C-5A39-4EF3-8ECF-370A26F9D2DC}" type="slidenum">
              <a:rPr lang="ru-RU" altLang="en-US"/>
              <a:pPr/>
              <a:t>5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2883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דגשים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890" y="1282149"/>
            <a:ext cx="10628278" cy="4959626"/>
          </a:xfrm>
        </p:spPr>
        <p:txBody>
          <a:bodyPr/>
          <a:lstStyle/>
          <a:p>
            <a:r>
              <a:rPr lang="he-IL" dirty="0"/>
              <a:t>רשימה מקושרת אינה מערך, האברים שלה לא בהכרח נמצאים ברצף בזיכרון.</a:t>
            </a:r>
            <a:endParaRPr lang="en-US" dirty="0"/>
          </a:p>
          <a:p>
            <a:r>
              <a:rPr lang="he-IL" dirty="0" smtClean="0"/>
              <a:t>לא ניתן לגשת לאיבר של רשימה מקושרת כשם שניגשים לאיבר במערך, </a:t>
            </a:r>
            <a:r>
              <a:rPr lang="en-US" dirty="0" smtClean="0"/>
              <a:t>A[n]</a:t>
            </a:r>
            <a:r>
              <a:rPr lang="he-IL" dirty="0" smtClean="0"/>
              <a:t> והאיבר הבא אינו </a:t>
            </a:r>
            <a:r>
              <a:rPr lang="en-US" dirty="0" smtClean="0"/>
              <a:t>A[n+1]</a:t>
            </a:r>
            <a:r>
              <a:rPr lang="he-IL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F394-AEB2-4F81-8B69-EB22E76687CE}" type="slidenum">
              <a:rPr lang="ru-RU" altLang="en-US"/>
              <a:pPr/>
              <a:t>7</a:t>
            </a:fld>
            <a:endParaRPr lang="ru-RU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 err="1" smtClean="0"/>
              <a:t>איתחול</a:t>
            </a:r>
            <a:r>
              <a:rPr lang="he-IL" altLang="en-US" dirty="0" smtClean="0"/>
              <a:t> רשימה - </a:t>
            </a:r>
            <a:r>
              <a:rPr lang="en-US" altLang="en-US" dirty="0" err="1" smtClean="0"/>
              <a:t>Init</a:t>
            </a:r>
            <a:r>
              <a:rPr lang="en-US" altLang="en-US" dirty="0" smtClean="0"/>
              <a:t>(head</a:t>
            </a:r>
            <a:r>
              <a:rPr lang="en-US" altLang="en-US" dirty="0"/>
              <a:t>)</a:t>
            </a:r>
            <a:r>
              <a:rPr lang="he-IL" altLang="en-US" dirty="0"/>
              <a:t> </a:t>
            </a:r>
            <a:endParaRPr lang="ru-RU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en-US" dirty="0"/>
              <a:t>לקשר </a:t>
            </a:r>
            <a:r>
              <a:rPr lang="en-US" altLang="en-US" dirty="0"/>
              <a:t>head</a:t>
            </a:r>
            <a:r>
              <a:rPr lang="he-IL" altLang="en-US" dirty="0"/>
              <a:t> לסימן </a:t>
            </a:r>
            <a:r>
              <a:rPr lang="he-IL" altLang="en-US" dirty="0" smtClean="0"/>
              <a:t>הסוף </a:t>
            </a:r>
            <a:r>
              <a:rPr lang="en-US" altLang="en-US" dirty="0" smtClean="0"/>
              <a:t>NULL</a:t>
            </a:r>
            <a:endParaRPr lang="he-IL" altLang="en-US" dirty="0" smtClean="0"/>
          </a:p>
          <a:p>
            <a:r>
              <a:rPr lang="he-IL" altLang="en-US" dirty="0" smtClean="0"/>
              <a:t>זוהי בעצם רשימה ריקה.</a:t>
            </a:r>
          </a:p>
          <a:p>
            <a:pPr>
              <a:buFont typeface="Wingdings" panose="05000000000000000000" pitchFamily="2" charset="2"/>
              <a:buNone/>
            </a:pPr>
            <a:endParaRPr lang="ru-RU" altLang="en-US" dirty="0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4511675" y="3213100"/>
            <a:ext cx="15113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00" i="1">
                <a:solidFill>
                  <a:srgbClr val="3A68DC"/>
                </a:solidFill>
              </a:rPr>
              <a:t>head</a:t>
            </a:r>
            <a:endParaRPr lang="ru-RU" altLang="en-US" sz="3100" i="1">
              <a:solidFill>
                <a:srgbClr val="3A68DC"/>
              </a:solidFill>
            </a:endParaRPr>
          </a:p>
        </p:txBody>
      </p:sp>
      <p:sp>
        <p:nvSpPr>
          <p:cNvPr id="46101" name="AutoShape 21"/>
          <p:cNvSpPr>
            <a:spLocks noChangeArrowheads="1"/>
          </p:cNvSpPr>
          <p:nvPr/>
        </p:nvSpPr>
        <p:spPr bwMode="auto">
          <a:xfrm>
            <a:off x="4872038" y="4292601"/>
            <a:ext cx="360362" cy="360363"/>
          </a:xfrm>
          <a:prstGeom prst="flowChartSummingJunction">
            <a:avLst/>
          </a:prstGeom>
          <a:noFill/>
          <a:ln w="349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5086350" y="37163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5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0" grpId="0"/>
      <p:bldP spid="46101" grpId="0" animBg="1"/>
      <p:bldP spid="460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2217"/>
            <a:ext cx="10259568" cy="1033669"/>
          </a:xfrm>
        </p:spPr>
        <p:txBody>
          <a:bodyPr>
            <a:noAutofit/>
          </a:bodyPr>
          <a:lstStyle/>
          <a:p>
            <a:r>
              <a:rPr lang="he-IL" altLang="en-US" dirty="0" smtClean="0"/>
              <a:t>הוספת איבר לרשימה  - </a:t>
            </a:r>
            <a:r>
              <a:rPr lang="en-US" altLang="en-US" dirty="0" smtClean="0"/>
              <a:t>Insert</a:t>
            </a:r>
            <a:r>
              <a:rPr lang="he-IL" altLang="en-US" dirty="0" smtClean="0"/>
              <a:t> </a:t>
            </a:r>
            <a:endParaRPr lang="ru-RU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908342"/>
            <a:ext cx="10259568" cy="4959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Insert(</a:t>
            </a:r>
            <a:r>
              <a:rPr lang="en-US" altLang="en-US" dirty="0" err="1"/>
              <a:t>node,value</a:t>
            </a:r>
            <a:r>
              <a:rPr lang="en-US" altLang="en-US" dirty="0" smtClean="0"/>
              <a:t>)</a:t>
            </a:r>
            <a:r>
              <a:rPr lang="he-IL" altLang="en-US" dirty="0" smtClean="0"/>
              <a:t> - </a:t>
            </a:r>
            <a:r>
              <a:rPr lang="he-IL" altLang="en-US" dirty="0"/>
              <a:t>הכנסת רשומה חדשה המכילה מידע </a:t>
            </a:r>
            <a:r>
              <a:rPr lang="en-US" altLang="en-US" dirty="0"/>
              <a:t>value</a:t>
            </a:r>
            <a:r>
              <a:rPr lang="he-IL" altLang="en-US" dirty="0"/>
              <a:t> אחרי רשומה </a:t>
            </a:r>
            <a:r>
              <a:rPr lang="en-US" altLang="en-US" dirty="0"/>
              <a:t>node</a:t>
            </a:r>
            <a:endParaRPr lang="he-IL" altLang="en-US" dirty="0"/>
          </a:p>
          <a:p>
            <a:pPr lvl="1"/>
            <a:r>
              <a:rPr lang="he-IL" altLang="en-US" sz="3000" dirty="0" smtClean="0"/>
              <a:t>צור </a:t>
            </a:r>
            <a:r>
              <a:rPr lang="he-IL" altLang="en-US" sz="3000" dirty="0"/>
              <a:t>רשומה חדשה</a:t>
            </a:r>
          </a:p>
          <a:p>
            <a:pPr lvl="1"/>
            <a:r>
              <a:rPr lang="he-IL" altLang="en-US" sz="3000" dirty="0" smtClean="0"/>
              <a:t>מלא </a:t>
            </a:r>
            <a:r>
              <a:rPr lang="he-IL" altLang="en-US" sz="3000" dirty="0"/>
              <a:t>את שדות המידע שלה</a:t>
            </a:r>
          </a:p>
          <a:p>
            <a:pPr lvl="1"/>
            <a:r>
              <a:rPr lang="he-IL" altLang="en-US" sz="3000" dirty="0" smtClean="0"/>
              <a:t>העתק </a:t>
            </a:r>
            <a:r>
              <a:rPr lang="he-IL" altLang="en-US" sz="3000" dirty="0"/>
              <a:t>אל שדה המצביע שלה את הקישור משדה המצביע של ה-</a:t>
            </a:r>
            <a:r>
              <a:rPr lang="en-US" altLang="en-US" sz="3000" dirty="0"/>
              <a:t>node</a:t>
            </a:r>
            <a:endParaRPr lang="he-IL" altLang="en-US" sz="3000" dirty="0"/>
          </a:p>
          <a:p>
            <a:pPr lvl="1"/>
            <a:r>
              <a:rPr lang="he-IL" altLang="en-US" sz="3000" dirty="0" smtClean="0"/>
              <a:t>קשר </a:t>
            </a:r>
            <a:r>
              <a:rPr lang="he-IL" altLang="en-US" sz="3000" dirty="0"/>
              <a:t>את </a:t>
            </a:r>
            <a:r>
              <a:rPr lang="en-US" altLang="en-US" sz="3000" dirty="0"/>
              <a:t>node</a:t>
            </a:r>
            <a:r>
              <a:rPr lang="he-IL" altLang="en-US" sz="3000" dirty="0"/>
              <a:t> אל הרשומה החדשה</a:t>
            </a:r>
            <a:endParaRPr lang="ru-RU" altLang="en-US" sz="3000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75AC-4163-42C8-9A8E-5AA12FB260E0}" type="slidenum">
              <a:rPr lang="ru-RU" altLang="en-US"/>
              <a:pPr/>
              <a:t>8</a:t>
            </a:fld>
            <a:endParaRPr lang="ru-RU" alt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2638425" y="49244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1992313" y="5500688"/>
            <a:ext cx="1943100" cy="576262"/>
            <a:chOff x="567" y="2432"/>
            <a:chExt cx="1224" cy="363"/>
          </a:xfrm>
        </p:grpSpPr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567" y="2432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1247" y="2432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>
              <a:off x="1383" y="26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47116" name="Text Box 12"/>
            <p:cNvSpPr txBox="1">
              <a:spLocks noChangeArrowheads="1"/>
            </p:cNvSpPr>
            <p:nvPr/>
          </p:nvSpPr>
          <p:spPr bwMode="auto">
            <a:xfrm>
              <a:off x="567" y="2432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</p:grp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3935413" y="5500688"/>
            <a:ext cx="1079500" cy="576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5014913" y="5500688"/>
            <a:ext cx="360362" cy="576262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5230813" y="57880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3935414" y="5500688"/>
            <a:ext cx="1081087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he-IL" altLang="en-US" sz="3100"/>
              <a:t>מידע</a:t>
            </a:r>
            <a:endParaRPr lang="ru-RU" altLang="en-US" sz="3100"/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2063750" y="4421188"/>
            <a:ext cx="15113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00" i="1">
                <a:solidFill>
                  <a:srgbClr val="3A68DC"/>
                </a:solidFill>
              </a:rPr>
              <a:t>head</a:t>
            </a:r>
            <a:endParaRPr lang="ru-RU" altLang="en-US" sz="3100" i="1">
              <a:solidFill>
                <a:srgbClr val="3A68DC"/>
              </a:solidFill>
            </a:endParaRPr>
          </a:p>
        </p:txBody>
      </p:sp>
      <p:grpSp>
        <p:nvGrpSpPr>
          <p:cNvPr id="47144" name="Group 40"/>
          <p:cNvGrpSpPr>
            <a:grpSpLocks/>
          </p:cNvGrpSpPr>
          <p:nvPr/>
        </p:nvGrpSpPr>
        <p:grpSpPr bwMode="auto">
          <a:xfrm>
            <a:off x="5880101" y="5500688"/>
            <a:ext cx="2303463" cy="576262"/>
            <a:chOff x="2835" y="3158"/>
            <a:chExt cx="1451" cy="363"/>
          </a:xfrm>
        </p:grpSpPr>
        <p:grpSp>
          <p:nvGrpSpPr>
            <p:cNvPr id="47122" name="Group 18"/>
            <p:cNvGrpSpPr>
              <a:grpSpLocks/>
            </p:cNvGrpSpPr>
            <p:nvPr/>
          </p:nvGrpSpPr>
          <p:grpSpPr bwMode="auto">
            <a:xfrm>
              <a:off x="2835" y="3158"/>
              <a:ext cx="1224" cy="363"/>
              <a:chOff x="567" y="2432"/>
              <a:chExt cx="1224" cy="363"/>
            </a:xfrm>
          </p:grpSpPr>
          <p:sp>
            <p:nvSpPr>
              <p:cNvPr id="47123" name="Rectangle 19"/>
              <p:cNvSpPr>
                <a:spLocks noChangeArrowheads="1"/>
              </p:cNvSpPr>
              <p:nvPr/>
            </p:nvSpPr>
            <p:spPr bwMode="auto">
              <a:xfrm>
                <a:off x="567" y="2432"/>
                <a:ext cx="680" cy="363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4" name="Rectangle 20"/>
              <p:cNvSpPr>
                <a:spLocks noChangeArrowheads="1"/>
              </p:cNvSpPr>
              <p:nvPr/>
            </p:nvSpPr>
            <p:spPr bwMode="auto">
              <a:xfrm>
                <a:off x="1247" y="2432"/>
                <a:ext cx="227" cy="363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5" name="Line 21"/>
              <p:cNvSpPr>
                <a:spLocks noChangeShapeType="1"/>
              </p:cNvSpPr>
              <p:nvPr/>
            </p:nvSpPr>
            <p:spPr bwMode="auto">
              <a:xfrm>
                <a:off x="1383" y="2613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47126" name="Text Box 22"/>
              <p:cNvSpPr txBox="1">
                <a:spLocks noChangeArrowheads="1"/>
              </p:cNvSpPr>
              <p:nvPr/>
            </p:nvSpPr>
            <p:spPr bwMode="auto">
              <a:xfrm>
                <a:off x="567" y="2432"/>
                <a:ext cx="681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altLang="en-US" sz="3100"/>
                  <a:t>מידע</a:t>
                </a:r>
                <a:endParaRPr lang="ru-RU" altLang="en-US" sz="3100"/>
              </a:p>
            </p:txBody>
          </p:sp>
        </p:grpSp>
        <p:sp>
          <p:nvSpPr>
            <p:cNvPr id="47128" name="AutoShape 24"/>
            <p:cNvSpPr>
              <a:spLocks noChangeArrowheads="1"/>
            </p:cNvSpPr>
            <p:nvPr/>
          </p:nvSpPr>
          <p:spPr bwMode="auto">
            <a:xfrm>
              <a:off x="4059" y="3249"/>
              <a:ext cx="227" cy="227"/>
            </a:xfrm>
            <a:prstGeom prst="flowChartSummingJunction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143" name="Group 39"/>
          <p:cNvGrpSpPr>
            <a:grpSpLocks/>
          </p:cNvGrpSpPr>
          <p:nvPr/>
        </p:nvGrpSpPr>
        <p:grpSpPr bwMode="auto">
          <a:xfrm>
            <a:off x="4872038" y="4637088"/>
            <a:ext cx="1439862" cy="576262"/>
            <a:chOff x="2200" y="2614"/>
            <a:chExt cx="907" cy="363"/>
          </a:xfrm>
        </p:grpSpPr>
        <p:sp>
          <p:nvSpPr>
            <p:cNvPr id="47130" name="Rectangle 26"/>
            <p:cNvSpPr>
              <a:spLocks noChangeArrowheads="1"/>
            </p:cNvSpPr>
            <p:nvPr/>
          </p:nvSpPr>
          <p:spPr bwMode="auto">
            <a:xfrm>
              <a:off x="2200" y="2614"/>
              <a:ext cx="680" cy="363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Rectangle 27"/>
            <p:cNvSpPr>
              <a:spLocks noChangeArrowheads="1"/>
            </p:cNvSpPr>
            <p:nvPr/>
          </p:nvSpPr>
          <p:spPr bwMode="auto">
            <a:xfrm>
              <a:off x="2880" y="2614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4872038" y="4637088"/>
            <a:ext cx="1223962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00" dirty="0"/>
              <a:t>value</a:t>
            </a:r>
            <a:endParaRPr lang="ru-RU" altLang="en-US" sz="3100" dirty="0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 flipH="1" flipV="1">
            <a:off x="4367214" y="6076950"/>
            <a:ext cx="87168" cy="265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3952731" y="6270624"/>
            <a:ext cx="1223962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altLang="en-US" sz="3100" i="1" dirty="0">
                <a:solidFill>
                  <a:srgbClr val="3A68DC"/>
                </a:solidFill>
              </a:rPr>
              <a:t>node</a:t>
            </a:r>
            <a:endParaRPr lang="ru-RU" altLang="en-US" sz="3100" i="1" dirty="0">
              <a:solidFill>
                <a:srgbClr val="3A68DC"/>
              </a:solidFill>
            </a:endParaRPr>
          </a:p>
        </p:txBody>
      </p:sp>
      <p:sp>
        <p:nvSpPr>
          <p:cNvPr id="47132" name="Line 28"/>
          <p:cNvSpPr>
            <a:spLocks noChangeShapeType="1"/>
          </p:cNvSpPr>
          <p:nvPr/>
        </p:nvSpPr>
        <p:spPr bwMode="auto">
          <a:xfrm>
            <a:off x="6167438" y="49244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 rot="-10800000">
            <a:off x="5230813" y="52117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>
            <a:off x="7175500" y="57880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1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0" grpId="0" animBg="1"/>
      <p:bldP spid="47133" grpId="0"/>
      <p:bldP spid="47132" grpId="0" animBg="1"/>
      <p:bldP spid="471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altLang="en-US" dirty="0" smtClean="0"/>
              <a:t>מחיקת איבר מהרשימה </a:t>
            </a:r>
            <a:r>
              <a:rPr lang="en-US" altLang="en-US" dirty="0" smtClean="0"/>
              <a:t>Delete</a:t>
            </a:r>
            <a:endParaRPr lang="ru-RU" alt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FF0066"/>
              </a:buClr>
              <a:buSzPct val="130000"/>
              <a:buNone/>
            </a:pPr>
            <a:r>
              <a:rPr lang="en-US" altLang="en-US" dirty="0">
                <a:solidFill>
                  <a:schemeClr val="tx1"/>
                </a:solidFill>
              </a:rPr>
              <a:t>Delete(node)</a:t>
            </a:r>
            <a:r>
              <a:rPr lang="he-IL" altLang="en-US" dirty="0">
                <a:solidFill>
                  <a:schemeClr val="tx1"/>
                </a:solidFill>
              </a:rPr>
              <a:t> - מחיקת רשומה </a:t>
            </a:r>
            <a:r>
              <a:rPr lang="he-IL" altLang="en-US" u="sng" dirty="0">
                <a:solidFill>
                  <a:schemeClr val="tx1"/>
                </a:solidFill>
              </a:rPr>
              <a:t>אחרי</a:t>
            </a:r>
            <a:r>
              <a:rPr lang="he-IL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node</a:t>
            </a:r>
            <a:endParaRPr lang="he-IL" altLang="en-US" dirty="0">
              <a:solidFill>
                <a:schemeClr val="tx1"/>
              </a:solidFill>
            </a:endParaRPr>
          </a:p>
          <a:p>
            <a:pPr marL="571500" indent="-571500">
              <a:buClr>
                <a:srgbClr val="FF0066"/>
              </a:buClr>
              <a:buSzPct val="130000"/>
              <a:buFont typeface="Wingdings" panose="05000000000000000000" pitchFamily="2" charset="2"/>
              <a:buChar char="G"/>
            </a:pPr>
            <a:r>
              <a:rPr lang="he-IL" altLang="en-US" dirty="0" smtClean="0">
                <a:solidFill>
                  <a:srgbClr val="FF0066"/>
                </a:solidFill>
              </a:rPr>
              <a:t>הערה</a:t>
            </a:r>
            <a:r>
              <a:rPr lang="he-IL" altLang="en-US" dirty="0"/>
              <a:t>: </a:t>
            </a:r>
            <a:r>
              <a:rPr lang="en-US" altLang="en-US" dirty="0"/>
              <a:t>node</a:t>
            </a:r>
            <a:r>
              <a:rPr lang="he-IL" altLang="en-US" dirty="0"/>
              <a:t> מצביע לרשומה </a:t>
            </a:r>
            <a:r>
              <a:rPr lang="he-IL" altLang="en-US" u="sng" dirty="0"/>
              <a:t>הקודמת</a:t>
            </a:r>
            <a:r>
              <a:rPr lang="he-IL" altLang="en-US" dirty="0"/>
              <a:t> לזו שהולכת להימחק (יהי </a:t>
            </a:r>
            <a:r>
              <a:rPr lang="en-US" altLang="en-US" dirty="0"/>
              <a:t>dead</a:t>
            </a:r>
            <a:r>
              <a:rPr lang="he-IL" altLang="en-US" dirty="0"/>
              <a:t> הקישור לרשומה הנמחקת)</a:t>
            </a:r>
          </a:p>
          <a:p>
            <a:pPr lvl="1"/>
            <a:r>
              <a:rPr lang="he-IL" altLang="en-US" dirty="0"/>
              <a:t>לקשר את </a:t>
            </a:r>
            <a:r>
              <a:rPr lang="en-US" altLang="en-US" dirty="0"/>
              <a:t>node</a:t>
            </a:r>
            <a:r>
              <a:rPr lang="he-IL" altLang="en-US" dirty="0"/>
              <a:t> לרשומה העוקבת ל-</a:t>
            </a:r>
            <a:r>
              <a:rPr lang="en-US" altLang="en-US" dirty="0"/>
              <a:t>dead</a:t>
            </a:r>
            <a:endParaRPr lang="he-IL" altLang="en-US" dirty="0"/>
          </a:p>
          <a:p>
            <a:pPr lvl="1"/>
            <a:r>
              <a:rPr lang="he-IL" altLang="en-US" dirty="0"/>
              <a:t>למחוק את </a:t>
            </a:r>
            <a:r>
              <a:rPr lang="en-US" altLang="en-US" dirty="0"/>
              <a:t>dead</a:t>
            </a:r>
            <a:endParaRPr lang="ru-RU" altLang="en-US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7295-6B1D-412A-BAAB-72A206A54B6C}" type="slidenum">
              <a:rPr lang="ru-RU" altLang="en-US"/>
              <a:pPr/>
              <a:t>9</a:t>
            </a:fld>
            <a:endParaRPr lang="ru-RU" alt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2782888" y="44370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grpSp>
        <p:nvGrpSpPr>
          <p:cNvPr id="48133" name="Group 5"/>
          <p:cNvGrpSpPr>
            <a:grpSpLocks/>
          </p:cNvGrpSpPr>
          <p:nvPr/>
        </p:nvGrpSpPr>
        <p:grpSpPr bwMode="auto">
          <a:xfrm>
            <a:off x="2136775" y="5013326"/>
            <a:ext cx="1943100" cy="576263"/>
            <a:chOff x="567" y="2432"/>
            <a:chExt cx="1224" cy="363"/>
          </a:xfrm>
        </p:grpSpPr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567" y="2432"/>
              <a:ext cx="680" cy="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1247" y="2432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1383" y="26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48137" name="Text Box 9"/>
            <p:cNvSpPr txBox="1">
              <a:spLocks noChangeArrowheads="1"/>
            </p:cNvSpPr>
            <p:nvPr/>
          </p:nvSpPr>
          <p:spPr bwMode="auto">
            <a:xfrm>
              <a:off x="567" y="2432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</p:grpSp>
      <p:grpSp>
        <p:nvGrpSpPr>
          <p:cNvPr id="48157" name="Group 29"/>
          <p:cNvGrpSpPr>
            <a:grpSpLocks/>
          </p:cNvGrpSpPr>
          <p:nvPr/>
        </p:nvGrpSpPr>
        <p:grpSpPr bwMode="auto">
          <a:xfrm>
            <a:off x="6024563" y="5013326"/>
            <a:ext cx="1943100" cy="576263"/>
            <a:chOff x="2835" y="3158"/>
            <a:chExt cx="1224" cy="363"/>
          </a:xfrm>
        </p:grpSpPr>
        <p:sp>
          <p:nvSpPr>
            <p:cNvPr id="48144" name="Rectangle 16"/>
            <p:cNvSpPr>
              <a:spLocks noChangeArrowheads="1"/>
            </p:cNvSpPr>
            <p:nvPr/>
          </p:nvSpPr>
          <p:spPr bwMode="auto">
            <a:xfrm>
              <a:off x="2835" y="3158"/>
              <a:ext cx="680" cy="363"/>
            </a:xfrm>
            <a:prstGeom prst="rect">
              <a:avLst/>
            </a:prstGeom>
            <a:solidFill>
              <a:srgbClr val="FFCC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5" name="Rectangle 17"/>
            <p:cNvSpPr>
              <a:spLocks noChangeArrowheads="1"/>
            </p:cNvSpPr>
            <p:nvPr/>
          </p:nvSpPr>
          <p:spPr bwMode="auto">
            <a:xfrm>
              <a:off x="3515" y="3158"/>
              <a:ext cx="227" cy="363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6" name="Line 18"/>
            <p:cNvSpPr>
              <a:spLocks noChangeShapeType="1"/>
            </p:cNvSpPr>
            <p:nvPr/>
          </p:nvSpPr>
          <p:spPr bwMode="auto">
            <a:xfrm>
              <a:off x="3651" y="333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48147" name="Text Box 19"/>
            <p:cNvSpPr txBox="1">
              <a:spLocks noChangeArrowheads="1"/>
            </p:cNvSpPr>
            <p:nvPr/>
          </p:nvSpPr>
          <p:spPr bwMode="auto">
            <a:xfrm>
              <a:off x="2835" y="3158"/>
              <a:ext cx="68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altLang="en-US" sz="3100"/>
                <a:t>מידע</a:t>
              </a:r>
              <a:endParaRPr lang="ru-RU" altLang="en-US" sz="3100"/>
            </a:p>
          </p:txBody>
        </p:sp>
      </p:grp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2208213" y="3933825"/>
            <a:ext cx="15113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100" i="1">
                <a:solidFill>
                  <a:srgbClr val="3A68DC"/>
                </a:solidFill>
              </a:rPr>
              <a:t>head</a:t>
            </a:r>
            <a:endParaRPr lang="ru-RU" altLang="en-US" sz="3100" i="1">
              <a:solidFill>
                <a:srgbClr val="3A68DC"/>
              </a:solidFill>
            </a:endParaRPr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 flipV="1">
            <a:off x="4367213" y="5589588"/>
            <a:ext cx="1444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3575051" y="5805488"/>
            <a:ext cx="122396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altLang="en-US" sz="3100" i="1">
                <a:solidFill>
                  <a:srgbClr val="3A68DC"/>
                </a:solidFill>
              </a:rPr>
              <a:t>node</a:t>
            </a:r>
            <a:endParaRPr lang="ru-RU" altLang="en-US" sz="3100" i="1">
              <a:solidFill>
                <a:srgbClr val="3A68DC"/>
              </a:solidFill>
            </a:endParaRPr>
          </a:p>
        </p:txBody>
      </p:sp>
      <p:sp>
        <p:nvSpPr>
          <p:cNvPr id="48158" name="Line 30"/>
          <p:cNvSpPr>
            <a:spLocks noChangeShapeType="1"/>
          </p:cNvSpPr>
          <p:nvPr/>
        </p:nvSpPr>
        <p:spPr bwMode="auto">
          <a:xfrm flipH="1">
            <a:off x="6672263" y="4508501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6024563" y="3933825"/>
            <a:ext cx="1223962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altLang="en-US" sz="3100" i="1">
                <a:solidFill>
                  <a:srgbClr val="3A68DC"/>
                </a:solidFill>
              </a:rPr>
              <a:t>dead</a:t>
            </a:r>
            <a:endParaRPr lang="ru-RU" altLang="en-US" sz="3100" i="1">
              <a:solidFill>
                <a:srgbClr val="3A68DC"/>
              </a:solidFill>
            </a:endParaRPr>
          </a:p>
        </p:txBody>
      </p:sp>
      <p:sp>
        <p:nvSpPr>
          <p:cNvPr id="48166" name="Rectangle 38"/>
          <p:cNvSpPr>
            <a:spLocks noChangeArrowheads="1"/>
          </p:cNvSpPr>
          <p:nvPr/>
        </p:nvSpPr>
        <p:spPr bwMode="auto">
          <a:xfrm>
            <a:off x="4079875" y="5013326"/>
            <a:ext cx="1079500" cy="5762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7" name="Rectangle 39"/>
          <p:cNvSpPr>
            <a:spLocks noChangeArrowheads="1"/>
          </p:cNvSpPr>
          <p:nvPr/>
        </p:nvSpPr>
        <p:spPr bwMode="auto">
          <a:xfrm>
            <a:off x="5159376" y="5013326"/>
            <a:ext cx="360363" cy="576263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8" name="Line 40"/>
          <p:cNvSpPr>
            <a:spLocks noChangeShapeType="1"/>
          </p:cNvSpPr>
          <p:nvPr/>
        </p:nvSpPr>
        <p:spPr bwMode="auto">
          <a:xfrm>
            <a:off x="5375275" y="53006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48169" name="Text Box 41"/>
          <p:cNvSpPr txBox="1">
            <a:spLocks noChangeArrowheads="1"/>
          </p:cNvSpPr>
          <p:nvPr/>
        </p:nvSpPr>
        <p:spPr bwMode="auto">
          <a:xfrm>
            <a:off x="4079875" y="5013325"/>
            <a:ext cx="1081088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he-IL" altLang="en-US" sz="3100"/>
              <a:t>מידע</a:t>
            </a:r>
            <a:endParaRPr lang="ru-RU" altLang="en-US" sz="3100"/>
          </a:p>
        </p:txBody>
      </p:sp>
      <p:sp>
        <p:nvSpPr>
          <p:cNvPr id="48170" name="Line 42"/>
          <p:cNvSpPr>
            <a:spLocks noChangeShapeType="1"/>
          </p:cNvSpPr>
          <p:nvPr/>
        </p:nvSpPr>
        <p:spPr bwMode="auto">
          <a:xfrm>
            <a:off x="5375275" y="53006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48171" name="Line 43"/>
          <p:cNvSpPr>
            <a:spLocks noChangeShapeType="1"/>
          </p:cNvSpPr>
          <p:nvPr/>
        </p:nvSpPr>
        <p:spPr bwMode="auto">
          <a:xfrm>
            <a:off x="6024563" y="5300663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grpSp>
        <p:nvGrpSpPr>
          <p:cNvPr id="48173" name="Group 45"/>
          <p:cNvGrpSpPr>
            <a:grpSpLocks/>
          </p:cNvGrpSpPr>
          <p:nvPr/>
        </p:nvGrpSpPr>
        <p:grpSpPr bwMode="auto">
          <a:xfrm>
            <a:off x="7319963" y="5013326"/>
            <a:ext cx="2952750" cy="576263"/>
            <a:chOff x="3651" y="3158"/>
            <a:chExt cx="1860" cy="363"/>
          </a:xfrm>
        </p:grpSpPr>
        <p:sp>
          <p:nvSpPr>
            <p:cNvPr id="48149" name="AutoShape 21"/>
            <p:cNvSpPr>
              <a:spLocks noChangeArrowheads="1"/>
            </p:cNvSpPr>
            <p:nvPr/>
          </p:nvSpPr>
          <p:spPr bwMode="auto">
            <a:xfrm>
              <a:off x="5284" y="3249"/>
              <a:ext cx="227" cy="227"/>
            </a:xfrm>
            <a:prstGeom prst="flowChartSummingJunction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50" name="Group 22"/>
            <p:cNvGrpSpPr>
              <a:grpSpLocks/>
            </p:cNvGrpSpPr>
            <p:nvPr/>
          </p:nvGrpSpPr>
          <p:grpSpPr bwMode="auto">
            <a:xfrm>
              <a:off x="4059" y="3158"/>
              <a:ext cx="1224" cy="363"/>
              <a:chOff x="567" y="2432"/>
              <a:chExt cx="1224" cy="363"/>
            </a:xfrm>
          </p:grpSpPr>
          <p:sp>
            <p:nvSpPr>
              <p:cNvPr id="48151" name="Rectangle 23"/>
              <p:cNvSpPr>
                <a:spLocks noChangeArrowheads="1"/>
              </p:cNvSpPr>
              <p:nvPr/>
            </p:nvSpPr>
            <p:spPr bwMode="auto">
              <a:xfrm>
                <a:off x="567" y="2432"/>
                <a:ext cx="680" cy="363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2" name="Rectangle 24"/>
              <p:cNvSpPr>
                <a:spLocks noChangeArrowheads="1"/>
              </p:cNvSpPr>
              <p:nvPr/>
            </p:nvSpPr>
            <p:spPr bwMode="auto">
              <a:xfrm>
                <a:off x="1247" y="2432"/>
                <a:ext cx="227" cy="363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3" name="Line 25"/>
              <p:cNvSpPr>
                <a:spLocks noChangeShapeType="1"/>
              </p:cNvSpPr>
              <p:nvPr/>
            </p:nvSpPr>
            <p:spPr bwMode="auto">
              <a:xfrm>
                <a:off x="1383" y="2613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48154" name="Text Box 26"/>
              <p:cNvSpPr txBox="1">
                <a:spLocks noChangeArrowheads="1"/>
              </p:cNvSpPr>
              <p:nvPr/>
            </p:nvSpPr>
            <p:spPr bwMode="auto">
              <a:xfrm>
                <a:off x="567" y="2432"/>
                <a:ext cx="681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altLang="en-US" sz="3100"/>
                  <a:t>מידע</a:t>
                </a:r>
                <a:endParaRPr lang="ru-RU" altLang="en-US" sz="3100"/>
              </a:p>
            </p:txBody>
          </p:sp>
        </p:grpSp>
        <p:sp>
          <p:nvSpPr>
            <p:cNvPr id="48172" name="Line 44"/>
            <p:cNvSpPr>
              <a:spLocks noChangeShapeType="1"/>
            </p:cNvSpPr>
            <p:nvPr/>
          </p:nvSpPr>
          <p:spPr bwMode="auto">
            <a:xfrm>
              <a:off x="3651" y="333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255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29" dur="20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8" grpId="0" animBg="1"/>
      <p:bldP spid="48159" grpId="0"/>
      <p:bldP spid="48168" grpId="0" animBg="1"/>
      <p:bldP spid="48171" grpId="0" animBg="1"/>
    </p:bldLst>
  </p:timing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8400</TotalTime>
  <Words>1614</Words>
  <Application>Microsoft Office PowerPoint</Application>
  <PresentationFormat>Widescreen</PresentationFormat>
  <Paragraphs>368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Aharoni</vt:lpstr>
      <vt:lpstr>Arial</vt:lpstr>
      <vt:lpstr>David</vt:lpstr>
      <vt:lpstr>Franklin Gothic Book</vt:lpstr>
      <vt:lpstr>Wingdings</vt:lpstr>
      <vt:lpstr>Crop</vt:lpstr>
      <vt:lpstr>מבוא לתכנות מערכות</vt:lpstr>
      <vt:lpstr>ביחידה זו נלמד</vt:lpstr>
      <vt:lpstr>הגדרה</vt:lpstr>
      <vt:lpstr>פעולות על הרשימה</vt:lpstr>
      <vt:lpstr>פעולות נוספות</vt:lpstr>
      <vt:lpstr>דגשים</vt:lpstr>
      <vt:lpstr>איתחול רשימה - Init(head) </vt:lpstr>
      <vt:lpstr>הוספת איבר לרשימה  - Insert </vt:lpstr>
      <vt:lpstr>מחיקת איבר מהרשימה Delete</vt:lpstr>
      <vt:lpstr>חיפוש ערך ברשימה Find</vt:lpstr>
      <vt:lpstr>יעילות הפעולות על הרשימה</vt:lpstr>
      <vt:lpstr>נקודות חלשות בפעולות על הרשימה</vt:lpstr>
      <vt:lpstr>יתרונות הרשימה יחסית למערך</vt:lpstr>
      <vt:lpstr>חסרונות הרשימה יחסית למערך</vt:lpstr>
      <vt:lpstr>שיפור פעולות עדכון בראש הרשימה</vt:lpstr>
      <vt:lpstr>מימושים</vt:lpstr>
      <vt:lpstr>מימוש רשומה ב-C</vt:lpstr>
      <vt:lpstr>איבר הראשון</vt:lpstr>
      <vt:lpstr>מימוש Init ב-C</vt:lpstr>
      <vt:lpstr>מימוש Insert ב-C</vt:lpstr>
      <vt:lpstr>מימוש Delete ב-C</vt:lpstr>
      <vt:lpstr>מימוש Free ב-C</vt:lpstr>
      <vt:lpstr>מעבר על רשימה for</vt:lpstr>
      <vt:lpstr>מעבר על רשימה while</vt:lpstr>
      <vt:lpstr>מימוש Find ב-C</vt:lpstr>
      <vt:lpstr>רשימה מקושרת דו-כיוונית</vt:lpstr>
      <vt:lpstr>פרטי מימוש של רשימה דו-כיוונית</vt:lpstr>
      <vt:lpstr>רשימה מקושרת דו-כיוונית</vt:lpstr>
      <vt:lpstr>רשימה דו-כיוונית vs. חד-כיוונית</vt:lpstr>
      <vt:lpstr>רשימה דו-כיוונית vs. חד-כיוונית</vt:lpstr>
      <vt:lpstr>שימושים נוספים</vt:lpstr>
      <vt:lpstr>PowerPoint Presentation</vt:lpstr>
      <vt:lpstr>רשימה מעגלית</vt:lpstr>
      <vt:lpstr>רשימה מעגלית ללא כותר</vt:lpstr>
      <vt:lpstr>רשימה מעגלית ללא כותר -  head ו tail</vt:lpstr>
      <vt:lpstr>רשימה מעגלית עם כותר</vt:lpstr>
      <vt:lpstr>יתרונות הרשימה המעגלית</vt:lpstr>
      <vt:lpstr>מימוש רשימה מעגלית</vt:lpstr>
      <vt:lpstr>דוגמה – רשימת לולאה</vt:lpstr>
      <vt:lpstr>דוגמה – רשימת לולאה</vt:lpstr>
      <vt:lpstr>רשימה דו מקושרת</vt:lpstr>
      <vt:lpstr>רשימה דו מקושרת</vt:lpstr>
      <vt:lpstr>רשימה דו מקושרת - יתרונות</vt:lpstr>
      <vt:lpstr>ביחידה זו למדנו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ומבנה נתונים</dc:title>
  <dc:creator>Efrat Hertzberg morag</dc:creator>
  <cp:lastModifiedBy>Efrat Hertzberg morag</cp:lastModifiedBy>
  <cp:revision>185</cp:revision>
  <dcterms:created xsi:type="dcterms:W3CDTF">2018-01-29T07:40:57Z</dcterms:created>
  <dcterms:modified xsi:type="dcterms:W3CDTF">2020-09-29T11:25:32Z</dcterms:modified>
</cp:coreProperties>
</file>