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7" r:id="rId2"/>
    <p:sldId id="481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522" r:id="rId12"/>
    <p:sldId id="523" r:id="rId13"/>
    <p:sldId id="492" r:id="rId14"/>
    <p:sldId id="493" r:id="rId15"/>
    <p:sldId id="494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89" d="100"/>
          <a:sy n="89" d="100"/>
        </p:scale>
        <p:origin x="10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6540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6657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3532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737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62A5BD-AE28-4631-A174-68A9BDC4BBFD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D189-5006-46B4-AABA-B926218FDC1A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E9F8-E8C5-40C3-B8F5-4E092DFCAF66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0308A4-8C40-40BB-B9E6-7F010035AEF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2A6A-4F71-4B49-83AC-6E441968AF52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9E4-DFD4-442B-AA90-ACA319C4FD12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18E-71A2-4BC9-A123-7DEB21F3BC26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D5520-EB83-4BC5-BF25-22B659D01A5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4EC6B-4B49-4801-A648-C1D8EF934301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BEF958-CA8B-4579-BB83-26791249851A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Files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sz="3200" dirty="0"/>
              <a:t>פקודות  הכתיבה לקובץ טקסט הן כמו הפקודות לכתיבה למסך, פרט לכך ש:</a:t>
            </a:r>
          </a:p>
          <a:p>
            <a:pPr lvl="1" eaLnBrk="1" hangingPunct="1"/>
            <a:r>
              <a:rPr lang="he-IL" sz="2800" dirty="0"/>
              <a:t>שמן מתחיל עם </a:t>
            </a:r>
            <a:r>
              <a:rPr lang="en-US" sz="2800" dirty="0"/>
              <a:t>f</a:t>
            </a:r>
            <a:endParaRPr lang="he-IL" sz="2800" dirty="0"/>
          </a:p>
          <a:p>
            <a:pPr lvl="1" eaLnBrk="1" hangingPunct="1"/>
            <a:r>
              <a:rPr lang="he-IL" sz="2800" dirty="0"/>
              <a:t>הן מקבלות פרמטר נוסף שהוא מצביע לקובץ אליו רוצים לכתוב</a:t>
            </a:r>
            <a:endParaRPr lang="en-US" sz="2800" dirty="0"/>
          </a:p>
          <a:p>
            <a:pPr algn="l" rtl="0" eaLnBrk="1" hangingPunct="1"/>
            <a:r>
              <a:rPr lang="en-US" sz="3200" i="1" dirty="0"/>
              <a:t>int </a:t>
            </a:r>
            <a:r>
              <a:rPr lang="en-US" sz="3200" i="1" dirty="0" err="1"/>
              <a:t>fprintf</a:t>
            </a:r>
            <a:r>
              <a:rPr lang="en-US" sz="3200" i="1" dirty="0"/>
              <a:t>(FILE* , char*, ... ); </a:t>
            </a:r>
            <a:endParaRPr lang="he-IL" sz="3200" i="1" dirty="0"/>
          </a:p>
          <a:p>
            <a:pPr algn="l" rtl="0" eaLnBrk="1" hangingPunct="1"/>
            <a:r>
              <a:rPr lang="en-US" sz="3200" i="1" dirty="0"/>
              <a:t>int </a:t>
            </a:r>
            <a:r>
              <a:rPr lang="en-US" sz="3200" i="1" dirty="0" err="1"/>
              <a:t>fputs</a:t>
            </a:r>
            <a:r>
              <a:rPr lang="en-US" sz="3200" i="1" dirty="0"/>
              <a:t>(char*, FILE*);</a:t>
            </a:r>
          </a:p>
          <a:p>
            <a:pPr algn="l" rtl="0" eaLnBrk="1" hangingPunct="1"/>
            <a:r>
              <a:rPr lang="en-US" sz="3200" i="1" dirty="0"/>
              <a:t>int </a:t>
            </a:r>
            <a:r>
              <a:rPr lang="en-US" sz="3200" i="1" dirty="0" err="1"/>
              <a:t>fputc</a:t>
            </a:r>
            <a:r>
              <a:rPr lang="en-US" sz="3200" i="1" dirty="0"/>
              <a:t>(char, FILE*);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קריאה מקובץ טקסט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6413" y="1169930"/>
            <a:ext cx="10834755" cy="56880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e-IL" dirty="0" smtClean="0"/>
              <a:t>פקודות  הקריאה לקובץ טקסט הן כמו הפקודות הקריאה למסך, פרט לכך ש: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שמן מתחיל עם </a:t>
            </a:r>
            <a:r>
              <a:rPr lang="en-US" dirty="0" smtClean="0"/>
              <a:t>f</a:t>
            </a:r>
            <a:endParaRPr lang="he-IL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dirty="0" smtClean="0"/>
              <a:t>הן מקבלות פרמטר נוסף שהוא מצביע לקובץ ממנו רוצים לקרוא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fscanf</a:t>
            </a:r>
            <a:r>
              <a:rPr lang="en-US" sz="2800" i="1" dirty="0"/>
              <a:t>(FILE* , char*, ... ); </a:t>
            </a:r>
            <a:endParaRPr lang="he-IL" sz="2800" i="1" dirty="0"/>
          </a:p>
          <a:p>
            <a:pPr algn="l" rtl="0" eaLnBrk="1" hangingPunct="1">
              <a:lnSpc>
                <a:spcPct val="90000"/>
              </a:lnSpc>
              <a:defRPr/>
            </a:pPr>
            <a:endParaRPr lang="he-IL" sz="2800" i="1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/>
              <a:t>char* </a:t>
            </a:r>
            <a:r>
              <a:rPr lang="en-US" sz="2800" i="1" dirty="0" err="1"/>
              <a:t>fgets</a:t>
            </a:r>
            <a:r>
              <a:rPr lang="en-US" sz="2800" i="1" dirty="0"/>
              <a:t>(char*, </a:t>
            </a:r>
            <a:r>
              <a:rPr lang="en-US" sz="2800" i="1" dirty="0" err="1"/>
              <a:t>int</a:t>
            </a:r>
            <a:r>
              <a:rPr lang="en-US" sz="2800" i="1" dirty="0"/>
              <a:t> n, FILE*);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e-IL" sz="3000" dirty="0"/>
              <a:t>	מחזירה את המחרוזת שקראה או </a:t>
            </a:r>
            <a:r>
              <a:rPr lang="en-US" sz="3000" dirty="0"/>
              <a:t>NULL</a:t>
            </a:r>
            <a:r>
              <a:rPr lang="he-IL" sz="3000" dirty="0"/>
              <a:t> אם לא הצליחה (הקובץ נגמר)</a:t>
            </a:r>
            <a:endParaRPr lang="en-US" sz="3000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fgetc</a:t>
            </a:r>
            <a:r>
              <a:rPr lang="en-US" sz="2800" i="1" dirty="0"/>
              <a:t>(FILE*);</a:t>
            </a:r>
          </a:p>
          <a:p>
            <a:pPr marL="347663"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he-IL" sz="3000" dirty="0"/>
              <a:t>מחזירה את ערך האסקיי של התו או את הקבוע </a:t>
            </a:r>
            <a:r>
              <a:rPr lang="en-US" sz="3000" dirty="0"/>
              <a:t>EOF</a:t>
            </a:r>
            <a:r>
              <a:rPr lang="he-IL" sz="3000" dirty="0"/>
              <a:t> (שערכו 1-) אם לא הצליחה (הקובץ נגמר)</a:t>
            </a:r>
            <a:endParaRPr lang="en-US" sz="3000" i="1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>
            <a:off x="6744072" y="3560452"/>
            <a:ext cx="3657600" cy="685800"/>
          </a:xfrm>
          <a:prstGeom prst="wedgeRectCallout">
            <a:avLst>
              <a:gd name="adj1" fmla="val -72865"/>
              <a:gd name="adj2" fmla="val 98611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מקבלת גם את כמות התווים לקריאה. קוראת עד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‘\n’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או עד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תווים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64048" y="3294476"/>
            <a:ext cx="9164781" cy="1444336"/>
          </a:xfrm>
        </p:spPr>
        <p:txBody>
          <a:bodyPr>
            <a:noAutofit/>
          </a:bodyPr>
          <a:lstStyle/>
          <a:p>
            <a:r>
              <a:rPr lang="he-IL" sz="66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לימוד עצמי עד שקף 26 כולל </a:t>
            </a: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3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6991"/>
            <a:ext cx="10259568" cy="1033669"/>
          </a:xfrm>
        </p:spPr>
        <p:txBody>
          <a:bodyPr/>
          <a:lstStyle/>
          <a:p>
            <a:pPr eaLnBrk="1" hangingPunct="1"/>
            <a:r>
              <a:rPr lang="he-IL" smtClean="0"/>
              <a:t>כתיבה לקובץ טקסט – דוגמא (1)</a:t>
            </a:r>
            <a:endParaRPr 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038224" y="1394368"/>
            <a:ext cx="10259568" cy="4959626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#include &lt;stdio.h&gt;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void main()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FILE* f = fopen("myFile.txt", "w");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int res;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if (f == NULL)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	printf("Failed opening the file. Exiting!\n");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	return;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fprintf(f, "%s %d %lf\n", "KerenK", 28, 99.8);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fputs("Hello World!", f);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fputc('A', f);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	fclose(f);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noProof="1" smtClean="0"/>
              <a:t>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367369"/>
            <a:ext cx="3240088" cy="143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6168008" y="2933288"/>
            <a:ext cx="2590800" cy="360040"/>
          </a:xfrm>
          <a:prstGeom prst="wedgeRectCallout">
            <a:avLst>
              <a:gd name="adj1" fmla="val -82470"/>
              <a:gd name="adj2" fmla="val -106608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דריסת הקובץ אם קיים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 – דוגמא (2)</a:t>
            </a:r>
            <a:endParaRPr lang="en-US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6129" y="1596675"/>
            <a:ext cx="10259568" cy="4959626"/>
          </a:xfrm>
        </p:spPr>
        <p:txBody>
          <a:bodyPr>
            <a:noAutofit/>
          </a:bodyPr>
          <a:lstStyle/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#include &lt;stdio.h&gt;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 = fopen("myFile.txt", "w");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int res;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if (f == NULL)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	printf("Failed opening the file. Exiting!\n");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	return;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fputs("Hello World!\n", f);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 = fopen("myFile.txt", "a");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fputs("And Good Morning!\n", f);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6672064" y="4509120"/>
            <a:ext cx="3276600" cy="345976"/>
          </a:xfrm>
          <a:prstGeom prst="wedgeRectCallout">
            <a:avLst>
              <a:gd name="adj1" fmla="val -101470"/>
              <a:gd name="adj2" fmla="val 107299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פתיחת הקובץ וכתיבה לסופו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088" y="1268760"/>
            <a:ext cx="3352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טקסט – דוגמא (3)</a:t>
            </a:r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86464" y="1394368"/>
            <a:ext cx="10259568" cy="4959626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#include &lt;stdio.h&gt;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 = fopen("myFile.txt", "w");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int res;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if (f == NULL)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	printf("Failed opening the file. Exiting!\n");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	return;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fputs("Hello World!\n", f);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 = fopen("myFile.txt", “</a:t>
            </a:r>
            <a:r>
              <a:rPr lang="en-US" sz="1800" dirty="0"/>
              <a:t>w</a:t>
            </a:r>
            <a:r>
              <a:rPr lang="en-US" sz="1800" noProof="1"/>
              <a:t>");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fputs("And Good Morning!\n", f);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0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6384032" y="4437112"/>
            <a:ext cx="2499320" cy="422176"/>
          </a:xfrm>
          <a:prstGeom prst="wedgeRectCallout">
            <a:avLst>
              <a:gd name="adj1" fmla="val -105399"/>
              <a:gd name="adj2" fmla="val 6434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דריסת הקובץ הקודם...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1340768"/>
            <a:ext cx="3429000" cy="140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שמירה וקריאה מקובץ - כללי</a:t>
            </a:r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285799"/>
          </a:xfrm>
        </p:spPr>
        <p:txBody>
          <a:bodyPr/>
          <a:lstStyle/>
          <a:p>
            <a:pPr eaLnBrk="1" hangingPunct="1"/>
            <a:r>
              <a:rPr lang="he-IL" dirty="0" smtClean="0"/>
              <a:t>כאשר נשמור מידע לקובץ, אנו בוחרים לשמור את המידע בסדר מסוים</a:t>
            </a:r>
          </a:p>
          <a:p>
            <a:pPr eaLnBrk="1" hangingPunct="1"/>
            <a:r>
              <a:rPr lang="he-IL" dirty="0" smtClean="0"/>
              <a:t>צריכה להיות התאמה בין סדר כתיבת הנתונים לקובץ לסדר קריאת הנתונים מהקובץ</a:t>
            </a:r>
          </a:p>
          <a:p>
            <a:pPr lvl="1"/>
            <a:r>
              <a:rPr lang="he-IL" dirty="0" smtClean="0"/>
              <a:t>אם כתבתי מידע על סטודנט בסדר הבא: שם , ת.ז. וגיל, גם סדר קריאת הנתונים יהיה זהה</a:t>
            </a:r>
          </a:p>
          <a:p>
            <a:r>
              <a:rPr lang="he-IL" dirty="0" smtClean="0"/>
              <a:t>כלומר, צריכה להיות הסכמה וידיעה בין מי שכותב לקובץ ומי שקורא ממנו לגבי סדר הנתונים בקובץ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קריאה מקובץ טקסט – דוגמא</a:t>
            </a:r>
            <a:endParaRPr 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57772" y="1062945"/>
            <a:ext cx="8712968" cy="5378152"/>
          </a:xfrm>
        </p:spPr>
        <p:txBody>
          <a:bodyPr>
            <a:noAutofit/>
          </a:bodyPr>
          <a:lstStyle/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#define SIZE 20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char str[]="Hi", sentence[]="Hello World!", str2[SIZE], sentence2[SIZE];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int num1=6, num2=0;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float f1=4.5, f2=0;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 FILE* f = fopen("myFile.txt", "w");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9900"/>
                </a:solidFill>
              </a:rPr>
              <a:t>     // check if open file succeeded..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2060"/>
                </a:solidFill>
              </a:rPr>
              <a:t>     if(!f) return;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fputs(sentence, f);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fprintf(f, "\n%d %f %s\n", num1, f1, str);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fclose(f);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 f = fopen("myFile.txt", "r");</a:t>
            </a:r>
            <a:endParaRPr lang="he-IL" sz="1800" dirty="0"/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he-IL" sz="1800" noProof="1">
                <a:solidFill>
                  <a:srgbClr val="009900"/>
                </a:solidFill>
              </a:rPr>
              <a:t>   </a:t>
            </a:r>
            <a:r>
              <a:rPr lang="en-US" sz="1800" noProof="1">
                <a:solidFill>
                  <a:srgbClr val="009900"/>
                </a:solidFill>
              </a:rPr>
              <a:t>// check if open file succeeded..</a:t>
            </a:r>
            <a:endParaRPr lang="en-US" sz="1800" dirty="0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  <a:r>
              <a:rPr lang="en-US" sz="1800" noProof="1">
                <a:solidFill>
                  <a:srgbClr val="002060"/>
                </a:solidFill>
              </a:rPr>
              <a:t>    if(!f) return;</a:t>
            </a:r>
            <a:endParaRPr lang="en-US" sz="1800" noProof="1"/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fgets(sentence2, SIZE, f);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fscanf(f, "%d %f %s", &amp;num2, &amp;f2, str2);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printf("\nAfter reading from file:\nnum2=%d f2=%f str=|%s| sentence2=|%s|\n",  num2, f2, str2, sentence2);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   fclose(f);</a:t>
            </a:r>
          </a:p>
          <a:p>
            <a:pPr marL="274320" indent="-274320" algn="l" rtl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6699" r="30904" b="-1937"/>
          <a:stretch/>
        </p:blipFill>
        <p:spPr bwMode="auto">
          <a:xfrm>
            <a:off x="5284760" y="3870841"/>
            <a:ext cx="6821448" cy="111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8500" y="2248433"/>
            <a:ext cx="2912668" cy="1281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feof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feof</a:t>
            </a:r>
            <a:r>
              <a:rPr lang="en-US" sz="3200" dirty="0"/>
              <a:t> (FILE * stream);</a:t>
            </a:r>
            <a:r>
              <a:rPr lang="he-IL" sz="3200" dirty="0"/>
              <a:t> </a:t>
            </a:r>
          </a:p>
          <a:p>
            <a:pPr algn="l" rtl="0" eaLnBrk="1" hangingPunct="1"/>
            <a:endParaRPr lang="en-US" sz="3200" dirty="0"/>
          </a:p>
          <a:p>
            <a:pPr eaLnBrk="1" hangingPunct="1"/>
            <a:r>
              <a:rPr lang="he-IL" dirty="0" smtClean="0"/>
              <a:t>פונקציה זו מקבלת קובץ פתוח ומחזירה 0 אם לא הגענו לסוף הקובץ, ו- 1- (</a:t>
            </a:r>
            <a:r>
              <a:rPr lang="en-US" dirty="0" smtClean="0"/>
              <a:t>EOF</a:t>
            </a:r>
            <a:r>
              <a:rPr lang="he-IL" dirty="0" smtClean="0"/>
              <a:t>) במידה והגענו לסוף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– העתקת קובץ</a:t>
            </a:r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8980" y="1282149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char ch;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fSource, *fDest;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fSource = fopen("example.txt", "r");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002060"/>
                </a:solidFill>
              </a:rPr>
              <a:t> if(!</a:t>
            </a:r>
            <a:r>
              <a:rPr lang="en-US" sz="1800" noProof="1"/>
              <a:t> fSource </a:t>
            </a:r>
            <a:r>
              <a:rPr lang="en-US" sz="1800" noProof="1">
                <a:solidFill>
                  <a:srgbClr val="002060"/>
                </a:solidFill>
              </a:rPr>
              <a:t>)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9900"/>
                </a:solidFill>
              </a:rPr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fDest = fopen("exampleCopy.txt", "w");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002060"/>
                </a:solidFill>
              </a:rPr>
              <a:t>if(!</a:t>
            </a:r>
            <a:r>
              <a:rPr lang="en-US" sz="1800" noProof="1"/>
              <a:t> fDest </a:t>
            </a:r>
            <a:r>
              <a:rPr lang="en-US" sz="1800" noProof="1">
                <a:solidFill>
                  <a:srgbClr val="002060"/>
                </a:solidFill>
              </a:rPr>
              <a:t>)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9900"/>
                </a:solidFill>
              </a:rPr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 = fgetc(fSource);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while (</a:t>
            </a:r>
            <a:r>
              <a:rPr lang="en-US" sz="1800" b="1" dirty="0"/>
              <a:t>!</a:t>
            </a:r>
            <a:r>
              <a:rPr lang="en-US" sz="1800" dirty="0" err="1"/>
              <a:t>feof</a:t>
            </a:r>
            <a:r>
              <a:rPr lang="en-US" sz="1800" dirty="0"/>
              <a:t>(</a:t>
            </a:r>
            <a:r>
              <a:rPr lang="en-US" sz="1800" dirty="0" err="1"/>
              <a:t>fSource</a:t>
            </a:r>
            <a:r>
              <a:rPr lang="en-US" sz="1800" dirty="0"/>
              <a:t>)</a:t>
            </a:r>
            <a:r>
              <a:rPr lang="en-US" sz="1800" noProof="1"/>
              <a:t>)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9900"/>
                </a:solidFill>
              </a:rPr>
              <a:t>// OR: </a:t>
            </a:r>
            <a:r>
              <a:rPr lang="en-US" sz="1800" b="1" dirty="0">
                <a:solidFill>
                  <a:srgbClr val="009900"/>
                </a:solidFill>
              </a:rPr>
              <a:t>(</a:t>
            </a:r>
            <a:r>
              <a:rPr lang="en-US" sz="1800" b="1" dirty="0" err="1">
                <a:solidFill>
                  <a:srgbClr val="009900"/>
                </a:solidFill>
              </a:rPr>
              <a:t>ch</a:t>
            </a:r>
            <a:r>
              <a:rPr lang="en-US" sz="1800" b="1" dirty="0">
                <a:solidFill>
                  <a:srgbClr val="009900"/>
                </a:solidFill>
              </a:rPr>
              <a:t> != EOF)</a:t>
            </a:r>
            <a:endParaRPr lang="en-US" sz="1800" b="1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fputc(ch, fDest);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ch = fgetc(fSource);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fclose(fSource); </a:t>
            </a:r>
            <a:r>
              <a:rPr lang="en-US" sz="1800" noProof="1">
                <a:solidFill>
                  <a:srgbClr val="009900"/>
                </a:solidFill>
              </a:rPr>
              <a:t>// returns 0 since close file succeed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fclose(fDest);    </a:t>
            </a:r>
            <a:r>
              <a:rPr lang="en-US" sz="1800" noProof="1">
                <a:solidFill>
                  <a:srgbClr val="009900"/>
                </a:solidFill>
              </a:rPr>
              <a:t>// returns 0 since close file succeed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9446" y="1334681"/>
            <a:ext cx="34194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120" y="3189449"/>
            <a:ext cx="3352800" cy="1566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סוגי קבצים: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בינאריים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טקסט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פעולות על קבצים (עבור שני סוגי הקבצים):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פתיחת 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קריאה מקובץ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כתיבה לקובץ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סגירת קובץ</a:t>
            </a:r>
          </a:p>
          <a:p>
            <a:pPr>
              <a:lnSpc>
                <a:spcPct val="90000"/>
              </a:lnSpc>
            </a:pPr>
            <a:r>
              <a:rPr lang="he-IL" dirty="0"/>
              <a:t>פעולות נוספות: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ftell</a:t>
            </a:r>
            <a:r>
              <a:rPr lang="en-US" dirty="0"/>
              <a:t>, rewind, </a:t>
            </a:r>
            <a:r>
              <a:rPr lang="en-US" dirty="0" err="1" smtClean="0"/>
              <a:t>ferror,feof</a:t>
            </a: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e-IL" smtClean="0"/>
              <a:t>קריאת מספרים מקובץ וחישוב הממוצע</a:t>
            </a:r>
            <a:endParaRPr 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7136" y="1295937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int num, sum=0, counter=0, rc;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 = fopen("numbers.txt", "r");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002060"/>
                </a:solidFill>
              </a:rPr>
              <a:t>if(!</a:t>
            </a:r>
            <a:r>
              <a:rPr lang="en-US" sz="1800" noProof="1"/>
              <a:t>f</a:t>
            </a:r>
            <a:r>
              <a:rPr lang="en-US" sz="1800" noProof="1">
                <a:solidFill>
                  <a:srgbClr val="002060"/>
                </a:solidFill>
              </a:rPr>
              <a:t>)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9900"/>
                </a:solidFill>
              </a:rPr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rc = fscanf(f, "%d", &amp;num);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b="1" noProof="1"/>
              <a:t>while (rc != EOF)</a:t>
            </a:r>
            <a:r>
              <a:rPr lang="en-US" sz="1800" b="1" dirty="0"/>
              <a:t> </a:t>
            </a:r>
            <a:r>
              <a:rPr lang="en-US" sz="1800" dirty="0">
                <a:solidFill>
                  <a:srgbClr val="009900"/>
                </a:solidFill>
              </a:rPr>
              <a:t>//</a:t>
            </a:r>
            <a:r>
              <a:rPr lang="en-US" sz="1800" b="1" dirty="0">
                <a:solidFill>
                  <a:srgbClr val="009900"/>
                </a:solidFill>
              </a:rPr>
              <a:t>OR:</a:t>
            </a:r>
            <a:r>
              <a:rPr lang="en-US" sz="1800" dirty="0">
                <a:solidFill>
                  <a:srgbClr val="009900"/>
                </a:solidFill>
              </a:rPr>
              <a:t> (!</a:t>
            </a:r>
            <a:r>
              <a:rPr lang="en-US" sz="1800" dirty="0" err="1">
                <a:solidFill>
                  <a:srgbClr val="009900"/>
                </a:solidFill>
              </a:rPr>
              <a:t>feof</a:t>
            </a:r>
            <a:r>
              <a:rPr lang="en-US" sz="1800" dirty="0">
                <a:solidFill>
                  <a:srgbClr val="009900"/>
                </a:solidFill>
              </a:rPr>
              <a:t>(f))</a:t>
            </a:r>
            <a:endParaRPr lang="en-US" sz="1800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printf("The read numbers is %d\n", num);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sum += num;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counter++;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rc = fscanf(f, "%d", &amp;num);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printf("The average is %f\n", (float)sum/counter);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1034" y="4077072"/>
            <a:ext cx="2808312" cy="1136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196752"/>
            <a:ext cx="4267200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שמירת וטעינת רשומות לקובץ טקסט</a:t>
            </a:r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כאשר כותבים רשומה/מבנה לתוך קובץ טקסט, יש לכתוב שדה-שדה</a:t>
            </a:r>
          </a:p>
          <a:p>
            <a:pPr eaLnBrk="1" hangingPunct="1"/>
            <a:r>
              <a:rPr lang="he-IL" dirty="0" smtClean="0"/>
              <a:t>כאשר קוראים רשומה/מבנה מקובץ טקסט, יש לקרוא שדה-שדה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29" y="136261"/>
            <a:ext cx="10259568" cy="143609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e-IL" dirty="0" smtClean="0"/>
              <a:t>שמירת וטעינת רשומות מקובץ טקסט - דוגמא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0826" y="195970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#define SIZE 20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typedef 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char name[SIZE];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long id;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float age;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 Person;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Person p1={"momo", 1111, 23.5}</a:t>
            </a:r>
            <a:r>
              <a:rPr lang="en-US" sz="1800" dirty="0"/>
              <a:t>, </a:t>
            </a:r>
            <a:r>
              <a:rPr lang="en-US" sz="1800" noProof="1"/>
              <a:t>p2 = {"gogo", 2222, 24.8}</a:t>
            </a:r>
            <a:r>
              <a:rPr lang="en-US" sz="1800" dirty="0"/>
              <a:t>, </a:t>
            </a:r>
            <a:r>
              <a:rPr lang="en-US" sz="1800" noProof="1"/>
              <a:t> p3, p4;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 = fopen("persons.txt", "w");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2060"/>
                </a:solidFill>
              </a:rPr>
              <a:t>            if(!</a:t>
            </a:r>
            <a:r>
              <a:rPr lang="en-US" sz="1800" noProof="1"/>
              <a:t> f</a:t>
            </a:r>
            <a:r>
              <a:rPr lang="en-US" sz="1800" noProof="1">
                <a:solidFill>
                  <a:srgbClr val="002060"/>
                </a:solidFill>
              </a:rPr>
              <a:t>)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fprintf(f, "%s %ld %.2f\n", p1.name, p1.id, p1.age);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fprintf(f, "%s %ld %.2f\n", p2.name, p2.id, p2.age);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 = fopen("persons.txt", "r");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>
                <a:solidFill>
                  <a:srgbClr val="002060"/>
                </a:solidFill>
              </a:rPr>
              <a:t>             if(!</a:t>
            </a:r>
            <a:r>
              <a:rPr lang="en-US" sz="1800" noProof="1"/>
              <a:t> f</a:t>
            </a:r>
            <a:r>
              <a:rPr lang="en-US" sz="1800" noProof="1">
                <a:solidFill>
                  <a:srgbClr val="002060"/>
                </a:solidFill>
              </a:rPr>
              <a:t>) return;</a:t>
            </a: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fscanf(f, "%s %ld %</a:t>
            </a:r>
            <a:r>
              <a:rPr lang="en-US" sz="1800" noProof="1" smtClean="0"/>
              <a:t>f", </a:t>
            </a:r>
            <a:r>
              <a:rPr lang="en-US" sz="1800" noProof="1"/>
              <a:t>p3.name, &amp;p3.id, &amp;p3.age);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fscanf(f, "%s %ld %</a:t>
            </a:r>
            <a:r>
              <a:rPr lang="en-US" sz="1800" noProof="1" smtClean="0"/>
              <a:t>f", </a:t>
            </a:r>
            <a:r>
              <a:rPr lang="en-US" sz="1800" noProof="1"/>
              <a:t>p4.name, &amp;p4.id, &amp;p4.age);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printf("p3: name: %s\t id: %ld\t age: %.2f\n", p3.name, p3.id, p3.age);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printf("p4: name: %s\t id: %ld\t age: %.2f\n", p4.name, p4.id, p4.age);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630" y="1155467"/>
            <a:ext cx="5943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1530" y="3725368"/>
            <a:ext cx="2819400" cy="1233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65640" y="2967497"/>
            <a:ext cx="3276600" cy="561132"/>
          </a:xfrm>
          <a:prstGeom prst="wedgeRectCallout">
            <a:avLst>
              <a:gd name="adj1" fmla="val -69254"/>
              <a:gd name="adj2" fmla="val 88094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עדיף כמובן בפונקציה נפרדת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49413" y="5138923"/>
            <a:ext cx="3276600" cy="657128"/>
          </a:xfrm>
          <a:prstGeom prst="wedgeRectCallout">
            <a:avLst>
              <a:gd name="adj1" fmla="val -49165"/>
              <a:gd name="adj2" fmla="val -10701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עדיף כמובן בפונקציות נפרדות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915" y="136261"/>
            <a:ext cx="11218607" cy="10336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sz="4800" dirty="0" smtClean="0"/>
              <a:t>שמירה וטעינת מערך של רשומות מקובץ טקסט</a:t>
            </a:r>
            <a:endParaRPr lang="en-US" sz="4800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953729" y="1596675"/>
            <a:ext cx="10677439" cy="4959626"/>
          </a:xfrm>
        </p:spPr>
        <p:txBody>
          <a:bodyPr/>
          <a:lstStyle/>
          <a:p>
            <a:pPr eaLnBrk="1" hangingPunct="1"/>
            <a:r>
              <a:rPr lang="he-IL" dirty="0" smtClean="0"/>
              <a:t>כאשר כותבים מערך לקובץ, עדיף שהשדה הראשון יהיה מספר הרשומות שאנו כותבים.</a:t>
            </a:r>
          </a:p>
          <a:p>
            <a:pPr eaLnBrk="1" hangingPunct="1"/>
            <a:r>
              <a:rPr lang="he-IL" dirty="0" smtClean="0"/>
              <a:t> כך קורא הקובץ ידע כמה רשומות יש בתוכו</a:t>
            </a:r>
            <a:r>
              <a:rPr lang="he-IL" dirty="0"/>
              <a:t> </a:t>
            </a:r>
            <a:r>
              <a:rPr lang="he-IL" dirty="0" smtClean="0"/>
              <a:t>ויכין זיכרון מתאים לקליטת הנתונים.</a:t>
            </a:r>
          </a:p>
          <a:p>
            <a:pPr eaLnBrk="1" hangingPunct="1"/>
            <a:r>
              <a:rPr lang="he-IL" dirty="0" smtClean="0"/>
              <a:t>אחרת נצטרך לעבוד עם </a:t>
            </a:r>
            <a:r>
              <a:rPr lang="en-US" dirty="0" err="1" smtClean="0"/>
              <a:t>realloc</a:t>
            </a:r>
            <a:r>
              <a:rPr lang="he-IL" dirty="0" smtClean="0"/>
              <a:t>, מאוד לא יעיל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שמירה וטעינה - מערך רשומות (1)</a:t>
            </a:r>
            <a:endParaRPr lang="en-US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2629" y="610982"/>
            <a:ext cx="8435280" cy="6147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typedef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char name[SIZE];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long id;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float age;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 Person;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Person * personsSource, *personsDest;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int sizeSource, sizeDest, i;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printf("How many persons? ");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scanf("%d", &amp;sizeSource);</a:t>
            </a:r>
            <a:endParaRPr lang="en-US" sz="1800" dirty="0"/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9900"/>
                </a:solidFill>
              </a:rPr>
              <a:t>	// allocating the persons array</a:t>
            </a:r>
            <a:endParaRPr lang="en-US" sz="1800" noProof="1">
              <a:solidFill>
                <a:srgbClr val="009900"/>
              </a:solidFill>
            </a:endParaRP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personsSource = (Person *)malloc(sizeSource*sizeof(Person));</a:t>
            </a:r>
            <a:endParaRPr lang="en-US" sz="1800" dirty="0"/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9900"/>
                </a:solidFill>
              </a:rPr>
              <a:t>	// reading persons..</a:t>
            </a:r>
            <a:endParaRPr lang="en-US" sz="1800" noProof="1"/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for (i=0 ; i &lt; sizeSource ; i++)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274320" indent="-274320" algn="l" defTabSz="355600" rtl="0">
              <a:lnSpc>
                <a:spcPct val="80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en-US" sz="1800" noProof="1"/>
              <a:t>		printf("Enter name, id and age of person #%d: ", i+1);</a:t>
            </a:r>
          </a:p>
          <a:p>
            <a:pPr marL="274320" indent="-274320" algn="l" defTabSz="355600" rtl="0">
              <a:lnSpc>
                <a:spcPct val="80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en-US" sz="1800" noProof="1"/>
              <a:t>		scanf("%s %ld %f", personsSource[i].name,  &amp;personsSource[i].id, &amp;personsSource[i].age);</a:t>
            </a:r>
          </a:p>
          <a:p>
            <a:pPr marL="274320" indent="-274320" algn="l" defTabSz="72390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	</a:t>
            </a:r>
            <a:endParaRPr lang="en-US" sz="1800" dirty="0"/>
          </a:p>
        </p:txBody>
      </p:sp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1196752"/>
            <a:ext cx="6242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1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1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1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1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1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1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160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5520" y="1052736"/>
            <a:ext cx="84249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4568" y="43533"/>
            <a:ext cx="10896600" cy="6512768"/>
          </a:xfrm>
          <a:prstGeom prst="rect">
            <a:avLst/>
          </a:prstGeom>
        </p:spPr>
        <p:txBody>
          <a:bodyPr/>
          <a:lstStyle/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 = fopen("persons.txt", "w");   if(!f) { free(personsSource); return;}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fprintf(f, "%d\n", sizeSource);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writing the size to the file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for (i=0 ; i &lt; sizeSource ; i++)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writing each person to the file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      fprintf(f, "%s %ld %f\n", personsSource[i].name, personsSource[i].id,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personsSource[i].age);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free(personsSource);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don’t forget to free the array!!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 = fopen("persons.txt", "r");    if(!f) return;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fscanf(f, "%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d",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&amp;sizeDest);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reading the size from the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allocating the new array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personsDest = (Person *)malloc(sizeDest*sizeof(Person));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reading each person from the file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for (i=0 ; i &lt; sizeDest ; i++)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      fscanf(f, "%s %ld %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f",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personsDest[i].name, &amp;personsDest[i].id, &amp;personsDest[i].age);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printf("There are %d persons in the file:\n", sizeDest);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for (i=0 ; i &lt; sizeDest ; i++)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       printf("Person #%d: Name=%s\t Id=%ld\t Age=%f\n", i+1, 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	personsDest[i].name, personsDest[i].id, personsDest[i].age);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free(personsDest);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don’t forget to free the array!!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0" y="1700808"/>
            <a:ext cx="2895600" cy="1506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ferror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282148"/>
            <a:ext cx="10259568" cy="5575851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he-IL" dirty="0" smtClean="0"/>
              <a:t>פקודה זו מחזירה 0 במידה והפעולות שבוצעו על הקובץ תקינות</a:t>
            </a:r>
          </a:p>
          <a:p>
            <a:pPr marL="530352" lvl="1" indent="0" eaLnBrk="1" hangingPunct="1">
              <a:lnSpc>
                <a:spcPct val="80000"/>
              </a:lnSpc>
              <a:buNone/>
              <a:defRPr/>
            </a:pPr>
            <a:r>
              <a:rPr lang="he-IL" dirty="0" smtClean="0"/>
              <a:t>דוגמא: כאשר ננסה לכתוב לקובץ שנפתח לקריאה בלבד</a:t>
            </a:r>
          </a:p>
          <a:p>
            <a:pPr marL="530352" lvl="1" indent="0" eaLnBrk="1" hangingPunct="1">
              <a:lnSpc>
                <a:spcPct val="80000"/>
              </a:lnSpc>
              <a:buNone/>
              <a:defRPr/>
            </a:pPr>
            <a:endParaRPr lang="he-IL" dirty="0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3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3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FILE* f = fopen("myfile.txt","r");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if (f == NULL)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	  printf("Error opening file\n");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	 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fputc('x', 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if (ferror(f))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  	 printf ("Error Writing to myfile.txt\n");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tabLst>
                <a:tab pos="723900" algn="l"/>
              </a:tabLst>
              <a:defRPr/>
            </a:pPr>
            <a:r>
              <a:rPr lang="en-US" sz="23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300" noProof="1"/>
              <a:t>}</a:t>
            </a:r>
            <a:endParaRPr lang="en-US" sz="2300" dirty="0"/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299" y="3580278"/>
            <a:ext cx="47513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27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58971" y="2694709"/>
            <a:ext cx="9164781" cy="144433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Binary Files</a:t>
            </a:r>
            <a:endParaRPr lang="he-IL" sz="66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כתיבה לקובץ בינארי</a:t>
            </a:r>
            <a:endParaRPr 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575851"/>
          </a:xfrm>
        </p:spPr>
        <p:txBody>
          <a:bodyPr>
            <a:normAutofit/>
          </a:bodyPr>
          <a:lstStyle/>
          <a:p>
            <a:pPr eaLnBrk="1" hangingPunct="1"/>
            <a:r>
              <a:rPr lang="he-IL" dirty="0" smtClean="0"/>
              <a:t>פקודת הכתיבה לקובץ בינארי:</a:t>
            </a:r>
          </a:p>
          <a:p>
            <a:pPr algn="l" rtl="0" eaLnBrk="1" hangingPunct="1"/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fwrite</a:t>
            </a:r>
            <a:r>
              <a:rPr lang="en-US" sz="2800" i="1" dirty="0"/>
              <a:t>(</a:t>
            </a:r>
            <a:r>
              <a:rPr lang="en-US" sz="2800" i="1" dirty="0" err="1"/>
              <a:t>const</a:t>
            </a:r>
            <a:r>
              <a:rPr lang="en-US" sz="2800" i="1" dirty="0"/>
              <a:t> void * </a:t>
            </a:r>
            <a:r>
              <a:rPr lang="en-US" sz="2800" i="1" dirty="0" err="1"/>
              <a:t>ptr</a:t>
            </a:r>
            <a:r>
              <a:rPr lang="en-US" sz="2800" i="1" dirty="0"/>
              <a:t>, </a:t>
            </a:r>
            <a:r>
              <a:rPr lang="en-US" sz="2000" i="1" dirty="0">
                <a:solidFill>
                  <a:srgbClr val="009900"/>
                </a:solidFill>
              </a:rPr>
              <a:t>// address of variable to write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i="1" dirty="0"/>
              <a:t>		</a:t>
            </a:r>
            <a:r>
              <a:rPr lang="en-US" i="1" dirty="0" err="1"/>
              <a:t>int</a:t>
            </a:r>
            <a:r>
              <a:rPr lang="en-US" i="1" dirty="0"/>
              <a:t> size,                  </a:t>
            </a:r>
            <a:r>
              <a:rPr lang="en-US" i="1" dirty="0" smtClean="0">
                <a:solidFill>
                  <a:srgbClr val="009900"/>
                </a:solidFill>
              </a:rPr>
              <a:t>// size of type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i="1" dirty="0"/>
              <a:t>		</a:t>
            </a:r>
            <a:r>
              <a:rPr lang="en-US" i="1" dirty="0" err="1"/>
              <a:t>int</a:t>
            </a:r>
            <a:r>
              <a:rPr lang="en-US" i="1" dirty="0"/>
              <a:t> count,               </a:t>
            </a:r>
            <a:r>
              <a:rPr lang="en-US" i="1" dirty="0" smtClean="0">
                <a:solidFill>
                  <a:srgbClr val="009900"/>
                </a:solidFill>
              </a:rPr>
              <a:t>// number of elements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en-US" i="1" dirty="0"/>
              <a:t>		FILE * stream</a:t>
            </a:r>
            <a:r>
              <a:rPr lang="he-IL" i="1" dirty="0"/>
              <a:t> (</a:t>
            </a:r>
            <a:r>
              <a:rPr lang="en-US" i="1" dirty="0"/>
              <a:t>;     </a:t>
            </a:r>
            <a:r>
              <a:rPr lang="en-US" i="1" dirty="0" smtClean="0">
                <a:solidFill>
                  <a:srgbClr val="009900"/>
                </a:solidFill>
              </a:rPr>
              <a:t>// pointer to the file</a:t>
            </a:r>
            <a:endParaRPr lang="he-IL" i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he-IL" sz="3200" dirty="0"/>
              <a:t>מחזירה את כמות האיברים שכתבה</a:t>
            </a:r>
            <a:endParaRPr lang="he-IL" dirty="0" smtClean="0"/>
          </a:p>
          <a:p>
            <a:pPr eaLnBrk="1" hangingPunct="1"/>
            <a:r>
              <a:rPr lang="he-IL" dirty="0" smtClean="0"/>
              <a:t>כאשר כותבים לקובץ בינארי ניתן לכתוב בלוק של מידע</a:t>
            </a:r>
          </a:p>
          <a:p>
            <a:pPr lvl="1" eaLnBrk="1" hangingPunct="1"/>
            <a:r>
              <a:rPr lang="he-IL" dirty="0" smtClean="0"/>
              <a:t>מערך או רשומה בפעולת כתיבה בודדת</a:t>
            </a:r>
          </a:p>
          <a:p>
            <a:pPr eaLnBrk="1" hangingPunct="1"/>
            <a:r>
              <a:rPr lang="he-IL" dirty="0" smtClean="0"/>
              <a:t>יש להיזהר מכתיבת מצביעים לקובץ!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קריאה מקובץ בינארי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9"/>
            <a:ext cx="10259568" cy="539395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he-IL" sz="3900" dirty="0" smtClean="0"/>
              <a:t>פקודת הקריאה מקובץ בינארי:</a:t>
            </a:r>
          </a:p>
          <a:p>
            <a:pPr algn="l" rtl="0" eaLnBrk="1" hangingPunct="1"/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fread</a:t>
            </a:r>
            <a:r>
              <a:rPr lang="en-US" sz="2800" i="1" dirty="0"/>
              <a:t>(void* </a:t>
            </a:r>
            <a:r>
              <a:rPr lang="en-US" sz="2800" i="1" dirty="0" err="1"/>
              <a:t>ptr</a:t>
            </a:r>
            <a:r>
              <a:rPr lang="en-US" sz="2800" i="1" dirty="0"/>
              <a:t>,           </a:t>
            </a:r>
            <a:r>
              <a:rPr lang="en-US" sz="2000" i="1" dirty="0">
                <a:solidFill>
                  <a:srgbClr val="009900"/>
                </a:solidFill>
              </a:rPr>
              <a:t>// address of variable to read into</a:t>
            </a:r>
            <a:endParaRPr lang="en-US" sz="2800" i="1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/>
              <a:t>		        </a:t>
            </a:r>
            <a:r>
              <a:rPr lang="en-US" sz="2800" i="1" dirty="0" err="1"/>
              <a:t>int</a:t>
            </a:r>
            <a:r>
              <a:rPr lang="en-US" sz="2800" i="1" dirty="0"/>
              <a:t> size,            </a:t>
            </a:r>
            <a:r>
              <a:rPr lang="en-US" sz="2000" i="1" dirty="0">
                <a:solidFill>
                  <a:srgbClr val="009900"/>
                </a:solidFill>
              </a:rPr>
              <a:t>// size of type</a:t>
            </a:r>
            <a:endParaRPr lang="en-US" sz="2000" i="1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/>
              <a:t>		        </a:t>
            </a:r>
            <a:r>
              <a:rPr lang="en-US" sz="2800" i="1" dirty="0" err="1"/>
              <a:t>int</a:t>
            </a:r>
            <a:r>
              <a:rPr lang="en-US" sz="2800" i="1" dirty="0"/>
              <a:t> count,         </a:t>
            </a:r>
            <a:r>
              <a:rPr lang="en-US" sz="2000" i="1" dirty="0">
                <a:solidFill>
                  <a:srgbClr val="009900"/>
                </a:solidFill>
              </a:rPr>
              <a:t>// number of elements</a:t>
            </a:r>
            <a:endParaRPr lang="en-US" sz="2000" i="1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i="1" dirty="0"/>
              <a:t>		       FILE* stream</a:t>
            </a:r>
            <a:r>
              <a:rPr lang="he-IL" sz="2800" i="1" dirty="0"/>
              <a:t> (</a:t>
            </a:r>
            <a:r>
              <a:rPr lang="en-US" sz="2800" i="1" dirty="0"/>
              <a:t>; </a:t>
            </a:r>
            <a:r>
              <a:rPr lang="en-US" sz="2000" i="1" dirty="0">
                <a:solidFill>
                  <a:srgbClr val="009900"/>
                </a:solidFill>
              </a:rPr>
              <a:t>// pointer to the file</a:t>
            </a:r>
          </a:p>
          <a:p>
            <a:pPr eaLnBrk="1" hangingPunct="1"/>
            <a:r>
              <a:rPr lang="he-IL" sz="3900" dirty="0" smtClean="0"/>
              <a:t>מחזירה את כמות האיברים שקראה</a:t>
            </a:r>
          </a:p>
          <a:p>
            <a:pPr eaLnBrk="1" hangingPunct="1"/>
            <a:r>
              <a:rPr lang="he-IL" sz="3900" dirty="0" smtClean="0"/>
              <a:t>כאשר קוראים מקובץ בינארי ניתן לקרוא בלוק של מידע</a:t>
            </a:r>
          </a:p>
          <a:p>
            <a:pPr lvl="1" eaLnBrk="1" hangingPunct="1"/>
            <a:r>
              <a:rPr lang="he-IL" dirty="0" smtClean="0"/>
              <a:t>מערך או רשומה בפעולת קריאה בודדת</a:t>
            </a:r>
            <a:endParaRPr lang="he-IL" sz="1800" i="1" dirty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000" i="1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סוגי קבצים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69930"/>
            <a:ext cx="10259568" cy="4959626"/>
          </a:xfrm>
        </p:spPr>
        <p:txBody>
          <a:bodyPr/>
          <a:lstStyle/>
          <a:p>
            <a:pPr eaLnBrk="1" hangingPunct="1"/>
            <a:r>
              <a:rPr lang="he-IL" dirty="0"/>
              <a:t>קובץ טקסט:</a:t>
            </a:r>
          </a:p>
          <a:p>
            <a:pPr lvl="1" eaLnBrk="1" hangingPunct="1"/>
            <a:r>
              <a:rPr lang="he-IL" sz="2800" dirty="0"/>
              <a:t>כתוב בשפה אותה אנו יכולים לקרוא ולהבין</a:t>
            </a:r>
          </a:p>
          <a:p>
            <a:pPr lvl="1" eaLnBrk="1" hangingPunct="1">
              <a:buFont typeface="Wingdings" pitchFamily="2" charset="2"/>
              <a:buNone/>
            </a:pPr>
            <a:endParaRPr lang="he-IL" sz="2800" dirty="0"/>
          </a:p>
          <a:p>
            <a:pPr eaLnBrk="1" hangingPunct="1"/>
            <a:endParaRPr lang="he-IL" sz="2800" dirty="0"/>
          </a:p>
          <a:p>
            <a:pPr eaLnBrk="1" hangingPunct="1"/>
            <a:r>
              <a:rPr lang="he-IL" dirty="0" smtClean="0"/>
              <a:t>קובץ </a:t>
            </a:r>
            <a:r>
              <a:rPr lang="he-IL" dirty="0"/>
              <a:t>בינארי:</a:t>
            </a:r>
          </a:p>
          <a:p>
            <a:pPr lvl="1" eaLnBrk="1" hangingPunct="1"/>
            <a:r>
              <a:rPr lang="he-IL" sz="2800" dirty="0"/>
              <a:t>לא ניתן להבין את התוכן </a:t>
            </a:r>
            <a:endParaRPr lang="en-US" sz="2800" dirty="0"/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717" y="2256656"/>
            <a:ext cx="38512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1324" y="4947247"/>
            <a:ext cx="54070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245" y="136261"/>
            <a:ext cx="11228439" cy="10336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e-IL" dirty="0" smtClean="0"/>
              <a:t>שמירת וטעינת רשומות מקובץ בינארי - דוגמא</a:t>
            </a:r>
            <a:endParaRPr lang="en-US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6245" y="873120"/>
            <a:ext cx="10259568" cy="5885487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#define SIZE 20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typedef 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char name[SIZE];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long id;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float age;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 Person;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Person p1={"momo", 1111, 23.5}, p2 = {"gogo", 2222, 24.8},  p3, p4;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 = fopen("persons.bin", "w</a:t>
            </a:r>
            <a:r>
              <a:rPr lang="en-US" sz="1800" b="1" noProof="1"/>
              <a:t>b</a:t>
            </a:r>
            <a:r>
              <a:rPr lang="en-US" sz="1800" noProof="1"/>
              <a:t>");  if(!f)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 smtClean="0"/>
              <a:t>if(</a:t>
            </a:r>
            <a:r>
              <a:rPr lang="en-US" sz="1800" b="1" noProof="1" smtClean="0"/>
              <a:t>fwrite</a:t>
            </a:r>
            <a:r>
              <a:rPr lang="en-US" sz="1800" b="1" noProof="1"/>
              <a:t>(&amp;p1, sizeof(Person), 1, f</a:t>
            </a:r>
            <a:r>
              <a:rPr lang="en-US" sz="1800" b="1" noProof="1" smtClean="0"/>
              <a:t>)!=1)  {fclose(f);return;}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noProof="1"/>
              <a:t>	if(fwrite(&amp;p2, sizeof(Person), 1, f) != 1</a:t>
            </a:r>
            <a:r>
              <a:rPr lang="en-US" sz="1800" b="1" noProof="1" smtClean="0"/>
              <a:t>) {fclose(f);return;}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 = fopen("persons.bin", "r</a:t>
            </a:r>
            <a:r>
              <a:rPr lang="en-US" sz="1800" b="1" noProof="1"/>
              <a:t>b</a:t>
            </a:r>
            <a:r>
              <a:rPr lang="en-US" sz="1800" noProof="1"/>
              <a:t>"); if(!f) return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 smtClean="0"/>
              <a:t>if(</a:t>
            </a:r>
            <a:r>
              <a:rPr lang="en-US" sz="1800" b="1" noProof="1" smtClean="0"/>
              <a:t>fread</a:t>
            </a:r>
            <a:r>
              <a:rPr lang="en-US" sz="1800" b="1" noProof="1"/>
              <a:t>(&amp;p3, sizeof(Person), 1, f</a:t>
            </a:r>
            <a:r>
              <a:rPr lang="en-US" sz="1800" b="1" noProof="1" smtClean="0"/>
              <a:t>) !=</a:t>
            </a:r>
            <a:r>
              <a:rPr lang="en-US" sz="1800" b="1" noProof="1"/>
              <a:t>1) </a:t>
            </a:r>
            <a:r>
              <a:rPr lang="en-US" sz="1800" b="1" noProof="1" smtClean="0"/>
              <a:t>{fclose(f);return;}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noProof="1"/>
              <a:t>	if(fread(&amp;p4, sizeof(Person), 1, f) != 1) {fclose(f</a:t>
            </a:r>
            <a:r>
              <a:rPr lang="en-US" sz="1800" b="1" noProof="1" smtClean="0"/>
              <a:t>);return;}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fclose(f);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printf("p3: name: %s\t id: %ld\t age: %.2f\n", p3.name, p3.id, p3.age);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printf("p4: name: %s\t id: %ld\t age: %.2f\n", p4.name, p4.id, p4.age);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8053676" y="3587263"/>
            <a:ext cx="3962400" cy="4572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ניתן לקרוא ולכתוב רשומה בפעולה אחת!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724026"/>
            <a:ext cx="5943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1884" y="163083"/>
            <a:ext cx="10982239" cy="10336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e-IL" dirty="0" smtClean="0"/>
              <a:t>שמירה וטעינה מערך רשומות מקובץ בינארי</a:t>
            </a:r>
            <a:endParaRPr 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651" y="903834"/>
            <a:ext cx="8229600" cy="595416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#define SIZE 20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typedef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char  name[SIZE];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long  id;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float  age;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 Person;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FILE* f;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Person *personsSource, *personsDest;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int sizeSource, sizeDest,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printf("How many persons?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scanf("%d", &amp;sizeSource);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009900"/>
                </a:solidFill>
              </a:rPr>
              <a:t>// allocating the persons array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personsSource = (Person *)malloc(sizeSource*sizeof(Person));</a:t>
            </a:r>
            <a:endParaRPr lang="en-US" sz="1800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for (i=0 ; i &lt; sizeSource ; i++) </a:t>
            </a:r>
            <a:r>
              <a:rPr lang="en-US" sz="1800" noProof="1">
                <a:solidFill>
                  <a:srgbClr val="009900"/>
                </a:solidFill>
              </a:rPr>
              <a:t>// reading persons..</a:t>
            </a: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printf("Enter name, id and age of person #%d: ", i+1);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       scanf("%s %ld %f", personsSource[i].name, 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	&amp;personsSource[i].id, &amp;personsSource[i].age);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noProof="1"/>
              <a:t>}	</a:t>
            </a:r>
            <a:endParaRPr lang="en-US" sz="1800" dirty="0"/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732" y="1460797"/>
            <a:ext cx="7534575" cy="193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5520" y="1052736"/>
            <a:ext cx="84249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5019" y="67569"/>
            <a:ext cx="10972800" cy="64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 = fopen("persons.bin", "w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"); if(!f) { free(personsSource ); return;}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fwrite(&amp;sizeSource, sizeof(int), 1, f); 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writing the size to the file</a:t>
            </a:r>
            <a:endParaRPr lang="en-US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writing all persons to the file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fwrite(personsSource, sizeof(Person), sizeSource, f);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free(personsSource);   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don’t forget to free the array!!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 = fopen("persons.bin", "r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"); if(!f) return;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reading the size from the file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fread(&amp;sizeDest, sizeof(int), 1, f);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allocating the new array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personsDest = (Person *)malloc(sizeDest*sizeof(Person));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reading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file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fread(personsDest, sizeof(Person), sizeDest, f);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printf("There are %d persons in the file:\n", sizeDest);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for (i=0 ; i &lt; sizeDest ; i++)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	printf("Person #%d: Name=%s\t Id=%ld\t Age=%f\n", 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		i+1, personsDest[i].name, personsDest[i].id, personsDest[i].age);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don’t forget to free the array!!</a:t>
            </a:r>
          </a:p>
          <a:p>
            <a:pPr marL="274320" indent="-274320" defTabSz="627063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free(personsDest);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03015" y="1632660"/>
            <a:ext cx="4428153" cy="1495911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עבור כל קריאה וכתיבה  יש להוסיף</a:t>
            </a:r>
          </a:p>
          <a:p>
            <a:pPr algn="just" rtl="1"/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בדיקה שנכתבו או 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נקראו</a:t>
            </a:r>
          </a:p>
          <a:p>
            <a:pPr algn="just" rtl="1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אברים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כתיבת רשומות המכילות מצביעים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dirty="0" smtClean="0"/>
              <a:t>יש לשים לב לא לכתוב מצביעים לתוך קובץ, שכן לכתובת אין משמעות </a:t>
            </a:r>
          </a:p>
          <a:p>
            <a:pPr eaLnBrk="1" hangingPunct="1"/>
            <a:r>
              <a:rPr lang="he-IL" dirty="0" smtClean="0"/>
              <a:t>כאשר יש משתנה שהוא כתובת יש להקפיד לרשום את ערכו לקובץ</a:t>
            </a:r>
          </a:p>
          <a:p>
            <a:pPr lvl="1" eaLnBrk="1" hangingPunct="1"/>
            <a:r>
              <a:rPr lang="he-IL" dirty="0" smtClean="0"/>
              <a:t>במבנה בו יש מצביע לא נוכל לכתוב את כל המבנה בפקודה אחת לקובץ, נהיה חייבים לכתוב לקובץ שדה-שדה</a:t>
            </a:r>
          </a:p>
          <a:p>
            <a:pPr lvl="1" eaLnBrk="1" hangingPunct="1"/>
            <a:r>
              <a:rPr lang="he-IL" dirty="0" smtClean="0"/>
              <a:t>אם המצביע הוא למערך, נרשום כשדה נוסף את כמות האלמנטים במערך, ורק אח"כ את איבריו (כנ"ל עבור מחרוזת).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47528" y="1124744"/>
            <a:ext cx="835292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3729" y="136261"/>
            <a:ext cx="10992465" cy="10336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sz="4400" dirty="0" smtClean="0"/>
              <a:t>דוגמא – שמירה וטעינה של רשומה עם מצביעים</a:t>
            </a:r>
            <a:endParaRPr lang="en-US" sz="44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53729" y="869194"/>
            <a:ext cx="10259568" cy="5988806"/>
          </a:xfrm>
        </p:spPr>
        <p:txBody>
          <a:bodyPr/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#include &lt;stdio.h&gt;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#include &lt;string.h&gt;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#include &lt;stdlib.h&gt;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endParaRPr lang="en-US" sz="1600" noProof="1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typedef struct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	char* name;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	float average;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noProof="1"/>
              <a:t>} Student;</a:t>
            </a:r>
          </a:p>
          <a:p>
            <a:pPr marL="274320" indent="-274320" algn="l" rtl="0">
              <a:spcBef>
                <a:spcPct val="0"/>
              </a:spcBef>
              <a:buNone/>
            </a:pPr>
            <a:endParaRPr lang="en-US" sz="1600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69190" y="744497"/>
            <a:ext cx="544252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Student stud1 = {"yoyo", 91.8}, stud2;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FILE* f = fopen("students.bin", "wb");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     if(!f) return;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len1, len2;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len1 = strlen(stud1.name)+1;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fwrite(&amp;len1, sizeof(int), 1,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fwrite(stud1.name, sizeof(char), len1,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fwrite(&amp;stud1.average, sizeof(float), 1,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 = fopen("students.bin", "rb");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      if(!f) return;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fread(&amp;len2, sizeof(int), 1,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stud2.name = (char*)malloc(len2*sizeof(char));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fread(stud2.name, sizeof(char), len2,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	fread(&amp;stud2.average, sizeof(float), 1,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fclose(f);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printf("stud2: name=%s, average=%.2f\n", 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	stud2.name, stud2.average);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717550" algn="l"/>
              </a:tabLst>
              <a:defRPr/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      free(stud2.name);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729" y="3614287"/>
            <a:ext cx="4343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פקודה </a:t>
            </a:r>
            <a:r>
              <a:rPr lang="en-US" smtClean="0"/>
              <a:t>fseek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796413" y="1182757"/>
            <a:ext cx="10903581" cy="557585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מאפשר לטייל בקובץ בלי לקרוא חלק משדותיו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fseek</a:t>
            </a:r>
            <a:r>
              <a:rPr lang="en-US" dirty="0" smtClean="0"/>
              <a:t>(FILE* f,             </a:t>
            </a:r>
            <a:r>
              <a:rPr lang="en-US" sz="1800" i="1" dirty="0">
                <a:solidFill>
                  <a:srgbClr val="009900"/>
                </a:solidFill>
              </a:rPr>
              <a:t>// the file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    long </a:t>
            </a:r>
            <a:r>
              <a:rPr lang="en-US" dirty="0" err="1" smtClean="0"/>
              <a:t>int</a:t>
            </a:r>
            <a:r>
              <a:rPr lang="en-US" dirty="0" smtClean="0"/>
              <a:t> offset,   </a:t>
            </a:r>
            <a:r>
              <a:rPr lang="en-US" sz="1800" i="1" dirty="0">
                <a:solidFill>
                  <a:srgbClr val="009900"/>
                </a:solidFill>
              </a:rPr>
              <a:t>// how much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origin</a:t>
            </a:r>
            <a:r>
              <a:rPr lang="he-IL" dirty="0" smtClean="0"/>
              <a:t> (</a:t>
            </a:r>
            <a:r>
              <a:rPr lang="en-US" dirty="0" smtClean="0"/>
              <a:t>;        </a:t>
            </a:r>
            <a:r>
              <a:rPr lang="en-US" sz="1800" i="1" dirty="0">
                <a:solidFill>
                  <a:srgbClr val="009900"/>
                </a:solidFill>
              </a:rPr>
              <a:t>// from where</a:t>
            </a:r>
            <a:endParaRPr lang="he-IL" sz="1800" i="1" dirty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origin</a:t>
            </a:r>
            <a:r>
              <a:rPr lang="he-IL" dirty="0" smtClean="0"/>
              <a:t>יקבל אחד מהערכים הבאים: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SEEK_SET</a:t>
            </a:r>
            <a:r>
              <a:rPr lang="he-IL" dirty="0" smtClean="0"/>
              <a:t> – תזוזה מתחילת הקובץ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SEEK_END</a:t>
            </a:r>
            <a:r>
              <a:rPr lang="he-IL" dirty="0" smtClean="0"/>
              <a:t> – תזוזה מסוף הקובץ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SEEK_CUR</a:t>
            </a:r>
            <a:r>
              <a:rPr lang="he-IL" dirty="0" smtClean="0"/>
              <a:t> – תזוזה מהמיקום הנוכחי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תחזיר 0 אם הצליחה לזוז כמתבקש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יש מערכות הפעלה בהן </a:t>
            </a:r>
            <a:r>
              <a:rPr lang="en-US" dirty="0" err="1" smtClean="0"/>
              <a:t>fseek</a:t>
            </a:r>
            <a:r>
              <a:rPr lang="he-IL" dirty="0" smtClean="0"/>
              <a:t> לא עובדת טוב על קבצי טקסט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4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fseek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6129" y="1394368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/>
              <a:t>#include &lt;stdio.h&gt;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/>
              <a:t> 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/>
              <a:t>int main ()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/>
              <a:t>{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FILE * </a:t>
            </a:r>
            <a:r>
              <a:rPr lang="en-US" sz="2000" dirty="0"/>
              <a:t>f</a:t>
            </a:r>
            <a:r>
              <a:rPr lang="en-US" sz="2000" noProof="1"/>
              <a:t>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</a:t>
            </a:r>
            <a:r>
              <a:rPr lang="en-US" sz="2000" dirty="0"/>
              <a:t>f</a:t>
            </a:r>
            <a:r>
              <a:rPr lang="en-US" sz="2000" noProof="1"/>
              <a:t> = fopen("myfile.txt" , "w");</a:t>
            </a:r>
            <a:endParaRPr lang="en-US" sz="2000" dirty="0"/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 if(!f) return;</a:t>
            </a:r>
            <a:endParaRPr lang="en-US" sz="2000" dirty="0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rgbClr val="009900"/>
                </a:solidFill>
              </a:rPr>
              <a:t> 	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fputs("This is an apple" , </a:t>
            </a:r>
            <a:r>
              <a:rPr lang="en-US" sz="2000" dirty="0"/>
              <a:t>f</a:t>
            </a:r>
            <a:r>
              <a:rPr lang="en-US" sz="2000" noProof="1"/>
              <a:t>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fseek </a:t>
            </a:r>
            <a:r>
              <a:rPr lang="en-US" sz="2000" dirty="0"/>
              <a:t>(f</a:t>
            </a:r>
            <a:r>
              <a:rPr lang="en-US" sz="2000" noProof="1"/>
              <a:t> , 9 , SEEK_SET);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fputs(" sam" , </a:t>
            </a:r>
            <a:r>
              <a:rPr lang="en-US" sz="2000" dirty="0"/>
              <a:t>f</a:t>
            </a:r>
            <a:r>
              <a:rPr lang="en-US" sz="2000" noProof="1"/>
              <a:t>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noProof="1"/>
              <a:t>  fclose(</a:t>
            </a:r>
            <a:r>
              <a:rPr lang="en-US" sz="2000" dirty="0"/>
              <a:t>f</a:t>
            </a:r>
            <a:r>
              <a:rPr lang="en-US" sz="2000" noProof="1"/>
              <a:t>);</a:t>
            </a:r>
          </a:p>
          <a:p>
            <a:pPr marL="274320" indent="-27432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noProof="1"/>
              <a:t>}</a:t>
            </a:r>
            <a:endParaRPr lang="en-US" sz="2000" dirty="0"/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048" y="1196752"/>
            <a:ext cx="358140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0568" y="5536638"/>
            <a:ext cx="1308557" cy="360040"/>
          </a:xfrm>
          <a:prstGeom prst="wedgeRectCallout">
            <a:avLst>
              <a:gd name="adj1" fmla="val -154284"/>
              <a:gd name="adj2" fmla="val -30082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יש פה רווח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r>
              <a:rPr lang="he-IL" dirty="0" smtClean="0"/>
              <a:t> – דוגמא – החבר הכי טוב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817852" y="0"/>
            <a:ext cx="9217024" cy="6758608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#define MAX_LEN 20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endParaRPr lang="he-IL" sz="1800" dirty="0"/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endParaRPr lang="en-US" sz="1800" dirty="0"/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he-IL" sz="1800" dirty="0"/>
              <a:t>}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char  name[MAX_LEN];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    </a:t>
            </a:r>
            <a:r>
              <a:rPr lang="en-US" sz="1800" dirty="0" err="1"/>
              <a:t>numOfPresentsBoughtMe</a:t>
            </a:r>
            <a:r>
              <a:rPr lang="en-US" sz="1800" dirty="0"/>
              <a:t>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} Friend;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void </a:t>
            </a:r>
            <a:r>
              <a:rPr lang="en-US" sz="1800" dirty="0" err="1"/>
              <a:t>sortFriendByPresents</a:t>
            </a:r>
            <a:r>
              <a:rPr lang="en-US" sz="1800" dirty="0"/>
              <a:t>(Friend friends[], </a:t>
            </a:r>
            <a:r>
              <a:rPr lang="en-US" sz="1800" dirty="0" err="1"/>
              <a:t>int</a:t>
            </a:r>
            <a:r>
              <a:rPr lang="en-US" sz="1800" dirty="0"/>
              <a:t> size)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he-IL" sz="1800" dirty="0"/>
              <a:t>}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Friend  temp;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i</a:t>
            </a:r>
            <a:r>
              <a:rPr lang="en-US" sz="1800" dirty="0"/>
              <a:t>, j;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nn-NO" sz="1800" dirty="0"/>
              <a:t>	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nn-NO" sz="1800" dirty="0"/>
              <a:t>     for (i=0 ; i &lt; size ; i++)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</a:t>
            </a:r>
            <a:r>
              <a:rPr lang="he-IL" sz="1800" dirty="0"/>
              <a:t>}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	 for (j=i+1 ; j &lt; size ; j++)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     </a:t>
            </a:r>
            <a:r>
              <a:rPr lang="he-IL" sz="1800" dirty="0"/>
              <a:t>   }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	       if (friends[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numOfPresentsBoughtMe</a:t>
            </a:r>
            <a:r>
              <a:rPr lang="en-US" sz="1800" dirty="0"/>
              <a:t> &gt; friends[j].</a:t>
            </a:r>
            <a:r>
              <a:rPr lang="en-US" sz="1800" dirty="0" err="1"/>
              <a:t>numOfPresentsBoughtMe</a:t>
            </a:r>
            <a:r>
              <a:rPr lang="en-US" sz="1800" dirty="0"/>
              <a:t>)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</a:t>
            </a:r>
            <a:r>
              <a:rPr lang="he-IL" sz="1800" dirty="0"/>
              <a:t>	   </a:t>
            </a:r>
            <a:r>
              <a:rPr lang="en-US" sz="1800" dirty="0"/>
              <a:t>    </a:t>
            </a:r>
            <a:r>
              <a:rPr lang="he-IL" sz="1800" dirty="0"/>
              <a:t>     }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	              temp = friends[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	              friends[</a:t>
            </a:r>
            <a:r>
              <a:rPr lang="en-US" sz="1800" dirty="0" err="1"/>
              <a:t>i</a:t>
            </a:r>
            <a:r>
              <a:rPr lang="en-US" sz="1800" dirty="0"/>
              <a:t>] = friends[j];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	              friends[j] = temp;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he-IL" sz="1800" dirty="0"/>
              <a:t>	</a:t>
            </a:r>
            <a:r>
              <a:rPr lang="en-US" sz="1800" dirty="0"/>
              <a:t>  </a:t>
            </a:r>
            <a:r>
              <a:rPr lang="he-IL" sz="1800" dirty="0"/>
              <a:t>{     </a:t>
            </a:r>
            <a:endParaRPr lang="en-US" sz="1800" dirty="0"/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      }</a:t>
            </a:r>
            <a:endParaRPr lang="he-IL" sz="1800" dirty="0"/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dirty="0"/>
              <a:t>      </a:t>
            </a:r>
            <a:r>
              <a:rPr lang="he-IL" sz="1800" dirty="0"/>
              <a:t>{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r>
              <a:rPr lang="he-IL" sz="1800" dirty="0"/>
              <a:t>{</a:t>
            </a:r>
          </a:p>
          <a:p>
            <a:pPr marL="274320" indent="-274320" algn="l" rtl="0">
              <a:spcBef>
                <a:spcPct val="0"/>
              </a:spcBef>
              <a:spcAft>
                <a:spcPts val="0"/>
              </a:spcAft>
              <a:buNone/>
            </a:pPr>
            <a:endParaRPr lang="he-IL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fseek</a:t>
            </a:r>
            <a:r>
              <a:rPr lang="he-IL" smtClean="0"/>
              <a:t> – דוגמא – החבר הכי טוב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0658" y="942562"/>
            <a:ext cx="8229600" cy="581604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/>
              <a:t>void main()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he-IL" sz="1600" dirty="0"/>
              <a:t>}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FILE* f;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Friend </a:t>
            </a:r>
            <a:r>
              <a:rPr lang="en-US" sz="1600" dirty="0" err="1"/>
              <a:t>bestFriend</a:t>
            </a:r>
            <a:r>
              <a:rPr lang="en-US" sz="1600" dirty="0"/>
              <a:t>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Friend </a:t>
            </a:r>
            <a:r>
              <a:rPr lang="en-US" sz="1600" dirty="0" err="1"/>
              <a:t>myFriends</a:t>
            </a:r>
            <a:r>
              <a:rPr lang="en-US" sz="1600" dirty="0"/>
              <a:t>[] = { {"</a:t>
            </a:r>
            <a:r>
              <a:rPr lang="en-US" sz="1600" dirty="0" err="1"/>
              <a:t>momo</a:t>
            </a:r>
            <a:r>
              <a:rPr lang="en-US" sz="1600" dirty="0"/>
              <a:t>", 5},   {"</a:t>
            </a:r>
            <a:r>
              <a:rPr lang="en-US" sz="1600" dirty="0" err="1"/>
              <a:t>gogo</a:t>
            </a:r>
            <a:r>
              <a:rPr lang="en-US" sz="1600" dirty="0"/>
              <a:t>", 2},  {"yoyo", 7}  };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numOfFriends</a:t>
            </a:r>
            <a:r>
              <a:rPr lang="en-US" sz="1600" dirty="0"/>
              <a:t>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myFriends</a:t>
            </a:r>
            <a:r>
              <a:rPr lang="en-US" sz="1600" dirty="0"/>
              <a:t>) /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myFriends</a:t>
            </a:r>
            <a:r>
              <a:rPr lang="en-US" sz="1600" dirty="0"/>
              <a:t>[0]);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 </a:t>
            </a:r>
            <a:endParaRPr lang="he-IL" sz="1600" dirty="0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sortFriendByPresents</a:t>
            </a:r>
            <a:r>
              <a:rPr lang="en-US" sz="1600" dirty="0"/>
              <a:t>(</a:t>
            </a:r>
            <a:r>
              <a:rPr lang="en-US" sz="1600" dirty="0" err="1"/>
              <a:t>myFriends</a:t>
            </a:r>
            <a:r>
              <a:rPr lang="en-US" sz="1600" dirty="0"/>
              <a:t>, </a:t>
            </a:r>
            <a:r>
              <a:rPr lang="en-US" sz="1600" dirty="0" err="1"/>
              <a:t>numOfFriends</a:t>
            </a:r>
            <a:r>
              <a:rPr lang="en-US" sz="1600" dirty="0"/>
              <a:t>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 </a:t>
            </a:r>
            <a:endParaRPr lang="he-IL" sz="1600" dirty="0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f = </a:t>
            </a:r>
            <a:r>
              <a:rPr lang="en-US" sz="1600" dirty="0" err="1"/>
              <a:t>fopen</a:t>
            </a:r>
            <a:r>
              <a:rPr lang="en-US" sz="1600" dirty="0"/>
              <a:t>("myFriends.bin", "</a:t>
            </a:r>
            <a:r>
              <a:rPr lang="en-US" sz="1600" dirty="0" err="1"/>
              <a:t>wb</a:t>
            </a:r>
            <a:r>
              <a:rPr lang="en-US" sz="1600" dirty="0">
                <a:solidFill>
                  <a:srgbClr val="002060"/>
                </a:solidFill>
              </a:rPr>
              <a:t>");  if(!f) return;</a:t>
            </a:r>
            <a:endParaRPr lang="he-IL" sz="1600" dirty="0">
              <a:solidFill>
                <a:srgbClr val="002060"/>
              </a:solidFill>
            </a:endParaRP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fwrite</a:t>
            </a:r>
            <a:r>
              <a:rPr lang="en-US" sz="1600" dirty="0"/>
              <a:t>(&amp;</a:t>
            </a:r>
            <a:r>
              <a:rPr lang="en-US" sz="1600" dirty="0" err="1"/>
              <a:t>numOfFriends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), 1, 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fwrite</a:t>
            </a:r>
            <a:r>
              <a:rPr lang="en-US" sz="1600" dirty="0"/>
              <a:t>(</a:t>
            </a:r>
            <a:r>
              <a:rPr lang="en-US" sz="1600" dirty="0" err="1"/>
              <a:t>myFriends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(Friend), </a:t>
            </a:r>
            <a:r>
              <a:rPr lang="en-US" sz="1600" dirty="0" err="1"/>
              <a:t>numOfFriends</a:t>
            </a:r>
            <a:r>
              <a:rPr lang="en-US" sz="1600" dirty="0"/>
              <a:t>, 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numOfFriends</a:t>
            </a:r>
            <a:r>
              <a:rPr lang="en-US" sz="1600" dirty="0"/>
              <a:t> = 0; </a:t>
            </a:r>
            <a:r>
              <a:rPr lang="en-US" sz="1600" dirty="0">
                <a:solidFill>
                  <a:srgbClr val="009900"/>
                </a:solidFill>
              </a:rPr>
              <a:t>// just reset to see correct value is read from file..</a:t>
            </a:r>
            <a:endParaRPr lang="he-IL" sz="1600" dirty="0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9900"/>
                </a:solidFill>
              </a:rPr>
              <a:t>// get the friend that bought me most presents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f = </a:t>
            </a:r>
            <a:r>
              <a:rPr lang="en-US" sz="1600" dirty="0" err="1"/>
              <a:t>fopen</a:t>
            </a:r>
            <a:r>
              <a:rPr lang="en-US" sz="1600" dirty="0"/>
              <a:t>("myFriends.bin", "</a:t>
            </a:r>
            <a:r>
              <a:rPr lang="en-US" sz="1600" dirty="0" err="1"/>
              <a:t>rb</a:t>
            </a:r>
            <a:r>
              <a:rPr lang="en-US" sz="1600" dirty="0"/>
              <a:t>"); </a:t>
            </a:r>
            <a:r>
              <a:rPr lang="en-US" sz="1600" dirty="0">
                <a:solidFill>
                  <a:srgbClr val="002060"/>
                </a:solidFill>
              </a:rPr>
              <a:t>if(!f) return;</a:t>
            </a:r>
            <a:endParaRPr lang="he-IL" sz="1600" dirty="0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fread</a:t>
            </a:r>
            <a:r>
              <a:rPr lang="en-US" sz="1600" dirty="0"/>
              <a:t>(&amp;</a:t>
            </a:r>
            <a:r>
              <a:rPr lang="en-US" sz="1600" dirty="0" err="1"/>
              <a:t>numOfFriends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), 1, 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fseek</a:t>
            </a:r>
            <a:r>
              <a:rPr lang="en-US" sz="1600" dirty="0"/>
              <a:t>(f, </a:t>
            </a:r>
            <a:r>
              <a:rPr lang="en-US" sz="1600" dirty="0" err="1"/>
              <a:t>sizeof</a:t>
            </a:r>
            <a:r>
              <a:rPr lang="en-US" sz="1600" dirty="0"/>
              <a:t>(Friend)*(numOfFriends-1), SEEK_CUR);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9900"/>
                </a:solidFill>
              </a:rPr>
              <a:t>//OR: </a:t>
            </a:r>
            <a:r>
              <a:rPr lang="en-US" sz="1600" dirty="0" err="1">
                <a:solidFill>
                  <a:srgbClr val="009900"/>
                </a:solidFill>
              </a:rPr>
              <a:t>fseek</a:t>
            </a:r>
            <a:r>
              <a:rPr lang="en-US" sz="1600" dirty="0">
                <a:solidFill>
                  <a:srgbClr val="009900"/>
                </a:solidFill>
              </a:rPr>
              <a:t>(f, </a:t>
            </a:r>
            <a:r>
              <a:rPr lang="en-US" sz="1600" dirty="0" err="1">
                <a:solidFill>
                  <a:srgbClr val="009900"/>
                </a:solidFill>
              </a:rPr>
              <a:t>sizeof</a:t>
            </a:r>
            <a:r>
              <a:rPr lang="en-US" sz="1600" dirty="0">
                <a:solidFill>
                  <a:srgbClr val="009900"/>
                </a:solidFill>
              </a:rPr>
              <a:t>(Friend)*-1, SEEK_END);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fread</a:t>
            </a:r>
            <a:r>
              <a:rPr lang="en-US" sz="1600" dirty="0"/>
              <a:t>(&amp;</a:t>
            </a:r>
            <a:r>
              <a:rPr lang="en-US" sz="1600" dirty="0" err="1"/>
              <a:t>bestFriend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(Friend), 1, 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(f);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3413" algn="l"/>
              </a:tabLst>
              <a:defRPr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("The friend who bought me most presents: %s\n", bestFriend.name);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he-IL" sz="1600" dirty="0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he-IL" sz="1600" dirty="0"/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293" y="872288"/>
            <a:ext cx="58324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הפקודה </a:t>
            </a:r>
            <a:r>
              <a:rPr lang="en-US" dirty="0" err="1" smtClean="0"/>
              <a:t>ftell</a:t>
            </a:r>
            <a:endParaRPr lang="en-US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1140935" y="1016627"/>
            <a:ext cx="10259568" cy="4959626"/>
          </a:xfrm>
        </p:spPr>
        <p:txBody>
          <a:bodyPr/>
          <a:lstStyle/>
          <a:p>
            <a:pPr eaLnBrk="1" hangingPunct="1"/>
            <a:r>
              <a:rPr lang="he-IL" dirty="0" smtClean="0"/>
              <a:t>מחזירה את מרחק הסמן מתחילת הקובץ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ftell</a:t>
            </a:r>
            <a:r>
              <a:rPr lang="en-US" dirty="0" smtClean="0"/>
              <a:t> (FILE * f);</a:t>
            </a:r>
          </a:p>
          <a:p>
            <a:pPr eaLnBrk="1" hangingPunct="1"/>
            <a:r>
              <a:rPr lang="he-IL" dirty="0" smtClean="0"/>
              <a:t>דוגמא: קריאת גודל של קובץ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39</a:t>
            </a:fld>
            <a:endParaRPr lang="en-US" dirty="0"/>
          </a:p>
        </p:txBody>
      </p:sp>
      <p:sp>
        <p:nvSpPr>
          <p:cNvPr id="47110" name="Rectangle 3"/>
          <p:cNvSpPr txBox="1">
            <a:spLocks noChangeArrowheads="1"/>
          </p:cNvSpPr>
          <p:nvPr/>
        </p:nvSpPr>
        <p:spPr bwMode="auto">
          <a:xfrm>
            <a:off x="910270" y="2573491"/>
            <a:ext cx="7772400" cy="378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int main ()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FILE* f;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long size;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f = fopen ("myFile.txt",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"r");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if(!f) return;</a:t>
            </a:r>
            <a:endParaRPr lang="en-US" noProof="1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fseek (f, 0, SEEK_END);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ftell(f);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fclose (f);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printf ("Size of myfile.txt: %ld bytes.\n",size);</a:t>
            </a:r>
          </a:p>
          <a:p>
            <a:pPr marL="274320" indent="-274320">
              <a:buClr>
                <a:schemeClr val="accent1"/>
              </a:buClr>
              <a:buSzPct val="8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indent="-274320">
              <a:buClr>
                <a:schemeClr val="accent1"/>
              </a:buClr>
              <a:buSzPct val="85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6749" y="3310431"/>
            <a:ext cx="3581400" cy="129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903" y="4872941"/>
            <a:ext cx="48006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7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מבנה עבודה כללי עם קבצים</a:t>
            </a:r>
            <a:endParaRPr lang="en-US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668594" y="1282149"/>
            <a:ext cx="10962574" cy="495962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he-IL" dirty="0"/>
              <a:t>קובץ הוא משתנה מטיפוס *</a:t>
            </a:r>
            <a:r>
              <a:rPr lang="en-US" dirty="0"/>
              <a:t>FILE</a:t>
            </a:r>
            <a:r>
              <a:rPr lang="he-IL" dirty="0"/>
              <a:t> ומוגדר ב- </a:t>
            </a:r>
            <a:r>
              <a:rPr lang="en-US" dirty="0" err="1"/>
              <a:t>stdio.h</a:t>
            </a:r>
            <a:endParaRPr lang="he-IL" dirty="0"/>
          </a:p>
          <a:p>
            <a:pPr eaLnBrk="1" hangingPunct="1">
              <a:lnSpc>
                <a:spcPct val="80000"/>
              </a:lnSpc>
            </a:pPr>
            <a:r>
              <a:rPr lang="he-IL" dirty="0"/>
              <a:t>בתחילת העבודה יש לפתוח קובץ לקריאה/לכתיבה תוך ציון האם זהו קובץ טקסט או בינארי</a:t>
            </a:r>
          </a:p>
          <a:p>
            <a:pPr eaLnBrk="1" hangingPunct="1">
              <a:lnSpc>
                <a:spcPct val="80000"/>
              </a:lnSpc>
            </a:pPr>
            <a:r>
              <a:rPr lang="he-IL" dirty="0"/>
              <a:t>יש לבדוק האם </a:t>
            </a:r>
            <a:r>
              <a:rPr lang="he-IL" dirty="0" smtClean="0"/>
              <a:t>הפתיחה </a:t>
            </a:r>
            <a:r>
              <a:rPr lang="he-IL" dirty="0"/>
              <a:t>הצליחה</a:t>
            </a:r>
          </a:p>
          <a:p>
            <a:pPr eaLnBrk="1" hangingPunct="1">
              <a:lnSpc>
                <a:spcPct val="80000"/>
              </a:lnSpc>
            </a:pPr>
            <a:r>
              <a:rPr lang="he-IL" dirty="0"/>
              <a:t>לבסוף יש לסגור את </a:t>
            </a:r>
            <a:r>
              <a:rPr lang="he-IL" dirty="0" smtClean="0"/>
              <a:t>הקובץ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6581" y="3569111"/>
            <a:ext cx="6902245" cy="3288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3252" indent="-342900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32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4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void main()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{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FILE* f = fopen(</a:t>
            </a:r>
            <a:r>
              <a:rPr lang="en-US" sz="2000" dirty="0" smtClean="0"/>
              <a:t>&lt;file name&gt;</a:t>
            </a:r>
            <a:r>
              <a:rPr lang="en-US" sz="2000" noProof="1" smtClean="0"/>
              <a:t>, </a:t>
            </a:r>
            <a:r>
              <a:rPr lang="en-US" sz="2000" dirty="0" smtClean="0"/>
              <a:t>&lt;open parameters&gt;</a:t>
            </a:r>
            <a:r>
              <a:rPr lang="en-US" sz="2000" noProof="1" smtClean="0"/>
              <a:t>);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if (f == NULL)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{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	printf("Failed opening the file. Exiting!\n");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	return;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}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</a:t>
            </a:r>
            <a:r>
              <a:rPr lang="en-US" sz="2000" noProof="1" smtClean="0">
                <a:solidFill>
                  <a:srgbClr val="009900"/>
                </a:solidFill>
              </a:rPr>
              <a:t>// here some operation with the file..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	fclose(f);</a:t>
            </a:r>
          </a:p>
          <a:p>
            <a:pPr marL="274320" lvl="2" indent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noProof="1" smtClean="0"/>
              <a:t>}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הפקודה </a:t>
            </a:r>
            <a:r>
              <a:rPr lang="en-US" smtClean="0"/>
              <a:t>rewind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מחזירה את הסמן לתחילת הקובץ:</a:t>
            </a:r>
            <a:endParaRPr lang="en-US" dirty="0" smtClean="0"/>
          </a:p>
          <a:p>
            <a:pPr marL="0" indent="0">
              <a:buNone/>
            </a:pPr>
            <a:r>
              <a:rPr lang="he-IL" dirty="0" smtClean="0"/>
              <a:t>   </a:t>
            </a:r>
            <a:r>
              <a:rPr lang="en-US" dirty="0" smtClean="0"/>
              <a:t>void rewind(FILE* f);</a:t>
            </a:r>
            <a:endParaRPr lang="he-IL" dirty="0" smtClean="0"/>
          </a:p>
          <a:p>
            <a:pPr eaLnBrk="1" hangingPunct="1"/>
            <a:r>
              <a:rPr lang="he-IL" dirty="0" smtClean="0"/>
              <a:t>דוגמא: קריאת וכתיבת כל ה- </a:t>
            </a:r>
            <a:r>
              <a:rPr lang="en-US" dirty="0" smtClean="0"/>
              <a:t>ABC</a:t>
            </a:r>
            <a:r>
              <a:rPr lang="he-IL" dirty="0" smtClean="0"/>
              <a:t>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90600" y="1447801"/>
            <a:ext cx="82296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buClr>
                <a:schemeClr val="accent1"/>
              </a:buClr>
              <a:buSzPct val="85000"/>
              <a:defRPr/>
            </a:pP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int main ()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int n;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FILE *f;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char buffer [27];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 = fopen ("allLetters.txt","w+");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if(!f) return;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for ( n='A' ; n&lt;='Z' ; n++)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fputc ( n, 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rewind (f);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fscanf(f, "%s", buffer);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he-IL" noProof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fclose (f);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buffer[26]='\0';</a:t>
            </a:r>
          </a:p>
          <a:p>
            <a:pPr marL="274320" indent="-274320">
              <a:buClr>
                <a:schemeClr val="accent1"/>
              </a:buClr>
              <a:buSzPct val="85000"/>
              <a:tabLst>
                <a:tab pos="627063" algn="l"/>
              </a:tabLst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puts (buffer);</a:t>
            </a:r>
          </a:p>
          <a:p>
            <a:pPr marL="274320" indent="-274320">
              <a:buClr>
                <a:schemeClr val="accent1"/>
              </a:buClr>
              <a:buSzPct val="85000"/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1755" y="3859219"/>
            <a:ext cx="3810000" cy="112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1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955" y="5596491"/>
            <a:ext cx="4419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92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ביחידה זו למדנו: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סוגי קבצים: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בינאריים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טקסט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פעולות על קבצים (עבור שני סוגי הקבצים):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פתיחת 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קריאה מקובץ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כתיבה לקובץ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סגירת קובץ</a:t>
            </a:r>
          </a:p>
          <a:p>
            <a:pPr>
              <a:lnSpc>
                <a:spcPct val="90000"/>
              </a:lnSpc>
            </a:pPr>
            <a:r>
              <a:rPr lang="he-IL" dirty="0"/>
              <a:t>פעולות נוספות: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ftell</a:t>
            </a:r>
            <a:r>
              <a:rPr lang="en-US" dirty="0"/>
              <a:t>, rewind, </a:t>
            </a:r>
            <a:r>
              <a:rPr lang="en-US" dirty="0" err="1" smtClean="0"/>
              <a:t>ferror,feof</a:t>
            </a:r>
            <a:endParaRPr lang="he-IL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e-IL" smtClean="0"/>
              <a:t>פתיחת קובץ – פרמטרים לסוג הפתיחה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i="1" dirty="0" smtClean="0"/>
              <a:t>FILE* </a:t>
            </a:r>
            <a:r>
              <a:rPr lang="en-US" i="1" dirty="0" err="1" smtClean="0"/>
              <a:t>fopen</a:t>
            </a:r>
            <a:r>
              <a:rPr lang="en-US" i="1" dirty="0" smtClean="0"/>
              <a:t>(char* </a:t>
            </a:r>
            <a:r>
              <a:rPr lang="en-US" i="1" dirty="0" err="1" smtClean="0"/>
              <a:t>fileName</a:t>
            </a:r>
            <a:r>
              <a:rPr lang="en-US" i="1" dirty="0" smtClean="0"/>
              <a:t>, char* mode);</a:t>
            </a:r>
            <a:endParaRPr lang="he-IL" i="1" dirty="0" smtClean="0"/>
          </a:p>
          <a:p>
            <a:endParaRPr lang="he-IL" i="1" dirty="0" smtClean="0"/>
          </a:p>
          <a:p>
            <a:r>
              <a:rPr lang="en-US" i="1" dirty="0" smtClean="0"/>
              <a:t>mode</a:t>
            </a:r>
            <a:r>
              <a:rPr lang="he-IL" i="1" dirty="0" smtClean="0"/>
              <a:t> מגדיר </a:t>
            </a:r>
            <a:r>
              <a:rPr lang="he-IL" dirty="0" smtClean="0"/>
              <a:t>אופנים שונים לפתיחת קובץ:</a:t>
            </a:r>
          </a:p>
          <a:p>
            <a:pPr lvl="1"/>
            <a:r>
              <a:rPr lang="he-IL" dirty="0" smtClean="0"/>
              <a:t>סוג הקובץ : בינארי או טקסט</a:t>
            </a:r>
          </a:p>
          <a:p>
            <a:pPr lvl="1"/>
            <a:r>
              <a:rPr lang="he-IL" dirty="0" smtClean="0"/>
              <a:t>מה נרצה לעשות בקובץ : כתיבה בתחילת הקובץ, כתיבה בסוף הקובץ, קריאה.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e-IL" smtClean="0"/>
              <a:t>פתיחת קובץ – פרמטרים לסוג הפתיחה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993058" y="1081548"/>
            <a:ext cx="10638110" cy="59091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he-IL" dirty="0" smtClean="0"/>
              <a:t>פתיחת קובץ טקסט לקריאה: </a:t>
            </a:r>
            <a:r>
              <a:rPr lang="en-US" dirty="0" smtClean="0"/>
              <a:t>“r”</a:t>
            </a:r>
            <a:endParaRPr lang="he-IL" dirty="0" smtClean="0"/>
          </a:p>
          <a:p>
            <a:pPr eaLnBrk="1" hangingPunct="1"/>
            <a:r>
              <a:rPr lang="he-IL" dirty="0" smtClean="0"/>
              <a:t>פתיחת קובץ טקסט לכתיבה:</a:t>
            </a:r>
          </a:p>
          <a:p>
            <a:pPr lvl="1" eaLnBrk="1" hangingPunct="1"/>
            <a:r>
              <a:rPr lang="he-IL" dirty="0" smtClean="0"/>
              <a:t> </a:t>
            </a:r>
            <a:r>
              <a:rPr lang="en-US" dirty="0" smtClean="0"/>
              <a:t>“w”</a:t>
            </a:r>
            <a:r>
              <a:rPr lang="he-IL" dirty="0" smtClean="0"/>
              <a:t> - במידה ויש נתונים בקובץ הם ידרסו</a:t>
            </a:r>
          </a:p>
          <a:p>
            <a:pPr lvl="1" eaLnBrk="1" hangingPunct="1"/>
            <a:r>
              <a:rPr lang="he-IL" dirty="0" smtClean="0"/>
              <a:t> </a:t>
            </a:r>
            <a:r>
              <a:rPr lang="en-US" dirty="0" smtClean="0"/>
              <a:t>“a”</a:t>
            </a:r>
            <a:r>
              <a:rPr lang="he-IL" dirty="0" smtClean="0"/>
              <a:t> – כותב לסוף קובץ (כלומר לא דורס את המידע, אם קיים</a:t>
            </a:r>
            <a:r>
              <a:rPr lang="he-IL" smtClean="0"/>
              <a:t>). </a:t>
            </a:r>
            <a:endParaRPr lang="he-IL" dirty="0" smtClean="0"/>
          </a:p>
          <a:p>
            <a:pPr eaLnBrk="1" hangingPunct="1"/>
            <a:r>
              <a:rPr lang="he-IL" dirty="0" smtClean="0"/>
              <a:t>פתיחת קובץ טקסט לקריאה ולכתיבה:</a:t>
            </a:r>
          </a:p>
          <a:p>
            <a:pPr lvl="1" eaLnBrk="1" hangingPunct="1"/>
            <a:r>
              <a:rPr lang="en-US" dirty="0" smtClean="0"/>
              <a:t>“r+”</a:t>
            </a:r>
            <a:r>
              <a:rPr lang="he-IL" dirty="0" smtClean="0"/>
              <a:t> – הקובץ חייב להיות קיים, יתקבל </a:t>
            </a:r>
            <a:r>
              <a:rPr lang="en-US" dirty="0" smtClean="0"/>
              <a:t>NULL</a:t>
            </a:r>
            <a:r>
              <a:rPr lang="he-IL" dirty="0" smtClean="0"/>
              <a:t> אם לא</a:t>
            </a:r>
          </a:p>
          <a:p>
            <a:pPr lvl="1" eaLnBrk="1" hangingPunct="1"/>
            <a:r>
              <a:rPr lang="en-US" dirty="0" smtClean="0"/>
              <a:t>“w+”</a:t>
            </a:r>
            <a:r>
              <a:rPr lang="he-IL" dirty="0" smtClean="0"/>
              <a:t> – אם הקובץ קיים, דורס אותו</a:t>
            </a:r>
          </a:p>
          <a:p>
            <a:pPr lvl="1" eaLnBrk="1" hangingPunct="1"/>
            <a:r>
              <a:rPr lang="en-US" dirty="0" smtClean="0"/>
              <a:t>“a+”</a:t>
            </a:r>
            <a:r>
              <a:rPr lang="he-IL" dirty="0" smtClean="0"/>
              <a:t> – אם הקובץ קיים כותב לסופו, אחרת יוצר קובץ חדש. </a:t>
            </a:r>
          </a:p>
          <a:p>
            <a:pPr eaLnBrk="1" hangingPunct="1"/>
            <a:r>
              <a:rPr lang="he-IL" dirty="0" smtClean="0"/>
              <a:t>כדי לפתוח את הקובץ כבינארי נוסיף </a:t>
            </a:r>
            <a:r>
              <a:rPr lang="en-US" dirty="0" smtClean="0"/>
              <a:t>b</a:t>
            </a:r>
            <a:r>
              <a:rPr lang="he-IL" dirty="0" smtClean="0"/>
              <a:t> בסוף הפרמטר לפתיחה.  </a:t>
            </a:r>
            <a:r>
              <a:rPr lang="en-US" dirty="0" smtClean="0"/>
              <a:t>“</a:t>
            </a:r>
            <a:r>
              <a:rPr lang="en-US" dirty="0" err="1" smtClean="0"/>
              <a:t>rb</a:t>
            </a:r>
            <a:r>
              <a:rPr lang="en-US" dirty="0" smtClean="0"/>
              <a:t>”, “</a:t>
            </a:r>
            <a:r>
              <a:rPr lang="en-US" dirty="0" err="1" smtClean="0"/>
              <a:t>wb</a:t>
            </a:r>
            <a:r>
              <a:rPr lang="en-US" dirty="0" smtClean="0"/>
              <a:t>”</a:t>
            </a:r>
            <a:r>
              <a:rPr lang="he-IL" dirty="0" smtClean="0"/>
              <a:t> וכו'. ברירת המחדל היא קובץ טקסט.  </a:t>
            </a:r>
          </a:p>
          <a:p>
            <a:pPr lvl="1" eaLnBrk="1" hangingPunct="1"/>
            <a:r>
              <a:rPr lang="he-IL" dirty="0" smtClean="0"/>
              <a:t>ניתן ב- </a:t>
            </a:r>
            <a:r>
              <a:rPr lang="en-US" dirty="0" smtClean="0"/>
              <a:t>mode</a:t>
            </a:r>
            <a:r>
              <a:rPr lang="he-IL" dirty="0" smtClean="0"/>
              <a:t> הפתיחה לציין </a:t>
            </a:r>
            <a:r>
              <a:rPr lang="en-US" dirty="0" smtClean="0"/>
              <a:t>t</a:t>
            </a:r>
            <a:r>
              <a:rPr lang="he-IL" dirty="0" smtClean="0"/>
              <a:t>, עבור קובץ טקסט.  </a:t>
            </a:r>
            <a:r>
              <a:rPr lang="en-US" dirty="0" smtClean="0"/>
              <a:t>“wt”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פתיחת קובץ – סיבות לכשלון</a:t>
            </a: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קובץ המוגדר לקריאה בלבד מנסים לפתוח אותו לכתיבה</a:t>
            </a:r>
          </a:p>
          <a:p>
            <a:pPr eaLnBrk="1" hangingPunct="1"/>
            <a:r>
              <a:rPr lang="he-IL" dirty="0" smtClean="0"/>
              <a:t>פתיחה ע"י "</a:t>
            </a:r>
            <a:r>
              <a:rPr lang="en-US" dirty="0" smtClean="0"/>
              <a:t>r</a:t>
            </a:r>
            <a:r>
              <a:rPr lang="he-IL" dirty="0" smtClean="0"/>
              <a:t>" קובץ שאינו קיים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סגירת קובץ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12723" y="1282149"/>
            <a:ext cx="10618445" cy="4959626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fclose</a:t>
            </a:r>
            <a:r>
              <a:rPr lang="en-US" i="1" dirty="0"/>
              <a:t>(FILE* file);</a:t>
            </a:r>
            <a:endParaRPr lang="he-IL" i="1" dirty="0"/>
          </a:p>
          <a:p>
            <a:pPr eaLnBrk="1" hangingPunct="1">
              <a:defRPr/>
            </a:pPr>
            <a:r>
              <a:rPr lang="he-IL" dirty="0" smtClean="0"/>
              <a:t>מקבלת מצביע לקובץ ומחזירה 0 אם הצליחה לסגור אותו, אחרת תחזיר 1- (הקבוע </a:t>
            </a:r>
            <a:r>
              <a:rPr lang="en-US" dirty="0" smtClean="0"/>
              <a:t>EOF</a:t>
            </a:r>
            <a:r>
              <a:rPr lang="he-IL" dirty="0" smtClean="0"/>
              <a:t>)</a:t>
            </a:r>
          </a:p>
          <a:p>
            <a:pPr lvl="1" eaLnBrk="1" hangingPunct="1">
              <a:defRPr/>
            </a:pPr>
            <a:r>
              <a:rPr lang="he-IL" dirty="0" smtClean="0"/>
              <a:t>תכשל כאשר מנסים לסגור קובץ שאינו פתוח</a:t>
            </a:r>
          </a:p>
          <a:p>
            <a:pPr lvl="1" eaLnBrk="1" hangingPunct="1">
              <a:defRPr/>
            </a:pPr>
            <a:endParaRPr lang="he-IL" dirty="0" smtClean="0"/>
          </a:p>
          <a:p>
            <a:pPr marL="530352" lvl="1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58971" y="2694709"/>
            <a:ext cx="9164781" cy="144433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Text Files</a:t>
            </a:r>
            <a:endParaRPr lang="he-IL" sz="66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06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8519</TotalTime>
  <Words>1431</Words>
  <Application>Microsoft Office PowerPoint</Application>
  <PresentationFormat>Widescreen</PresentationFormat>
  <Paragraphs>627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David</vt:lpstr>
      <vt:lpstr>Franklin Gothic Book</vt:lpstr>
      <vt:lpstr>Wingdings</vt:lpstr>
      <vt:lpstr>Crop</vt:lpstr>
      <vt:lpstr>מבוא לתכנות מערכות</vt:lpstr>
      <vt:lpstr>ביחידה זו נלמד:</vt:lpstr>
      <vt:lpstr>סוגי קבצים</vt:lpstr>
      <vt:lpstr>מבנה עבודה כללי עם קבצים</vt:lpstr>
      <vt:lpstr>פתיחת קובץ – פרמטרים לסוג הפתיחה</vt:lpstr>
      <vt:lpstr>פתיחת קובץ – פרמטרים לסוג הפתיחה</vt:lpstr>
      <vt:lpstr>פתיחת קובץ – סיבות לכשלון</vt:lpstr>
      <vt:lpstr>סגירת קובץ</vt:lpstr>
      <vt:lpstr>PowerPoint Presentation</vt:lpstr>
      <vt:lpstr>כתיבה לקובץ טקסט</vt:lpstr>
      <vt:lpstr>קריאה מקובץ טקסט</vt:lpstr>
      <vt:lpstr>PowerPoint Presentation</vt:lpstr>
      <vt:lpstr>כתיבה לקובץ טקסט – דוגמא (1)</vt:lpstr>
      <vt:lpstr>כתיבה לקובץ טקסט – דוגמא (2)</vt:lpstr>
      <vt:lpstr>כתיבה לקובץ טקסט – דוגמא (3)</vt:lpstr>
      <vt:lpstr>שמירה וקריאה מקובץ - כללי</vt:lpstr>
      <vt:lpstr>קריאה מקובץ טקסט – דוגמא</vt:lpstr>
      <vt:lpstr>feof</vt:lpstr>
      <vt:lpstr>דוגמא – העתקת קובץ</vt:lpstr>
      <vt:lpstr>קריאת מספרים מקובץ וחישוב הממוצע</vt:lpstr>
      <vt:lpstr>שמירת וטעינת רשומות לקובץ טקסט</vt:lpstr>
      <vt:lpstr>שמירת וטעינת רשומות מקובץ טקסט - דוגמא</vt:lpstr>
      <vt:lpstr>שמירה וטעינת מערך של רשומות מקובץ טקסט</vt:lpstr>
      <vt:lpstr>שמירה וטעינה - מערך רשומות (1)</vt:lpstr>
      <vt:lpstr>PowerPoint Presentation</vt:lpstr>
      <vt:lpstr>הפקודה ferror</vt:lpstr>
      <vt:lpstr>PowerPoint Presentation</vt:lpstr>
      <vt:lpstr>כתיבה לקובץ בינארי</vt:lpstr>
      <vt:lpstr>קריאה מקובץ בינארי</vt:lpstr>
      <vt:lpstr>שמירת וטעינת רשומות מקובץ בינארי - דוגמא</vt:lpstr>
      <vt:lpstr>שמירה וטעינה מערך רשומות מקובץ בינארי</vt:lpstr>
      <vt:lpstr>PowerPoint Presentation</vt:lpstr>
      <vt:lpstr>כתיבת רשומות המכילות מצביעים</vt:lpstr>
      <vt:lpstr>דוגמא – שמירה וטעינה של רשומה עם מצביעים</vt:lpstr>
      <vt:lpstr>פקודה fseek</vt:lpstr>
      <vt:lpstr>fseek - דוגמא</vt:lpstr>
      <vt:lpstr>fseek – דוגמא – החבר הכי טוב</vt:lpstr>
      <vt:lpstr>fseek – דוגמא – החבר הכי טוב (2)</vt:lpstr>
      <vt:lpstr>הפקודה ftell</vt:lpstr>
      <vt:lpstr>הפקודה rewind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191</cp:revision>
  <dcterms:created xsi:type="dcterms:W3CDTF">2018-01-29T07:40:57Z</dcterms:created>
  <dcterms:modified xsi:type="dcterms:W3CDTF">2021-12-14T09:56:26Z</dcterms:modified>
</cp:coreProperties>
</file>