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307" r:id="rId2"/>
    <p:sldId id="480" r:id="rId3"/>
    <p:sldId id="481" r:id="rId4"/>
    <p:sldId id="482" r:id="rId5"/>
    <p:sldId id="483" r:id="rId6"/>
    <p:sldId id="484" r:id="rId7"/>
    <p:sldId id="485" r:id="rId8"/>
    <p:sldId id="486" r:id="rId9"/>
    <p:sldId id="487" r:id="rId10"/>
    <p:sldId id="488" r:id="rId11"/>
    <p:sldId id="509" r:id="rId12"/>
    <p:sldId id="489" r:id="rId13"/>
    <p:sldId id="490" r:id="rId14"/>
    <p:sldId id="491" r:id="rId15"/>
    <p:sldId id="492" r:id="rId16"/>
    <p:sldId id="493" r:id="rId17"/>
    <p:sldId id="494" r:id="rId18"/>
    <p:sldId id="518" r:id="rId19"/>
    <p:sldId id="495" r:id="rId20"/>
    <p:sldId id="496" r:id="rId21"/>
    <p:sldId id="497" r:id="rId22"/>
    <p:sldId id="501" r:id="rId23"/>
    <p:sldId id="520" r:id="rId24"/>
    <p:sldId id="521" r:id="rId25"/>
    <p:sldId id="498" r:id="rId26"/>
    <p:sldId id="499" r:id="rId27"/>
    <p:sldId id="500" r:id="rId28"/>
    <p:sldId id="50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50" autoAdjust="0"/>
    <p:restoredTop sz="82208" autoAdjust="0"/>
  </p:normalViewPr>
  <p:slideViewPr>
    <p:cSldViewPr snapToGrid="0">
      <p:cViewPr varScale="1">
        <p:scale>
          <a:sx n="49" d="100"/>
          <a:sy n="49" d="100"/>
        </p:scale>
        <p:origin x="1056" y="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704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76DF8-4017-47C7-B874-1E5C214FFB5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3401D-3F2B-44FA-9956-0BEA5E380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31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3401D-3F2B-44FA-9956-0BEA5E3804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13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3940511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E32560D-7096-4229-B45A-B56210EB5E7D}" type="datetime1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026492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 rtl="1">
              <a:defRPr sz="5400">
                <a:latin typeface="David" panose="020E0502060401010101" pitchFamily="34" charset="-79"/>
                <a:cs typeface="David" panose="020E0502060401010101" pitchFamily="34" charset="-79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>
            <a:normAutofit/>
          </a:bodyPr>
          <a:lstStyle>
            <a:lvl1pPr marL="384048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1pPr>
            <a:lvl2pPr marL="914400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2pPr>
            <a:lvl3pPr marL="1371600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3pPr>
            <a:lvl4pPr marL="1828800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4pPr>
            <a:lvl5pPr marL="2286000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BE3CF-2FD4-470E-93C3-8457D0490298}" type="datetime1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339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7E826-19F5-4362-BD03-A08249C523EF}" type="datetime1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77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-228600"/>
            <a:ext cx="113792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406400" y="1143000"/>
            <a:ext cx="113792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753600" y="6324600"/>
            <a:ext cx="52832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11379200" y="6248400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fld id="{DB8EA005-9F54-4547-8C91-D6594147ED82}" type="slidenum">
              <a:rPr lang="he-IL" altLang="en-US"/>
              <a:pPr/>
              <a:t>‹#›</a:t>
            </a:fld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765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6261"/>
            <a:ext cx="10259568" cy="1033669"/>
          </a:xfrm>
        </p:spPr>
        <p:txBody>
          <a:bodyPr>
            <a:normAutofit/>
          </a:bodyPr>
          <a:lstStyle>
            <a:lvl1pPr algn="r" rtl="1">
              <a:defRPr sz="5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82149"/>
            <a:ext cx="10259568" cy="4959626"/>
          </a:xfrm>
        </p:spPr>
        <p:txBody>
          <a:bodyPr/>
          <a:lstStyle>
            <a:lvl1pPr algn="r" rtl="1"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73252" indent="-342900" algn="r" rtl="1">
              <a:buFont typeface="Wingdings" panose="05000000000000000000" pitchFamily="2" charset="2"/>
              <a:buChar char="§"/>
              <a:defRPr sz="320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384048" algn="r" rtl="1">
              <a:buFont typeface="Wingdings" panose="05000000000000000000" pitchFamily="2" charset="2"/>
              <a:buChar char="§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28800" indent="-384048" algn="r" rtl="1">
              <a:buFont typeface="Wingdings" panose="05000000000000000000" pitchFamily="2" charset="2"/>
              <a:buChar char="§"/>
              <a:defRPr sz="240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86000" indent="-384048" algn="r" rtl="1"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353994"/>
            <a:ext cx="6280830" cy="4046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34876" y="6353994"/>
            <a:ext cx="1596292" cy="404614"/>
          </a:xfrm>
        </p:spPr>
        <p:txBody>
          <a:bodyPr/>
          <a:lstStyle/>
          <a:p>
            <a:fld id="{C1AA1385-58FF-484E-8978-25E651843A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78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02B1CD-2FA2-4DF1-AF8E-DA214F850739}" type="datetime1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77653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 rtl="1">
              <a:defRPr sz="5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>
            <a:normAutofit/>
          </a:bodyPr>
          <a:lstStyle>
            <a:lvl1pPr marL="384048" indent="-384048" algn="r" rtl="1">
              <a:buFont typeface="Wingdings" panose="05000000000000000000" pitchFamily="2" charset="2"/>
              <a:buChar char="§"/>
              <a:defRPr sz="32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384048" algn="r" rtl="1">
              <a:buFont typeface="Wingdings" panose="05000000000000000000" pitchFamily="2" charset="2"/>
              <a:buChar char="§"/>
              <a:defRPr sz="32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384048" algn="r" rtl="1">
              <a:buFont typeface="Wingdings" panose="05000000000000000000" pitchFamily="2" charset="2"/>
              <a:buChar char="§"/>
              <a:defRPr sz="32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28800" indent="-384048" algn="r" rtl="1">
              <a:buFont typeface="Wingdings" panose="05000000000000000000" pitchFamily="2" charset="2"/>
              <a:buChar char="§"/>
              <a:defRPr sz="32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86000" indent="-384048" algn="r" rtl="1">
              <a:buFont typeface="Wingdings" panose="05000000000000000000" pitchFamily="2" charset="2"/>
              <a:buChar char="§"/>
              <a:defRPr sz="32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>
            <a:normAutofit/>
          </a:bodyPr>
          <a:lstStyle>
            <a:lvl1pPr marL="384048" indent="-384048" algn="r" rtl="1">
              <a:buFont typeface="Wingdings" panose="05000000000000000000" pitchFamily="2" charset="2"/>
              <a:buChar char="§"/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384048" algn="r" rtl="1">
              <a:buFont typeface="Wingdings" panose="05000000000000000000" pitchFamily="2" charset="2"/>
              <a:buChar char="§"/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384048" algn="r" rtl="1">
              <a:buFont typeface="Wingdings" panose="05000000000000000000" pitchFamily="2" charset="2"/>
              <a:buChar char="§"/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28800" indent="-384048" algn="r" rtl="1">
              <a:buFont typeface="Wingdings" panose="05000000000000000000" pitchFamily="2" charset="2"/>
              <a:buChar char="§"/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86000" indent="-384048" algn="r" rtl="1">
              <a:buFont typeface="Wingdings" panose="05000000000000000000" pitchFamily="2" charset="2"/>
              <a:buChar char="§"/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BA23-E798-4A39-8615-1EE7326B955F}" type="datetime1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69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>
            <a:lvl1pPr algn="r" rtl="1">
              <a:defRPr sz="5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 algn="r" rtl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200" b="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>
            <a:noAutofit/>
          </a:bodyPr>
          <a:lstStyle>
            <a:lvl1pPr marL="384048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28800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86000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 algn="r" rtl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200" b="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>
            <a:noAutofit/>
          </a:bodyPr>
          <a:lstStyle>
            <a:lvl1pPr marL="384048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28800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86000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9DCFD-C060-4C4A-9E26-E87D5EC615B4}" type="datetime1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3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 rtl="1">
              <a:defRPr sz="5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E4B1-DA41-49DD-B69E-DC383BC8CE4E}" type="datetime1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26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34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 algn="r" rtl="1">
              <a:lnSpc>
                <a:spcPct val="84000"/>
              </a:lnSpc>
              <a:defRPr sz="4800" baseline="0">
                <a:solidFill>
                  <a:schemeClr val="tx2"/>
                </a:solidFill>
                <a:latin typeface="David" panose="020E0502060401010101" pitchFamily="34" charset="-79"/>
                <a:cs typeface="David" panose="020E0502060401010101" pitchFamily="34" charset="-79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>
            <a:normAutofit/>
          </a:bodyPr>
          <a:lstStyle>
            <a:lvl1pPr marL="384048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1pPr>
            <a:lvl2pPr marL="914400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2pPr>
            <a:lvl3pPr marL="1371600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3pPr>
            <a:lvl4pPr marL="1828800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4pPr>
            <a:lvl5pPr marL="2286000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 algn="r" rtl="1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>
                <a:latin typeface="David" panose="020E0502060401010101" pitchFamily="34" charset="-79"/>
                <a:cs typeface="David" panose="020E0502060401010101" pitchFamily="34" charset="-79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B7353A-0A10-4CC5-9FE1-AD0B34425B5E}" type="datetime1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7086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9F562E-E105-4982-9C3D-513B886E9918}" type="datetime1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0329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F4E5729-90B1-45C9-98F5-B4A63E70ED34}" type="datetime1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647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4939" y="1513840"/>
            <a:ext cx="8361229" cy="1224760"/>
          </a:xfrm>
        </p:spPr>
        <p:txBody>
          <a:bodyPr/>
          <a:lstStyle/>
          <a:p>
            <a:r>
              <a:rPr lang="he-IL" dirty="0" smtClean="0">
                <a:solidFill>
                  <a:schemeClr val="tx1"/>
                </a:solidFill>
                <a:cs typeface="David" pitchFamily="2" charset="-79"/>
              </a:rPr>
              <a:t>מבוא לתכנות מערכות</a:t>
            </a:r>
            <a:endParaRPr lang="en-US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413164" y="4218709"/>
            <a:ext cx="9164781" cy="1444336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Bits Operation</a:t>
            </a:r>
            <a:endParaRPr lang="he-IL" sz="480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endParaRPr lang="en-US" sz="48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 smtClean="0"/>
              <a:t>הפעולה &lt;&lt; (</a:t>
            </a:r>
            <a:r>
              <a:rPr lang="en-US" dirty="0" smtClean="0"/>
              <a:t>Shift Right</a:t>
            </a:r>
            <a:r>
              <a:rPr lang="he-IL" dirty="0" smtClean="0"/>
              <a:t>) על משתנים שהם </a:t>
            </a:r>
            <a:r>
              <a:rPr lang="en-US" dirty="0" smtClean="0"/>
              <a:t>unsigned</a:t>
            </a:r>
            <a:endParaRPr lang="he-IL" dirty="0" smtClean="0"/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>
          <a:xfrm>
            <a:off x="952500" y="1618541"/>
            <a:ext cx="8229600" cy="4937760"/>
          </a:xfrm>
        </p:spPr>
        <p:txBody>
          <a:bodyPr>
            <a:normAutofit fontScale="92500" lnSpcReduction="20000"/>
          </a:bodyPr>
          <a:lstStyle/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void </a:t>
            </a:r>
            <a:r>
              <a:rPr lang="en-US" sz="2000" dirty="0" err="1"/>
              <a:t>printCharAsBinary</a:t>
            </a:r>
            <a:r>
              <a:rPr lang="en-US" sz="2000" dirty="0"/>
              <a:t>(char </a:t>
            </a:r>
            <a:r>
              <a:rPr lang="en-US" sz="2000" dirty="0" err="1"/>
              <a:t>ch</a:t>
            </a:r>
            <a:r>
              <a:rPr lang="en-US" sz="2000" dirty="0"/>
              <a:t>)  {…}</a:t>
            </a:r>
            <a:endParaRPr lang="he-IL" sz="2000" dirty="0"/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void main()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{</a:t>
            </a:r>
            <a:endParaRPr lang="he-IL" sz="2000" dirty="0"/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	char ch1 = 'a', </a:t>
            </a:r>
            <a:r>
              <a:rPr lang="en-US" sz="2000" b="1" dirty="0"/>
              <a:t>ch2 = ch1 &gt;&gt; 1</a:t>
            </a:r>
            <a:r>
              <a:rPr lang="en-US" sz="2000" dirty="0"/>
              <a:t>;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       </a:t>
            </a:r>
            <a:r>
              <a:rPr lang="en-US" sz="2000" b="1" dirty="0"/>
              <a:t>unsigned</a:t>
            </a:r>
            <a:r>
              <a:rPr lang="en-US" sz="2000" dirty="0"/>
              <a:t> char ch3 = 128, </a:t>
            </a:r>
            <a:r>
              <a:rPr lang="en-US" sz="2000" b="1" dirty="0"/>
              <a:t>ch4 = ch3 &gt;&gt; 2</a:t>
            </a:r>
            <a:r>
              <a:rPr lang="en-US" sz="2000" dirty="0"/>
              <a:t>;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he-IL" sz="2000" dirty="0"/>
              <a:t>	</a:t>
            </a:r>
            <a:r>
              <a:rPr lang="en-US" sz="2000" dirty="0"/>
              <a:t> </a:t>
            </a:r>
            <a:endParaRPr lang="he-IL" sz="2000" dirty="0"/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("ch1=%c: ", ch1);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	</a:t>
            </a:r>
            <a:r>
              <a:rPr lang="en-US" sz="2000" dirty="0" err="1"/>
              <a:t>printCharAsBinary</a:t>
            </a:r>
            <a:r>
              <a:rPr lang="en-US" sz="2000" dirty="0"/>
              <a:t>(ch1);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 </a:t>
            </a:r>
            <a:endParaRPr lang="he-IL" sz="2000" dirty="0"/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("\nch2=%c: ", ch2);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	</a:t>
            </a:r>
            <a:r>
              <a:rPr lang="en-US" sz="2000" dirty="0" err="1"/>
              <a:t>printCharAsBinary</a:t>
            </a:r>
            <a:r>
              <a:rPr lang="en-US" sz="2000" dirty="0"/>
              <a:t>(ch2);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 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       </a:t>
            </a:r>
            <a:r>
              <a:rPr lang="en-US" sz="2000" dirty="0" err="1"/>
              <a:t>printf</a:t>
            </a:r>
            <a:r>
              <a:rPr lang="en-US" sz="2000" dirty="0"/>
              <a:t>("\nch3=%c: ", ch3);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	</a:t>
            </a:r>
            <a:r>
              <a:rPr lang="en-US" sz="2000" dirty="0" err="1"/>
              <a:t>printCharAsBinary</a:t>
            </a:r>
            <a:r>
              <a:rPr lang="en-US" sz="2000" dirty="0"/>
              <a:t>(ch3);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he-IL" sz="2000" dirty="0"/>
              <a:t> 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("\nch4=%c: ", ch4);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	</a:t>
            </a:r>
            <a:r>
              <a:rPr lang="en-US" sz="2000" dirty="0" err="1"/>
              <a:t>printCharAsBinary</a:t>
            </a:r>
            <a:r>
              <a:rPr lang="en-US" sz="2000" dirty="0"/>
              <a:t>(ch4);</a:t>
            </a:r>
            <a:endParaRPr lang="he-IL" sz="2000" dirty="0"/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("\n");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}</a:t>
            </a:r>
            <a:endParaRPr lang="he-IL" sz="2000" dirty="0"/>
          </a:p>
          <a:p>
            <a:pPr marL="274320" indent="-274320" algn="l" rtl="0">
              <a:spcBef>
                <a:spcPct val="0"/>
              </a:spcBef>
              <a:buNone/>
            </a:pPr>
            <a:endParaRPr lang="he-IL" sz="2000" dirty="0"/>
          </a:p>
        </p:txBody>
      </p:sp>
      <p:sp>
        <p:nvSpPr>
          <p:cNvPr id="8" name="Rectangle 7"/>
          <p:cNvSpPr/>
          <p:nvPr/>
        </p:nvSpPr>
        <p:spPr>
          <a:xfrm>
            <a:off x="6501384" y="2032907"/>
            <a:ext cx="4415408" cy="1352550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הפעולה &lt;&lt; מזיזה את הסיביות במשתנה 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he-IL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פעמים ימינה, ומוסיפה 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he-IL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פעמים 0'ים מימין (כאשר המשתנה 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unsigned</a:t>
            </a:r>
            <a:r>
              <a:rPr lang="he-IL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2048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9038" y="3657601"/>
            <a:ext cx="3525838" cy="147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29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הגדרת טיפוס </a:t>
            </a:r>
            <a:r>
              <a:rPr lang="en-US" dirty="0" smtClean="0"/>
              <a:t>BYTE</a:t>
            </a:r>
            <a:endParaRPr lang="he-IL" dirty="0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371600" y="1282148"/>
            <a:ext cx="10259568" cy="5575851"/>
          </a:xfrm>
        </p:spPr>
        <p:txBody>
          <a:bodyPr>
            <a:normAutofit/>
          </a:bodyPr>
          <a:lstStyle/>
          <a:p>
            <a:r>
              <a:rPr lang="he-IL" dirty="0" smtClean="0"/>
              <a:t>כאשר עובדים עם סיביות עדיף לעבוד עם משתנים מסוג</a:t>
            </a:r>
          </a:p>
          <a:p>
            <a:pPr marL="0" indent="0" algn="l" rtl="0">
              <a:buNone/>
            </a:pPr>
            <a:r>
              <a:rPr lang="en-US" dirty="0" smtClean="0"/>
              <a:t>unsigned char</a:t>
            </a:r>
          </a:p>
          <a:p>
            <a:r>
              <a:rPr lang="he-IL" dirty="0" smtClean="0"/>
              <a:t>נהוג להגדיר </a:t>
            </a:r>
            <a:r>
              <a:rPr lang="en-US" dirty="0" smtClean="0"/>
              <a:t>type</a:t>
            </a:r>
            <a:r>
              <a:rPr lang="he-IL" dirty="0" smtClean="0"/>
              <a:t> חדש </a:t>
            </a:r>
            <a:r>
              <a:rPr lang="en-US" dirty="0" smtClean="0"/>
              <a:t>BYTE</a:t>
            </a:r>
            <a:endParaRPr lang="he-IL" dirty="0" smtClean="0"/>
          </a:p>
          <a:p>
            <a:pPr marL="0" indent="0" algn="l" rtl="0">
              <a:buNone/>
            </a:pPr>
            <a:r>
              <a:rPr lang="en-US" dirty="0" err="1" smtClean="0"/>
              <a:t>typedef</a:t>
            </a:r>
            <a:r>
              <a:rPr lang="en-US" dirty="0" smtClean="0"/>
              <a:t> unsigned char BYTE;</a:t>
            </a:r>
            <a:endParaRPr lang="he-IL" dirty="0" smtClean="0"/>
          </a:p>
          <a:p>
            <a:pPr marL="0" indent="0" algn="r">
              <a:buNone/>
            </a:pPr>
            <a:endParaRPr lang="he-IL" dirty="0" smtClean="0"/>
          </a:p>
          <a:p>
            <a:pPr lvl="1" algn="r">
              <a:buFont typeface="Wingdings 2" pitchFamily="18" charset="2"/>
              <a:buNone/>
            </a:pPr>
            <a:endParaRPr lang="he-I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32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שימושים לפעולות בסיסיות עם סיביות 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>
          <a:xfrm>
            <a:off x="1306286" y="1282148"/>
            <a:ext cx="10259568" cy="5476459"/>
          </a:xfrm>
        </p:spPr>
        <p:txBody>
          <a:bodyPr>
            <a:normAutofit fontScale="92500" lnSpcReduction="10000"/>
          </a:bodyPr>
          <a:lstStyle/>
          <a:p>
            <a:r>
              <a:rPr lang="he-IL" u="sng" dirty="0" smtClean="0"/>
              <a:t>הכפלת מספר פי 2:</a:t>
            </a:r>
            <a:r>
              <a:rPr lang="he-IL" dirty="0" smtClean="0"/>
              <a:t> </a:t>
            </a:r>
            <a:r>
              <a:rPr lang="en-US" dirty="0" smtClean="0"/>
              <a:t>shift left</a:t>
            </a:r>
            <a:r>
              <a:rPr lang="he-IL" dirty="0" smtClean="0"/>
              <a:t> פעם אחת</a:t>
            </a:r>
          </a:p>
          <a:p>
            <a:r>
              <a:rPr lang="he-IL" u="sng" dirty="0" smtClean="0"/>
              <a:t>חילוק מספר פי 2:</a:t>
            </a:r>
            <a:r>
              <a:rPr lang="he-IL" dirty="0" smtClean="0"/>
              <a:t> </a:t>
            </a:r>
            <a:r>
              <a:rPr lang="en-US" dirty="0" smtClean="0"/>
              <a:t> shift right</a:t>
            </a:r>
            <a:r>
              <a:rPr lang="he-IL" dirty="0" smtClean="0"/>
              <a:t>פעם אחת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000" dirty="0" err="1" smtClean="0"/>
              <a:t>typedef</a:t>
            </a:r>
            <a:r>
              <a:rPr lang="en-US" sz="2000" dirty="0" smtClean="0"/>
              <a:t> unsigned char BYTE;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000" dirty="0" smtClean="0"/>
              <a:t>void </a:t>
            </a:r>
            <a:r>
              <a:rPr lang="en-US" sz="2000" dirty="0"/>
              <a:t>main()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he-IL" sz="2000" dirty="0"/>
              <a:t>}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pt-BR" sz="2000" dirty="0"/>
              <a:t>	</a:t>
            </a:r>
            <a:r>
              <a:rPr lang="en-US" sz="2000" dirty="0"/>
              <a:t> </a:t>
            </a:r>
            <a:r>
              <a:rPr lang="en-US" sz="2000" b="1" dirty="0"/>
              <a:t>BYTE</a:t>
            </a:r>
            <a:r>
              <a:rPr lang="en-US" sz="2000" dirty="0"/>
              <a:t> </a:t>
            </a:r>
            <a:r>
              <a:rPr lang="pt-BR" sz="2000" dirty="0" smtClean="0"/>
              <a:t>num1 </a:t>
            </a:r>
            <a:r>
              <a:rPr lang="pt-BR" sz="2000" dirty="0"/>
              <a:t>= 17, </a:t>
            </a:r>
            <a:r>
              <a:rPr lang="pt-BR" sz="2000" b="1" dirty="0"/>
              <a:t>num2 = num1 &lt;&lt; 1, num3 = num1 &gt;&gt; 1</a:t>
            </a:r>
            <a:r>
              <a:rPr lang="pt-BR" sz="2000" dirty="0"/>
              <a:t>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endParaRPr lang="he-IL" sz="2000" dirty="0"/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("num1 in binary: ");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000" dirty="0"/>
              <a:t>	</a:t>
            </a:r>
            <a:r>
              <a:rPr lang="en-US" sz="2000" dirty="0" err="1"/>
              <a:t>printCharAsBinary</a:t>
            </a:r>
            <a:r>
              <a:rPr lang="en-US" sz="2000" dirty="0"/>
              <a:t>(num1);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endParaRPr lang="he-IL" sz="2000" dirty="0"/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(“\nnum2 in binary: ");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000" dirty="0"/>
              <a:t>	</a:t>
            </a:r>
            <a:r>
              <a:rPr lang="en-US" sz="2000" dirty="0" err="1"/>
              <a:t>printCharAsBinary</a:t>
            </a:r>
            <a:r>
              <a:rPr lang="en-US" sz="2000" dirty="0"/>
              <a:t>(num2);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endParaRPr lang="he-IL" sz="2000" dirty="0"/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(“\nnum3 in binary: ");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000" dirty="0"/>
              <a:t>	</a:t>
            </a:r>
            <a:r>
              <a:rPr lang="en-US" sz="2000" dirty="0" err="1"/>
              <a:t>printCharAsBinary</a:t>
            </a:r>
            <a:r>
              <a:rPr lang="en-US" sz="2000" dirty="0"/>
              <a:t>(num3);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endParaRPr lang="he-IL" sz="2000" dirty="0"/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pt-BR" sz="2000" dirty="0"/>
              <a:t>	printf(“\nnum1=%d, num2=%d, num3=%d\n", num1, num2, num3); </a:t>
            </a:r>
            <a:endParaRPr lang="he-IL" sz="2000" dirty="0"/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he-IL" sz="2000" dirty="0"/>
              <a:t>{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endParaRPr lang="he-IL" sz="2000" dirty="0"/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endParaRPr lang="he-IL" sz="2000" dirty="0"/>
          </a:p>
        </p:txBody>
      </p:sp>
      <p:pic>
        <p:nvPicPr>
          <p:cNvPr id="2151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95976" y="3848100"/>
            <a:ext cx="446722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22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400" dirty="0"/>
              <a:t>void </a:t>
            </a:r>
            <a:r>
              <a:rPr lang="en-US" sz="2400" dirty="0" err="1" smtClean="0"/>
              <a:t>printCharAsBinary</a:t>
            </a:r>
            <a:r>
              <a:rPr lang="en-US" sz="2400" dirty="0" smtClean="0"/>
              <a:t>(unsigned char </a:t>
            </a:r>
            <a:r>
              <a:rPr lang="en-US" sz="2400" dirty="0" err="1"/>
              <a:t>ch</a:t>
            </a:r>
            <a:r>
              <a:rPr lang="en-US" sz="2400" dirty="0"/>
              <a:t>)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400" dirty="0"/>
              <a:t>{</a:t>
            </a:r>
            <a:endParaRPr lang="he-IL" sz="2400" dirty="0"/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400" dirty="0"/>
              <a:t>	unsigned char temp;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nn-NO" sz="2400" dirty="0"/>
              <a:t>	for (          ;             ;             )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he-IL" sz="2400" dirty="0"/>
              <a:t>	}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400" dirty="0"/>
              <a:t>        temp = </a:t>
            </a:r>
            <a:r>
              <a:rPr lang="en-US" sz="2400" dirty="0" err="1"/>
              <a:t>ch</a:t>
            </a:r>
            <a:r>
              <a:rPr lang="en-US" sz="2400" dirty="0"/>
              <a:t> &lt;&lt; </a:t>
            </a:r>
            <a:r>
              <a:rPr lang="en-US" sz="2400" dirty="0" err="1"/>
              <a:t>i</a:t>
            </a:r>
            <a:r>
              <a:rPr lang="en-US" sz="2400" dirty="0"/>
              <a:t>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400" dirty="0"/>
              <a:t>        temp = temp &gt;&gt; 7;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400" dirty="0"/>
              <a:t>        </a:t>
            </a:r>
            <a:r>
              <a:rPr lang="en-US" sz="2400" dirty="0" err="1"/>
              <a:t>printf</a:t>
            </a:r>
            <a:r>
              <a:rPr lang="en-US" sz="2400" dirty="0"/>
              <a:t>("%d", (int)temp);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he-IL" sz="2400" dirty="0"/>
              <a:t>	{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he-IL" sz="2400" dirty="0"/>
              <a:t>{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112224" y="3814192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2000" b="1" dirty="0"/>
              <a:t> 0 1 1 0 0 0 0 1</a:t>
            </a:r>
            <a:endParaRPr lang="he-IL" sz="2000" b="1" dirty="0"/>
          </a:p>
        </p:txBody>
      </p:sp>
      <p:sp>
        <p:nvSpPr>
          <p:cNvPr id="225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מימוש הפונקציה </a:t>
            </a:r>
            <a:r>
              <a:rPr lang="en-US" smtClean="0"/>
              <a:t>printCharAsBinary</a:t>
            </a:r>
            <a:r>
              <a:rPr lang="he-IL" smtClean="0"/>
              <a:t> 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5486400" y="2144715"/>
            <a:ext cx="5105400" cy="598485"/>
          </a:xfrm>
          <a:prstGeom prst="wedgeRectCallout">
            <a:avLst>
              <a:gd name="adj1" fmla="val -64093"/>
              <a:gd name="adj2" fmla="val 47005"/>
            </a:avLst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בכל איטרציה מבודדים את הביט ה-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he-IL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שמשמאל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11388" y="2734685"/>
            <a:ext cx="1371600" cy="461962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400" dirty="0" err="1">
                <a:cs typeface="Arial" pitchFamily="34" charset="0"/>
              </a:rPr>
              <a:t>i</a:t>
            </a:r>
            <a:r>
              <a:rPr lang="en-US" sz="2400" dirty="0">
                <a:cs typeface="Arial" pitchFamily="34" charset="0"/>
              </a:rPr>
              <a:t>=0</a:t>
            </a:r>
            <a:endParaRPr lang="he-IL" sz="2000" dirty="0"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10845" y="2751014"/>
            <a:ext cx="1371600" cy="461962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400" dirty="0" err="1">
                <a:cs typeface="Arial" pitchFamily="34" charset="0"/>
              </a:rPr>
              <a:t>i</a:t>
            </a:r>
            <a:r>
              <a:rPr lang="en-US" sz="2400" dirty="0">
                <a:cs typeface="Arial" pitchFamily="34" charset="0"/>
              </a:rPr>
              <a:t> &lt; 8</a:t>
            </a:r>
            <a:endParaRPr lang="he-IL" sz="2000" dirty="0"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8084" y="2767343"/>
            <a:ext cx="1371600" cy="461962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400" dirty="0" err="1">
                <a:cs typeface="Arial" pitchFamily="34" charset="0"/>
              </a:rPr>
              <a:t>i</a:t>
            </a:r>
            <a:r>
              <a:rPr lang="en-US" sz="2400" dirty="0">
                <a:cs typeface="Arial" pitchFamily="34" charset="0"/>
              </a:rPr>
              <a:t>++</a:t>
            </a:r>
            <a:endParaRPr lang="he-IL" sz="2000" dirty="0"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096000" y="3200400"/>
            <a:ext cx="1676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ch = ‘a’ </a:t>
            </a:r>
            <a:r>
              <a:rPr lang="en-US" b="1">
                <a:solidFill>
                  <a:srgbClr val="FF0000"/>
                </a:solidFill>
                <a:sym typeface="Wingdings" pitchFamily="2" charset="2"/>
              </a:rPr>
              <a:t> 97</a:t>
            </a:r>
            <a:endParaRPr lang="he-IL" b="1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71048" y="3187824"/>
            <a:ext cx="2057400" cy="457200"/>
          </a:xfrm>
          <a:prstGeom prst="rect">
            <a:avLst/>
          </a:prstGeom>
          <a:solidFill>
            <a:srgbClr val="00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2000" b="1" dirty="0"/>
              <a:t> 0 1 1 0 0 0 0 1</a:t>
            </a:r>
            <a:endParaRPr lang="he-IL" sz="2000" b="1" dirty="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096000" y="3668714"/>
            <a:ext cx="1676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temp</a:t>
            </a:r>
            <a:endParaRPr lang="he-IL" b="1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112224" y="3814192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2000" b="1" dirty="0"/>
              <a:t> 0 0 0 0 0 0 0 0</a:t>
            </a:r>
            <a:endParaRPr lang="he-IL" sz="2000" b="1" dirty="0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395261" y="2660406"/>
            <a:ext cx="1676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i = 0</a:t>
            </a:r>
            <a:endParaRPr lang="he-IL" b="1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124200" y="5562600"/>
            <a:ext cx="487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printed to screen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0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371749" y="2619581"/>
            <a:ext cx="1676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 = 1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112224" y="3814192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2000" b="1" dirty="0"/>
              <a:t> 1 1 0 0 0 0 1 0</a:t>
            </a:r>
            <a:endParaRPr lang="he-IL" sz="2000" b="1" dirty="0"/>
          </a:p>
        </p:txBody>
      </p:sp>
      <p:sp>
        <p:nvSpPr>
          <p:cNvPr id="18" name="Rectangle 17"/>
          <p:cNvSpPr/>
          <p:nvPr/>
        </p:nvSpPr>
        <p:spPr>
          <a:xfrm>
            <a:off x="8112224" y="3814192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2000" b="1" dirty="0"/>
              <a:t>0 0 0 0 0 0 0 1</a:t>
            </a:r>
            <a:endParaRPr lang="he-IL" sz="2000" b="1" dirty="0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5334000" y="55626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1</a:t>
            </a:r>
            <a:endParaRPr lang="he-IL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2371749" y="2619580"/>
            <a:ext cx="1676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 = 2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12224" y="3814192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2000" b="1" dirty="0"/>
              <a:t>1 0 0 0 0 1 0 0</a:t>
            </a:r>
            <a:endParaRPr lang="he-IL" sz="2000" b="1" dirty="0"/>
          </a:p>
        </p:txBody>
      </p:sp>
      <p:sp>
        <p:nvSpPr>
          <p:cNvPr id="22" name="Rectangle 21"/>
          <p:cNvSpPr/>
          <p:nvPr/>
        </p:nvSpPr>
        <p:spPr>
          <a:xfrm>
            <a:off x="8112224" y="3814192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2000" b="1" dirty="0"/>
              <a:t>0 0 0 0 0 0 0 1</a:t>
            </a:r>
            <a:endParaRPr lang="he-IL" sz="2000" b="1" dirty="0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5562600" y="55626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1</a:t>
            </a:r>
            <a:endParaRPr lang="he-IL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2418065" y="2619585"/>
            <a:ext cx="1676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 = 3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112224" y="3814192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2000" b="1" dirty="0"/>
              <a:t>0 0 0 0 1 0 0 0</a:t>
            </a:r>
            <a:endParaRPr lang="he-IL" sz="2000" b="1" dirty="0"/>
          </a:p>
        </p:txBody>
      </p:sp>
      <p:sp>
        <p:nvSpPr>
          <p:cNvPr id="26" name="Rectangle 25"/>
          <p:cNvSpPr/>
          <p:nvPr/>
        </p:nvSpPr>
        <p:spPr>
          <a:xfrm>
            <a:off x="8112224" y="3789040"/>
            <a:ext cx="2057400" cy="457200"/>
          </a:xfrm>
          <a:prstGeom prst="rect">
            <a:avLst/>
          </a:prstGeom>
          <a:solidFill>
            <a:srgbClr val="00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2000" b="1" dirty="0"/>
              <a:t>0 0 0 0 0 0 0 0</a:t>
            </a:r>
            <a:endParaRPr lang="he-IL" sz="2000" b="1" dirty="0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5791200" y="55626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0</a:t>
            </a:r>
            <a:endParaRPr lang="he-IL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04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3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2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3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2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3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3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5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9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0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1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9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3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7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9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7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8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9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5" presetClass="emph" presetSubtype="1" grpId="3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9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7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7" grpId="0"/>
      <p:bldP spid="8" grpId="0"/>
      <p:bldP spid="8" grpId="1"/>
      <p:bldP spid="8" grpId="2"/>
      <p:bldP spid="8" grpId="3"/>
      <p:bldP spid="9" grpId="0"/>
      <p:bldP spid="9" grpId="1"/>
      <p:bldP spid="9" grpId="2"/>
      <p:bldP spid="10" grpId="0"/>
      <p:bldP spid="11" grpId="0" animBg="1"/>
      <p:bldP spid="12" grpId="0"/>
      <p:bldP spid="13" grpId="0" animBg="1"/>
      <p:bldP spid="14" grpId="0"/>
      <p:bldP spid="14" grpId="1"/>
      <p:bldP spid="16" grpId="0"/>
      <p:bldP spid="16" grpId="1"/>
      <p:bldP spid="17" grpId="0" animBg="1"/>
      <p:bldP spid="18" grpId="0" animBg="1"/>
      <p:bldP spid="20" grpId="0"/>
      <p:bldP spid="20" grpId="1"/>
      <p:bldP spid="21" grpId="0" animBg="1"/>
      <p:bldP spid="22" grpId="0" animBg="1"/>
      <p:bldP spid="24" grpId="0"/>
      <p:bldP spid="25" grpId="0" animBg="1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קבלת הביט במיקום ה- </a:t>
            </a:r>
            <a:r>
              <a:rPr lang="en-US" smtClean="0"/>
              <a:t>i</a:t>
            </a:r>
            <a:r>
              <a:rPr lang="he-IL" smtClean="0"/>
              <a:t> (משמאל)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29071" y="1416234"/>
            <a:ext cx="8229600" cy="4937760"/>
          </a:xfrm>
        </p:spPr>
        <p:txBody>
          <a:bodyPr>
            <a:normAutofit fontScale="92500" lnSpcReduction="20000"/>
          </a:bodyPr>
          <a:lstStyle/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getBitFromLeft</a:t>
            </a:r>
            <a:r>
              <a:rPr lang="en-US" sz="2000" dirty="0"/>
              <a:t>(unsigned char </a:t>
            </a:r>
            <a:r>
              <a:rPr lang="en-US" sz="2000" dirty="0" err="1"/>
              <a:t>ch</a:t>
            </a:r>
            <a:r>
              <a:rPr lang="en-US" sz="2000" dirty="0"/>
              <a:t>, </a:t>
            </a:r>
            <a:r>
              <a:rPr lang="en-US" sz="2000" dirty="0" err="1"/>
              <a:t>int</a:t>
            </a:r>
            <a:r>
              <a:rPr lang="en-US" sz="2000" dirty="0"/>
              <a:t> index)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{</a:t>
            </a:r>
            <a:endParaRPr lang="he-IL" sz="2000" dirty="0"/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	unsigned char temp = </a:t>
            </a:r>
            <a:r>
              <a:rPr lang="en-US" sz="2000" dirty="0" err="1"/>
              <a:t>ch</a:t>
            </a:r>
            <a:r>
              <a:rPr lang="en-US" sz="2000" dirty="0"/>
              <a:t> &lt;&lt; index;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	temp  &gt;&gt;=  7;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	return temp;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he-IL" sz="2000" dirty="0"/>
              <a:t>{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 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void main()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he-IL" sz="2000" dirty="0"/>
              <a:t>}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unsigned char </a:t>
            </a:r>
            <a:r>
              <a:rPr lang="en-US" sz="2000" dirty="0"/>
              <a:t>ch1 = 'a';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	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;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 </a:t>
            </a:r>
            <a:endParaRPr lang="he-IL" sz="2000" dirty="0"/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("ch1=%c: ", ch1);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	</a:t>
            </a:r>
            <a:r>
              <a:rPr lang="en-US" sz="2000" dirty="0" err="1"/>
              <a:t>printCharAsBinary</a:t>
            </a:r>
            <a:r>
              <a:rPr lang="en-US" sz="2000" dirty="0"/>
              <a:t>(ch1);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he-IL" sz="2000" dirty="0"/>
              <a:t> 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("\n");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nn-NO" sz="2000" dirty="0"/>
              <a:t>	for (i=0 ; i &lt; 8 ; i++)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		</a:t>
            </a:r>
            <a:r>
              <a:rPr lang="en-US" sz="2000" dirty="0" err="1"/>
              <a:t>printf</a:t>
            </a:r>
            <a:r>
              <a:rPr lang="en-US" sz="2000" dirty="0"/>
              <a:t>("the %d bit: %d\n", </a:t>
            </a:r>
            <a:r>
              <a:rPr lang="en-US" sz="2000" dirty="0" err="1"/>
              <a:t>i</a:t>
            </a:r>
            <a:r>
              <a:rPr lang="en-US" sz="2000" dirty="0"/>
              <a:t>, </a:t>
            </a:r>
            <a:r>
              <a:rPr lang="en-US" sz="2000" dirty="0" err="1"/>
              <a:t>getBitFromLeft</a:t>
            </a:r>
            <a:r>
              <a:rPr lang="en-US" sz="2000" dirty="0"/>
              <a:t>(ch1, </a:t>
            </a:r>
            <a:r>
              <a:rPr lang="en-US" sz="2000" dirty="0" err="1"/>
              <a:t>i</a:t>
            </a:r>
            <a:r>
              <a:rPr lang="en-US" sz="2000" dirty="0"/>
              <a:t>));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he-IL" sz="2000" dirty="0"/>
              <a:t>{</a:t>
            </a:r>
          </a:p>
        </p:txBody>
      </p:sp>
      <p:pic>
        <p:nvPicPr>
          <p:cNvPr id="2355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80177" y="1268760"/>
            <a:ext cx="2638425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400800" y="4238600"/>
            <a:ext cx="1676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ch = ‘a’ </a:t>
            </a:r>
            <a:r>
              <a:rPr lang="en-US" b="1">
                <a:solidFill>
                  <a:srgbClr val="FF0000"/>
                </a:solidFill>
                <a:sym typeface="Wingdings" pitchFamily="2" charset="2"/>
              </a:rPr>
              <a:t> 97</a:t>
            </a:r>
            <a:endParaRPr lang="he-IL" b="1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84232" y="4123928"/>
            <a:ext cx="2057400" cy="457200"/>
          </a:xfrm>
          <a:prstGeom prst="rect">
            <a:avLst/>
          </a:prstGeom>
          <a:solidFill>
            <a:srgbClr val="00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2000" b="1" dirty="0"/>
              <a:t> 0 1 1 0 0 0 0 1</a:t>
            </a:r>
            <a:endParaRPr lang="he-IL" sz="2000" b="1" dirty="0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400800" y="4706914"/>
            <a:ext cx="1676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temp</a:t>
            </a:r>
            <a:endParaRPr lang="he-IL" b="1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07152" y="4772000"/>
            <a:ext cx="2057400" cy="457200"/>
          </a:xfrm>
          <a:prstGeom prst="rect">
            <a:avLst/>
          </a:prstGeom>
          <a:solidFill>
            <a:srgbClr val="00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2000" b="1" dirty="0"/>
              <a:t>1 0 0 0 0 1 0 0</a:t>
            </a:r>
            <a:endParaRPr lang="he-IL" sz="2000" b="1" dirty="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400800" y="3781400"/>
            <a:ext cx="1676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index = 2</a:t>
            </a:r>
            <a:endParaRPr lang="he-IL" b="1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225408" y="4797152"/>
            <a:ext cx="2057400" cy="457200"/>
          </a:xfrm>
          <a:prstGeom prst="rect">
            <a:avLst/>
          </a:prstGeom>
          <a:solidFill>
            <a:srgbClr val="00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2000" b="1" dirty="0"/>
              <a:t>0 0 0 0 0 0 0 1</a:t>
            </a:r>
            <a:endParaRPr lang="he-IL" sz="20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1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1" grpId="0" animBg="1"/>
      <p:bldP spid="12" grpId="0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smtClean="0"/>
              <a:t>קבלת הביט במיקום ה- </a:t>
            </a:r>
            <a:r>
              <a:rPr lang="en-US" smtClean="0"/>
              <a:t>i</a:t>
            </a:r>
            <a:r>
              <a:rPr lang="he-IL" smtClean="0"/>
              <a:t> (מימין) בעזרת מסיכה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getBitFromRight</a:t>
            </a:r>
            <a:r>
              <a:rPr lang="en-US" sz="2000" dirty="0"/>
              <a:t>(unsigned char </a:t>
            </a:r>
            <a:r>
              <a:rPr lang="en-US" sz="2000" dirty="0" err="1"/>
              <a:t>ch</a:t>
            </a:r>
            <a:r>
              <a:rPr lang="en-US" sz="2000" dirty="0"/>
              <a:t>, </a:t>
            </a:r>
            <a:r>
              <a:rPr lang="en-US" sz="2000" dirty="0" err="1"/>
              <a:t>int</a:t>
            </a:r>
            <a:r>
              <a:rPr lang="en-US" sz="2000" dirty="0"/>
              <a:t> index)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000" dirty="0"/>
              <a:t>{</a:t>
            </a:r>
            <a:endParaRPr lang="he-IL" sz="2000" dirty="0"/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000" dirty="0"/>
              <a:t>	unsigned char mask = 1; </a:t>
            </a:r>
            <a:r>
              <a:rPr lang="en-US" sz="2000" b="1" dirty="0">
                <a:solidFill>
                  <a:srgbClr val="009900"/>
                </a:solidFill>
              </a:rPr>
              <a:t>// 00000001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000" dirty="0"/>
              <a:t>	mask = mask &lt;&lt; index;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endParaRPr lang="he-IL" sz="2000" dirty="0"/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000" dirty="0"/>
              <a:t>	if (</a:t>
            </a:r>
            <a:r>
              <a:rPr lang="en-US" sz="2000" dirty="0" err="1"/>
              <a:t>ch</a:t>
            </a:r>
            <a:r>
              <a:rPr lang="en-US" sz="2000" dirty="0"/>
              <a:t> &amp; mask == 0)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000" dirty="0"/>
              <a:t>		return 0;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000" dirty="0"/>
              <a:t>	else 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000" dirty="0"/>
              <a:t>		return 1;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he-IL" sz="2000" dirty="0"/>
              <a:t>{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324600" y="3480792"/>
            <a:ext cx="1676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ch = ‘a’ </a:t>
            </a:r>
            <a:r>
              <a:rPr lang="en-US" b="1">
                <a:solidFill>
                  <a:srgbClr val="FF0000"/>
                </a:solidFill>
                <a:sym typeface="Wingdings" pitchFamily="2" charset="2"/>
              </a:rPr>
              <a:t> 97</a:t>
            </a:r>
            <a:endParaRPr lang="he-IL" b="1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05800" y="3404592"/>
            <a:ext cx="2057400" cy="457200"/>
          </a:xfrm>
          <a:prstGeom prst="rect">
            <a:avLst/>
          </a:prstGeom>
          <a:solidFill>
            <a:srgbClr val="00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2000" b="1" dirty="0"/>
              <a:t> 0 1 1 0 0 0 0 1</a:t>
            </a:r>
            <a:endParaRPr lang="he-IL" sz="2000" b="1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324600" y="3949106"/>
            <a:ext cx="1676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mask</a:t>
            </a:r>
            <a:endParaRPr lang="he-IL" b="1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324600" y="3023592"/>
            <a:ext cx="1676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index = 5</a:t>
            </a:r>
            <a:endParaRPr lang="he-IL" b="1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05800" y="3937992"/>
            <a:ext cx="2057400" cy="457200"/>
          </a:xfrm>
          <a:prstGeom prst="rect">
            <a:avLst/>
          </a:prstGeom>
          <a:solidFill>
            <a:srgbClr val="00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2000" b="1" dirty="0"/>
              <a:t> 0 0 0 0 0 0 0 1</a:t>
            </a:r>
            <a:endParaRPr lang="he-IL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8328248" y="3937992"/>
            <a:ext cx="2057400" cy="457200"/>
          </a:xfrm>
          <a:prstGeom prst="rect">
            <a:avLst/>
          </a:prstGeom>
          <a:solidFill>
            <a:srgbClr val="00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2000" b="1" dirty="0"/>
              <a:t>0 0 1 0 0 0 0 0 </a:t>
            </a:r>
            <a:endParaRPr lang="he-IL" sz="2000" b="1" dirty="0"/>
          </a:p>
        </p:txBody>
      </p:sp>
      <p:cxnSp>
        <p:nvCxnSpPr>
          <p:cNvPr id="13" name="Straight Connector 12"/>
          <p:cNvCxnSpPr/>
          <p:nvPr/>
        </p:nvCxnSpPr>
        <p:spPr>
          <a:xfrm rot="10800000">
            <a:off x="6858000" y="4547592"/>
            <a:ext cx="3429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305800" y="4699992"/>
            <a:ext cx="2057400" cy="457200"/>
          </a:xfrm>
          <a:prstGeom prst="rect">
            <a:avLst/>
          </a:prstGeom>
          <a:solidFill>
            <a:srgbClr val="00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2000" b="1" dirty="0"/>
              <a:t>0 0 1 0 0 0 0 0 </a:t>
            </a:r>
            <a:endParaRPr lang="he-IL" sz="20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6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3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9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1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/>
      <p:bldP spid="10" grpId="0" animBg="1"/>
      <p:bldP spid="11" grpId="0" animBg="1"/>
      <p:bldP spid="14" grpId="0" animBg="1"/>
      <p:bldP spid="14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השמת ערך בביט ה- </a:t>
            </a:r>
            <a:r>
              <a:rPr lang="en-US" smtClean="0"/>
              <a:t>i</a:t>
            </a:r>
            <a:r>
              <a:rPr lang="he-IL" smtClean="0"/>
              <a:t> (מימין)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08315" y="1365972"/>
            <a:ext cx="10259568" cy="4959626"/>
          </a:xfrm>
        </p:spPr>
        <p:txBody>
          <a:bodyPr>
            <a:normAutofit/>
          </a:bodyPr>
          <a:lstStyle/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000" dirty="0"/>
              <a:t>char </a:t>
            </a:r>
            <a:r>
              <a:rPr lang="en-US" sz="2000" dirty="0" err="1"/>
              <a:t>setBitFromRight</a:t>
            </a:r>
            <a:r>
              <a:rPr lang="en-US" sz="2000" dirty="0"/>
              <a:t>(unsigned char </a:t>
            </a:r>
            <a:r>
              <a:rPr lang="en-US" sz="2000" dirty="0" err="1"/>
              <a:t>ch</a:t>
            </a:r>
            <a:r>
              <a:rPr lang="en-US" sz="2000" dirty="0"/>
              <a:t>, </a:t>
            </a:r>
            <a:r>
              <a:rPr lang="en-US" sz="2000" dirty="0" err="1"/>
              <a:t>int</a:t>
            </a:r>
            <a:r>
              <a:rPr lang="en-US" sz="2000" dirty="0"/>
              <a:t> index, </a:t>
            </a:r>
            <a:r>
              <a:rPr lang="en-US" sz="2000" dirty="0" err="1"/>
              <a:t>int</a:t>
            </a:r>
            <a:r>
              <a:rPr lang="en-US" sz="2000" dirty="0"/>
              <a:t> value)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000" dirty="0"/>
              <a:t>{</a:t>
            </a:r>
            <a:endParaRPr lang="he-IL" sz="2000" dirty="0"/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000" dirty="0"/>
              <a:t>	unsigned char mask = 1; </a:t>
            </a:r>
            <a:r>
              <a:rPr lang="en-US" sz="2000" b="1" dirty="0">
                <a:solidFill>
                  <a:srgbClr val="009900"/>
                </a:solidFill>
              </a:rPr>
              <a:t>// 00000001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000" b="1" dirty="0">
                <a:solidFill>
                  <a:srgbClr val="009900"/>
                </a:solidFill>
              </a:rPr>
              <a:t>   </a:t>
            </a:r>
            <a:r>
              <a:rPr lang="en-US" sz="2000" b="1" dirty="0" smtClean="0">
                <a:solidFill>
                  <a:srgbClr val="009900"/>
                </a:solidFill>
              </a:rPr>
              <a:t>  </a:t>
            </a:r>
            <a:r>
              <a:rPr lang="en-US" sz="2000" dirty="0"/>
              <a:t>unsigned char result;</a:t>
            </a:r>
            <a:endParaRPr lang="en-US" sz="2000" b="1" dirty="0">
              <a:solidFill>
                <a:srgbClr val="009900"/>
              </a:solidFill>
            </a:endParaRP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000" dirty="0"/>
              <a:t>	mask  &lt;&lt;= index;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endParaRPr lang="he-IL" sz="2000" dirty="0"/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000" dirty="0"/>
              <a:t>	if (value == 1)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000" dirty="0"/>
              <a:t>		result = </a:t>
            </a:r>
            <a:r>
              <a:rPr lang="en-US" sz="2000" dirty="0" err="1"/>
              <a:t>ch</a:t>
            </a:r>
            <a:r>
              <a:rPr lang="en-US" sz="2000" dirty="0"/>
              <a:t> | mask;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000" dirty="0"/>
              <a:t>	else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he-IL" sz="2000" dirty="0"/>
              <a:t>	}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000" dirty="0"/>
              <a:t>		mask = ~mask;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000" dirty="0"/>
              <a:t>		 result = </a:t>
            </a:r>
            <a:r>
              <a:rPr lang="en-US" sz="2000" dirty="0" err="1"/>
              <a:t>ch</a:t>
            </a:r>
            <a:r>
              <a:rPr lang="en-US" sz="2000" dirty="0"/>
              <a:t> &amp; mask;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he-IL" sz="2000" dirty="0"/>
              <a:t>	{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000" dirty="0"/>
              <a:t>	return result 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he-IL" sz="2000" dirty="0"/>
              <a:t>{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477000" y="4114800"/>
            <a:ext cx="1676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ch = ‘a’ </a:t>
            </a:r>
            <a:r>
              <a:rPr lang="en-US" b="1">
                <a:solidFill>
                  <a:srgbClr val="FF0000"/>
                </a:solidFill>
                <a:sym typeface="Wingdings" pitchFamily="2" charset="2"/>
              </a:rPr>
              <a:t> 97</a:t>
            </a:r>
            <a:endParaRPr lang="he-IL" b="1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05800" y="4038600"/>
            <a:ext cx="2057400" cy="457200"/>
          </a:xfrm>
          <a:prstGeom prst="rect">
            <a:avLst/>
          </a:prstGeom>
          <a:solidFill>
            <a:srgbClr val="00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2000" b="1" dirty="0"/>
              <a:t> 0 1 1 0 0 0 0 1</a:t>
            </a:r>
            <a:endParaRPr lang="he-IL" sz="2000" b="1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477000" y="4583114"/>
            <a:ext cx="1676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mask</a:t>
            </a:r>
            <a:endParaRPr lang="he-IL" b="1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477000" y="3668714"/>
            <a:ext cx="1676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index = 5</a:t>
            </a:r>
            <a:endParaRPr lang="he-IL" b="1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05800" y="4572000"/>
            <a:ext cx="2057400" cy="457200"/>
          </a:xfrm>
          <a:prstGeom prst="rect">
            <a:avLst/>
          </a:prstGeom>
          <a:solidFill>
            <a:srgbClr val="00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2000" b="1" dirty="0"/>
              <a:t>0 0 0 0 0 0 0 1 </a:t>
            </a:r>
            <a:endParaRPr lang="he-IL" sz="2000" b="1" dirty="0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858000" y="5181600"/>
            <a:ext cx="3429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305800" y="5334000"/>
            <a:ext cx="2057400" cy="457200"/>
          </a:xfrm>
          <a:prstGeom prst="rect">
            <a:avLst/>
          </a:prstGeom>
          <a:solidFill>
            <a:srgbClr val="00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2000" b="1" dirty="0"/>
              <a:t>0 1 0 0 0 0 0 1 </a:t>
            </a:r>
            <a:endParaRPr lang="he-IL" sz="2000" b="1" dirty="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477000" y="3287714"/>
            <a:ext cx="1676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value = 0</a:t>
            </a:r>
            <a:endParaRPr lang="he-IL" b="1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305800" y="4572000"/>
            <a:ext cx="2057400" cy="457200"/>
          </a:xfrm>
          <a:prstGeom prst="rect">
            <a:avLst/>
          </a:prstGeom>
          <a:solidFill>
            <a:srgbClr val="00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2000" b="1" dirty="0"/>
              <a:t>0 0 1 0 0 0 0 0 </a:t>
            </a:r>
            <a:endParaRPr lang="he-IL" sz="2000" b="1" dirty="0"/>
          </a:p>
        </p:txBody>
      </p:sp>
      <p:sp>
        <p:nvSpPr>
          <p:cNvPr id="15" name="Rectangle 14"/>
          <p:cNvSpPr/>
          <p:nvPr/>
        </p:nvSpPr>
        <p:spPr>
          <a:xfrm>
            <a:off x="8305800" y="4572000"/>
            <a:ext cx="2057400" cy="457200"/>
          </a:xfrm>
          <a:prstGeom prst="rect">
            <a:avLst/>
          </a:prstGeom>
          <a:solidFill>
            <a:srgbClr val="00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2000" b="1" dirty="0"/>
              <a:t>1 1 0 1 1 1 1 1 </a:t>
            </a:r>
            <a:endParaRPr lang="he-IL" sz="2000" b="1" dirty="0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477000" y="5334000"/>
            <a:ext cx="1676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result</a:t>
            </a:r>
            <a:endParaRPr lang="he-IL" b="1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94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3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9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4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5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4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5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6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9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0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1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/>
      <p:bldP spid="10" grpId="0" animBg="1"/>
      <p:bldP spid="12" grpId="0" animBg="1"/>
      <p:bldP spid="13" grpId="0"/>
      <p:bldP spid="14" grpId="0" animBg="1"/>
      <p:bldP spid="15" grpId="0" animBg="1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השמת ערך בביט ה- </a:t>
            </a:r>
            <a:r>
              <a:rPr lang="en-US" smtClean="0"/>
              <a:t>i</a:t>
            </a:r>
            <a:r>
              <a:rPr lang="he-IL" smtClean="0"/>
              <a:t> (מימין)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000" dirty="0"/>
              <a:t>char </a:t>
            </a:r>
            <a:r>
              <a:rPr lang="en-US" sz="2000" dirty="0" err="1"/>
              <a:t>setBitFromRight</a:t>
            </a:r>
            <a:r>
              <a:rPr lang="en-US" sz="2000" dirty="0"/>
              <a:t>(unsigned char </a:t>
            </a:r>
            <a:r>
              <a:rPr lang="en-US" sz="2000" dirty="0" err="1"/>
              <a:t>ch</a:t>
            </a:r>
            <a:r>
              <a:rPr lang="en-US" sz="2000" dirty="0"/>
              <a:t>, </a:t>
            </a:r>
            <a:r>
              <a:rPr lang="en-US" sz="2000" dirty="0" err="1"/>
              <a:t>int</a:t>
            </a:r>
            <a:r>
              <a:rPr lang="en-US" sz="2000" dirty="0"/>
              <a:t> index, </a:t>
            </a:r>
            <a:r>
              <a:rPr lang="en-US" sz="2000" dirty="0" err="1"/>
              <a:t>int</a:t>
            </a:r>
            <a:r>
              <a:rPr lang="en-US" sz="2000" dirty="0"/>
              <a:t> value)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000" dirty="0"/>
              <a:t>{</a:t>
            </a:r>
            <a:endParaRPr lang="he-IL" sz="2000" dirty="0"/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000" dirty="0"/>
              <a:t>	unsigned char mask = 1; </a:t>
            </a:r>
            <a:r>
              <a:rPr lang="en-US" sz="2000" b="1" dirty="0">
                <a:solidFill>
                  <a:srgbClr val="009900"/>
                </a:solidFill>
              </a:rPr>
              <a:t>// 00000001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000" b="1" dirty="0">
                <a:solidFill>
                  <a:srgbClr val="009900"/>
                </a:solidFill>
              </a:rPr>
              <a:t>    </a:t>
            </a:r>
            <a:r>
              <a:rPr lang="en-US" sz="2000" b="1" dirty="0" smtClean="0">
                <a:solidFill>
                  <a:srgbClr val="009900"/>
                </a:solidFill>
              </a:rPr>
              <a:t> </a:t>
            </a:r>
            <a:r>
              <a:rPr lang="en-US" sz="2000" dirty="0" smtClean="0"/>
              <a:t>unsigned </a:t>
            </a:r>
            <a:r>
              <a:rPr lang="en-US" sz="2000" dirty="0"/>
              <a:t>char result;</a:t>
            </a:r>
            <a:endParaRPr lang="en-US" sz="2000" b="1" dirty="0">
              <a:solidFill>
                <a:srgbClr val="009900"/>
              </a:solidFill>
            </a:endParaRP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000" dirty="0"/>
              <a:t>	mask  &lt;&lt;=  index;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endParaRPr lang="he-IL" sz="2000" dirty="0"/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000" dirty="0"/>
              <a:t>	if (value == 1)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000" dirty="0"/>
              <a:t>		result = </a:t>
            </a:r>
            <a:r>
              <a:rPr lang="en-US" sz="2000" dirty="0" err="1"/>
              <a:t>ch</a:t>
            </a:r>
            <a:r>
              <a:rPr lang="en-US" sz="2000" dirty="0"/>
              <a:t> | mask;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000" dirty="0"/>
              <a:t>	else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he-IL" sz="2000" dirty="0"/>
              <a:t>	}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000" dirty="0"/>
              <a:t>		mask = ~mask;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000" dirty="0"/>
              <a:t>		 result = </a:t>
            </a:r>
            <a:r>
              <a:rPr lang="en-US" sz="2000" dirty="0" err="1"/>
              <a:t>ch</a:t>
            </a:r>
            <a:r>
              <a:rPr lang="en-US" sz="2000" dirty="0"/>
              <a:t> &amp; mask;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he-IL" sz="2000" dirty="0"/>
              <a:t>	{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000" dirty="0"/>
              <a:t>	return result 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he-IL" sz="2000" dirty="0"/>
              <a:t>{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477000" y="4114800"/>
            <a:ext cx="1676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ch = ‘a’ </a:t>
            </a:r>
            <a:r>
              <a:rPr lang="en-US" b="1">
                <a:solidFill>
                  <a:srgbClr val="FF0000"/>
                </a:solidFill>
                <a:sym typeface="Wingdings" pitchFamily="2" charset="2"/>
              </a:rPr>
              <a:t> 97</a:t>
            </a:r>
            <a:endParaRPr lang="he-IL" b="1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05800" y="4038600"/>
            <a:ext cx="2057400" cy="457200"/>
          </a:xfrm>
          <a:prstGeom prst="rect">
            <a:avLst/>
          </a:prstGeom>
          <a:solidFill>
            <a:srgbClr val="00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2000" b="1" dirty="0"/>
              <a:t> 0 1 1 0 0 0 0 1</a:t>
            </a:r>
            <a:endParaRPr lang="he-IL" sz="2000" b="1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477000" y="4583114"/>
            <a:ext cx="1676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mask</a:t>
            </a:r>
            <a:endParaRPr lang="he-IL" b="1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477000" y="3668714"/>
            <a:ext cx="1676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index = 4</a:t>
            </a:r>
            <a:endParaRPr lang="he-IL" b="1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05800" y="4572000"/>
            <a:ext cx="2057400" cy="457200"/>
          </a:xfrm>
          <a:prstGeom prst="rect">
            <a:avLst/>
          </a:prstGeom>
          <a:solidFill>
            <a:srgbClr val="00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2000" b="1" dirty="0"/>
              <a:t>0 0 0 0 0 0 0 1 </a:t>
            </a:r>
            <a:endParaRPr lang="he-IL" sz="2000" b="1" dirty="0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858000" y="5181600"/>
            <a:ext cx="3429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305800" y="5334000"/>
            <a:ext cx="2057400" cy="457200"/>
          </a:xfrm>
          <a:prstGeom prst="rect">
            <a:avLst/>
          </a:prstGeom>
          <a:solidFill>
            <a:srgbClr val="00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2000" b="1" dirty="0"/>
              <a:t>0 1 1 1 0 0 0 1 </a:t>
            </a:r>
            <a:endParaRPr lang="he-IL" sz="2000" b="1" dirty="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477000" y="3287714"/>
            <a:ext cx="1676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value = 1</a:t>
            </a:r>
            <a:endParaRPr lang="he-IL" b="1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305800" y="4572000"/>
            <a:ext cx="2057400" cy="457200"/>
          </a:xfrm>
          <a:prstGeom prst="rect">
            <a:avLst/>
          </a:prstGeom>
          <a:solidFill>
            <a:srgbClr val="00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2000" b="1" dirty="0"/>
              <a:t>0 0 0 1 0 0 0 0 </a:t>
            </a:r>
            <a:endParaRPr lang="he-IL" sz="2000" b="1" dirty="0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477000" y="5334000"/>
            <a:ext cx="1676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result</a:t>
            </a:r>
            <a:endParaRPr lang="he-IL" b="1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23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3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3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4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5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/>
      <p:bldP spid="10" grpId="0" animBg="1"/>
      <p:bldP spid="12" grpId="0" animBg="1"/>
      <p:bldP spid="13" grpId="0"/>
      <p:bldP spid="14" grpId="0" animBg="1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הפונקציה </a:t>
            </a:r>
            <a:r>
              <a:rPr lang="en-US" dirty="0" err="1" smtClean="0"/>
              <a:t>creatMask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19974"/>
            <a:ext cx="10259568" cy="4959626"/>
          </a:xfrm>
        </p:spPr>
        <p:txBody>
          <a:bodyPr/>
          <a:lstStyle/>
          <a:p>
            <a:r>
              <a:rPr lang="he-IL" dirty="0" smtClean="0"/>
              <a:t>הפונקציה מקבלת 2 אינדקסים של סיביות:</a:t>
            </a:r>
            <a:r>
              <a:rPr lang="en-US" dirty="0" smtClean="0"/>
              <a:t>high </a:t>
            </a:r>
            <a:r>
              <a:rPr lang="he-IL" dirty="0" smtClean="0"/>
              <a:t>  &amp; </a:t>
            </a:r>
            <a:r>
              <a:rPr lang="en-US" dirty="0" smtClean="0"/>
              <a:t>low</a:t>
            </a:r>
            <a:endParaRPr lang="he-IL" dirty="0" smtClean="0"/>
          </a:p>
          <a:p>
            <a:r>
              <a:rPr lang="he-IL" dirty="0" smtClean="0"/>
              <a:t>מייצרת מסכה: 1 בכל הסיביות מ </a:t>
            </a:r>
            <a:r>
              <a:rPr lang="en-US" dirty="0" smtClean="0"/>
              <a:t>low</a:t>
            </a:r>
            <a:r>
              <a:rPr lang="he-IL" dirty="0" smtClean="0"/>
              <a:t> ל </a:t>
            </a:r>
            <a:r>
              <a:rPr lang="en-US" dirty="0" smtClean="0"/>
              <a:t>high</a:t>
            </a:r>
            <a:r>
              <a:rPr lang="he-IL" dirty="0" smtClean="0"/>
              <a:t> כולל</a:t>
            </a:r>
          </a:p>
          <a:p>
            <a:r>
              <a:rPr lang="he-IL" dirty="0" smtClean="0"/>
              <a:t>לדוגמא: </a:t>
            </a:r>
            <a:r>
              <a:rPr lang="en-US" dirty="0" smtClean="0"/>
              <a:t>high = 5 </a:t>
            </a:r>
            <a:r>
              <a:rPr lang="he-IL" dirty="0" smtClean="0"/>
              <a:t>  </a:t>
            </a:r>
            <a:r>
              <a:rPr lang="en-US" dirty="0" smtClean="0"/>
              <a:t>low = 3</a:t>
            </a:r>
            <a:r>
              <a:rPr lang="he-IL" dirty="0" smtClean="0"/>
              <a:t> נקבל את המסכה:</a:t>
            </a:r>
          </a:p>
          <a:p>
            <a:pPr marL="91440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00111000</a:t>
            </a:r>
            <a:r>
              <a:rPr lang="he-IL" b="1" dirty="0" smtClean="0">
                <a:solidFill>
                  <a:schemeClr val="tx1"/>
                </a:solidFill>
              </a:rPr>
              <a:t>	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42005" y="3613645"/>
            <a:ext cx="10918757" cy="1332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Franklin Gothic Book" panose="020B0503020102020204" pitchFamily="34" charset="0"/>
              <a:buNone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unsigned char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createMask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(int high, int low)</a:t>
            </a:r>
          </a:p>
          <a:p>
            <a:pPr marL="0" indent="0">
              <a:spcBef>
                <a:spcPts val="0"/>
              </a:spcBef>
              <a:buFont typeface="Franklin Gothic Book" panose="020B0503020102020204" pitchFamily="34" charset="0"/>
              <a:buNone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he-IL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Font typeface="Franklin Gothic Book" panose="020B0503020102020204" pitchFamily="34" charset="0"/>
              <a:buNone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 return ( 1 &lt;&lt; ( high + 1 ) ) - ( 1 &lt;&lt; low );</a:t>
            </a:r>
          </a:p>
          <a:p>
            <a:pPr marL="0" indent="0">
              <a:spcBef>
                <a:spcPts val="0"/>
              </a:spcBef>
              <a:buFont typeface="Franklin Gothic Book" panose="020B0503020102020204" pitchFamily="34" charset="0"/>
              <a:buNone/>
              <a:defRPr/>
            </a:pPr>
            <a:r>
              <a:rPr lang="he-IL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134717" y="4697810"/>
            <a:ext cx="5661248" cy="1656184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 rtl="1">
              <a:defRPr/>
            </a:pPr>
            <a:r>
              <a:rPr lang="he-IL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&gt;&gt; 1      </a:t>
            </a: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he-IL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he-IL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1000000    </a:t>
            </a: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he-IL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 </a:t>
            </a:r>
            <a:r>
              <a:rPr lang="he-IL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64</a:t>
            </a:r>
          </a:p>
          <a:p>
            <a:pPr algn="r" rtl="1">
              <a:defRPr/>
            </a:pPr>
            <a:r>
              <a:rPr lang="he-IL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3 &gt;&gt;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he-IL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1      </a:t>
            </a: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he-IL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  </a:t>
            </a:r>
            <a:r>
              <a:rPr lang="he-IL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1000          </a:t>
            </a: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he-IL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he-IL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8</a:t>
            </a:r>
          </a:p>
          <a:p>
            <a:pPr algn="r" rtl="1">
              <a:defRPr/>
            </a:pPr>
            <a:r>
              <a:rPr lang="he-IL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56=64-8   </a:t>
            </a: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he-IL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   </a:t>
            </a:r>
            <a:r>
              <a:rPr lang="he-IL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00111000</a:t>
            </a:r>
            <a:endParaRPr lang="he-IL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35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מימוש הפונקציה </a:t>
            </a:r>
            <a:r>
              <a:rPr lang="en-US" smtClean="0"/>
              <a:t>swap</a:t>
            </a:r>
            <a:endParaRPr lang="he-IL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000"/>
              <a:t>void swap(int* x, int* y)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he-IL" sz="2000"/>
              <a:t>}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000"/>
              <a:t>	*x = *x ^ *y;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000"/>
              <a:t>	*y = *x ^ *y;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000"/>
              <a:t>	*x = *x ^ *y;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he-IL" sz="2000"/>
              <a:t>{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endParaRPr lang="he-IL" sz="2000"/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000"/>
              <a:t>void main()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he-IL" sz="2000"/>
              <a:t>}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s-ES" sz="2000"/>
              <a:t>	int x = 3, y = 5;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he-IL" sz="2000"/>
              <a:t>	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s-ES" sz="2000"/>
              <a:t>	printf("Before swap: x=%d, y=%d\n", x, y);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000"/>
              <a:t>	swap(&amp;x, &amp;y);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s-ES" sz="2000"/>
              <a:t>	printf("After swap: x=%d, y=%d\n", x, y);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he-IL" sz="2000"/>
              <a:t>{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001000" y="1752600"/>
            <a:ext cx="68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0" y="1752600"/>
            <a:ext cx="2057400" cy="457200"/>
          </a:xfrm>
          <a:prstGeom prst="rect">
            <a:avLst/>
          </a:prstGeom>
          <a:solidFill>
            <a:srgbClr val="00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2000" b="1" dirty="0"/>
              <a:t>0 0 0 0 0 0 1 1</a:t>
            </a:r>
            <a:endParaRPr lang="he-IL" sz="2000" b="1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001000" y="2362200"/>
            <a:ext cx="68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y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2000" y="2362200"/>
            <a:ext cx="2057400" cy="457200"/>
          </a:xfrm>
          <a:prstGeom prst="rect">
            <a:avLst/>
          </a:prstGeom>
          <a:solidFill>
            <a:srgbClr val="00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2000" b="1" dirty="0"/>
              <a:t>0 0 0 0 0 1 0 1</a:t>
            </a:r>
            <a:endParaRPr lang="he-IL" sz="2000" b="1" dirty="0"/>
          </a:p>
        </p:txBody>
      </p:sp>
      <p:cxnSp>
        <p:nvCxnSpPr>
          <p:cNvPr id="10" name="Straight Connector 9"/>
          <p:cNvCxnSpPr/>
          <p:nvPr/>
        </p:nvCxnSpPr>
        <p:spPr>
          <a:xfrm rot="10800000">
            <a:off x="7010400" y="2971800"/>
            <a:ext cx="3429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8382000" y="3124200"/>
            <a:ext cx="2057400" cy="457200"/>
          </a:xfrm>
          <a:prstGeom prst="rect">
            <a:avLst/>
          </a:prstGeom>
          <a:solidFill>
            <a:srgbClr val="00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2000" b="1" dirty="0"/>
              <a:t>0 0 0 0 0 1 1 0 </a:t>
            </a:r>
            <a:endParaRPr lang="he-IL" sz="2000" b="1" dirty="0"/>
          </a:p>
        </p:txBody>
      </p:sp>
      <p:sp>
        <p:nvSpPr>
          <p:cNvPr id="12" name="Rectangle 11"/>
          <p:cNvSpPr/>
          <p:nvPr/>
        </p:nvSpPr>
        <p:spPr>
          <a:xfrm>
            <a:off x="8382000" y="1752600"/>
            <a:ext cx="2057400" cy="457200"/>
          </a:xfrm>
          <a:prstGeom prst="rect">
            <a:avLst/>
          </a:prstGeom>
          <a:solidFill>
            <a:srgbClr val="00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2000" b="1" dirty="0"/>
              <a:t>0 0 0 0 0 1 1 0 </a:t>
            </a:r>
            <a:endParaRPr lang="he-IL" sz="2000" b="1" dirty="0"/>
          </a:p>
        </p:txBody>
      </p:sp>
      <p:sp>
        <p:nvSpPr>
          <p:cNvPr id="14" name="Rectangle 13"/>
          <p:cNvSpPr/>
          <p:nvPr/>
        </p:nvSpPr>
        <p:spPr>
          <a:xfrm>
            <a:off x="8382000" y="3124200"/>
            <a:ext cx="2057400" cy="457200"/>
          </a:xfrm>
          <a:prstGeom prst="rect">
            <a:avLst/>
          </a:prstGeom>
          <a:solidFill>
            <a:srgbClr val="00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2000" b="1" dirty="0"/>
              <a:t>0 0 0 0 0 0 1 1 </a:t>
            </a:r>
            <a:endParaRPr lang="he-IL" sz="2000" b="1" dirty="0"/>
          </a:p>
        </p:txBody>
      </p:sp>
      <p:sp>
        <p:nvSpPr>
          <p:cNvPr id="15" name="Rectangle 14"/>
          <p:cNvSpPr/>
          <p:nvPr/>
        </p:nvSpPr>
        <p:spPr>
          <a:xfrm>
            <a:off x="8382000" y="2362200"/>
            <a:ext cx="2057400" cy="457200"/>
          </a:xfrm>
          <a:prstGeom prst="rect">
            <a:avLst/>
          </a:prstGeom>
          <a:solidFill>
            <a:srgbClr val="00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2000" b="1" dirty="0"/>
              <a:t>0 0 0 0 0 0 1 1 </a:t>
            </a:r>
            <a:endParaRPr lang="he-IL" sz="2000" b="1" dirty="0"/>
          </a:p>
        </p:txBody>
      </p:sp>
      <p:sp>
        <p:nvSpPr>
          <p:cNvPr id="16" name="Rectangle 15"/>
          <p:cNvSpPr/>
          <p:nvPr/>
        </p:nvSpPr>
        <p:spPr>
          <a:xfrm>
            <a:off x="8382000" y="3124200"/>
            <a:ext cx="2057400" cy="457200"/>
          </a:xfrm>
          <a:prstGeom prst="rect">
            <a:avLst/>
          </a:prstGeom>
          <a:solidFill>
            <a:srgbClr val="00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2000" b="1" dirty="0"/>
              <a:t>0 0 0 0 0 1 0 1 </a:t>
            </a:r>
            <a:endParaRPr lang="he-IL" sz="2000" b="1" dirty="0"/>
          </a:p>
        </p:txBody>
      </p:sp>
      <p:sp>
        <p:nvSpPr>
          <p:cNvPr id="17" name="Rectangle 16"/>
          <p:cNvSpPr/>
          <p:nvPr/>
        </p:nvSpPr>
        <p:spPr>
          <a:xfrm>
            <a:off x="8382000" y="1752600"/>
            <a:ext cx="2057400" cy="457200"/>
          </a:xfrm>
          <a:prstGeom prst="rect">
            <a:avLst/>
          </a:prstGeom>
          <a:solidFill>
            <a:srgbClr val="00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2000" b="1" dirty="0"/>
              <a:t>0 0 0 0 0 1 0 1 </a:t>
            </a:r>
            <a:endParaRPr lang="he-IL" sz="2000" b="1" dirty="0"/>
          </a:p>
        </p:txBody>
      </p:sp>
      <p:pic>
        <p:nvPicPr>
          <p:cNvPr id="2766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1" y="5791200"/>
            <a:ext cx="479266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0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3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4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6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7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8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 animBg="1"/>
      <p:bldP spid="11" grpId="0" animBg="1"/>
      <p:bldP spid="11" grpId="1" animBg="1"/>
      <p:bldP spid="12" grpId="0" animBg="1"/>
      <p:bldP spid="14" grpId="0" animBg="1"/>
      <p:bldP spid="14" grpId="1" animBg="1"/>
      <p:bldP spid="15" grpId="0" animBg="1"/>
      <p:bldP spid="16" grpId="0" animBg="1"/>
      <p:bldP spid="16" grpId="1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ביחידה זו נלמד: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e-IL" dirty="0" smtClean="0"/>
              <a:t>מוטיבציה לעבודה עם סיביות</a:t>
            </a:r>
            <a:endParaRPr lang="he-IL" dirty="0"/>
          </a:p>
          <a:p>
            <a:pPr>
              <a:lnSpc>
                <a:spcPct val="90000"/>
              </a:lnSpc>
            </a:pPr>
            <a:r>
              <a:rPr lang="he-IL" dirty="0"/>
              <a:t>אופרטורים לעבודה עם סיביות: </a:t>
            </a:r>
          </a:p>
          <a:p>
            <a:pPr lvl="1">
              <a:lnSpc>
                <a:spcPct val="90000"/>
              </a:lnSpc>
            </a:pPr>
            <a:r>
              <a:rPr lang="he-IL" sz="2800" dirty="0"/>
              <a:t>&amp;</a:t>
            </a:r>
          </a:p>
          <a:p>
            <a:pPr lvl="1">
              <a:lnSpc>
                <a:spcPct val="90000"/>
              </a:lnSpc>
            </a:pPr>
            <a:r>
              <a:rPr lang="he-IL" sz="2800" dirty="0"/>
              <a:t> |</a:t>
            </a:r>
          </a:p>
          <a:p>
            <a:pPr lvl="1">
              <a:lnSpc>
                <a:spcPct val="90000"/>
              </a:lnSpc>
            </a:pPr>
            <a:r>
              <a:rPr lang="he-IL" sz="2800" dirty="0"/>
              <a:t> ^</a:t>
            </a:r>
          </a:p>
          <a:p>
            <a:pPr lvl="1">
              <a:lnSpc>
                <a:spcPct val="90000"/>
              </a:lnSpc>
            </a:pPr>
            <a:r>
              <a:rPr lang="he-IL" sz="2800" dirty="0"/>
              <a:t> ~</a:t>
            </a:r>
          </a:p>
          <a:p>
            <a:pPr lvl="1">
              <a:lnSpc>
                <a:spcPct val="90000"/>
              </a:lnSpc>
            </a:pPr>
            <a:r>
              <a:rPr lang="he-IL" sz="2800" dirty="0"/>
              <a:t> &gt;&gt;</a:t>
            </a:r>
          </a:p>
          <a:p>
            <a:pPr lvl="1">
              <a:lnSpc>
                <a:spcPct val="90000"/>
              </a:lnSpc>
            </a:pPr>
            <a:r>
              <a:rPr lang="he-IL" sz="2800" dirty="0"/>
              <a:t> &lt;&lt;</a:t>
            </a:r>
          </a:p>
          <a:p>
            <a:pPr>
              <a:lnSpc>
                <a:spcPct val="90000"/>
              </a:lnSpc>
            </a:pPr>
            <a:r>
              <a:rPr lang="he-IL" dirty="0"/>
              <a:t>מבנים וסיביות</a:t>
            </a:r>
          </a:p>
          <a:p>
            <a:endParaRPr lang="he-IL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81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הוכחה לפונקציה </a:t>
            </a:r>
            <a:r>
              <a:rPr lang="en-US" smtClean="0"/>
              <a:t>swap</a:t>
            </a:r>
            <a:endParaRPr lang="he-IL" smtClean="0"/>
          </a:p>
        </p:txBody>
      </p:sp>
      <p:sp>
        <p:nvSpPr>
          <p:cNvPr id="28677" name="Content Placeholder 2"/>
          <p:cNvSpPr txBox="1">
            <a:spLocks/>
          </p:cNvSpPr>
          <p:nvPr/>
        </p:nvSpPr>
        <p:spPr bwMode="auto">
          <a:xfrm>
            <a:off x="1828800" y="1143000"/>
            <a:ext cx="2819400" cy="2057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273050" indent="-273050" eaLnBrk="0" hangingPunct="0">
              <a:buClr>
                <a:schemeClr val="accent1"/>
              </a:buClr>
              <a:buSzPct val="85000"/>
            </a:pPr>
            <a:r>
              <a:rPr lang="en-US" sz="2000"/>
              <a:t>void swap(int* x, int* y)</a:t>
            </a:r>
          </a:p>
          <a:p>
            <a:pPr marL="273050" indent="-273050" eaLnBrk="0" hangingPunct="0">
              <a:buClr>
                <a:schemeClr val="accent1"/>
              </a:buClr>
              <a:buSzPct val="85000"/>
            </a:pPr>
            <a:r>
              <a:rPr lang="he-IL" sz="2000"/>
              <a:t>}</a:t>
            </a:r>
          </a:p>
          <a:p>
            <a:pPr marL="273050" indent="-273050" eaLnBrk="0" hangingPunct="0">
              <a:buClr>
                <a:schemeClr val="accent1"/>
              </a:buClr>
              <a:buSzPct val="85000"/>
            </a:pPr>
            <a:r>
              <a:rPr lang="en-US" sz="2000"/>
              <a:t>	*x = *x ^ *y;</a:t>
            </a:r>
          </a:p>
          <a:p>
            <a:pPr marL="273050" indent="-273050" eaLnBrk="0" hangingPunct="0">
              <a:buClr>
                <a:schemeClr val="accent1"/>
              </a:buClr>
              <a:buSzPct val="85000"/>
            </a:pPr>
            <a:r>
              <a:rPr lang="en-US" sz="2000"/>
              <a:t>	*y = *x ^ *y;</a:t>
            </a:r>
          </a:p>
          <a:p>
            <a:pPr marL="273050" indent="-273050" eaLnBrk="0" hangingPunct="0">
              <a:buClr>
                <a:schemeClr val="accent1"/>
              </a:buClr>
              <a:buSzPct val="85000"/>
            </a:pPr>
            <a:r>
              <a:rPr lang="en-US" sz="2000"/>
              <a:t>	*x = *x ^ *y;</a:t>
            </a:r>
          </a:p>
          <a:p>
            <a:pPr marL="273050" indent="-273050" eaLnBrk="0" hangingPunct="0">
              <a:buClr>
                <a:schemeClr val="accent1"/>
              </a:buClr>
              <a:buSzPct val="85000"/>
            </a:pPr>
            <a:r>
              <a:rPr lang="he-IL" sz="2000"/>
              <a:t>{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847528" y="3368000"/>
          <a:ext cx="8367422" cy="294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5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385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496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6364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7019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הערך החדש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הפעולה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he-IL" dirty="0" smtClean="0"/>
                        <a:t>המשתנה</a:t>
                      </a:r>
                      <a:r>
                        <a:rPr lang="he-IL" baseline="0" dirty="0" smtClean="0"/>
                        <a:t> המקורי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X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X ^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 = X ^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Y = (X ^ Y) ^ Y </a:t>
                      </a:r>
                    </a:p>
                    <a:p>
                      <a:pPr algn="l" rtl="0"/>
                      <a:r>
                        <a:rPr lang="en-US" dirty="0" smtClean="0"/>
                        <a:t>    = X ^ (Y ^ Y) </a:t>
                      </a:r>
                    </a:p>
                    <a:p>
                      <a:pPr algn="l" rtl="0"/>
                      <a:r>
                        <a:rPr lang="en-US" dirty="0" smtClean="0"/>
                        <a:t>    = X ^ 0 = 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 ^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 = X ^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 ^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X = (X ^ Y)</a:t>
                      </a:r>
                      <a:r>
                        <a:rPr lang="en-US" baseline="0" dirty="0" smtClean="0"/>
                        <a:t> ^ X) </a:t>
                      </a:r>
                    </a:p>
                    <a:p>
                      <a:pPr algn="l" rtl="0"/>
                      <a:r>
                        <a:rPr lang="en-US" baseline="0" dirty="0" smtClean="0"/>
                        <a:t>     = Y ^ X ^ X </a:t>
                      </a:r>
                    </a:p>
                    <a:p>
                      <a:pPr algn="l" rtl="0"/>
                      <a:r>
                        <a:rPr lang="en-US" baseline="0" dirty="0" smtClean="0"/>
                        <a:t>     = Y ^ 0 =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 = X ^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 ^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879976" y="1336387"/>
            <a:ext cx="4038600" cy="1066800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 rtl="1">
              <a:buFont typeface="Wingdings" pitchFamily="2" charset="2"/>
              <a:buChar char="§"/>
              <a:defRPr/>
            </a:pPr>
            <a:r>
              <a:rPr lang="he-IL" sz="2000" b="1" dirty="0">
                <a:latin typeface="Arial" panose="020B0604020202020204" pitchFamily="34" charset="0"/>
                <a:cs typeface="Arial" panose="020B0604020202020204" pitchFamily="34" charset="0"/>
              </a:rPr>
              <a:t>^ עם 1 הופך את הביט</a:t>
            </a:r>
          </a:p>
          <a:p>
            <a:pPr algn="r" rtl="1">
              <a:buFont typeface="Wingdings" pitchFamily="2" charset="2"/>
              <a:buChar char="§"/>
              <a:defRPr/>
            </a:pPr>
            <a:r>
              <a:rPr lang="he-IL" sz="2000" b="1" dirty="0">
                <a:latin typeface="Arial" panose="020B0604020202020204" pitchFamily="34" charset="0"/>
                <a:cs typeface="Arial" panose="020B0604020202020204" pitchFamily="34" charset="0"/>
              </a:rPr>
              <a:t>^ עם 0 משאיר את הביט ללא שינוי</a:t>
            </a:r>
          </a:p>
          <a:p>
            <a:pPr algn="r" rtl="1">
              <a:buFont typeface="Wingdings" pitchFamily="2" charset="2"/>
              <a:buChar char="§"/>
              <a:defRPr/>
            </a:pPr>
            <a:r>
              <a:rPr lang="he-IL" sz="2000" b="1" dirty="0">
                <a:latin typeface="Arial" panose="020B0604020202020204" pitchFamily="34" charset="0"/>
                <a:cs typeface="Arial" panose="020B0604020202020204" pitchFamily="34" charset="0"/>
              </a:rPr>
              <a:t>^ עם עצמו מאפס את המשתנה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52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47528" y="980728"/>
            <a:ext cx="396044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מימוש גנרי לפונקציה </a:t>
            </a:r>
            <a:r>
              <a:rPr lang="en-US" smtClean="0"/>
              <a:t>swap</a:t>
            </a:r>
            <a:endParaRPr lang="he-IL" smtClean="0"/>
          </a:p>
        </p:txBody>
      </p:sp>
      <p:sp>
        <p:nvSpPr>
          <p:cNvPr id="29699" name="Content Placeholder 2"/>
          <p:cNvSpPr>
            <a:spLocks noGrp="1"/>
          </p:cNvSpPr>
          <p:nvPr>
            <p:ph sz="quarter" idx="1"/>
          </p:nvPr>
        </p:nvSpPr>
        <p:spPr>
          <a:xfrm>
            <a:off x="805441" y="136260"/>
            <a:ext cx="8229600" cy="6622347"/>
          </a:xfrm>
        </p:spPr>
        <p:txBody>
          <a:bodyPr>
            <a:noAutofit/>
          </a:bodyPr>
          <a:lstStyle/>
          <a:p>
            <a:pPr marL="0" indent="0" algn="l" rtl="0">
              <a:spcBef>
                <a:spcPct val="0"/>
              </a:spcBef>
              <a:buNone/>
            </a:pPr>
            <a:r>
              <a:rPr lang="en-US" sz="1600" dirty="0"/>
              <a:t>void swap(void* a, void* b,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typeSize</a:t>
            </a:r>
            <a:r>
              <a:rPr lang="en-US" sz="1600" dirty="0"/>
              <a:t>)</a:t>
            </a:r>
          </a:p>
          <a:p>
            <a:pPr marL="0" indent="0" algn="l" rtl="0">
              <a:spcBef>
                <a:spcPct val="0"/>
              </a:spcBef>
              <a:buNone/>
            </a:pPr>
            <a:r>
              <a:rPr lang="en-US" sz="1600" dirty="0"/>
              <a:t>{</a:t>
            </a:r>
            <a:endParaRPr lang="he-IL" sz="1600" dirty="0"/>
          </a:p>
          <a:p>
            <a:pPr marL="0" indent="0" algn="l" defTabSz="723900" rtl="0">
              <a:spcBef>
                <a:spcPct val="0"/>
              </a:spcBef>
              <a:buNone/>
            </a:pPr>
            <a:r>
              <a:rPr lang="en-US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;</a:t>
            </a:r>
          </a:p>
          <a:p>
            <a:pPr marL="0" indent="0" algn="l" defTabSz="723900" rtl="0">
              <a:spcBef>
                <a:spcPct val="0"/>
              </a:spcBef>
              <a:buNone/>
            </a:pPr>
            <a:r>
              <a:rPr lang="en-US" sz="1600" dirty="0"/>
              <a:t>	char* first = (char*)a;</a:t>
            </a:r>
          </a:p>
          <a:p>
            <a:pPr marL="0" indent="0" algn="l" defTabSz="723900" rtl="0">
              <a:spcBef>
                <a:spcPct val="0"/>
              </a:spcBef>
              <a:buNone/>
            </a:pPr>
            <a:r>
              <a:rPr lang="en-US" sz="1600" dirty="0"/>
              <a:t>	char* second = (char*)b;</a:t>
            </a:r>
            <a:endParaRPr lang="he-IL" sz="1600" dirty="0"/>
          </a:p>
          <a:p>
            <a:pPr marL="0" indent="0" algn="l" defTabSz="723900" rtl="0">
              <a:spcBef>
                <a:spcPct val="0"/>
              </a:spcBef>
              <a:buNone/>
            </a:pPr>
            <a:r>
              <a:rPr lang="nn-NO" sz="1600" dirty="0"/>
              <a:t>	for (i=0 ; i &lt; typeSize ; i++)</a:t>
            </a:r>
          </a:p>
          <a:p>
            <a:pPr marL="0" indent="0" algn="l" defTabSz="723900" rtl="0">
              <a:spcBef>
                <a:spcPct val="0"/>
              </a:spcBef>
              <a:buNone/>
            </a:pPr>
            <a:r>
              <a:rPr lang="he-IL" sz="1600" dirty="0"/>
              <a:t>	}</a:t>
            </a:r>
          </a:p>
          <a:p>
            <a:pPr marL="0" indent="0" algn="l" defTabSz="444500" rtl="0">
              <a:spcBef>
                <a:spcPct val="0"/>
              </a:spcBef>
              <a:buNone/>
            </a:pPr>
            <a:r>
              <a:rPr lang="en-US" sz="1600" dirty="0"/>
              <a:t>		*(</a:t>
            </a:r>
            <a:r>
              <a:rPr lang="en-US" sz="1600" dirty="0" err="1"/>
              <a:t>first+i</a:t>
            </a:r>
            <a:r>
              <a:rPr lang="en-US" sz="1600" dirty="0"/>
              <a:t>) = *(</a:t>
            </a:r>
            <a:r>
              <a:rPr lang="en-US" sz="1600" dirty="0" err="1"/>
              <a:t>first+i</a:t>
            </a:r>
            <a:r>
              <a:rPr lang="en-US" sz="1600" dirty="0"/>
              <a:t>) ^ *(</a:t>
            </a:r>
            <a:r>
              <a:rPr lang="en-US" sz="1600" dirty="0" err="1"/>
              <a:t>second+i</a:t>
            </a:r>
            <a:r>
              <a:rPr lang="en-US" sz="1600" dirty="0"/>
              <a:t>);</a:t>
            </a:r>
          </a:p>
          <a:p>
            <a:pPr marL="0" indent="0" algn="l" defTabSz="444500" rtl="0">
              <a:spcBef>
                <a:spcPct val="0"/>
              </a:spcBef>
              <a:buNone/>
            </a:pPr>
            <a:r>
              <a:rPr lang="en-US" sz="1600" dirty="0"/>
              <a:t>		*(</a:t>
            </a:r>
            <a:r>
              <a:rPr lang="en-US" sz="1600" dirty="0" err="1"/>
              <a:t>second+i</a:t>
            </a:r>
            <a:r>
              <a:rPr lang="en-US" sz="1600" dirty="0"/>
              <a:t>) = *(</a:t>
            </a:r>
            <a:r>
              <a:rPr lang="en-US" sz="1600" dirty="0" err="1"/>
              <a:t>first+i</a:t>
            </a:r>
            <a:r>
              <a:rPr lang="en-US" sz="1600" dirty="0"/>
              <a:t>) ^ *(</a:t>
            </a:r>
            <a:r>
              <a:rPr lang="en-US" sz="1600" dirty="0" err="1"/>
              <a:t>second+i</a:t>
            </a:r>
            <a:r>
              <a:rPr lang="en-US" sz="1600" dirty="0"/>
              <a:t>);</a:t>
            </a:r>
          </a:p>
          <a:p>
            <a:pPr marL="0" indent="0" algn="l" defTabSz="444500" rtl="0">
              <a:spcBef>
                <a:spcPct val="0"/>
              </a:spcBef>
              <a:buNone/>
            </a:pPr>
            <a:r>
              <a:rPr lang="en-US" sz="1600" dirty="0"/>
              <a:t>		*(</a:t>
            </a:r>
            <a:r>
              <a:rPr lang="en-US" sz="1600" dirty="0" err="1"/>
              <a:t>first+i</a:t>
            </a:r>
            <a:r>
              <a:rPr lang="en-US" sz="1600" dirty="0"/>
              <a:t>) = *(</a:t>
            </a:r>
            <a:r>
              <a:rPr lang="en-US" sz="1600" dirty="0" err="1"/>
              <a:t>first+i</a:t>
            </a:r>
            <a:r>
              <a:rPr lang="en-US" sz="1600" dirty="0"/>
              <a:t>) ^ *(</a:t>
            </a:r>
            <a:r>
              <a:rPr lang="en-US" sz="1600" dirty="0" err="1"/>
              <a:t>second+i</a:t>
            </a:r>
            <a:r>
              <a:rPr lang="en-US" sz="1600" dirty="0"/>
              <a:t>);</a:t>
            </a:r>
          </a:p>
          <a:p>
            <a:pPr marL="0" indent="0" algn="l" defTabSz="723900" rtl="0">
              <a:spcBef>
                <a:spcPct val="0"/>
              </a:spcBef>
              <a:buNone/>
            </a:pPr>
            <a:r>
              <a:rPr lang="he-IL" sz="1600" dirty="0"/>
              <a:t>	{</a:t>
            </a:r>
          </a:p>
          <a:p>
            <a:pPr marL="0" indent="0" algn="l" defTabSz="723900" rtl="0">
              <a:spcBef>
                <a:spcPct val="0"/>
              </a:spcBef>
              <a:buNone/>
            </a:pPr>
            <a:r>
              <a:rPr lang="he-IL" sz="1600" dirty="0"/>
              <a:t>{</a:t>
            </a:r>
          </a:p>
          <a:p>
            <a:pPr marL="0" indent="0" algn="l" defTabSz="723900" rtl="0">
              <a:spcBef>
                <a:spcPct val="0"/>
              </a:spcBef>
              <a:buNone/>
            </a:pPr>
            <a:endParaRPr lang="he-IL" sz="1600" dirty="0"/>
          </a:p>
          <a:p>
            <a:pPr marL="0" indent="0" algn="l" defTabSz="723900" rtl="0">
              <a:spcBef>
                <a:spcPct val="0"/>
              </a:spcBef>
              <a:buNone/>
            </a:pPr>
            <a:r>
              <a:rPr lang="en-US" sz="1600" dirty="0"/>
              <a:t>void main()</a:t>
            </a:r>
          </a:p>
          <a:p>
            <a:pPr marL="0" indent="0" algn="l" defTabSz="723900" rtl="0">
              <a:spcBef>
                <a:spcPct val="0"/>
              </a:spcBef>
              <a:buNone/>
            </a:pPr>
            <a:r>
              <a:rPr lang="he-IL" sz="1600" dirty="0"/>
              <a:t>}</a:t>
            </a:r>
          </a:p>
          <a:p>
            <a:pPr marL="0" indent="0" algn="l" defTabSz="723900" rtl="0">
              <a:spcBef>
                <a:spcPct val="0"/>
              </a:spcBef>
              <a:buNone/>
            </a:pPr>
            <a:r>
              <a:rPr lang="es-ES" sz="1600" dirty="0"/>
              <a:t>	</a:t>
            </a:r>
            <a:r>
              <a:rPr lang="es-ES" sz="1600" dirty="0" err="1"/>
              <a:t>int</a:t>
            </a:r>
            <a:r>
              <a:rPr lang="es-ES" sz="1600" dirty="0"/>
              <a:t> x = 331, y = 54295;</a:t>
            </a:r>
          </a:p>
          <a:p>
            <a:pPr marL="0" indent="0" algn="l" defTabSz="723900" rtl="0">
              <a:spcBef>
                <a:spcPct val="0"/>
              </a:spcBef>
              <a:buNone/>
            </a:pPr>
            <a:r>
              <a:rPr lang="en-US" sz="1600" dirty="0"/>
              <a:t>	char str1[4]="hi", str2[4]="bye";</a:t>
            </a:r>
          </a:p>
          <a:p>
            <a:pPr marL="0" indent="0" algn="l" defTabSz="723900" rtl="0">
              <a:spcBef>
                <a:spcPct val="0"/>
              </a:spcBef>
              <a:buNone/>
            </a:pPr>
            <a:r>
              <a:rPr lang="en-US" sz="1600" dirty="0"/>
              <a:t> </a:t>
            </a:r>
            <a:endParaRPr lang="he-IL" sz="1600" dirty="0"/>
          </a:p>
          <a:p>
            <a:pPr marL="0" indent="0" algn="l" defTabSz="723900" rtl="0">
              <a:spcBef>
                <a:spcPct val="0"/>
              </a:spcBef>
              <a:buNone/>
            </a:pPr>
            <a:r>
              <a:rPr lang="es-ES" sz="1600" dirty="0"/>
              <a:t>	</a:t>
            </a:r>
            <a:r>
              <a:rPr lang="es-ES" sz="1600" dirty="0" err="1"/>
              <a:t>printf</a:t>
            </a:r>
            <a:r>
              <a:rPr lang="es-ES" sz="1600" dirty="0"/>
              <a:t>("</a:t>
            </a:r>
            <a:r>
              <a:rPr lang="es-ES" sz="1600" dirty="0" err="1"/>
              <a:t>Before</a:t>
            </a:r>
            <a:r>
              <a:rPr lang="es-ES" sz="1600" dirty="0"/>
              <a:t>:  x=%d, y=%d\n", x, y);</a:t>
            </a:r>
          </a:p>
          <a:p>
            <a:pPr marL="0" indent="0" algn="l" defTabSz="723900" rtl="0">
              <a:spcBef>
                <a:spcPct val="0"/>
              </a:spcBef>
              <a:buNone/>
            </a:pPr>
            <a:r>
              <a:rPr lang="en-US" sz="1600" dirty="0"/>
              <a:t>	swap(&amp;x, &amp;y, </a:t>
            </a:r>
            <a:r>
              <a:rPr lang="en-US" sz="1600" dirty="0" err="1"/>
              <a:t>sizeof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));</a:t>
            </a:r>
          </a:p>
          <a:p>
            <a:pPr marL="0" indent="0" algn="l" defTabSz="723900" rtl="0">
              <a:spcBef>
                <a:spcPct val="0"/>
              </a:spcBef>
              <a:buNone/>
            </a:pPr>
            <a:r>
              <a:rPr lang="es-ES" sz="1600" dirty="0"/>
              <a:t>	</a:t>
            </a:r>
            <a:r>
              <a:rPr lang="es-ES" sz="1600" dirty="0" err="1"/>
              <a:t>printf</a:t>
            </a:r>
            <a:r>
              <a:rPr lang="es-ES" sz="1600" dirty="0"/>
              <a:t>("</a:t>
            </a:r>
            <a:r>
              <a:rPr lang="es-ES" sz="1600" dirty="0" err="1"/>
              <a:t>After</a:t>
            </a:r>
            <a:r>
              <a:rPr lang="es-ES" sz="1600" dirty="0"/>
              <a:t>: x=%d, y=%d\n", x, y);</a:t>
            </a:r>
            <a:endParaRPr lang="he-IL" sz="1600" dirty="0"/>
          </a:p>
          <a:p>
            <a:pPr marL="0" indent="0" algn="l" defTabSz="723900" rtl="0">
              <a:spcBef>
                <a:spcPct val="0"/>
              </a:spcBef>
              <a:buNone/>
            </a:pPr>
            <a:r>
              <a:rPr lang="en-US" sz="1600" dirty="0"/>
              <a:t>	</a:t>
            </a:r>
            <a:r>
              <a:rPr lang="en-US" sz="1600" dirty="0" err="1"/>
              <a:t>printf</a:t>
            </a:r>
            <a:r>
              <a:rPr lang="en-US" sz="1600" dirty="0"/>
              <a:t>("\</a:t>
            </a:r>
            <a:r>
              <a:rPr lang="en-US" sz="1600" dirty="0" err="1"/>
              <a:t>nBefore</a:t>
            </a:r>
            <a:r>
              <a:rPr lang="en-US" sz="1600" dirty="0"/>
              <a:t>: str1=%s, str2=%s\n", str1, str2);</a:t>
            </a:r>
          </a:p>
          <a:p>
            <a:pPr marL="0" indent="0" algn="l" defTabSz="723900" rtl="0">
              <a:spcBef>
                <a:spcPct val="0"/>
              </a:spcBef>
              <a:buNone/>
            </a:pPr>
            <a:r>
              <a:rPr lang="en-US" sz="1600" dirty="0"/>
              <a:t>	swap(str1, str2, </a:t>
            </a:r>
            <a:r>
              <a:rPr lang="en-US" sz="1600" dirty="0" err="1"/>
              <a:t>sizeof</a:t>
            </a:r>
            <a:r>
              <a:rPr lang="en-US" sz="1600" dirty="0"/>
              <a:t>(str1));</a:t>
            </a:r>
          </a:p>
          <a:p>
            <a:pPr marL="0" indent="0" algn="l" defTabSz="723900" rtl="0">
              <a:spcBef>
                <a:spcPct val="0"/>
              </a:spcBef>
              <a:buNone/>
            </a:pPr>
            <a:r>
              <a:rPr lang="en-US" sz="1600" dirty="0"/>
              <a:t>	</a:t>
            </a:r>
            <a:r>
              <a:rPr lang="en-US" sz="1600" dirty="0" err="1"/>
              <a:t>printf</a:t>
            </a:r>
            <a:r>
              <a:rPr lang="en-US" sz="1600" dirty="0"/>
              <a:t>(“After: str1=%s, str2=%s\n", str1, str2);</a:t>
            </a:r>
          </a:p>
          <a:p>
            <a:pPr marL="0" indent="0" algn="l" rtl="0">
              <a:spcBef>
                <a:spcPct val="0"/>
              </a:spcBef>
              <a:buNone/>
            </a:pPr>
            <a:r>
              <a:rPr lang="he-IL" sz="1600" dirty="0"/>
              <a:t>{</a:t>
            </a:r>
          </a:p>
          <a:p>
            <a:pPr marL="0" indent="0" algn="l" rtl="0">
              <a:spcBef>
                <a:spcPct val="0"/>
              </a:spcBef>
              <a:buNone/>
            </a:pPr>
            <a:endParaRPr lang="he-IL" sz="1600" dirty="0"/>
          </a:p>
        </p:txBody>
      </p:sp>
      <p:pic>
        <p:nvPicPr>
          <p:cNvPr id="2970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67450" y="3651250"/>
            <a:ext cx="4324350" cy="137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88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דוגמא פשוטה להצפנת ופיענוח טקסט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sz="quarter" idx="1"/>
          </p:nvPr>
        </p:nvSpPr>
        <p:spPr>
          <a:xfrm>
            <a:off x="1254579" y="1228101"/>
            <a:ext cx="8229600" cy="5306144"/>
          </a:xfrm>
        </p:spPr>
        <p:txBody>
          <a:bodyPr>
            <a:normAutofit fontScale="92500" lnSpcReduction="10000"/>
          </a:bodyPr>
          <a:lstStyle/>
          <a:p>
            <a:pPr marL="0" indent="0" algn="l" rtl="0">
              <a:spcBef>
                <a:spcPct val="0"/>
              </a:spcBef>
              <a:buNone/>
            </a:pPr>
            <a:r>
              <a:rPr lang="en-US" sz="2000" dirty="0"/>
              <a:t>void </a:t>
            </a:r>
            <a:r>
              <a:rPr lang="en-US" sz="2000" dirty="0" err="1" smtClean="0"/>
              <a:t>encryptDecrypt</a:t>
            </a:r>
            <a:r>
              <a:rPr lang="en-US" sz="2000" dirty="0" smtClean="0"/>
              <a:t>(char* </a:t>
            </a:r>
            <a:r>
              <a:rPr lang="en-US" sz="2000" dirty="0" err="1" smtClean="0"/>
              <a:t>str</a:t>
            </a:r>
            <a:r>
              <a:rPr lang="en-US" sz="2000" dirty="0" smtClean="0"/>
              <a:t>)</a:t>
            </a:r>
            <a:endParaRPr lang="en-US" sz="2000" dirty="0"/>
          </a:p>
          <a:p>
            <a:pPr marL="0" indent="0" algn="l" rtl="0">
              <a:spcBef>
                <a:spcPct val="0"/>
              </a:spcBef>
              <a:buNone/>
            </a:pPr>
            <a:r>
              <a:rPr lang="en-US" sz="2000" dirty="0"/>
              <a:t>{</a:t>
            </a:r>
            <a:endParaRPr lang="he-IL" sz="2000" dirty="0"/>
          </a:p>
          <a:p>
            <a:pPr marL="0" indent="0" algn="l" rtl="0">
              <a:spcBef>
                <a:spcPct val="0"/>
              </a:spcBef>
              <a:buNone/>
            </a:pPr>
            <a:r>
              <a:rPr lang="en-US" sz="2000" dirty="0"/>
              <a:t>	while (*</a:t>
            </a:r>
            <a:r>
              <a:rPr lang="en-US" sz="2000" dirty="0" err="1"/>
              <a:t>str</a:t>
            </a:r>
            <a:r>
              <a:rPr lang="en-US" sz="2000" dirty="0"/>
              <a:t> != '\0')</a:t>
            </a:r>
          </a:p>
          <a:p>
            <a:pPr marL="0" indent="0" algn="l" rtl="0">
              <a:spcBef>
                <a:spcPct val="0"/>
              </a:spcBef>
              <a:buNone/>
            </a:pPr>
            <a:r>
              <a:rPr lang="he-IL" sz="2000" dirty="0"/>
              <a:t>	}</a:t>
            </a:r>
          </a:p>
          <a:p>
            <a:pPr marL="0" indent="0" algn="l" defTabSz="304800" rtl="0">
              <a:spcBef>
                <a:spcPct val="0"/>
              </a:spcBef>
              <a:buNone/>
              <a:tabLst>
                <a:tab pos="1435100" algn="l"/>
              </a:tabLst>
            </a:pPr>
            <a:r>
              <a:rPr lang="en-US" sz="2000" dirty="0"/>
              <a:t>		*</a:t>
            </a:r>
            <a:r>
              <a:rPr lang="en-US" sz="2000" dirty="0" err="1"/>
              <a:t>str</a:t>
            </a:r>
            <a:r>
              <a:rPr lang="en-US" sz="2000" dirty="0"/>
              <a:t> ^= 255;</a:t>
            </a:r>
          </a:p>
          <a:p>
            <a:pPr marL="0" indent="0" algn="l" defTabSz="304800" rtl="0">
              <a:spcBef>
                <a:spcPct val="0"/>
              </a:spcBef>
              <a:buNone/>
              <a:tabLst>
                <a:tab pos="1435100" algn="l"/>
              </a:tabLst>
            </a:pPr>
            <a:r>
              <a:rPr lang="en-US" sz="2000" dirty="0"/>
              <a:t>		</a:t>
            </a:r>
            <a:r>
              <a:rPr lang="en-US" sz="2000" dirty="0" err="1"/>
              <a:t>str</a:t>
            </a:r>
            <a:r>
              <a:rPr lang="en-US" sz="2000" dirty="0"/>
              <a:t>++;</a:t>
            </a:r>
          </a:p>
          <a:p>
            <a:pPr marL="0" indent="0" algn="l" rtl="0">
              <a:spcBef>
                <a:spcPct val="0"/>
              </a:spcBef>
              <a:buNone/>
            </a:pPr>
            <a:r>
              <a:rPr lang="he-IL" sz="2000" dirty="0"/>
              <a:t>	{</a:t>
            </a:r>
          </a:p>
          <a:p>
            <a:pPr marL="0" indent="0" algn="l" rtl="0">
              <a:spcBef>
                <a:spcPct val="0"/>
              </a:spcBef>
              <a:buNone/>
            </a:pPr>
            <a:r>
              <a:rPr lang="he-IL" sz="2000" dirty="0"/>
              <a:t>{</a:t>
            </a:r>
          </a:p>
          <a:p>
            <a:pPr marL="0" indent="0" algn="l" rtl="0">
              <a:spcBef>
                <a:spcPct val="0"/>
              </a:spcBef>
              <a:buNone/>
            </a:pPr>
            <a:r>
              <a:rPr lang="en-US" sz="2000" dirty="0"/>
              <a:t> </a:t>
            </a:r>
            <a:endParaRPr lang="he-IL" sz="2000" dirty="0"/>
          </a:p>
          <a:p>
            <a:pPr marL="0" indent="0" algn="l" rtl="0">
              <a:spcBef>
                <a:spcPct val="0"/>
              </a:spcBef>
              <a:buNone/>
            </a:pPr>
            <a:r>
              <a:rPr lang="en-US" sz="2000" dirty="0"/>
              <a:t>void main()</a:t>
            </a:r>
          </a:p>
          <a:p>
            <a:pPr marL="0" indent="0" algn="l" rtl="0">
              <a:spcBef>
                <a:spcPct val="0"/>
              </a:spcBef>
              <a:buNone/>
            </a:pPr>
            <a:r>
              <a:rPr lang="he-IL" sz="2000" dirty="0"/>
              <a:t>}</a:t>
            </a:r>
          </a:p>
          <a:p>
            <a:pPr marL="0" indent="0" algn="l" rtl="0">
              <a:spcBef>
                <a:spcPct val="0"/>
              </a:spcBef>
              <a:buNone/>
            </a:pPr>
            <a:r>
              <a:rPr lang="pl-PL" sz="2000" dirty="0"/>
              <a:t>	char str[] = "ma katoov po?";</a:t>
            </a:r>
          </a:p>
          <a:p>
            <a:pPr marL="0" indent="0" algn="l" rtl="0">
              <a:spcBef>
                <a:spcPct val="0"/>
              </a:spcBef>
              <a:buNone/>
            </a:pPr>
            <a:r>
              <a:rPr lang="en-US" sz="2000" dirty="0"/>
              <a:t> </a:t>
            </a:r>
            <a:endParaRPr lang="he-IL" sz="2000" dirty="0"/>
          </a:p>
          <a:p>
            <a:pPr marL="0" indent="0" algn="l" rtl="0">
              <a:spcBef>
                <a:spcPct val="0"/>
              </a:spcBef>
              <a:buNone/>
            </a:pPr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("Text before encryption: |%s|\n", </a:t>
            </a:r>
            <a:r>
              <a:rPr lang="en-US" sz="2000" dirty="0" err="1"/>
              <a:t>str</a:t>
            </a:r>
            <a:r>
              <a:rPr lang="en-US" sz="2000" dirty="0"/>
              <a:t>);</a:t>
            </a:r>
          </a:p>
          <a:p>
            <a:pPr marL="0" indent="0" algn="l" rtl="0">
              <a:spcBef>
                <a:spcPct val="0"/>
              </a:spcBef>
              <a:buNone/>
            </a:pPr>
            <a:r>
              <a:rPr lang="en-US" sz="2000" dirty="0"/>
              <a:t>	</a:t>
            </a:r>
            <a:r>
              <a:rPr lang="en-US" sz="2000" dirty="0" err="1"/>
              <a:t>encryptDecrypt</a:t>
            </a:r>
            <a:r>
              <a:rPr lang="en-US" sz="2000" dirty="0"/>
              <a:t>(</a:t>
            </a:r>
            <a:r>
              <a:rPr lang="en-US" sz="2000" dirty="0" err="1"/>
              <a:t>str</a:t>
            </a:r>
            <a:r>
              <a:rPr lang="en-US" sz="2000" dirty="0"/>
              <a:t>);</a:t>
            </a:r>
          </a:p>
          <a:p>
            <a:pPr marL="0" indent="0" algn="l" rtl="0">
              <a:spcBef>
                <a:spcPct val="0"/>
              </a:spcBef>
              <a:buNone/>
            </a:pPr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("Text after encryption: |%s|\n", </a:t>
            </a:r>
            <a:r>
              <a:rPr lang="en-US" sz="2000" dirty="0" err="1"/>
              <a:t>str</a:t>
            </a:r>
            <a:r>
              <a:rPr lang="en-US" sz="2000" dirty="0"/>
              <a:t>);</a:t>
            </a:r>
          </a:p>
          <a:p>
            <a:pPr marL="0" indent="0" algn="l" rtl="0">
              <a:spcBef>
                <a:spcPct val="0"/>
              </a:spcBef>
              <a:buNone/>
            </a:pPr>
            <a:r>
              <a:rPr lang="en-US" sz="2000" dirty="0"/>
              <a:t>	</a:t>
            </a:r>
            <a:r>
              <a:rPr lang="en-US" sz="2000" dirty="0" err="1"/>
              <a:t>encryptDecrypt</a:t>
            </a:r>
            <a:r>
              <a:rPr lang="en-US" sz="2000" dirty="0"/>
              <a:t>(</a:t>
            </a:r>
            <a:r>
              <a:rPr lang="en-US" sz="2000" dirty="0" err="1"/>
              <a:t>str</a:t>
            </a:r>
            <a:r>
              <a:rPr lang="en-US" sz="2000" dirty="0"/>
              <a:t>);</a:t>
            </a:r>
          </a:p>
          <a:p>
            <a:pPr marL="0" indent="0" algn="l" rtl="0">
              <a:spcBef>
                <a:spcPct val="0"/>
              </a:spcBef>
              <a:buNone/>
            </a:pPr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("Text after decryption: |%s|\n", </a:t>
            </a:r>
            <a:r>
              <a:rPr lang="en-US" sz="2000" dirty="0" err="1"/>
              <a:t>str</a:t>
            </a:r>
            <a:r>
              <a:rPr lang="en-US" sz="2000" dirty="0"/>
              <a:t>);</a:t>
            </a:r>
          </a:p>
          <a:p>
            <a:pPr marL="0" indent="0" algn="l" rtl="0">
              <a:spcBef>
                <a:spcPct val="0"/>
              </a:spcBef>
              <a:buNone/>
            </a:pPr>
            <a:r>
              <a:rPr lang="he-IL" sz="2000" dirty="0"/>
              <a:t>{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5669023" y="1917576"/>
            <a:ext cx="5423520" cy="381000"/>
          </a:xfrm>
          <a:prstGeom prst="wedgeRectCallout">
            <a:avLst>
              <a:gd name="adj1" fmla="val -78535"/>
              <a:gd name="adj2" fmla="val 88419"/>
            </a:avLst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sz="2000" b="1" dirty="0">
                <a:latin typeface="Arial" panose="020B0604020202020204" pitchFamily="34" charset="0"/>
                <a:cs typeface="Arial" panose="020B0604020202020204" pitchFamily="34" charset="0"/>
              </a:rPr>
              <a:t>תזכורת: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XOR </a:t>
            </a:r>
            <a:r>
              <a:rPr lang="he-IL" sz="2000" b="1" dirty="0">
                <a:latin typeface="Arial" panose="020B0604020202020204" pitchFamily="34" charset="0"/>
                <a:cs typeface="Arial" panose="020B0604020202020204" pitchFamily="34" charset="0"/>
              </a:rPr>
              <a:t>  עם 1 הופכת את סיביות המשתנה</a:t>
            </a:r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35760" y="2996952"/>
            <a:ext cx="6532562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6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דוגמא </a:t>
            </a:r>
            <a:r>
              <a:rPr lang="en-US" dirty="0" smtClean="0"/>
              <a:t>–</a:t>
            </a:r>
            <a:r>
              <a:rPr lang="he-IL" dirty="0" smtClean="0"/>
              <a:t> 2 מספרים ל </a:t>
            </a:r>
            <a:r>
              <a:rPr lang="en-US" dirty="0" smtClean="0"/>
              <a:t>Byte</a:t>
            </a:r>
            <a:r>
              <a:rPr lang="he-IL" dirty="0" smtClean="0"/>
              <a:t> בודד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1371600" y="1169930"/>
            <a:ext cx="10259568" cy="5203950"/>
          </a:xfrm>
          <a:ln w="28575">
            <a:noFill/>
          </a:ln>
        </p:spPr>
        <p:txBody>
          <a:bodyPr>
            <a:normAutofit/>
          </a:bodyPr>
          <a:lstStyle/>
          <a:p>
            <a:r>
              <a:rPr lang="he-IL" dirty="0"/>
              <a:t>נתון  </a:t>
            </a:r>
            <a:r>
              <a:rPr lang="he-IL" dirty="0" smtClean="0"/>
              <a:t>2 מספרים שידוע שהם בין 0 ל 15 (4 </a:t>
            </a:r>
            <a:r>
              <a:rPr lang="en-US" dirty="0"/>
              <a:t>bits</a:t>
            </a:r>
            <a:r>
              <a:rPr lang="he-IL" dirty="0"/>
              <a:t>) </a:t>
            </a:r>
            <a:endParaRPr lang="en-US" dirty="0"/>
          </a:p>
          <a:p>
            <a:r>
              <a:rPr lang="he-IL" dirty="0"/>
              <a:t>רוצים </a:t>
            </a:r>
            <a:r>
              <a:rPr lang="he-IL" dirty="0" smtClean="0"/>
              <a:t>לשמור אותם ב </a:t>
            </a:r>
            <a:r>
              <a:rPr lang="en-US" dirty="0" smtClean="0"/>
              <a:t>byte</a:t>
            </a:r>
            <a:r>
              <a:rPr lang="he-IL" dirty="0" smtClean="0"/>
              <a:t> בודד</a:t>
            </a:r>
          </a:p>
          <a:p>
            <a:endParaRPr lang="he-IL" dirty="0"/>
          </a:p>
          <a:p>
            <a:endParaRPr lang="he-IL" dirty="0" smtClean="0"/>
          </a:p>
          <a:p>
            <a:endParaRPr lang="he-IL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23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641" y="2683141"/>
            <a:ext cx="90011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96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פתרון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69930"/>
            <a:ext cx="10259568" cy="4959626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 smtClean="0"/>
              <a:t>unsigned char byte = num1&lt;&lt; 4 | num2;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3579"/>
          <a:stretch/>
        </p:blipFill>
        <p:spPr>
          <a:xfrm>
            <a:off x="3745149" y="1988648"/>
            <a:ext cx="8121481" cy="4140908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1136137" y="5569299"/>
            <a:ext cx="3580441" cy="1120513"/>
          </a:xfrm>
          <a:prstGeom prst="wedgeRectCallout">
            <a:avLst>
              <a:gd name="adj1" fmla="val -50106"/>
              <a:gd name="adj2" fmla="val -22727"/>
            </a:avLst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 rtl="1">
              <a:defRPr/>
            </a:pPr>
            <a:r>
              <a:rPr lang="he-IL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אפשרות נוספת:</a:t>
            </a:r>
          </a:p>
          <a:p>
            <a:pPr>
              <a:defRPr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byte = num1 &lt;&lt; 4;</a:t>
            </a:r>
          </a:p>
          <a:p>
            <a:pPr>
              <a:defRPr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byte = byte | num2;</a:t>
            </a:r>
            <a:endParaRPr lang="he-IL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1136137" y="4402816"/>
            <a:ext cx="3580441" cy="1120513"/>
          </a:xfrm>
          <a:prstGeom prst="wedgeRectCallout">
            <a:avLst>
              <a:gd name="adj1" fmla="val -50106"/>
              <a:gd name="adj2" fmla="val -22727"/>
            </a:avLst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 rtl="1">
              <a:defRPr/>
            </a:pPr>
            <a:r>
              <a:rPr lang="he-IL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אפשרות נוספת:</a:t>
            </a:r>
          </a:p>
          <a:p>
            <a:pPr>
              <a:defRPr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byte = num2;</a:t>
            </a:r>
          </a:p>
          <a:p>
            <a:pPr>
              <a:defRPr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byte = byte </a:t>
            </a:r>
            <a:r>
              <a:rPr lang="en-US" sz="2000" b="1" smtClean="0">
                <a:latin typeface="Arial" panose="020B0604020202020204" pitchFamily="34" charset="0"/>
                <a:cs typeface="Arial" panose="020B0604020202020204" pitchFamily="34" charset="0"/>
              </a:rPr>
              <a:t>| num1&lt;&lt;4;</a:t>
            </a:r>
            <a:endParaRPr lang="he-IL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31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מבנים וסיביות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 smtClean="0"/>
              <a:t>בשפת </a:t>
            </a:r>
            <a:r>
              <a:rPr lang="en-US" dirty="0" smtClean="0"/>
              <a:t>C</a:t>
            </a:r>
            <a:r>
              <a:rPr lang="he-IL" dirty="0" smtClean="0"/>
              <a:t> ניתן להגדיר במבנה שדה אשר משתמש במספר </a:t>
            </a:r>
            <a:r>
              <a:rPr lang="en-US" dirty="0" smtClean="0"/>
              <a:t>N</a:t>
            </a:r>
            <a:r>
              <a:rPr lang="he-IL" dirty="0" smtClean="0"/>
              <a:t> של סיביות.</a:t>
            </a:r>
          </a:p>
          <a:p>
            <a:endParaRPr lang="he-IL" dirty="0" smtClean="0"/>
          </a:p>
          <a:p>
            <a:endParaRPr lang="he-IL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97" y="1947788"/>
            <a:ext cx="6373599" cy="49102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170" y="3032372"/>
            <a:ext cx="5478996" cy="188252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64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מבנים וסיביות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69930"/>
            <a:ext cx="10259568" cy="533700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unsigned int</a:t>
            </a:r>
            <a:r>
              <a:rPr lang="he-IL" dirty="0" smtClean="0"/>
              <a:t> הוא משתנה באורך 32 סיביות.</a:t>
            </a:r>
          </a:p>
          <a:p>
            <a:r>
              <a:rPr lang="he-IL" dirty="0" smtClean="0"/>
              <a:t>נוכל להגדיר שדה אחד או כמה שדות כשסכום אורכי השדות יהיה עד 32.</a:t>
            </a:r>
          </a:p>
          <a:p>
            <a:r>
              <a:rPr lang="he-IL" dirty="0" smtClean="0"/>
              <a:t>באופן כללי הגדרת משתנה:</a:t>
            </a:r>
          </a:p>
          <a:p>
            <a:pPr marL="868680" lvl="3" indent="0" algn="l" rtl="0">
              <a:buNone/>
            </a:pPr>
            <a:r>
              <a:rPr lang="en-US" sz="1700" dirty="0" err="1"/>
              <a:t>struct</a:t>
            </a:r>
            <a:r>
              <a:rPr lang="en-US" sz="1700" dirty="0"/>
              <a:t>{</a:t>
            </a:r>
          </a:p>
          <a:p>
            <a:pPr marL="868680" lvl="3" indent="0" algn="l" rtl="0">
              <a:buNone/>
            </a:pPr>
            <a:r>
              <a:rPr lang="en-US" sz="1700" dirty="0"/>
              <a:t>	     type [</a:t>
            </a:r>
            <a:r>
              <a:rPr lang="en-US" sz="1700" dirty="0" err="1"/>
              <a:t>member_name</a:t>
            </a:r>
            <a:r>
              <a:rPr lang="en-US" sz="1700" dirty="0"/>
              <a:t>] : width;</a:t>
            </a:r>
          </a:p>
          <a:p>
            <a:pPr marL="868680" lvl="3" indent="0" algn="l" rtl="0">
              <a:buNone/>
            </a:pPr>
            <a:r>
              <a:rPr lang="en-US" sz="1700" dirty="0"/>
              <a:t>} [Name]</a:t>
            </a:r>
          </a:p>
          <a:p>
            <a:pPr marL="868680" lvl="3" indent="0">
              <a:buNone/>
            </a:pPr>
            <a:endParaRPr lang="he-IL" sz="1400" dirty="0"/>
          </a:p>
          <a:p>
            <a:r>
              <a:rPr lang="he-IL" dirty="0" smtClean="0"/>
              <a:t>דוגמא – אם אנחנו יודעים שיש מספר ש</a:t>
            </a:r>
            <a:r>
              <a:rPr lang="he-IL" dirty="0"/>
              <a:t>ה</a:t>
            </a:r>
            <a:r>
              <a:rPr lang="he-IL" dirty="0" smtClean="0"/>
              <a:t>תווך שלו בין 0 ל 7:</a:t>
            </a:r>
          </a:p>
          <a:p>
            <a:pPr marL="868680" lvl="3" indent="0" algn="l" rtl="0">
              <a:buNone/>
            </a:pPr>
            <a:r>
              <a:rPr lang="en-US" sz="1700" dirty="0" err="1"/>
              <a:t>struct</a:t>
            </a:r>
            <a:r>
              <a:rPr lang="en-US" sz="1700" dirty="0"/>
              <a:t>{</a:t>
            </a:r>
          </a:p>
          <a:p>
            <a:pPr marL="868680" lvl="3" indent="0" algn="l" rtl="0">
              <a:buNone/>
            </a:pPr>
            <a:r>
              <a:rPr lang="en-US" sz="1700" dirty="0"/>
              <a:t>	     unsigned </a:t>
            </a:r>
            <a:r>
              <a:rPr lang="en-US" sz="1700" dirty="0" err="1"/>
              <a:t>int</a:t>
            </a:r>
            <a:r>
              <a:rPr lang="en-US" sz="1700" dirty="0"/>
              <a:t> </a:t>
            </a:r>
            <a:r>
              <a:rPr lang="en-US" sz="1700" dirty="0" err="1"/>
              <a:t>num</a:t>
            </a:r>
            <a:r>
              <a:rPr lang="en-US" sz="1700" dirty="0"/>
              <a:t> : 3;</a:t>
            </a:r>
          </a:p>
          <a:p>
            <a:pPr marL="868680" lvl="3" indent="0" algn="l" rtl="0">
              <a:buNone/>
            </a:pPr>
            <a:r>
              <a:rPr lang="en-US" sz="1700" dirty="0"/>
              <a:t>} </a:t>
            </a:r>
            <a:r>
              <a:rPr lang="en-US" sz="1700" dirty="0" err="1"/>
              <a:t>Num</a:t>
            </a:r>
            <a:r>
              <a:rPr lang="en-US" sz="1700" dirty="0"/>
              <a:t>;</a:t>
            </a:r>
          </a:p>
          <a:p>
            <a:endParaRPr lang="he-IL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26</a:t>
            </a:fld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5291184" y="5684488"/>
            <a:ext cx="5423520" cy="669506"/>
          </a:xfrm>
          <a:prstGeom prst="wedgeRectCallout">
            <a:avLst>
              <a:gd name="adj1" fmla="val -62303"/>
              <a:gd name="adj2" fmla="val -31445"/>
            </a:avLst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he-IL" sz="2000" b="1" dirty="0">
                <a:latin typeface="Arial" panose="020B0604020202020204" pitchFamily="34" charset="0"/>
                <a:cs typeface="Arial" panose="020B0604020202020204" pitchFamily="34" charset="0"/>
              </a:rPr>
              <a:t> לא יוכל להחזיק ערך מעל 7.</a:t>
            </a:r>
          </a:p>
        </p:txBody>
      </p:sp>
    </p:spTree>
    <p:extLst>
      <p:ext uri="{BB962C8B-B14F-4D97-AF65-F5344CB8AC3E}">
        <p14:creationId xmlns:p14="http://schemas.microsoft.com/office/powerpoint/2010/main" val="372042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905" y="1484785"/>
            <a:ext cx="6493299" cy="2425908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5386181" y="5154680"/>
            <a:ext cx="6184746" cy="936104"/>
          </a:xfrm>
          <a:prstGeom prst="wedgeRectCallout">
            <a:avLst>
              <a:gd name="adj1" fmla="val -5947"/>
              <a:gd name="adj2" fmla="val -50294"/>
            </a:avLst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sz="2400" b="1" dirty="0">
                <a:latin typeface="Arial" panose="020B0604020202020204" pitchFamily="34" charset="0"/>
                <a:cs typeface="Arial" panose="020B0604020202020204" pitchFamily="34" charset="0"/>
              </a:rPr>
              <a:t>קומפיילרים שונים יסדרו את הביטים בצורה שונה</a:t>
            </a:r>
            <a:r>
              <a:rPr lang="he-IL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 rtl="1">
              <a:defRPr/>
            </a:pPr>
            <a:r>
              <a:rPr lang="he-IL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לא נעבוד בשיטה זו בקורס הזה!!!</a:t>
            </a:r>
            <a:endParaRPr lang="he-IL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27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454" y="550881"/>
            <a:ext cx="3926874" cy="429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66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ביחידה זו למדנו:</a:t>
            </a:r>
            <a:endParaRPr lang="en-US" smtClean="0"/>
          </a:p>
        </p:txBody>
      </p:sp>
      <p:sp>
        <p:nvSpPr>
          <p:cNvPr id="37891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he-IL" sz="3200" dirty="0" smtClean="0"/>
              <a:t>מוטיבציה לעבודה עם סיביות</a:t>
            </a:r>
            <a:endParaRPr lang="he-IL" sz="3200" dirty="0"/>
          </a:p>
          <a:p>
            <a:pPr eaLnBrk="1" hangingPunct="1">
              <a:lnSpc>
                <a:spcPct val="90000"/>
              </a:lnSpc>
            </a:pPr>
            <a:r>
              <a:rPr lang="he-IL" sz="3200" dirty="0"/>
              <a:t>אופרטורים לעבודה עם סיביות: </a:t>
            </a:r>
          </a:p>
          <a:p>
            <a:pPr lvl="1" eaLnBrk="1" hangingPunct="1">
              <a:lnSpc>
                <a:spcPct val="90000"/>
              </a:lnSpc>
            </a:pPr>
            <a:r>
              <a:rPr lang="he-IL" sz="3000" dirty="0"/>
              <a:t>&amp;</a:t>
            </a:r>
          </a:p>
          <a:p>
            <a:pPr lvl="1" eaLnBrk="1" hangingPunct="1">
              <a:lnSpc>
                <a:spcPct val="90000"/>
              </a:lnSpc>
            </a:pPr>
            <a:r>
              <a:rPr lang="he-IL" sz="3000" dirty="0"/>
              <a:t> |</a:t>
            </a:r>
          </a:p>
          <a:p>
            <a:pPr lvl="1" eaLnBrk="1" hangingPunct="1">
              <a:lnSpc>
                <a:spcPct val="90000"/>
              </a:lnSpc>
            </a:pPr>
            <a:r>
              <a:rPr lang="he-IL" sz="3000" dirty="0"/>
              <a:t> ^</a:t>
            </a:r>
          </a:p>
          <a:p>
            <a:pPr lvl="1" eaLnBrk="1" hangingPunct="1">
              <a:lnSpc>
                <a:spcPct val="90000"/>
              </a:lnSpc>
            </a:pPr>
            <a:r>
              <a:rPr lang="he-IL" sz="3000" dirty="0"/>
              <a:t> ~</a:t>
            </a:r>
          </a:p>
          <a:p>
            <a:pPr lvl="1" eaLnBrk="1" hangingPunct="1">
              <a:lnSpc>
                <a:spcPct val="90000"/>
              </a:lnSpc>
            </a:pPr>
            <a:r>
              <a:rPr lang="he-IL" sz="3000" dirty="0"/>
              <a:t> &gt;&gt;</a:t>
            </a:r>
          </a:p>
          <a:p>
            <a:pPr lvl="1" eaLnBrk="1" hangingPunct="1">
              <a:lnSpc>
                <a:spcPct val="90000"/>
              </a:lnSpc>
            </a:pPr>
            <a:r>
              <a:rPr lang="he-IL" sz="3000" dirty="0"/>
              <a:t> &lt;&lt;</a:t>
            </a:r>
            <a:endParaRPr lang="he-IL" sz="2800" dirty="0"/>
          </a:p>
          <a:p>
            <a:pPr>
              <a:lnSpc>
                <a:spcPct val="90000"/>
              </a:lnSpc>
            </a:pPr>
            <a:r>
              <a:rPr lang="he-IL" sz="2800" dirty="0"/>
              <a:t>מבנים </a:t>
            </a:r>
            <a:r>
              <a:rPr lang="he-IL" sz="2800" dirty="0" smtClean="0"/>
              <a:t>וסיביות</a:t>
            </a:r>
            <a:endParaRPr lang="he-IL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9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מוטיבציה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371600" y="1282148"/>
            <a:ext cx="10259568" cy="5575851"/>
          </a:xfrm>
        </p:spPr>
        <p:txBody>
          <a:bodyPr>
            <a:normAutofit lnSpcReduction="10000"/>
          </a:bodyPr>
          <a:lstStyle/>
          <a:p>
            <a:r>
              <a:rPr lang="he-IL" dirty="0" smtClean="0"/>
              <a:t>כל משתנה </a:t>
            </a:r>
            <a:r>
              <a:rPr lang="he-IL" dirty="0" err="1" smtClean="0"/>
              <a:t>בזכרון</a:t>
            </a:r>
            <a:r>
              <a:rPr lang="he-IL" dirty="0" smtClean="0"/>
              <a:t> מיוצג ע"י כמה בתים, ובפרט ע"י אוסף של סיביות</a:t>
            </a:r>
          </a:p>
          <a:p>
            <a:r>
              <a:rPr lang="he-IL" dirty="0" smtClean="0"/>
              <a:t>עד היום עבדנו עם משתנים, ללא יכולת לפנות לסיביות המרכיבות אותם</a:t>
            </a:r>
          </a:p>
          <a:p>
            <a:r>
              <a:rPr lang="he-IL" dirty="0" smtClean="0"/>
              <a:t>מוטיבציה:</a:t>
            </a:r>
          </a:p>
          <a:p>
            <a:pPr lvl="1"/>
            <a:r>
              <a:rPr lang="he-IL" u="sng" dirty="0" smtClean="0"/>
              <a:t>דחיסה:</a:t>
            </a:r>
            <a:r>
              <a:rPr lang="he-IL" dirty="0" smtClean="0"/>
              <a:t> אם רוצים לשמור טקסט באנגלית, יספיקו לנו רק כ- 30 תווים: האותיות וסימני הפיסוק. בפועל עבור כל תו נשמור 8 סיביות (255 קומבינציות). ע"י דחיסה נוכל לשמור עבור כל תו רק 5 סיביות. חסכון של כ- 35%!</a:t>
            </a:r>
          </a:p>
          <a:p>
            <a:pPr lvl="1"/>
            <a:r>
              <a:rPr lang="he-IL" u="sng" dirty="0" smtClean="0"/>
              <a:t>הצפנה:</a:t>
            </a:r>
            <a:r>
              <a:rPr lang="he-IL" dirty="0" smtClean="0"/>
              <a:t> ניתן להחליט על החלפה כלשהי בסדר הסיביות, שתהייה ידועה רק לנו או למי שאמור לפענח את המידע</a:t>
            </a:r>
          </a:p>
          <a:p>
            <a:pPr lvl="1" algn="l" rtl="0">
              <a:buFont typeface="Wingdings 2" pitchFamily="18" charset="2"/>
              <a:buNone/>
            </a:pPr>
            <a:endParaRPr lang="he-I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4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פעולות על סיביות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094014" y="992222"/>
            <a:ext cx="10537154" cy="5766386"/>
          </a:xfrm>
        </p:spPr>
        <p:txBody>
          <a:bodyPr>
            <a:normAutofit fontScale="77500" lnSpcReduction="20000"/>
          </a:bodyPr>
          <a:lstStyle/>
          <a:p>
            <a:r>
              <a:rPr lang="he-IL" sz="4200" dirty="0" smtClean="0"/>
              <a:t>ה- </a:t>
            </a:r>
            <a:r>
              <a:rPr lang="en-US" sz="4200" dirty="0" smtClean="0"/>
              <a:t>byte</a:t>
            </a:r>
            <a:r>
              <a:rPr lang="he-IL" sz="4200" dirty="0" smtClean="0"/>
              <a:t> שיכיל את הנתון</a:t>
            </a:r>
            <a:r>
              <a:rPr lang="en-US" sz="4200" dirty="0" smtClean="0"/>
              <a:t> </a:t>
            </a:r>
            <a:r>
              <a:rPr lang="he-IL" sz="4200" dirty="0" smtClean="0"/>
              <a:t> </a:t>
            </a:r>
            <a:r>
              <a:rPr lang="en-US" sz="4200" dirty="0" smtClean="0"/>
              <a:t>‘a’</a:t>
            </a:r>
            <a:r>
              <a:rPr lang="he-IL" sz="4200" dirty="0" smtClean="0"/>
              <a:t>: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endParaRPr lang="en-US" sz="2400" dirty="0" smtClean="0"/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400" dirty="0" smtClean="0"/>
              <a:t>void </a:t>
            </a:r>
            <a:r>
              <a:rPr lang="en-US" sz="2400" dirty="0"/>
              <a:t>main()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400" dirty="0"/>
              <a:t>{</a:t>
            </a:r>
            <a:endParaRPr lang="he-IL" sz="2400" dirty="0"/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400" dirty="0"/>
              <a:t>	char </a:t>
            </a:r>
            <a:r>
              <a:rPr lang="en-US" sz="2400" dirty="0" err="1"/>
              <a:t>ch</a:t>
            </a:r>
            <a:r>
              <a:rPr lang="en-US" sz="2400" dirty="0"/>
              <a:t> = ‘a</a:t>
            </a:r>
            <a:r>
              <a:rPr lang="en-US" sz="2400" dirty="0" smtClean="0"/>
              <a:t>';   //97 0x61</a:t>
            </a:r>
            <a:endParaRPr lang="en-US" sz="2400" dirty="0"/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he-IL" sz="2400" dirty="0"/>
              <a:t>{</a:t>
            </a:r>
            <a:endParaRPr lang="en-US" sz="2400" dirty="0"/>
          </a:p>
          <a:p>
            <a:pPr>
              <a:spcBef>
                <a:spcPct val="0"/>
              </a:spcBef>
            </a:pPr>
            <a:r>
              <a:rPr lang="he-IL" sz="4200" dirty="0"/>
              <a:t>פעולות שניתן לבצע עם סיביות: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he-IL" dirty="0" smtClean="0"/>
              <a:t>&amp; </a:t>
            </a:r>
            <a:r>
              <a:rPr lang="he-IL" dirty="0" smtClean="0">
                <a:sym typeface="Wingdings" pitchFamily="2" charset="2"/>
              </a:rPr>
              <a:t> </a:t>
            </a:r>
            <a:r>
              <a:rPr lang="en-US" dirty="0" smtClean="0">
                <a:sym typeface="Wingdings" pitchFamily="2" charset="2"/>
              </a:rPr>
              <a:t>AND</a:t>
            </a:r>
            <a:endParaRPr lang="he-IL" dirty="0" smtClean="0"/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he-IL" dirty="0" smtClean="0"/>
              <a:t>|   </a:t>
            </a:r>
            <a:r>
              <a:rPr lang="he-IL" dirty="0" smtClean="0">
                <a:sym typeface="Wingdings" pitchFamily="2" charset="2"/>
              </a:rPr>
              <a:t> </a:t>
            </a:r>
            <a:r>
              <a:rPr lang="en-US" dirty="0" smtClean="0">
                <a:sym typeface="Wingdings" pitchFamily="2" charset="2"/>
              </a:rPr>
              <a:t>OR</a:t>
            </a:r>
            <a:endParaRPr lang="he-IL" dirty="0" smtClean="0"/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he-IL" dirty="0" smtClean="0"/>
              <a:t>^  </a:t>
            </a:r>
            <a:r>
              <a:rPr lang="he-IL" dirty="0" smtClean="0">
                <a:sym typeface="Wingdings" pitchFamily="2" charset="2"/>
              </a:rPr>
              <a:t> </a:t>
            </a:r>
            <a:r>
              <a:rPr lang="en-US" dirty="0" smtClean="0">
                <a:sym typeface="Wingdings" pitchFamily="2" charset="2"/>
              </a:rPr>
              <a:t>XOR</a:t>
            </a:r>
            <a:endParaRPr lang="he-IL" dirty="0" smtClean="0"/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he-IL" b="1" dirty="0" smtClean="0"/>
              <a:t>~ </a:t>
            </a:r>
            <a:r>
              <a:rPr lang="he-IL" dirty="0" smtClean="0">
                <a:sym typeface="Wingdings" pitchFamily="2" charset="2"/>
              </a:rPr>
              <a:t> </a:t>
            </a:r>
            <a:r>
              <a:rPr lang="en-US" dirty="0" smtClean="0">
                <a:sym typeface="Wingdings" pitchFamily="2" charset="2"/>
              </a:rPr>
              <a:t>NOT</a:t>
            </a:r>
            <a:endParaRPr lang="he-IL" dirty="0" smtClean="0">
              <a:sym typeface="Wingdings" pitchFamily="2" charset="2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he-IL" dirty="0" smtClean="0">
                <a:sym typeface="Wingdings" pitchFamily="2" charset="2"/>
              </a:rPr>
              <a:t> &gt;&gt;   </a:t>
            </a:r>
            <a:r>
              <a:rPr lang="en-US" dirty="0" smtClean="0">
                <a:sym typeface="Wingdings" pitchFamily="2" charset="2"/>
              </a:rPr>
              <a:t>Left Shift</a:t>
            </a:r>
            <a:endParaRPr lang="he-IL" dirty="0" smtClean="0">
              <a:sym typeface="Wingdings" pitchFamily="2" charset="2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he-IL" dirty="0" smtClean="0">
                <a:sym typeface="Wingdings" pitchFamily="2" charset="2"/>
              </a:rPr>
              <a:t> &lt;&lt;   </a:t>
            </a:r>
            <a:r>
              <a:rPr lang="en-US" dirty="0" smtClean="0">
                <a:sym typeface="Wingdings" pitchFamily="2" charset="2"/>
              </a:rPr>
              <a:t>Right Shift</a:t>
            </a:r>
          </a:p>
          <a:p>
            <a:pPr lvl="1">
              <a:spcBef>
                <a:spcPct val="0"/>
              </a:spcBef>
            </a:pPr>
            <a:endParaRPr lang="he-IL" dirty="0" smtClean="0">
              <a:sym typeface="Wingdings" pitchFamily="2" charset="2"/>
            </a:endParaRPr>
          </a:p>
          <a:p>
            <a:pPr>
              <a:spcBef>
                <a:spcPct val="0"/>
              </a:spcBef>
            </a:pPr>
            <a:r>
              <a:rPr lang="he-IL" sz="4200" dirty="0" smtClean="0">
                <a:sym typeface="Wingdings" pitchFamily="2" charset="2"/>
              </a:rPr>
              <a:t>פעולות על סיביות ניתן לבצע על משתנים מטיפוסים המכילים שלמים בלבד (</a:t>
            </a:r>
            <a:r>
              <a:rPr lang="en-US" sz="4200" dirty="0" smtClean="0">
                <a:sym typeface="Wingdings" pitchFamily="2" charset="2"/>
              </a:rPr>
              <a:t>char, int, short, long</a:t>
            </a:r>
            <a:r>
              <a:rPr lang="he-IL" sz="4200" dirty="0" smtClean="0">
                <a:sym typeface="Wingdings" pitchFamily="2" charset="2"/>
              </a:rPr>
              <a:t>)</a:t>
            </a:r>
            <a:endParaRPr lang="he-IL" sz="42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595708" y="6353993"/>
            <a:ext cx="1596292" cy="404614"/>
          </a:xfrm>
        </p:spPr>
        <p:txBody>
          <a:bodyPr/>
          <a:lstStyle/>
          <a:p>
            <a:fld id="{C1AA1385-58FF-484E-8978-25E651843A89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72200" y="2057400"/>
            <a:ext cx="244408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2400" b="1" dirty="0"/>
              <a:t> 0 1 1 0 0 0 0 1</a:t>
            </a:r>
            <a:endParaRPr lang="he-IL" sz="2400" b="1" dirty="0"/>
          </a:p>
        </p:txBody>
      </p:sp>
    </p:spTree>
    <p:extLst>
      <p:ext uri="{BB962C8B-B14F-4D97-AF65-F5344CB8AC3E}">
        <p14:creationId xmlns:p14="http://schemas.microsoft.com/office/powerpoint/2010/main" val="8397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הפעולה &amp; (</a:t>
            </a:r>
            <a:r>
              <a:rPr lang="en-US" smtClean="0"/>
              <a:t>AND</a:t>
            </a:r>
            <a:r>
              <a:rPr lang="he-IL" smtClean="0"/>
              <a:t>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>
          <a:xfrm>
            <a:off x="1035511" y="1131546"/>
            <a:ext cx="8229600" cy="4937760"/>
          </a:xfrm>
        </p:spPr>
        <p:txBody>
          <a:bodyPr>
            <a:normAutofit lnSpcReduction="10000"/>
          </a:bodyPr>
          <a:lstStyle/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void </a:t>
            </a:r>
            <a:r>
              <a:rPr lang="en-US" sz="2000" dirty="0" err="1"/>
              <a:t>printCharAsBinary</a:t>
            </a:r>
            <a:r>
              <a:rPr lang="en-US" sz="2000" dirty="0"/>
              <a:t>(char </a:t>
            </a:r>
            <a:r>
              <a:rPr lang="en-US" sz="2000" dirty="0" err="1"/>
              <a:t>ch</a:t>
            </a:r>
            <a:r>
              <a:rPr lang="en-US" sz="2000" dirty="0"/>
              <a:t>)  {…}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 </a:t>
            </a:r>
            <a:endParaRPr lang="he-IL" sz="2000" dirty="0"/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void main()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{</a:t>
            </a:r>
            <a:endParaRPr lang="he-IL" sz="2000" dirty="0"/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	char ch1 = 'a', ch2 = 'b', ch3 = </a:t>
            </a:r>
            <a:r>
              <a:rPr lang="en-US" sz="2000" b="1" dirty="0"/>
              <a:t>ch1&amp;ch</a:t>
            </a:r>
            <a:r>
              <a:rPr lang="en-US" sz="2000" dirty="0"/>
              <a:t>2;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he-IL" sz="2000" dirty="0"/>
              <a:t>	</a:t>
            </a:r>
            <a:r>
              <a:rPr lang="en-US" sz="2000" dirty="0"/>
              <a:t> </a:t>
            </a:r>
            <a:endParaRPr lang="he-IL" sz="2000" dirty="0"/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("ch1=%c: ", ch1);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	</a:t>
            </a:r>
            <a:r>
              <a:rPr lang="en-US" sz="2000" dirty="0" err="1"/>
              <a:t>printCharAsBinary</a:t>
            </a:r>
            <a:r>
              <a:rPr lang="en-US" sz="2000" dirty="0"/>
              <a:t>(ch1);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 </a:t>
            </a:r>
            <a:endParaRPr lang="he-IL" sz="2000" dirty="0"/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("\nch2=%c: ", ch2);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	</a:t>
            </a:r>
            <a:r>
              <a:rPr lang="en-US" sz="2000" dirty="0" err="1"/>
              <a:t>printCharAsBinary</a:t>
            </a:r>
            <a:r>
              <a:rPr lang="en-US" sz="2000" dirty="0"/>
              <a:t>(ch2);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 </a:t>
            </a:r>
            <a:endParaRPr lang="he-IL" sz="2000" dirty="0"/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("\nch3=%c: ", ch3);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	</a:t>
            </a:r>
            <a:r>
              <a:rPr lang="en-US" sz="2000" dirty="0" err="1"/>
              <a:t>printCharAsBinary</a:t>
            </a:r>
            <a:r>
              <a:rPr lang="en-US" sz="2000" dirty="0"/>
              <a:t>(ch3);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("\n");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}</a:t>
            </a:r>
            <a:endParaRPr lang="he-IL" sz="2000" dirty="0"/>
          </a:p>
          <a:p>
            <a:pPr marL="274320" indent="-274320" algn="l" rtl="0">
              <a:spcBef>
                <a:spcPct val="0"/>
              </a:spcBef>
              <a:buNone/>
            </a:pPr>
            <a:endParaRPr lang="he-IL" sz="2000" dirty="0"/>
          </a:p>
        </p:txBody>
      </p:sp>
      <p:pic>
        <p:nvPicPr>
          <p:cNvPr id="1536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32635" y="4986177"/>
            <a:ext cx="4062413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5562600" y="2852936"/>
            <a:ext cx="4876800" cy="957064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הפעולה &amp; בין שני משתנים עושה את הפעולה &amp; על כל זוג סיביות במשתנים. אם </a:t>
            </a:r>
            <a:r>
              <a:rPr lang="he-IL" sz="20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שניהם</a:t>
            </a:r>
            <a:r>
              <a:rPr lang="he-IL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1, גם התוצאה תהיה 1, אחרת 0.</a:t>
            </a:r>
          </a:p>
        </p:txBody>
      </p:sp>
      <p:sp>
        <p:nvSpPr>
          <p:cNvPr id="9" name="Rectangle 8"/>
          <p:cNvSpPr/>
          <p:nvPr/>
        </p:nvSpPr>
        <p:spPr>
          <a:xfrm>
            <a:off x="5562600" y="3932049"/>
            <a:ext cx="4032448" cy="671736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 rtl="1">
              <a:buFont typeface="Wingdings" pitchFamily="2" charset="2"/>
              <a:buChar char="§"/>
              <a:defRPr/>
            </a:pPr>
            <a:r>
              <a:rPr lang="he-IL" sz="2000" b="1" dirty="0">
                <a:latin typeface="Arial" panose="020B0604020202020204" pitchFamily="34" charset="0"/>
                <a:cs typeface="Arial" panose="020B0604020202020204" pitchFamily="34" charset="0"/>
              </a:rPr>
              <a:t> &amp; עם 0 "מכבה" ביט מסוים</a:t>
            </a:r>
          </a:p>
          <a:p>
            <a:pPr algn="r" rtl="1">
              <a:buFont typeface="Wingdings" pitchFamily="2" charset="2"/>
              <a:buChar char="§"/>
              <a:defRPr/>
            </a:pPr>
            <a:r>
              <a:rPr lang="he-IL" sz="2000" b="1" dirty="0">
                <a:latin typeface="Arial" panose="020B0604020202020204" pitchFamily="34" charset="0"/>
                <a:cs typeface="Arial" panose="020B0604020202020204" pitchFamily="34" charset="0"/>
              </a:rPr>
              <a:t> &amp; עם 1 משאיר את הביט ללא שינוי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83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הפעולה | (</a:t>
            </a:r>
            <a:r>
              <a:rPr lang="en-US" smtClean="0"/>
              <a:t>OR</a:t>
            </a:r>
            <a:r>
              <a:rPr lang="he-IL" smtClean="0"/>
              <a:t>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>
          <a:xfrm>
            <a:off x="1019182" y="1147874"/>
            <a:ext cx="8229600" cy="4937760"/>
          </a:xfrm>
        </p:spPr>
        <p:txBody>
          <a:bodyPr>
            <a:normAutofit lnSpcReduction="10000"/>
          </a:bodyPr>
          <a:lstStyle/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void </a:t>
            </a:r>
            <a:r>
              <a:rPr lang="en-US" sz="2000" dirty="0" err="1"/>
              <a:t>printCharAsBinary</a:t>
            </a:r>
            <a:r>
              <a:rPr lang="en-US" sz="2000" dirty="0"/>
              <a:t>(char </a:t>
            </a:r>
            <a:r>
              <a:rPr lang="en-US" sz="2000" dirty="0" err="1"/>
              <a:t>ch</a:t>
            </a:r>
            <a:r>
              <a:rPr lang="en-US" sz="2000" dirty="0"/>
              <a:t>)  {…}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 </a:t>
            </a:r>
            <a:endParaRPr lang="he-IL" sz="2000" dirty="0"/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void main()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{</a:t>
            </a:r>
            <a:endParaRPr lang="he-IL" sz="2000" dirty="0"/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	char ch1 = 'a', ch2 = 'b', ch3 = </a:t>
            </a:r>
            <a:r>
              <a:rPr lang="en-US" sz="2000" b="1" dirty="0"/>
              <a:t>ch1|ch</a:t>
            </a:r>
            <a:r>
              <a:rPr lang="en-US" sz="2000" dirty="0"/>
              <a:t>2;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he-IL" sz="2000" dirty="0"/>
              <a:t>	</a:t>
            </a:r>
            <a:r>
              <a:rPr lang="en-US" sz="2000" dirty="0"/>
              <a:t> </a:t>
            </a:r>
            <a:endParaRPr lang="he-IL" sz="2000" dirty="0"/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("ch1=%c: ", ch1);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	</a:t>
            </a:r>
            <a:r>
              <a:rPr lang="en-US" sz="2000" dirty="0" err="1"/>
              <a:t>printCharAsBinary</a:t>
            </a:r>
            <a:r>
              <a:rPr lang="en-US" sz="2000" dirty="0"/>
              <a:t>(ch1);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 </a:t>
            </a:r>
            <a:endParaRPr lang="he-IL" sz="2000" dirty="0"/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("\nch2=%c: ", ch2);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	</a:t>
            </a:r>
            <a:r>
              <a:rPr lang="en-US" sz="2000" dirty="0" err="1"/>
              <a:t>printCharAsBinary</a:t>
            </a:r>
            <a:r>
              <a:rPr lang="en-US" sz="2000" dirty="0"/>
              <a:t>(ch2);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 </a:t>
            </a:r>
            <a:endParaRPr lang="he-IL" sz="2000" dirty="0"/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("\nch3=%c: ", ch3);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	</a:t>
            </a:r>
            <a:r>
              <a:rPr lang="en-US" sz="2000" dirty="0" err="1"/>
              <a:t>printCharAsBinary</a:t>
            </a:r>
            <a:r>
              <a:rPr lang="en-US" sz="2000" dirty="0"/>
              <a:t>(ch3);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("\n");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}</a:t>
            </a:r>
            <a:endParaRPr lang="he-IL" sz="2000" dirty="0"/>
          </a:p>
          <a:p>
            <a:pPr marL="274320" indent="-274320" algn="l" rtl="0">
              <a:spcBef>
                <a:spcPct val="0"/>
              </a:spcBef>
              <a:buNone/>
            </a:pPr>
            <a:endParaRPr lang="he-IL" sz="2000" dirty="0"/>
          </a:p>
        </p:txBody>
      </p:sp>
      <p:sp>
        <p:nvSpPr>
          <p:cNvPr id="8" name="Rectangle 7"/>
          <p:cNvSpPr/>
          <p:nvPr/>
        </p:nvSpPr>
        <p:spPr>
          <a:xfrm>
            <a:off x="6338207" y="1528851"/>
            <a:ext cx="4876800" cy="1037456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 rtl="1">
              <a:defRPr/>
            </a:pPr>
            <a:r>
              <a:rPr lang="he-IL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הפעולה | בין שני משתנים עושה את הפעולה | על כל זוג סיביות במשתנים. אם </a:t>
            </a:r>
            <a:r>
              <a:rPr lang="he-IL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לפחות</a:t>
            </a:r>
            <a:r>
              <a:rPr lang="he-IL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אחד מהם 1, גם התוצאה תהיה 1, אחרת 0.</a:t>
            </a:r>
          </a:p>
        </p:txBody>
      </p:sp>
      <p:pic>
        <p:nvPicPr>
          <p:cNvPr id="1639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38207" y="3865633"/>
            <a:ext cx="39433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6338207" y="2834176"/>
            <a:ext cx="3830960" cy="743744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 rtl="1">
              <a:buFont typeface="Wingdings" pitchFamily="2" charset="2"/>
              <a:buChar char="§"/>
              <a:defRPr/>
            </a:pPr>
            <a:r>
              <a:rPr lang="he-IL" sz="2000" b="1" dirty="0">
                <a:latin typeface="Arial" panose="020B0604020202020204" pitchFamily="34" charset="0"/>
                <a:cs typeface="Arial" panose="020B0604020202020204" pitchFamily="34" charset="0"/>
              </a:rPr>
              <a:t> | עם 1 "מדליק" ביט מסוים</a:t>
            </a:r>
          </a:p>
          <a:p>
            <a:pPr algn="r" rtl="1">
              <a:buFont typeface="Wingdings" pitchFamily="2" charset="2"/>
              <a:buChar char="§"/>
              <a:defRPr/>
            </a:pPr>
            <a:r>
              <a:rPr lang="he-IL" sz="2000" b="1" dirty="0">
                <a:latin typeface="Arial" panose="020B0604020202020204" pitchFamily="34" charset="0"/>
                <a:cs typeface="Arial" panose="020B0604020202020204" pitchFamily="34" charset="0"/>
              </a:rPr>
              <a:t> | עם 0 משאיר את הביט ללא שינוי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7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הפעולה ^ (</a:t>
            </a:r>
            <a:r>
              <a:rPr lang="en-US" smtClean="0"/>
              <a:t>XOR</a:t>
            </a:r>
            <a:r>
              <a:rPr lang="he-IL" smtClean="0"/>
              <a:t>)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>
          <a:xfrm>
            <a:off x="1001384" y="982713"/>
            <a:ext cx="8229600" cy="4937760"/>
          </a:xfrm>
        </p:spPr>
        <p:txBody>
          <a:bodyPr>
            <a:normAutofit lnSpcReduction="10000"/>
          </a:bodyPr>
          <a:lstStyle/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void </a:t>
            </a:r>
            <a:r>
              <a:rPr lang="en-US" sz="2000" dirty="0" err="1"/>
              <a:t>printCharAsBinary</a:t>
            </a:r>
            <a:r>
              <a:rPr lang="en-US" sz="2000" dirty="0"/>
              <a:t>(char </a:t>
            </a:r>
            <a:r>
              <a:rPr lang="en-US" sz="2000" dirty="0" err="1"/>
              <a:t>ch</a:t>
            </a:r>
            <a:r>
              <a:rPr lang="en-US" sz="2000" dirty="0"/>
              <a:t>)  {…}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 </a:t>
            </a:r>
            <a:endParaRPr lang="he-IL" sz="2000" dirty="0"/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void main()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{</a:t>
            </a:r>
            <a:endParaRPr lang="he-IL" sz="2000" dirty="0"/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	char ch1 = 'a', ch2 = 'b', ch3 = </a:t>
            </a:r>
            <a:r>
              <a:rPr lang="en-US" sz="2000" b="1" dirty="0"/>
              <a:t>ch1^ch2</a:t>
            </a:r>
            <a:r>
              <a:rPr lang="en-US" sz="2000" dirty="0"/>
              <a:t>;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he-IL" sz="2000" dirty="0"/>
              <a:t>	</a:t>
            </a:r>
            <a:r>
              <a:rPr lang="en-US" sz="2000" dirty="0"/>
              <a:t> </a:t>
            </a:r>
            <a:endParaRPr lang="he-IL" sz="2000" dirty="0"/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("ch1=%c: ", ch1);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	</a:t>
            </a:r>
            <a:r>
              <a:rPr lang="en-US" sz="2000" dirty="0" err="1"/>
              <a:t>printCharAsBinary</a:t>
            </a:r>
            <a:r>
              <a:rPr lang="en-US" sz="2000" dirty="0"/>
              <a:t>(ch1);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 </a:t>
            </a:r>
            <a:endParaRPr lang="he-IL" sz="2000" dirty="0"/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("\nch2=%c: ", ch2);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	</a:t>
            </a:r>
            <a:r>
              <a:rPr lang="en-US" sz="2000" dirty="0" err="1"/>
              <a:t>printCharAsBinary</a:t>
            </a:r>
            <a:r>
              <a:rPr lang="en-US" sz="2000" dirty="0"/>
              <a:t>(ch2);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 </a:t>
            </a:r>
            <a:endParaRPr lang="he-IL" sz="2000" dirty="0"/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("\nch3=%c: ", ch3);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	</a:t>
            </a:r>
            <a:r>
              <a:rPr lang="en-US" sz="2000" dirty="0" err="1"/>
              <a:t>printCharAsBinary</a:t>
            </a:r>
            <a:r>
              <a:rPr lang="en-US" sz="2000" dirty="0"/>
              <a:t>(ch3);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("\n");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}</a:t>
            </a:r>
            <a:endParaRPr lang="he-IL" sz="2000" dirty="0"/>
          </a:p>
          <a:p>
            <a:pPr marL="274320" indent="-274320" algn="l" rtl="0">
              <a:spcBef>
                <a:spcPct val="0"/>
              </a:spcBef>
              <a:buNone/>
            </a:pPr>
            <a:endParaRPr lang="he-IL" sz="2000" dirty="0"/>
          </a:p>
        </p:txBody>
      </p:sp>
      <p:sp>
        <p:nvSpPr>
          <p:cNvPr id="8" name="Rectangle 7"/>
          <p:cNvSpPr/>
          <p:nvPr/>
        </p:nvSpPr>
        <p:spPr>
          <a:xfrm>
            <a:off x="6678168" y="1761204"/>
            <a:ext cx="4953000" cy="1050032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הפעולה ^ בין שני משתנים עושה את הפעולה ^ על כל זוג סיביות במשתנים. אם </a:t>
            </a:r>
            <a:r>
              <a:rPr lang="he-IL" sz="20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ערכי הסיביות שונים</a:t>
            </a:r>
            <a:r>
              <a:rPr lang="he-IL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התוצאה תהיה 1, אחרת 0.</a:t>
            </a:r>
          </a:p>
        </p:txBody>
      </p:sp>
      <p:pic>
        <p:nvPicPr>
          <p:cNvPr id="1741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78168" y="4110052"/>
            <a:ext cx="320357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6678168" y="2918193"/>
            <a:ext cx="4038600" cy="1066800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 rtl="1">
              <a:buFont typeface="Wingdings" pitchFamily="2" charset="2"/>
              <a:buChar char="§"/>
              <a:defRPr/>
            </a:pPr>
            <a:r>
              <a:rPr lang="he-IL" sz="2000" b="1" dirty="0">
                <a:latin typeface="Arial" panose="020B0604020202020204" pitchFamily="34" charset="0"/>
                <a:cs typeface="Arial" panose="020B0604020202020204" pitchFamily="34" charset="0"/>
              </a:rPr>
              <a:t>^ עם 1 הופך את הביט</a:t>
            </a:r>
          </a:p>
          <a:p>
            <a:pPr algn="r" rtl="1">
              <a:buFont typeface="Wingdings" pitchFamily="2" charset="2"/>
              <a:buChar char="§"/>
              <a:defRPr/>
            </a:pPr>
            <a:r>
              <a:rPr lang="he-IL" sz="2000" b="1" dirty="0">
                <a:latin typeface="Arial" panose="020B0604020202020204" pitchFamily="34" charset="0"/>
                <a:cs typeface="Arial" panose="020B0604020202020204" pitchFamily="34" charset="0"/>
              </a:rPr>
              <a:t>^ עם 0 משאיר את הביט ללא שינוי</a:t>
            </a:r>
          </a:p>
          <a:p>
            <a:pPr algn="r" rtl="1">
              <a:buFont typeface="Wingdings" pitchFamily="2" charset="2"/>
              <a:buChar char="§"/>
              <a:defRPr/>
            </a:pPr>
            <a:r>
              <a:rPr lang="he-IL" sz="2000" b="1" dirty="0">
                <a:latin typeface="Arial" panose="020B0604020202020204" pitchFamily="34" charset="0"/>
                <a:cs typeface="Arial" panose="020B0604020202020204" pitchFamily="34" charset="0"/>
              </a:rPr>
              <a:t>^ עם עצמו מאפס את המשתנה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73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371600" y="53029"/>
            <a:ext cx="10259568" cy="1033669"/>
          </a:xfrm>
        </p:spPr>
        <p:txBody>
          <a:bodyPr/>
          <a:lstStyle/>
          <a:p>
            <a:r>
              <a:rPr lang="he-IL" smtClean="0"/>
              <a:t>הפעולה &gt;&gt; (</a:t>
            </a:r>
            <a:r>
              <a:rPr lang="en-US" smtClean="0"/>
              <a:t>Shift Left</a:t>
            </a:r>
            <a:r>
              <a:rPr lang="he-IL" smtClean="0"/>
              <a:t>)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>
          <a:xfrm>
            <a:off x="1143000" y="1295851"/>
            <a:ext cx="10259568" cy="4959626"/>
          </a:xfrm>
        </p:spPr>
        <p:txBody>
          <a:bodyPr/>
          <a:lstStyle/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void </a:t>
            </a:r>
            <a:r>
              <a:rPr lang="en-US" sz="2000" dirty="0" err="1"/>
              <a:t>printCharAsBinary</a:t>
            </a:r>
            <a:r>
              <a:rPr lang="en-US" sz="2000" dirty="0"/>
              <a:t>(char </a:t>
            </a:r>
            <a:r>
              <a:rPr lang="en-US" sz="2000" dirty="0" err="1"/>
              <a:t>ch</a:t>
            </a:r>
            <a:r>
              <a:rPr lang="en-US" sz="2000" dirty="0"/>
              <a:t>)  {…}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 </a:t>
            </a:r>
            <a:endParaRPr lang="he-IL" sz="2000" dirty="0"/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void main()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{</a:t>
            </a:r>
            <a:endParaRPr lang="he-IL" sz="2000" dirty="0"/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	char ch1 = 'a', </a:t>
            </a:r>
            <a:r>
              <a:rPr lang="en-US" sz="2000" b="1" dirty="0"/>
              <a:t>ch2 = ch1 &lt;&lt; 1</a:t>
            </a:r>
            <a:r>
              <a:rPr lang="en-US" sz="2000" dirty="0"/>
              <a:t>;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he-IL" sz="2000" dirty="0"/>
              <a:t>	</a:t>
            </a:r>
            <a:r>
              <a:rPr lang="en-US" sz="2000" dirty="0"/>
              <a:t> </a:t>
            </a:r>
            <a:endParaRPr lang="he-IL" sz="2000" dirty="0"/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("ch1=%c: ", ch1);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	</a:t>
            </a:r>
            <a:r>
              <a:rPr lang="en-US" sz="2000" dirty="0" err="1"/>
              <a:t>printCharAsBinary</a:t>
            </a:r>
            <a:r>
              <a:rPr lang="en-US" sz="2000" dirty="0"/>
              <a:t>(ch1);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 </a:t>
            </a:r>
            <a:endParaRPr lang="he-IL" sz="2000" dirty="0"/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("\nch2=%c: ", ch2);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	</a:t>
            </a:r>
            <a:r>
              <a:rPr lang="en-US" sz="2000" dirty="0" err="1"/>
              <a:t>printCharAsBinary</a:t>
            </a:r>
            <a:r>
              <a:rPr lang="en-US" sz="2000" dirty="0"/>
              <a:t>(ch2);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 </a:t>
            </a:r>
            <a:endParaRPr lang="he-IL" sz="2000" dirty="0"/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("\n");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}</a:t>
            </a:r>
            <a:endParaRPr lang="he-IL" sz="2000" dirty="0"/>
          </a:p>
          <a:p>
            <a:pPr marL="274320" indent="-274320" algn="l" rtl="0">
              <a:spcBef>
                <a:spcPct val="0"/>
              </a:spcBef>
              <a:buNone/>
            </a:pPr>
            <a:endParaRPr lang="he-IL" sz="2000" dirty="0"/>
          </a:p>
        </p:txBody>
      </p:sp>
      <p:sp>
        <p:nvSpPr>
          <p:cNvPr id="8" name="Rectangle 7"/>
          <p:cNvSpPr/>
          <p:nvPr/>
        </p:nvSpPr>
        <p:spPr>
          <a:xfrm>
            <a:off x="6272784" y="2208178"/>
            <a:ext cx="4800600" cy="1008112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הפעולה &gt;&gt; מזיזה את הסיביות במשתנה 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he-IL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פעמים שמאלה, ומוסיפה 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he-IL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אפסים מימין</a:t>
            </a:r>
          </a:p>
          <a:p>
            <a:pPr algn="ctr" rtl="1">
              <a:defRPr/>
            </a:pPr>
            <a:r>
              <a:rPr lang="he-IL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כל הזזה, מכפילה את המספר פי 2</a:t>
            </a:r>
          </a:p>
        </p:txBody>
      </p:sp>
      <p:pic>
        <p:nvPicPr>
          <p:cNvPr id="1843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2784" y="3425443"/>
            <a:ext cx="3128963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28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smtClean="0"/>
              <a:t>הפעולה &lt;&lt; (</a:t>
            </a:r>
            <a:r>
              <a:rPr lang="en-US" smtClean="0"/>
              <a:t>Shift Right</a:t>
            </a:r>
            <a:r>
              <a:rPr lang="he-IL" smtClean="0"/>
              <a:t>) על משתנים שהם </a:t>
            </a:r>
            <a:r>
              <a:rPr lang="en-US" smtClean="0"/>
              <a:t>signed</a:t>
            </a:r>
            <a:endParaRPr lang="he-IL" smtClean="0"/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>
          <a:xfrm>
            <a:off x="1212185" y="1416234"/>
            <a:ext cx="8229600" cy="4937760"/>
          </a:xfrm>
        </p:spPr>
        <p:txBody>
          <a:bodyPr>
            <a:normAutofit fontScale="92500" lnSpcReduction="20000"/>
          </a:bodyPr>
          <a:lstStyle/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void </a:t>
            </a:r>
            <a:r>
              <a:rPr lang="en-US" sz="2000" dirty="0" err="1"/>
              <a:t>printCharAsBinary</a:t>
            </a:r>
            <a:r>
              <a:rPr lang="en-US" sz="2000" dirty="0"/>
              <a:t>(char </a:t>
            </a:r>
            <a:r>
              <a:rPr lang="en-US" sz="2000" dirty="0" err="1"/>
              <a:t>ch</a:t>
            </a:r>
            <a:r>
              <a:rPr lang="en-US" sz="2000" dirty="0"/>
              <a:t>)  {…} </a:t>
            </a:r>
            <a:endParaRPr lang="he-IL" sz="2000" dirty="0"/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void main()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{</a:t>
            </a:r>
            <a:endParaRPr lang="he-IL" sz="2000" dirty="0"/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	char ch1 = 'a', </a:t>
            </a:r>
            <a:r>
              <a:rPr lang="en-US" sz="2000" b="1" dirty="0"/>
              <a:t>ch2 = ch1 &gt;&gt; 1</a:t>
            </a:r>
            <a:r>
              <a:rPr lang="en-US" sz="2000" dirty="0"/>
              <a:t>;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 smtClean="0"/>
              <a:t>    char </a:t>
            </a:r>
            <a:r>
              <a:rPr lang="en-US" sz="2000" dirty="0"/>
              <a:t>ch3 = </a:t>
            </a:r>
            <a:r>
              <a:rPr lang="en-US" sz="2000" dirty="0" smtClean="0"/>
              <a:t>-128</a:t>
            </a:r>
            <a:r>
              <a:rPr lang="en-US" sz="2000" dirty="0"/>
              <a:t>, </a:t>
            </a:r>
            <a:r>
              <a:rPr lang="en-US" sz="2000" b="1" dirty="0"/>
              <a:t>ch4 = ch3 &gt;&gt; 2</a:t>
            </a:r>
            <a:r>
              <a:rPr lang="en-US" sz="2000" dirty="0"/>
              <a:t>;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he-IL" sz="2000" dirty="0"/>
              <a:t>	</a:t>
            </a:r>
            <a:r>
              <a:rPr lang="en-US" sz="2000" dirty="0"/>
              <a:t> </a:t>
            </a:r>
            <a:endParaRPr lang="he-IL" sz="2000" dirty="0"/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("ch1=%c: ", ch1);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	</a:t>
            </a:r>
            <a:r>
              <a:rPr lang="en-US" sz="2000" dirty="0" err="1"/>
              <a:t>printCharAsBinary</a:t>
            </a:r>
            <a:r>
              <a:rPr lang="en-US" sz="2000" dirty="0"/>
              <a:t>(ch1);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 </a:t>
            </a:r>
            <a:endParaRPr lang="he-IL" sz="2000" dirty="0"/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("\nch2=%c: ", ch2);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	</a:t>
            </a:r>
            <a:r>
              <a:rPr lang="en-US" sz="2000" dirty="0" err="1"/>
              <a:t>printCharAsBinary</a:t>
            </a:r>
            <a:r>
              <a:rPr lang="en-US" sz="2000" dirty="0"/>
              <a:t>(ch2);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 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       </a:t>
            </a:r>
            <a:r>
              <a:rPr lang="en-US" sz="2000" dirty="0" err="1"/>
              <a:t>printf</a:t>
            </a:r>
            <a:r>
              <a:rPr lang="en-US" sz="2000" dirty="0"/>
              <a:t>("\nch3=%c: ", ch3);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	</a:t>
            </a:r>
            <a:r>
              <a:rPr lang="en-US" sz="2000" dirty="0" err="1"/>
              <a:t>printCharAsBinary</a:t>
            </a:r>
            <a:r>
              <a:rPr lang="en-US" sz="2000" dirty="0"/>
              <a:t>(ch3);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he-IL" sz="2000" dirty="0"/>
              <a:t> 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("\nch4=%c: ", ch4);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	</a:t>
            </a:r>
            <a:r>
              <a:rPr lang="en-US" sz="2000" dirty="0" err="1"/>
              <a:t>printCharAsBinary</a:t>
            </a:r>
            <a:r>
              <a:rPr lang="en-US" sz="2000" dirty="0"/>
              <a:t>(ch4);</a:t>
            </a:r>
            <a:endParaRPr lang="he-IL" sz="2000" dirty="0"/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("\n");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2000" dirty="0"/>
              <a:t>}</a:t>
            </a:r>
            <a:endParaRPr lang="he-IL" sz="2000" dirty="0"/>
          </a:p>
          <a:p>
            <a:pPr marL="274320" indent="-274320" algn="l" rtl="0">
              <a:spcBef>
                <a:spcPct val="0"/>
              </a:spcBef>
              <a:buNone/>
            </a:pPr>
            <a:endParaRPr lang="he-IL" sz="2000" dirty="0"/>
          </a:p>
        </p:txBody>
      </p:sp>
      <p:sp>
        <p:nvSpPr>
          <p:cNvPr id="8" name="Rectangle 7"/>
          <p:cNvSpPr/>
          <p:nvPr/>
        </p:nvSpPr>
        <p:spPr>
          <a:xfrm>
            <a:off x="6736257" y="1877176"/>
            <a:ext cx="3767336" cy="1437331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הפעולה &lt;&lt; מזיזה את הסיביות במשתנה 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he-IL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פעמים ימינה, ומוסיפה 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he-IL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פעמים את הביט הכי שמאלי (כאשר המשתנה 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he-IL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194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2063" y="3437659"/>
            <a:ext cx="3895725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051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Cro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8597</TotalTime>
  <Words>1387</Words>
  <Application>Microsoft Office PowerPoint</Application>
  <PresentationFormat>Widescreen</PresentationFormat>
  <Paragraphs>500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Aharoni</vt:lpstr>
      <vt:lpstr>Arial</vt:lpstr>
      <vt:lpstr>David</vt:lpstr>
      <vt:lpstr>Franklin Gothic Book</vt:lpstr>
      <vt:lpstr>Wingdings</vt:lpstr>
      <vt:lpstr>Wingdings 2</vt:lpstr>
      <vt:lpstr>Crop</vt:lpstr>
      <vt:lpstr>מבוא לתכנות מערכות</vt:lpstr>
      <vt:lpstr>ביחידה זו נלמד:</vt:lpstr>
      <vt:lpstr>מוטיבציה</vt:lpstr>
      <vt:lpstr>פעולות על סיביות</vt:lpstr>
      <vt:lpstr>הפעולה &amp; (AND)</vt:lpstr>
      <vt:lpstr>הפעולה | (OR)</vt:lpstr>
      <vt:lpstr>הפעולה ^ (XOR)</vt:lpstr>
      <vt:lpstr>הפעולה &gt;&gt; (Shift Left)</vt:lpstr>
      <vt:lpstr>הפעולה &lt;&lt; (Shift Right) על משתנים שהם signed</vt:lpstr>
      <vt:lpstr>הפעולה &lt;&lt; (Shift Right) על משתנים שהם unsigned</vt:lpstr>
      <vt:lpstr>הגדרת טיפוס BYTE</vt:lpstr>
      <vt:lpstr>שימושים לפעולות בסיסיות עם סיביות </vt:lpstr>
      <vt:lpstr>מימוש הפונקציה printCharAsBinary </vt:lpstr>
      <vt:lpstr>קבלת הביט במיקום ה- i (משמאל)</vt:lpstr>
      <vt:lpstr>קבלת הביט במיקום ה- i (מימין) בעזרת מסיכה</vt:lpstr>
      <vt:lpstr>השמת ערך בביט ה- i (מימין)</vt:lpstr>
      <vt:lpstr>השמת ערך בביט ה- i (מימין)</vt:lpstr>
      <vt:lpstr>הפונקציה creatMask</vt:lpstr>
      <vt:lpstr>מימוש הפונקציה swap</vt:lpstr>
      <vt:lpstr>הוכחה לפונקציה swap</vt:lpstr>
      <vt:lpstr>מימוש גנרי לפונקציה swap</vt:lpstr>
      <vt:lpstr>דוגמא פשוטה להצפנת ופיענוח טקסט</vt:lpstr>
      <vt:lpstr>דוגמא – 2 מספרים ל Byte בודד</vt:lpstr>
      <vt:lpstr>פתרון</vt:lpstr>
      <vt:lpstr>מבנים וסיביות</vt:lpstr>
      <vt:lpstr>מבנים וסיביות</vt:lpstr>
      <vt:lpstr>PowerPoint Presentation</vt:lpstr>
      <vt:lpstr>ביחידה זו למדנו: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אלגוריתמים ומבנה נתונים</dc:title>
  <dc:creator>Efrat Hertzberg morag</dc:creator>
  <cp:lastModifiedBy>Efrat Hertzberg morag</cp:lastModifiedBy>
  <cp:revision>203</cp:revision>
  <dcterms:created xsi:type="dcterms:W3CDTF">2018-01-29T07:40:57Z</dcterms:created>
  <dcterms:modified xsi:type="dcterms:W3CDTF">2021-05-24T07:38:56Z</dcterms:modified>
</cp:coreProperties>
</file>