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07" r:id="rId2"/>
    <p:sldId id="481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3" r:id="rId15"/>
    <p:sldId id="534" r:id="rId16"/>
    <p:sldId id="535" r:id="rId17"/>
    <p:sldId id="536" r:id="rId18"/>
    <p:sldId id="538" r:id="rId19"/>
    <p:sldId id="5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0" autoAdjust="0"/>
    <p:restoredTop sz="82208" autoAdjust="0"/>
  </p:normalViewPr>
  <p:slideViewPr>
    <p:cSldViewPr snapToGrid="0">
      <p:cViewPr>
        <p:scale>
          <a:sx n="100" d="100"/>
          <a:sy n="100" d="100"/>
        </p:scale>
        <p:origin x="72" y="-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DF8-4017-47C7-B874-1E5C214FFB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3401D-3F2B-44FA-9956-0BEA5E380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3401D-3F2B-44FA-9956-0BEA5E3804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809C-D116-495E-82F0-787987AD0E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8A6150-884E-464A-9503-0F30B021BD42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2649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9592-0ADF-4123-8D10-65FC232A7B03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ECFF-8CE5-4972-9357-D11C583A7982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7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6261"/>
            <a:ext cx="10259568" cy="1033669"/>
          </a:xfrm>
        </p:spPr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4959626"/>
          </a:xfrm>
        </p:spPr>
        <p:txBody>
          <a:bodyPr/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3252" indent="-342900" algn="r" rtl="1">
              <a:buFont typeface="Wingdings" panose="05000000000000000000" pitchFamily="2" charset="2"/>
              <a:buChar char="§"/>
              <a:defRPr sz="320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240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3994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34876" y="6353994"/>
            <a:ext cx="1596292" cy="404614"/>
          </a:xfrm>
        </p:spPr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7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F1561-C61E-4758-8C83-9133603E9008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765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E15D-8F01-4856-8FF1-84C5FBBE4FCE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 algn="r" rtl="1">
              <a:defRPr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 algn="r" rtl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0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314-42FF-4106-AB23-5EFAF823E31E}" type="datetime1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 rtl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EC7-5293-47D1-B114-DDCDEE7D5B93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6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 algn="r" rtl="1">
              <a:lnSpc>
                <a:spcPct val="84000"/>
              </a:lnSpc>
              <a:defRPr sz="4800" baseline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>
            <a:normAutofit/>
          </a:bodyPr>
          <a:lstStyle>
            <a:lvl1pPr marL="384048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9144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2pPr>
            <a:lvl3pPr marL="13716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3pPr>
            <a:lvl4pPr marL="18288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4pPr>
            <a:lvl5pPr marL="2286000" indent="-384048" algn="r" rtl="1">
              <a:buFont typeface="Wingdings" panose="05000000000000000000" pitchFamily="2" charset="2"/>
              <a:buChar char="§"/>
              <a:defRPr sz="3600">
                <a:latin typeface="David" panose="020E0502060401010101" pitchFamily="34" charset="-79"/>
                <a:cs typeface="David" panose="020E0502060401010101" pitchFamily="34" charset="-79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 algn="r" rtl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0E8FF4-732F-4364-9B9B-1E4C899CF6A2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0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F4BB85-9BEA-41E6-8EB2-C5A75625F5DD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032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B56D8A-B593-4859-8F1F-286E166037E4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AA1385-58FF-484E-8978-25E651843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4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939" y="1513840"/>
            <a:ext cx="8361229" cy="1224760"/>
          </a:xfrm>
        </p:spPr>
        <p:txBody>
          <a:bodyPr/>
          <a:lstStyle/>
          <a:p>
            <a:r>
              <a:rPr lang="he-IL" dirty="0" smtClean="0">
                <a:solidFill>
                  <a:schemeClr val="tx1"/>
                </a:solidFill>
                <a:cs typeface="David" pitchFamily="2" charset="-79"/>
              </a:rPr>
              <a:t>מבוא לתכנות מערכות</a:t>
            </a:r>
            <a:endParaRPr lang="en-US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05669" y="4046322"/>
            <a:ext cx="9164781" cy="1687416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Variadic function</a:t>
            </a:r>
            <a:endParaRPr lang="he-IL" sz="4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sz="4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casting </a:t>
            </a:r>
            <a:r>
              <a:rPr lang="he-IL" dirty="0" smtClean="0"/>
              <a:t> לא נכון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820994" y="136260"/>
            <a:ext cx="8229600" cy="6622347"/>
          </a:xfrm>
        </p:spPr>
        <p:txBody>
          <a:bodyPr>
            <a:noAutofit/>
          </a:bodyPr>
          <a:lstStyle/>
          <a:p>
            <a:pPr marL="0" indent="0" algn="l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stdarg.h</a:t>
            </a:r>
            <a:r>
              <a:rPr lang="en-US" sz="1600" dirty="0"/>
              <a:t>&gt;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600" dirty="0"/>
              <a:t> </a:t>
            </a:r>
            <a:endParaRPr lang="he-IL" sz="16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600" dirty="0"/>
              <a:t>void </a:t>
            </a:r>
            <a:r>
              <a:rPr lang="en-US" sz="1600" dirty="0" err="1"/>
              <a:t>printGrades</a:t>
            </a:r>
            <a:r>
              <a:rPr lang="en-US" sz="1600" dirty="0"/>
              <a:t>(char* </a:t>
            </a:r>
            <a:r>
              <a:rPr lang="en-US" sz="1600" dirty="0" err="1"/>
              <a:t>className</a:t>
            </a:r>
            <a:r>
              <a:rPr lang="en-US" sz="1600" dirty="0"/>
              <a:t>, char* name, ...)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1600" dirty="0"/>
              <a:t>}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va_list</a:t>
            </a:r>
            <a:r>
              <a:rPr lang="en-US" sz="1600" dirty="0"/>
              <a:t>  </a:t>
            </a:r>
            <a:r>
              <a:rPr lang="en-US" sz="1600" dirty="0" err="1"/>
              <a:t>params</a:t>
            </a:r>
            <a:r>
              <a:rPr lang="en-US" sz="1600" dirty="0"/>
              <a:t>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char*    </a:t>
            </a:r>
            <a:r>
              <a:rPr lang="en-US" sz="1600" dirty="0" err="1"/>
              <a:t>currentName</a:t>
            </a:r>
            <a:r>
              <a:rPr lang="en-US" sz="1600" dirty="0"/>
              <a:t>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        </a:t>
            </a:r>
            <a:r>
              <a:rPr lang="en-US" sz="1600" dirty="0" err="1"/>
              <a:t>currentGrade</a:t>
            </a:r>
            <a:r>
              <a:rPr lang="en-US" sz="1600" dirty="0"/>
              <a:t>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600" dirty="0"/>
              <a:t>    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("The </a:t>
            </a:r>
            <a:r>
              <a:rPr lang="en-US" sz="1600" dirty="0" smtClean="0"/>
              <a:t>students</a:t>
            </a:r>
            <a:r>
              <a:rPr lang="en-US" sz="1600" dirty="0"/>
              <a:t>' grades in class %s\n", </a:t>
            </a:r>
            <a:r>
              <a:rPr lang="en-US" sz="1600" dirty="0" err="1"/>
              <a:t>className</a:t>
            </a:r>
            <a:r>
              <a:rPr lang="en-US" sz="1600" dirty="0"/>
              <a:t>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    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va_start</a:t>
            </a:r>
            <a:r>
              <a:rPr lang="en-US" sz="1600" dirty="0" smtClean="0"/>
              <a:t>(</a:t>
            </a:r>
            <a:r>
              <a:rPr lang="en-US" sz="1600" dirty="0" err="1" smtClean="0"/>
              <a:t>params</a:t>
            </a:r>
            <a:r>
              <a:rPr lang="en-US" sz="1600" dirty="0"/>
              <a:t>, name); 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currentName</a:t>
            </a:r>
            <a:r>
              <a:rPr lang="en-US" sz="1600" dirty="0"/>
              <a:t> = name;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endParaRPr lang="en-US" sz="1600" dirty="0"/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while (</a:t>
            </a:r>
            <a:r>
              <a:rPr lang="en-US" sz="1600" dirty="0" err="1"/>
              <a:t>currentName</a:t>
            </a:r>
            <a:r>
              <a:rPr lang="en-US" sz="1600" dirty="0"/>
              <a:t> != NULL)	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600" dirty="0"/>
              <a:t>	}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currentGrade</a:t>
            </a:r>
            <a:r>
              <a:rPr lang="en-US" sz="1600" dirty="0"/>
              <a:t> = </a:t>
            </a:r>
            <a:r>
              <a:rPr lang="en-US" sz="1600" dirty="0" err="1"/>
              <a:t>va_arg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pt-BR" sz="1600" dirty="0"/>
              <a:t>		printf("%-10s --&gt;%d\n", currentName, currentGrade);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currentName</a:t>
            </a:r>
            <a:r>
              <a:rPr lang="en-US" sz="1600" dirty="0"/>
              <a:t> = </a:t>
            </a:r>
            <a:r>
              <a:rPr lang="en-US" sz="1600" dirty="0" err="1"/>
              <a:t>va_arg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, char*);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600" dirty="0"/>
              <a:t>	{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    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va_end</a:t>
            </a:r>
            <a:r>
              <a:rPr lang="en-US" sz="1600" dirty="0" smtClean="0"/>
              <a:t>(</a:t>
            </a:r>
            <a:r>
              <a:rPr lang="en-US" sz="1600" dirty="0" err="1" smtClean="0"/>
              <a:t>params</a:t>
            </a:r>
            <a:r>
              <a:rPr lang="en-US" sz="1600" dirty="0"/>
              <a:t>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}</a:t>
            </a:r>
            <a:endParaRPr lang="he-IL" sz="1600" dirty="0"/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endParaRPr lang="he-IL" sz="1600" dirty="0"/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void main()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600" dirty="0"/>
              <a:t>}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600" dirty="0"/>
              <a:t>	</a:t>
            </a:r>
            <a:r>
              <a:rPr lang="en-US" sz="1600" dirty="0" err="1"/>
              <a:t>printGrades</a:t>
            </a:r>
            <a:r>
              <a:rPr lang="en-US" sz="1600" dirty="0"/>
              <a:t>("Advanced C", "</a:t>
            </a:r>
            <a:r>
              <a:rPr lang="en-US" sz="1600" dirty="0" err="1"/>
              <a:t>gogo</a:t>
            </a:r>
            <a:r>
              <a:rPr lang="en-US" sz="1600" dirty="0"/>
              <a:t>", 100, "</a:t>
            </a:r>
            <a:r>
              <a:rPr lang="en-US" sz="1600" dirty="0" err="1"/>
              <a:t>momo</a:t>
            </a:r>
            <a:r>
              <a:rPr lang="en-US" sz="1600" dirty="0"/>
              <a:t>", 95.7, "yoyo", 97, NULL);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600" dirty="0"/>
              <a:t>{</a:t>
            </a:r>
          </a:p>
          <a:p>
            <a:pPr marL="0" indent="0" algn="l" rtl="0">
              <a:spcBef>
                <a:spcPct val="0"/>
              </a:spcBef>
              <a:buNone/>
            </a:pPr>
            <a:endParaRPr lang="he-IL" sz="1600" dirty="0"/>
          </a:p>
        </p:txBody>
      </p:sp>
      <p:sp>
        <p:nvSpPr>
          <p:cNvPr id="7" name="Rectangular Callout 6"/>
          <p:cNvSpPr/>
          <p:nvPr/>
        </p:nvSpPr>
        <p:spPr>
          <a:xfrm>
            <a:off x="7009962" y="2819204"/>
            <a:ext cx="4081264" cy="1256458"/>
          </a:xfrm>
          <a:prstGeom prst="wedgeRectCallout">
            <a:avLst>
              <a:gd name="adj1" fmla="val -94327"/>
              <a:gd name="adj2" fmla="val 47032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בדוגמא זו התוכנית תעוף כי הקומפיילר לא מצליח לקרוא את הנתון מהטיפוס המבוקש ולכן נכשל בקריאה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112224" y="5093110"/>
            <a:ext cx="2330152" cy="928179"/>
          </a:xfrm>
          <a:prstGeom prst="wedgeRectCallout">
            <a:avLst>
              <a:gd name="adj1" fmla="val -123552"/>
              <a:gd name="adj2" fmla="val 75959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נשים לב שהציון מוגדר כ-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המימוש של </a:t>
            </a:r>
            <a:r>
              <a:rPr lang="en-US" dirty="0" err="1" smtClean="0"/>
              <a:t>printf</a:t>
            </a:r>
            <a:r>
              <a:rPr lang="he-IL" dirty="0" smtClean="0"/>
              <a:t>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916646" y="997444"/>
            <a:ext cx="8229600" cy="5450160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stdarg.h</a:t>
            </a:r>
            <a:r>
              <a:rPr lang="en-US" sz="1800" dirty="0"/>
              <a:t>&gt;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#define MAX_DIGITS 10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myPrints</a:t>
            </a:r>
            <a:r>
              <a:rPr lang="en-US" sz="1800" dirty="0"/>
              <a:t>(const char *string);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myPrinti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num);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myPrintf</a:t>
            </a:r>
            <a:r>
              <a:rPr lang="en-US" sz="1800" dirty="0"/>
              <a:t>(const char *format, ...);</a:t>
            </a:r>
          </a:p>
          <a:p>
            <a:pPr marL="0" indent="0" algn="l" rtl="0">
              <a:spcBef>
                <a:spcPct val="0"/>
              </a:spcBef>
              <a:buNone/>
            </a:pPr>
            <a:endParaRPr lang="he-IL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void  main()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{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pt-BR" sz="1800" dirty="0"/>
              <a:t>	int num = 12, num2 = -95;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	char </a:t>
            </a:r>
            <a:r>
              <a:rPr lang="en-US" sz="1800" dirty="0" err="1"/>
              <a:t>ch</a:t>
            </a:r>
            <a:r>
              <a:rPr lang="en-US" sz="1800" dirty="0"/>
              <a:t> = 'A';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1800" dirty="0"/>
              <a:t>	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pt-BR" sz="1800" dirty="0"/>
              <a:t>	myPrintf("%d %c hello %s %d\n", num, ch, "keren", num2);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1800" dirty="0"/>
              <a:t>{</a:t>
            </a:r>
            <a:endParaRPr lang="en-US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 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myPrints</a:t>
            </a:r>
            <a:r>
              <a:rPr lang="en-US" sz="1800" dirty="0"/>
              <a:t>(const char *string)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{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	for ( ; *string != '\0' ; ++string) 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	      </a:t>
            </a:r>
            <a:r>
              <a:rPr lang="en-US" sz="1800" dirty="0" err="1"/>
              <a:t>putchar</a:t>
            </a:r>
            <a:r>
              <a:rPr lang="en-US" sz="1800" dirty="0"/>
              <a:t>(*string);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1800" dirty="0"/>
              <a:t>{</a:t>
            </a:r>
          </a:p>
          <a:p>
            <a:pPr marL="0" indent="0" algn="l" rtl="0">
              <a:spcBef>
                <a:spcPct val="0"/>
              </a:spcBef>
              <a:buNone/>
            </a:pPr>
            <a:endParaRPr lang="he-IL" sz="4000" dirty="0"/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1" y="3156155"/>
            <a:ext cx="5703631" cy="65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9536" y="980728"/>
            <a:ext cx="47525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המימוש של </a:t>
            </a:r>
            <a:r>
              <a:rPr lang="en-US" dirty="0" err="1" smtClean="0"/>
              <a:t>printf</a:t>
            </a:r>
            <a:r>
              <a:rPr lang="he-IL" dirty="0" smtClean="0"/>
              <a:t> (2)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776748" y="28107"/>
            <a:ext cx="8229600" cy="6730502"/>
          </a:xfrm>
        </p:spPr>
        <p:txBody>
          <a:bodyPr numCol="2">
            <a:noAutofit/>
          </a:bodyPr>
          <a:lstStyle/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void </a:t>
            </a:r>
            <a:r>
              <a:rPr lang="en-US" sz="1100" dirty="0" err="1"/>
              <a:t>myPrintf</a:t>
            </a:r>
            <a:r>
              <a:rPr lang="en-US" sz="1100" dirty="0"/>
              <a:t>(const char *format, ...)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}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</a:t>
            </a:r>
            <a:r>
              <a:rPr lang="en-US" sz="1100" dirty="0" err="1"/>
              <a:t>va_list</a:t>
            </a:r>
            <a:r>
              <a:rPr lang="en-US" sz="1100" dirty="0"/>
              <a:t>  </a:t>
            </a:r>
            <a:r>
              <a:rPr lang="en-US" sz="1100" dirty="0" err="1"/>
              <a:t>params</a:t>
            </a:r>
            <a:r>
              <a:rPr lang="en-US" sz="1100" dirty="0"/>
              <a:t>;</a:t>
            </a:r>
            <a:endParaRPr lang="he-IL" sz="1100" dirty="0"/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</a:t>
            </a:r>
            <a:r>
              <a:rPr lang="en-US" sz="1100" dirty="0" err="1"/>
              <a:t>va_start</a:t>
            </a:r>
            <a:r>
              <a:rPr lang="en-US" sz="1100" dirty="0"/>
              <a:t>(</a:t>
            </a:r>
            <a:r>
              <a:rPr lang="en-US" sz="1100" dirty="0" err="1"/>
              <a:t>params</a:t>
            </a:r>
            <a:r>
              <a:rPr lang="en-US" sz="1100" dirty="0"/>
              <a:t>, format);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for ( ; *format != '\0' ; ++format) 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}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if (*format == '%') 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	}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       ++format</a:t>
            </a:r>
            <a:r>
              <a:rPr lang="en-US" sz="1100" dirty="0" smtClean="0"/>
              <a:t>;</a:t>
            </a:r>
            <a:endParaRPr lang="he-IL" sz="1100" dirty="0"/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        switch (*format)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  </a:t>
            </a:r>
            <a:r>
              <a:rPr lang="en-US" sz="1100" dirty="0"/>
              <a:t>           </a:t>
            </a:r>
            <a:r>
              <a:rPr lang="en-US" sz="1100" dirty="0" smtClean="0"/>
              <a:t>   </a:t>
            </a:r>
            <a:r>
              <a:rPr lang="he-IL" sz="1100" dirty="0" smtClean="0"/>
              <a:t>}</a:t>
            </a:r>
            <a:r>
              <a:rPr lang="en-US" sz="1100" dirty="0" smtClean="0"/>
              <a:t>  </a:t>
            </a:r>
            <a:endParaRPr lang="he-IL" sz="1100" dirty="0"/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      case 's':</a:t>
            </a:r>
          </a:p>
          <a:p>
            <a:pPr marL="274320" indent="-274320" algn="l" defTabSz="409575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              </a:t>
            </a:r>
            <a:r>
              <a:rPr lang="en-US" sz="1100" dirty="0"/>
              <a:t>             </a:t>
            </a:r>
            <a:r>
              <a:rPr lang="he-IL" sz="1100" dirty="0"/>
              <a:t>           } </a:t>
            </a:r>
            <a:r>
              <a:rPr lang="en-US" sz="1100" dirty="0"/>
              <a:t> </a:t>
            </a:r>
            <a:r>
              <a:rPr lang="he-IL" sz="1100" dirty="0"/>
              <a:t>   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 char *s = </a:t>
            </a:r>
            <a:r>
              <a:rPr lang="en-US" sz="1100" dirty="0" err="1"/>
              <a:t>va_arg</a:t>
            </a:r>
            <a:r>
              <a:rPr lang="en-US" sz="1100" dirty="0"/>
              <a:t>(</a:t>
            </a:r>
            <a:r>
              <a:rPr lang="en-US" sz="1100" dirty="0" err="1"/>
              <a:t>params</a:t>
            </a:r>
            <a:r>
              <a:rPr lang="en-US" sz="1100" dirty="0"/>
              <a:t>, char*);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 </a:t>
            </a:r>
            <a:r>
              <a:rPr lang="en-US" sz="1100" dirty="0" err="1"/>
              <a:t>myPrints</a:t>
            </a:r>
            <a:r>
              <a:rPr lang="en-US" sz="1100" dirty="0"/>
              <a:t>(s);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 break;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               </a:t>
            </a:r>
            <a:r>
              <a:rPr lang="he-IL" sz="1100" dirty="0"/>
              <a:t>  </a:t>
            </a:r>
            <a:r>
              <a:rPr lang="en-US" sz="1100" dirty="0"/>
              <a:t>            </a:t>
            </a:r>
            <a:r>
              <a:rPr lang="he-IL" sz="1100" dirty="0"/>
              <a:t>            {</a:t>
            </a:r>
            <a:r>
              <a:rPr lang="en-US" sz="1100" dirty="0"/>
              <a:t>  </a:t>
            </a:r>
            <a:endParaRPr lang="he-IL" sz="1100" dirty="0"/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   	      case 'd':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		</a:t>
            </a:r>
            <a:r>
              <a:rPr lang="en-US" sz="1100" dirty="0"/>
              <a:t>      </a:t>
            </a:r>
            <a:r>
              <a:rPr lang="he-IL" sz="1100" dirty="0"/>
              <a:t>}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</a:t>
            </a:r>
            <a:r>
              <a:rPr lang="en-US" sz="1100" dirty="0" err="1"/>
              <a:t>int</a:t>
            </a:r>
            <a:r>
              <a:rPr lang="en-US" sz="1100" dirty="0"/>
              <a:t> num = </a:t>
            </a:r>
            <a:r>
              <a:rPr lang="en-US" sz="1100" dirty="0" err="1"/>
              <a:t>va_arg</a:t>
            </a:r>
            <a:r>
              <a:rPr lang="en-US" sz="1100" dirty="0"/>
              <a:t>(</a:t>
            </a:r>
            <a:r>
              <a:rPr lang="en-US" sz="1100" dirty="0" err="1"/>
              <a:t>params</a:t>
            </a:r>
            <a:r>
              <a:rPr lang="en-US" sz="1100" dirty="0"/>
              <a:t>, </a:t>
            </a:r>
            <a:r>
              <a:rPr lang="en-US" sz="1100" dirty="0" err="1"/>
              <a:t>int</a:t>
            </a:r>
            <a:r>
              <a:rPr lang="en-US" sz="1100" dirty="0"/>
              <a:t>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</a:t>
            </a:r>
            <a:r>
              <a:rPr lang="en-US" sz="1100" dirty="0" err="1"/>
              <a:t>myPrinti</a:t>
            </a:r>
            <a:r>
              <a:rPr lang="en-US" sz="1100" dirty="0"/>
              <a:t>(num);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break;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		</a:t>
            </a:r>
            <a:r>
              <a:rPr lang="en-US" sz="1100" dirty="0"/>
              <a:t>       </a:t>
            </a:r>
            <a:r>
              <a:rPr lang="he-IL" sz="1100" dirty="0"/>
              <a:t>{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  			      case 'c':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		</a:t>
            </a:r>
            <a:r>
              <a:rPr lang="en-US" sz="1100" dirty="0"/>
              <a:t>      </a:t>
            </a:r>
            <a:r>
              <a:rPr lang="he-IL" sz="1100" dirty="0"/>
              <a:t>}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char </a:t>
            </a:r>
            <a:r>
              <a:rPr lang="en-US" sz="1100" dirty="0" err="1"/>
              <a:t>ch</a:t>
            </a:r>
            <a:r>
              <a:rPr lang="en-US" sz="1100" dirty="0"/>
              <a:t> = </a:t>
            </a:r>
            <a:r>
              <a:rPr lang="en-US" sz="1100" dirty="0" err="1"/>
              <a:t>va_arg</a:t>
            </a:r>
            <a:r>
              <a:rPr lang="en-US" sz="1100" dirty="0"/>
              <a:t>(</a:t>
            </a:r>
            <a:r>
              <a:rPr lang="en-US" sz="1100" dirty="0" err="1"/>
              <a:t>params</a:t>
            </a:r>
            <a:r>
              <a:rPr lang="en-US" sz="1100" dirty="0"/>
              <a:t>, char);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</a:t>
            </a:r>
            <a:r>
              <a:rPr lang="en-US" sz="1100" dirty="0" err="1"/>
              <a:t>putchar</a:t>
            </a:r>
            <a:r>
              <a:rPr lang="en-US" sz="1100" dirty="0"/>
              <a:t>(</a:t>
            </a:r>
            <a:r>
              <a:rPr lang="en-US" sz="1100" dirty="0" err="1"/>
              <a:t>ch</a:t>
            </a:r>
            <a:r>
              <a:rPr lang="en-US" sz="1100" dirty="0"/>
              <a:t>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	break;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		</a:t>
            </a:r>
            <a:r>
              <a:rPr lang="en-US" sz="1100" dirty="0"/>
              <a:t>      </a:t>
            </a:r>
            <a:r>
              <a:rPr lang="he-IL" sz="1100" dirty="0"/>
              <a:t>{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     </a:t>
            </a:r>
            <a:r>
              <a:rPr lang="en-US" sz="1100" dirty="0" smtClean="0"/>
              <a:t>} </a:t>
            </a:r>
            <a:r>
              <a:rPr lang="en-US" sz="1100" dirty="0">
                <a:solidFill>
                  <a:srgbClr val="00B050"/>
                </a:solidFill>
              </a:rPr>
              <a:t>// case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	{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else 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		</a:t>
            </a:r>
            <a:r>
              <a:rPr lang="en-US" sz="1100" dirty="0" err="1"/>
              <a:t>putchar</a:t>
            </a:r>
            <a:r>
              <a:rPr lang="en-US" sz="1100" dirty="0"/>
              <a:t>(*format);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	{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B050"/>
                </a:solidFill>
              </a:rPr>
              <a:t>// for</a:t>
            </a:r>
            <a:endParaRPr lang="he-IL" sz="1100" dirty="0">
              <a:solidFill>
                <a:srgbClr val="00B050"/>
              </a:solidFill>
            </a:endParaRP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100" dirty="0"/>
              <a:t>	</a:t>
            </a:r>
            <a:r>
              <a:rPr lang="en-US" sz="1100" dirty="0" err="1"/>
              <a:t>va_end</a:t>
            </a:r>
            <a:r>
              <a:rPr lang="en-US" sz="1100" dirty="0"/>
              <a:t>(</a:t>
            </a:r>
            <a:r>
              <a:rPr lang="en-US" sz="1100" dirty="0" err="1"/>
              <a:t>params</a:t>
            </a:r>
            <a:r>
              <a:rPr lang="en-US" sz="1100" dirty="0"/>
              <a:t>);</a:t>
            </a:r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he-IL" sz="1100" dirty="0"/>
              <a:t>{</a:t>
            </a:r>
            <a:r>
              <a:rPr lang="en-US" sz="1100" dirty="0">
                <a:solidFill>
                  <a:srgbClr val="00B050"/>
                </a:solidFill>
              </a:rPr>
              <a:t> // </a:t>
            </a:r>
            <a:r>
              <a:rPr lang="en-US" sz="1100" dirty="0" err="1">
                <a:solidFill>
                  <a:srgbClr val="00B050"/>
                </a:solidFill>
              </a:rPr>
              <a:t>myPrintf</a:t>
            </a:r>
            <a:endParaRPr lang="he-IL" sz="1100" dirty="0"/>
          </a:p>
          <a:p>
            <a:pPr marL="274320" indent="-274320" algn="l" defTabSz="436563" rtl="0">
              <a:spcBef>
                <a:spcPts val="0"/>
              </a:spcBef>
              <a:buNone/>
              <a:tabLst>
                <a:tab pos="633413" algn="l"/>
              </a:tabLst>
            </a:pPr>
            <a:r>
              <a:rPr lang="en-US" sz="1200" dirty="0"/>
              <a:t>			</a:t>
            </a:r>
            <a:endParaRPr lang="he-IL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9536" y="980728"/>
            <a:ext cx="475252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07568" y="152400"/>
            <a:ext cx="8003232" cy="612304"/>
          </a:xfrm>
        </p:spPr>
        <p:txBody>
          <a:bodyPr>
            <a:noAutofit/>
          </a:bodyPr>
          <a:lstStyle/>
          <a:p>
            <a:r>
              <a:rPr lang="he-IL" dirty="0" smtClean="0"/>
              <a:t>המימוש של </a:t>
            </a:r>
            <a:r>
              <a:rPr lang="en-US" dirty="0" err="1" smtClean="0"/>
              <a:t>printf</a:t>
            </a:r>
            <a:r>
              <a:rPr lang="he-IL" dirty="0" smtClean="0"/>
              <a:t> (3)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820993" y="24581"/>
            <a:ext cx="8229600" cy="6705600"/>
          </a:xfrm>
        </p:spPr>
        <p:txBody>
          <a:bodyPr>
            <a:noAutofit/>
          </a:bodyPr>
          <a:lstStyle/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b="1" dirty="0">
                <a:solidFill>
                  <a:srgbClr val="009900"/>
                </a:solidFill>
              </a:rPr>
              <a:t>// print a number to screen without '</a:t>
            </a:r>
            <a:r>
              <a:rPr lang="en-US" sz="1200" b="1" dirty="0" err="1">
                <a:solidFill>
                  <a:srgbClr val="009900"/>
                </a:solidFill>
              </a:rPr>
              <a:t>printf</a:t>
            </a:r>
            <a:r>
              <a:rPr lang="en-US" sz="1200" b="1" dirty="0">
                <a:solidFill>
                  <a:srgbClr val="009900"/>
                </a:solidFill>
              </a:rPr>
              <a:t>' command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void </a:t>
            </a:r>
            <a:r>
              <a:rPr lang="en-US" sz="1200" dirty="0" err="1"/>
              <a:t>myPrinti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 num)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}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char </a:t>
            </a:r>
            <a:r>
              <a:rPr lang="en-US" sz="1200" dirty="0" err="1"/>
              <a:t>printBuf</a:t>
            </a:r>
            <a:r>
              <a:rPr lang="en-US" sz="1200" dirty="0"/>
              <a:t>[MAX_DIGITS];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char *s;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digit, </a:t>
            </a:r>
            <a:r>
              <a:rPr lang="en-US" sz="1200" dirty="0" err="1"/>
              <a:t>isNegative</a:t>
            </a:r>
            <a:r>
              <a:rPr lang="en-US" sz="1200" dirty="0"/>
              <a:t> = 0;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unsigned </a:t>
            </a:r>
            <a:r>
              <a:rPr lang="en-US" sz="1200" dirty="0" err="1"/>
              <a:t>int</a:t>
            </a:r>
            <a:r>
              <a:rPr lang="en-US" sz="1200" dirty="0"/>
              <a:t> u = num;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 </a:t>
            </a:r>
            <a:endParaRPr lang="he-IL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if (num == 0) 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	}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</a:t>
            </a:r>
            <a:r>
              <a:rPr lang="en-US" sz="1200" dirty="0" err="1"/>
              <a:t>putchar</a:t>
            </a:r>
            <a:r>
              <a:rPr lang="en-US" sz="1200" dirty="0"/>
              <a:t>('0');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return;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	{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 </a:t>
            </a:r>
            <a:endParaRPr lang="he-IL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if (num &lt; 0) 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	}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 </a:t>
            </a:r>
            <a:r>
              <a:rPr lang="en-US" sz="1200" dirty="0" err="1"/>
              <a:t>isNegative</a:t>
            </a:r>
            <a:r>
              <a:rPr lang="en-US" sz="1200" dirty="0"/>
              <a:t> = 1;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 u = -num;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	{</a:t>
            </a:r>
            <a:endParaRPr lang="en-US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       s = </a:t>
            </a:r>
            <a:r>
              <a:rPr lang="en-US" sz="1200" dirty="0" err="1"/>
              <a:t>printBuf</a:t>
            </a:r>
            <a:r>
              <a:rPr lang="en-US" sz="1200" dirty="0"/>
              <a:t> + MAX_DIGITS - 1; 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*s = '\0';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 </a:t>
            </a:r>
            <a:endParaRPr lang="he-IL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while (u) 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	}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 digit = u % 10;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  *--s = digit + '0';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  u /= 10;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	{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 </a:t>
            </a:r>
            <a:endParaRPr lang="he-IL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if (</a:t>
            </a:r>
            <a:r>
              <a:rPr lang="en-US" sz="1200" dirty="0" err="1"/>
              <a:t>isNegative</a:t>
            </a:r>
            <a:r>
              <a:rPr lang="en-US" sz="1200" dirty="0"/>
              <a:t>) 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     *--s = '-';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 </a:t>
            </a:r>
            <a:endParaRPr lang="he-IL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</a:t>
            </a:r>
            <a:r>
              <a:rPr lang="en-US" sz="1200" dirty="0" err="1"/>
              <a:t>myPrints</a:t>
            </a:r>
            <a:r>
              <a:rPr lang="en-US" sz="1200" dirty="0"/>
              <a:t>(s);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he-IL" sz="1200" dirty="0"/>
              <a:t>{</a:t>
            </a:r>
          </a:p>
          <a:p>
            <a:pPr marL="0" indent="0" algn="l" defTabSz="633413" rtl="0">
              <a:spcBef>
                <a:spcPct val="0"/>
              </a:spcBef>
              <a:buNone/>
            </a:pPr>
            <a:endParaRPr lang="he-IL" sz="1200" dirty="0"/>
          </a:p>
          <a:p>
            <a:pPr marL="0" indent="0" algn="l" defTabSz="633413" rtl="0">
              <a:spcBef>
                <a:spcPct val="0"/>
              </a:spcBef>
              <a:buNone/>
            </a:pPr>
            <a:r>
              <a:rPr lang="en-US" sz="1200" dirty="0"/>
              <a:t>	</a:t>
            </a:r>
            <a:endParaRPr lang="he-IL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דוגמא בשילוב </a:t>
            </a:r>
            <a:r>
              <a:rPr lang="en-US" dirty="0" smtClean="0"/>
              <a:t>void*</a:t>
            </a:r>
            <a:endParaRPr lang="he-IL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5403786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he-IL" dirty="0" smtClean="0"/>
              <a:t>כתוב פונקציה המקבלת את הפרמטרים הבאים:</a:t>
            </a:r>
          </a:p>
          <a:p>
            <a:pPr lvl="1"/>
            <a:r>
              <a:rPr lang="he-IL" dirty="0" smtClean="0"/>
              <a:t>מחרוזת המייצגת שם של טיפוס</a:t>
            </a:r>
            <a:r>
              <a:rPr lang="he-IL" dirty="0"/>
              <a:t>.</a:t>
            </a:r>
            <a:r>
              <a:rPr lang="he-IL" dirty="0" smtClean="0"/>
              <a:t> האפשרויות: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, char, double</a:t>
            </a:r>
            <a:endParaRPr lang="he-IL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*</a:t>
            </a:r>
            <a:r>
              <a:rPr lang="he-IL" dirty="0" smtClean="0"/>
              <a:t> בו הפונקציה תעדכן אורך מערך</a:t>
            </a:r>
          </a:p>
          <a:p>
            <a:pPr lvl="1"/>
            <a:r>
              <a:rPr lang="he-IL" dirty="0" smtClean="0"/>
              <a:t>מספר אינו ידוע של מערכים מהטיפוס שהתקבל. </a:t>
            </a:r>
          </a:p>
          <a:p>
            <a:pPr lvl="1"/>
            <a:r>
              <a:rPr lang="he-IL" dirty="0" smtClean="0"/>
              <a:t>האיבר האחרון צריך להיות </a:t>
            </a:r>
            <a:r>
              <a:rPr lang="en-US" dirty="0" smtClean="0"/>
              <a:t>NULL</a:t>
            </a:r>
            <a:endParaRPr lang="he-IL" dirty="0" smtClean="0"/>
          </a:p>
          <a:p>
            <a:pPr lvl="1"/>
            <a:endParaRPr lang="he-IL" dirty="0" smtClean="0"/>
          </a:p>
          <a:p>
            <a:r>
              <a:rPr lang="he-IL" dirty="0" smtClean="0"/>
              <a:t>הפונקציה תייצר מערך חדש באורך מספר המערכים שהתקבלו, ותשים בכל איבר את האיבר הראשון מהמערך המתאים ברשימה</a:t>
            </a:r>
          </a:p>
          <a:p>
            <a:pPr algn="l" rtl="0">
              <a:buFont typeface="Wingdings 2" pitchFamily="18" charset="2"/>
              <a:buNone/>
            </a:pPr>
            <a:endParaRPr lang="en-US" sz="2300" dirty="0"/>
          </a:p>
          <a:p>
            <a:pPr algn="l" rtl="0">
              <a:buFont typeface="Wingdings 2" pitchFamily="18" charset="2"/>
              <a:buNone/>
            </a:pPr>
            <a:endParaRPr lang="he-IL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דוגמא בשילוב </a:t>
            </a:r>
            <a:r>
              <a:rPr lang="en-US" dirty="0" smtClean="0"/>
              <a:t>void*</a:t>
            </a:r>
            <a:endParaRPr lang="he-IL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371600" y="1169930"/>
            <a:ext cx="10259568" cy="568807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he-IL" dirty="0" smtClean="0"/>
              <a:t>דוגמא:</a:t>
            </a:r>
          </a:p>
          <a:p>
            <a:pPr algn="l" rtl="0">
              <a:buFont typeface="Wingdings 2" pitchFamily="18" charset="2"/>
              <a:buNone/>
            </a:pPr>
            <a:r>
              <a:rPr lang="en-US" sz="2300" dirty="0"/>
              <a:t>int arr1[]={1,2,3}; </a:t>
            </a:r>
            <a:endParaRPr lang="he-IL" sz="2300" dirty="0"/>
          </a:p>
          <a:p>
            <a:pPr algn="l" rtl="0">
              <a:buFont typeface="Wingdings 2" pitchFamily="18" charset="2"/>
              <a:buNone/>
            </a:pPr>
            <a:r>
              <a:rPr lang="en-US" sz="2300" dirty="0"/>
              <a:t>Int arr2[]={6,3,7,8,2};</a:t>
            </a:r>
          </a:p>
          <a:p>
            <a:pPr algn="l" rtl="0">
              <a:buFont typeface="Wingdings 2" pitchFamily="18" charset="2"/>
              <a:buNone/>
            </a:pPr>
            <a:r>
              <a:rPr lang="en-US" sz="2300" dirty="0"/>
              <a:t>int arr3[]={8,7,6,5};</a:t>
            </a:r>
          </a:p>
          <a:p>
            <a:pPr algn="l" rtl="0">
              <a:buFont typeface="Wingdings 2" pitchFamily="18" charset="2"/>
              <a:buNone/>
            </a:pPr>
            <a:r>
              <a:rPr lang="en-US" sz="2300" dirty="0" smtClean="0"/>
              <a:t>int</a:t>
            </a:r>
            <a:r>
              <a:rPr lang="en-US" sz="2300" dirty="0"/>
              <a:t>* </a:t>
            </a:r>
            <a:r>
              <a:rPr lang="en-US" sz="2300" dirty="0" err="1"/>
              <a:t>newArr</a:t>
            </a:r>
            <a:r>
              <a:rPr lang="en-US" sz="2300" dirty="0"/>
              <a:t> = (int*)</a:t>
            </a:r>
            <a:r>
              <a:rPr lang="en-US" sz="2300" dirty="0" err="1"/>
              <a:t>createArrayFromFirstElem</a:t>
            </a:r>
            <a:r>
              <a:rPr lang="en-US" sz="2300" dirty="0"/>
              <a:t>(</a:t>
            </a:r>
          </a:p>
          <a:p>
            <a:pPr algn="l" rtl="0">
              <a:buFont typeface="Wingdings 2" pitchFamily="18" charset="2"/>
              <a:buNone/>
            </a:pPr>
            <a:r>
              <a:rPr lang="en-US" sz="2300" dirty="0"/>
              <a:t>				"int", &amp;size, arr1, arr2, arr3, NULL);</a:t>
            </a:r>
            <a:endParaRPr lang="he-IL" sz="2300" dirty="0"/>
          </a:p>
          <a:p>
            <a:r>
              <a:rPr lang="he-IL" sz="3200" dirty="0" smtClean="0">
                <a:sym typeface="Wingdings" pitchFamily="2" charset="2"/>
              </a:rPr>
              <a:t> ייווצר מערך מטיפוס </a:t>
            </a:r>
            <a:r>
              <a:rPr lang="en-US" sz="3200" dirty="0" smtClean="0">
                <a:sym typeface="Wingdings" pitchFamily="2" charset="2"/>
              </a:rPr>
              <a:t>int</a:t>
            </a:r>
            <a:r>
              <a:rPr lang="he-IL" sz="3200" dirty="0" smtClean="0">
                <a:sym typeface="Wingdings" pitchFamily="2" charset="2"/>
              </a:rPr>
              <a:t> עם 3 איברים: </a:t>
            </a:r>
            <a:r>
              <a:rPr lang="en-US" sz="3200" dirty="0" smtClean="0">
                <a:sym typeface="Wingdings" pitchFamily="2" charset="2"/>
              </a:rPr>
              <a:t>1, 6, 8</a:t>
            </a:r>
          </a:p>
          <a:p>
            <a:pPr algn="l" rtl="0">
              <a:buFont typeface="Wingdings 2" pitchFamily="18" charset="2"/>
              <a:buNone/>
            </a:pPr>
            <a:endParaRPr lang="en-US" sz="2300" dirty="0"/>
          </a:p>
          <a:p>
            <a:pPr>
              <a:buClr>
                <a:srgbClr val="727CA3"/>
              </a:buClr>
            </a:pPr>
            <a:r>
              <a:rPr lang="he-IL" dirty="0"/>
              <a:t>ה </a:t>
            </a:r>
            <a:r>
              <a:rPr lang="en-US" dirty="0"/>
              <a:t>prototype</a:t>
            </a:r>
            <a:r>
              <a:rPr lang="he-IL" dirty="0"/>
              <a:t> של הפונקציה יהיה:</a:t>
            </a:r>
            <a:endParaRPr lang="en-US" dirty="0"/>
          </a:p>
          <a:p>
            <a:pPr marL="0" indent="0" algn="l" defTabSz="506413" rtl="0">
              <a:spcBef>
                <a:spcPct val="0"/>
              </a:spcBef>
              <a:buNone/>
            </a:pPr>
            <a:r>
              <a:rPr lang="en-US" sz="2300" dirty="0" smtClean="0"/>
              <a:t>void</a:t>
            </a:r>
            <a:r>
              <a:rPr lang="en-US" sz="2300" dirty="0"/>
              <a:t>* </a:t>
            </a:r>
            <a:r>
              <a:rPr lang="en-US" sz="2300" dirty="0" err="1"/>
              <a:t>createArrayFromFirstElem</a:t>
            </a:r>
            <a:r>
              <a:rPr lang="en-US" sz="2300" dirty="0"/>
              <a:t>(char* type, int* size, void* arr, ...);</a:t>
            </a:r>
          </a:p>
          <a:p>
            <a:pPr marL="0" indent="0">
              <a:buNone/>
            </a:pPr>
            <a:endParaRPr lang="en-US" sz="2300" dirty="0"/>
          </a:p>
          <a:p>
            <a:pPr algn="l" rtl="0">
              <a:buFont typeface="Wingdings 2" pitchFamily="18" charset="2"/>
              <a:buNone/>
            </a:pPr>
            <a:endParaRPr lang="en-US" sz="2300" dirty="0"/>
          </a:p>
          <a:p>
            <a:pPr algn="l" rtl="0">
              <a:buFont typeface="Wingdings 2" pitchFamily="18" charset="2"/>
              <a:buNone/>
            </a:pPr>
            <a:endParaRPr lang="he-IL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19536" y="980728"/>
            <a:ext cx="84249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787962" y="249542"/>
            <a:ext cx="4680520" cy="6509065"/>
          </a:xfrm>
        </p:spPr>
        <p:txBody>
          <a:bodyPr>
            <a:noAutofit/>
          </a:bodyPr>
          <a:lstStyle/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stdarg.h</a:t>
            </a:r>
            <a:r>
              <a:rPr lang="en-US" sz="1600" dirty="0"/>
              <a:t>&gt;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  <a:endParaRPr lang="he-IL" sz="1600" dirty="0"/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 </a:t>
            </a:r>
            <a:endParaRPr lang="he-IL" sz="1600" dirty="0"/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void* </a:t>
            </a:r>
            <a:r>
              <a:rPr lang="en-US" sz="1600" dirty="0" err="1"/>
              <a:t>createArrayFromFirstElem</a:t>
            </a:r>
            <a:r>
              <a:rPr lang="en-US" sz="1600" dirty="0"/>
              <a:t>(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  char* type, </a:t>
            </a:r>
            <a:r>
              <a:rPr lang="en-US" sz="1600" dirty="0" err="1"/>
              <a:t>int</a:t>
            </a:r>
            <a:r>
              <a:rPr lang="en-US" sz="1600" dirty="0"/>
              <a:t>* size, void* </a:t>
            </a:r>
            <a:r>
              <a:rPr lang="en-US" sz="1600" dirty="0" err="1"/>
              <a:t>arr</a:t>
            </a:r>
            <a:r>
              <a:rPr lang="en-US" sz="1600" dirty="0"/>
              <a:t>, ...)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{</a:t>
            </a:r>
            <a:endParaRPr lang="he-IL" sz="1600" dirty="0"/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arrType</a:t>
            </a:r>
            <a:r>
              <a:rPr lang="en-US" sz="1600" dirty="0"/>
              <a:t>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void* </a:t>
            </a:r>
            <a:r>
              <a:rPr lang="en-US" sz="1600" dirty="0" err="1"/>
              <a:t>currentArr</a:t>
            </a:r>
            <a:r>
              <a:rPr lang="en-US" sz="1600" dirty="0"/>
              <a:t>,  *</a:t>
            </a:r>
            <a:r>
              <a:rPr lang="en-US" sz="1600" dirty="0" err="1"/>
              <a:t>newArr</a:t>
            </a:r>
            <a:r>
              <a:rPr lang="en-US" sz="1600" dirty="0"/>
              <a:t>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va_list</a:t>
            </a:r>
            <a:r>
              <a:rPr lang="en-US" sz="1600" dirty="0"/>
              <a:t>  arrays;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he-IL" sz="1600" dirty="0"/>
              <a:t>	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b="1" dirty="0">
                <a:solidFill>
                  <a:srgbClr val="009900"/>
                </a:solidFill>
              </a:rPr>
              <a:t>	// count number of arrays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va_start</a:t>
            </a:r>
            <a:r>
              <a:rPr lang="en-US" sz="1600" dirty="0"/>
              <a:t>(arrays, </a:t>
            </a:r>
            <a:r>
              <a:rPr lang="en-US" sz="1600" dirty="0" err="1"/>
              <a:t>arr</a:t>
            </a:r>
            <a:r>
              <a:rPr lang="en-US" sz="1600" dirty="0"/>
              <a:t>);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currentArr</a:t>
            </a:r>
            <a:r>
              <a:rPr lang="en-US" sz="1600" dirty="0"/>
              <a:t> = </a:t>
            </a:r>
            <a:r>
              <a:rPr lang="en-US" sz="1600" dirty="0" err="1"/>
              <a:t>arr</a:t>
            </a:r>
            <a:r>
              <a:rPr lang="en-US" sz="1600" dirty="0"/>
              <a:t>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*size = 0;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   </a:t>
            </a:r>
            <a:r>
              <a:rPr lang="en-US" sz="1600" dirty="0" smtClean="0"/>
              <a:t>  while </a:t>
            </a:r>
            <a:r>
              <a:rPr lang="en-US" sz="1600" dirty="0"/>
              <a:t>(</a:t>
            </a:r>
            <a:r>
              <a:rPr lang="en-US" sz="1600" dirty="0" err="1"/>
              <a:t>currentArr</a:t>
            </a:r>
            <a:r>
              <a:rPr lang="en-US" sz="1600" dirty="0"/>
              <a:t> != NULL) </a:t>
            </a:r>
            <a:r>
              <a:rPr lang="he-IL" sz="1600" dirty="0"/>
              <a:t>}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	(*size)++;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	</a:t>
            </a:r>
            <a:r>
              <a:rPr lang="en-US" sz="1600" dirty="0" err="1"/>
              <a:t>currentArr</a:t>
            </a:r>
            <a:r>
              <a:rPr lang="en-US" sz="1600" dirty="0"/>
              <a:t> = </a:t>
            </a:r>
            <a:r>
              <a:rPr lang="en-US" sz="1600" dirty="0" err="1"/>
              <a:t>va_arg</a:t>
            </a:r>
            <a:r>
              <a:rPr lang="en-US" sz="1600" dirty="0"/>
              <a:t>(arrays, void*);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he-IL" sz="1600" dirty="0"/>
              <a:t> </a:t>
            </a:r>
            <a:r>
              <a:rPr lang="he-IL" sz="1600" dirty="0" smtClean="0"/>
              <a:t>  </a:t>
            </a:r>
            <a:r>
              <a:rPr lang="en-US" sz="1600" dirty="0" err="1" smtClean="0"/>
              <a:t>va_end</a:t>
            </a:r>
            <a:r>
              <a:rPr lang="en-US" sz="1600" dirty="0" smtClean="0"/>
              <a:t>(arrays);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 smtClean="0"/>
              <a:t>   if(*size == 0)  return NULL;</a:t>
            </a:r>
            <a:endParaRPr lang="en-US" sz="1600" dirty="0"/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   type = </a:t>
            </a:r>
            <a:r>
              <a:rPr lang="en-US" sz="1600" dirty="0" err="1"/>
              <a:t>strlwr</a:t>
            </a:r>
            <a:r>
              <a:rPr lang="en-US" sz="1600" dirty="0"/>
              <a:t>(type</a:t>
            </a:r>
            <a:r>
              <a:rPr lang="en-US" sz="1600" dirty="0">
                <a:solidFill>
                  <a:srgbClr val="00B050"/>
                </a:solidFill>
              </a:rPr>
              <a:t>); //lower case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va_start</a:t>
            </a:r>
            <a:r>
              <a:rPr lang="en-US" sz="1600" dirty="0"/>
              <a:t>(arrays, size);</a:t>
            </a:r>
          </a:p>
          <a:p>
            <a:pPr marL="274320" indent="-274320" algn="l" defTabSz="506413" rtl="0">
              <a:spcBef>
                <a:spcPct val="0"/>
              </a:spcBef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35168" y="197243"/>
            <a:ext cx="6096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(type,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 == 0)    {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(*size*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>
              <a:buClr>
                <a:srgbClr val="0070C0"/>
              </a:buClr>
              <a:defRPr/>
            </a:pP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         for (i=0 ; i &lt; *size ; i</a:t>
            </a:r>
            <a:r>
              <a:rPr lang="nn-N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int*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tempArr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va_arg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int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*);</a:t>
            </a:r>
          </a:p>
          <a:p>
            <a:pPr>
              <a:buClr>
                <a:srgbClr val="0070C0"/>
              </a:buClr>
              <a:defRPr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((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int*)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)[i]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  <a:endParaRPr lang="nn-N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else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(strcmp(type, "char") == 0)   {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(*size*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(char));</a:t>
            </a:r>
          </a:p>
          <a:p>
            <a:pPr>
              <a:buClr>
                <a:srgbClr val="0070C0"/>
              </a:buClr>
              <a:defRPr/>
            </a:pP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         for (i=0 ; i &lt; *size ; i</a:t>
            </a:r>
            <a:r>
              <a:rPr lang="nn-N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++){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char*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va_arg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char*);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((char*)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)[i]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0];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nn-N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else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(strcmp(type, "double") == 0)   {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(*size*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(double));</a:t>
            </a:r>
          </a:p>
          <a:p>
            <a:pPr>
              <a:buClr>
                <a:srgbClr val="0070C0"/>
              </a:buClr>
              <a:defRPr/>
            </a:pP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         for (i=0 ; i &lt; *size ; </a:t>
            </a:r>
            <a:r>
              <a:rPr lang="nn-NO" sz="1600" dirty="0">
                <a:latin typeface="Arial" panose="020B0604020202020204" pitchFamily="34" charset="0"/>
                <a:cs typeface="Arial" panose="020B0604020202020204" pitchFamily="34" charset="0"/>
              </a:rPr>
              <a:t>i++){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double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va_arg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*);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*)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)[i]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tempArr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0];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}</a:t>
            </a:r>
            <a:endParaRPr lang="nn-N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else 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invalid array type..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pPr>
              <a:buClr>
                <a:srgbClr val="0070C0"/>
              </a:buClr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70C0"/>
              </a:buClr>
              <a:defRPr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va_end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(arrays);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0070C0"/>
              </a:buClr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createArrayFromFirstElem</a:t>
            </a:r>
            <a:endParaRPr lang="he-IL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922308" y="6238875"/>
            <a:ext cx="5422164" cy="619125"/>
          </a:xfrm>
          <a:prstGeom prst="wedgeRectCallout">
            <a:avLst>
              <a:gd name="adj1" fmla="val -86388"/>
              <a:gd name="adj2" fmla="val -26750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 כאשר עובדים עם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  לדוגמא בסביבת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he-IL" sz="1600" b="1" dirty="0">
                <a:latin typeface="Arial" panose="020B0604020202020204" pitchFamily="34" charset="0"/>
                <a:cs typeface="Arial" panose="020B0604020202020204" pitchFamily="34" charset="0"/>
              </a:rPr>
              <a:t> יש לאתחל את הרשימה משם המשתנה שלפני ה 3 </a:t>
            </a:r>
            <a:r>
              <a:rPr lang="he-I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נקודות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יצירת ראשי תיבות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915988" y="871651"/>
            <a:ext cx="9324528" cy="5616624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      </a:t>
            </a:r>
            <a:r>
              <a:rPr lang="he-IL" sz="1600" dirty="0"/>
              <a:t>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arr1[]={1,2,3}, arr2[]={6,3,7,8,2}, arr3[]={8,7,6,5};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* </a:t>
            </a:r>
            <a:r>
              <a:rPr lang="en-US" sz="1600" dirty="0" err="1"/>
              <a:t>newArr</a:t>
            </a:r>
            <a:r>
              <a:rPr lang="en-US" sz="1600" dirty="0"/>
              <a:t> = (</a:t>
            </a:r>
            <a:r>
              <a:rPr lang="en-US" sz="1600" dirty="0" err="1"/>
              <a:t>int</a:t>
            </a:r>
            <a:r>
              <a:rPr lang="en-US" sz="1600" dirty="0"/>
              <a:t>*)</a:t>
            </a:r>
            <a:r>
              <a:rPr lang="en-US" sz="1600" dirty="0" err="1"/>
              <a:t>createArrayFromFirstElem</a:t>
            </a:r>
            <a:r>
              <a:rPr lang="en-US" sz="1600" dirty="0"/>
              <a:t>("</a:t>
            </a:r>
            <a:r>
              <a:rPr lang="en-US" sz="1600" dirty="0" err="1"/>
              <a:t>int</a:t>
            </a:r>
            <a:r>
              <a:rPr lang="en-US" sz="1600" dirty="0"/>
              <a:t>", &amp;size, arr1, arr2, arr3, NULL);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nn-NO" sz="1600" dirty="0"/>
              <a:t>	for (i=0 ; i &lt; size ; i++)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                 </a:t>
            </a:r>
            <a:r>
              <a:rPr lang="en-US" sz="1600" dirty="0" err="1"/>
              <a:t>printf</a:t>
            </a:r>
            <a:r>
              <a:rPr lang="en-US" sz="1600" dirty="0"/>
              <a:t>("%d ", </a:t>
            </a:r>
            <a:r>
              <a:rPr lang="en-US" sz="1600" dirty="0" err="1"/>
              <a:t>newArr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free(</a:t>
            </a:r>
            <a:r>
              <a:rPr lang="en-US" sz="1600" dirty="0" err="1"/>
              <a:t>newArr</a:t>
            </a:r>
            <a:r>
              <a:rPr lang="en-US" sz="1600" dirty="0"/>
              <a:t>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{    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 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    }    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char str1[]="</a:t>
            </a:r>
            <a:r>
              <a:rPr lang="en-US" sz="1600" dirty="0" err="1"/>
              <a:t>Gogo</a:t>
            </a:r>
            <a:r>
              <a:rPr lang="en-US" sz="1600" dirty="0"/>
              <a:t>", str2[]="</a:t>
            </a:r>
            <a:r>
              <a:rPr lang="en-US" sz="1600" dirty="0" err="1"/>
              <a:t>Ooops</a:t>
            </a:r>
            <a:r>
              <a:rPr lang="en-US" sz="1600" dirty="0"/>
              <a:t>!", str3[]="Orange", str4[]="Ding-Dong!";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size,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char* </a:t>
            </a:r>
            <a:r>
              <a:rPr lang="en-US" sz="1600" dirty="0" err="1"/>
              <a:t>newArr</a:t>
            </a:r>
            <a:r>
              <a:rPr lang="en-US" sz="1600" dirty="0"/>
              <a:t> = (char*)</a:t>
            </a:r>
            <a:r>
              <a:rPr lang="en-US" sz="1600" dirty="0" err="1"/>
              <a:t>createArrayFromFirstElem</a:t>
            </a:r>
            <a:r>
              <a:rPr lang="en-US" sz="1600" dirty="0"/>
              <a:t>("char", &amp;size, str1, str2, str3, str4, NULL);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nn-NO" sz="1600" dirty="0"/>
              <a:t>	for (i=0 ; i &lt; size ; i++)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       </a:t>
            </a:r>
            <a:r>
              <a:rPr lang="en-US" sz="1600" dirty="0" err="1"/>
              <a:t>printf</a:t>
            </a:r>
            <a:r>
              <a:rPr lang="en-US" sz="1600" dirty="0"/>
              <a:t>("%c ", </a:t>
            </a:r>
            <a:r>
              <a:rPr lang="en-US" sz="1600" dirty="0" err="1"/>
              <a:t>newArr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	free(</a:t>
            </a:r>
            <a:r>
              <a:rPr lang="en-US" sz="1600" dirty="0" err="1"/>
              <a:t>newArr</a:t>
            </a:r>
            <a:r>
              <a:rPr lang="en-US" sz="1600" dirty="0"/>
              <a:t>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{    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{</a:t>
            </a:r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5517232"/>
            <a:ext cx="25241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מצביע לפונקציה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003921" y="1060955"/>
            <a:ext cx="6172200" cy="3667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21" y="4986024"/>
            <a:ext cx="751522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1" y="1999896"/>
            <a:ext cx="4905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e-IL" sz="4000" dirty="0"/>
              <a:t>ביחידה זו למדנו:</a:t>
            </a:r>
            <a:endParaRPr lang="en-US" sz="4000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Variadic </a:t>
            </a:r>
            <a:r>
              <a:rPr lang="en-US" sz="2800" dirty="0"/>
              <a:t>Function</a:t>
            </a:r>
            <a:endParaRPr lang="he-IL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he-IL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he-IL" dirty="0"/>
              <a:t>ביחידה זו נלמד: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371600" y="1282149"/>
            <a:ext cx="10259568" cy="5305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Variadic Function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Variadic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הגדרה: פונקציה המקבלת מספר פרמטרים משתנה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Variadic Function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עד היום ראינו כי בהגדרת הפונקציה רושמים את כל הפרמטרים שעליה לקבל </a:t>
            </a:r>
          </a:p>
          <a:p>
            <a:r>
              <a:rPr lang="he-IL" dirty="0" smtClean="0"/>
              <a:t>בקריאה לפונקציה יש לשלוח לה בדיוק כמות זו של ארגומנטים</a:t>
            </a:r>
          </a:p>
          <a:p>
            <a:r>
              <a:rPr lang="en-US" dirty="0" smtClean="0"/>
              <a:t>Variadic Function</a:t>
            </a:r>
            <a:r>
              <a:rPr lang="he-IL" dirty="0" smtClean="0"/>
              <a:t> היא פונקציה היכולה לקבל מספר משתנה של פרמטרים בכל פעם</a:t>
            </a:r>
          </a:p>
          <a:p>
            <a:r>
              <a:rPr lang="he-IL" dirty="0" smtClean="0"/>
              <a:t> </a:t>
            </a:r>
            <a:r>
              <a:rPr lang="en-US" dirty="0" smtClean="0"/>
              <a:t>variable argument list</a:t>
            </a: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Variadic Function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01213" y="1272316"/>
            <a:ext cx="10475878" cy="5393954"/>
          </a:xfrm>
        </p:spPr>
        <p:txBody>
          <a:bodyPr>
            <a:normAutofit fontScale="92500" lnSpcReduction="10000"/>
          </a:bodyPr>
          <a:lstStyle/>
          <a:p>
            <a:r>
              <a:rPr lang="he-IL" sz="4200" dirty="0" smtClean="0"/>
              <a:t>נוכל לכתוב פונקציה המחשבת ממוצע, וכל פעם נעביר לה מספר שונה של משתנים בלי לייצר מערך (במקרה הפרטי הזה הפרמטר הראשון יהיה מספר המספרים המועברים):</a:t>
            </a:r>
            <a:endParaRPr lang="en-US" sz="4200" dirty="0" smtClean="0"/>
          </a:p>
          <a:p>
            <a:pPr lvl="1" algn="l" rtl="0">
              <a:buFont typeface="Wingdings 2" pitchFamily="18" charset="2"/>
              <a:buNone/>
            </a:pPr>
            <a:r>
              <a:rPr lang="en-US" sz="3100" dirty="0" err="1" smtClean="0"/>
              <a:t>calcAverage</a:t>
            </a:r>
            <a:r>
              <a:rPr lang="en-US" sz="3100" dirty="0" smtClean="0"/>
              <a:t>(4,3,4,7,2);</a:t>
            </a:r>
          </a:p>
          <a:p>
            <a:pPr lvl="1" algn="l" rtl="0">
              <a:buFont typeface="Wingdings 2" pitchFamily="18" charset="2"/>
              <a:buNone/>
            </a:pPr>
            <a:r>
              <a:rPr lang="en-US" sz="3100" dirty="0" err="1" smtClean="0"/>
              <a:t>calcAverage</a:t>
            </a:r>
            <a:r>
              <a:rPr lang="en-US" sz="3100" dirty="0" smtClean="0"/>
              <a:t>(8,3,4,7,2,8,2,3,4);</a:t>
            </a:r>
          </a:p>
          <a:p>
            <a:r>
              <a:rPr lang="he-IL" sz="4600" dirty="0" smtClean="0"/>
              <a:t>דוגמא ל- </a:t>
            </a:r>
            <a:r>
              <a:rPr lang="en-US" sz="4600" dirty="0" smtClean="0"/>
              <a:t>Variadic Function</a:t>
            </a:r>
            <a:r>
              <a:rPr lang="he-IL" sz="4600" dirty="0" smtClean="0"/>
              <a:t> שאנחנו מכירים:</a:t>
            </a:r>
          </a:p>
          <a:p>
            <a:pPr marL="530352" lvl="1" indent="0" algn="l" rtl="0">
              <a:buNone/>
            </a:pPr>
            <a:r>
              <a:rPr lang="en-US" sz="3100" dirty="0" err="1" smtClean="0"/>
              <a:t>printf</a:t>
            </a:r>
            <a:r>
              <a:rPr lang="en-US" sz="3100" dirty="0" smtClean="0"/>
              <a:t>, </a:t>
            </a:r>
            <a:r>
              <a:rPr lang="en-US" sz="3100" dirty="0" err="1" smtClean="0"/>
              <a:t>scanf</a:t>
            </a:r>
            <a:endParaRPr lang="he-IL" sz="3100" dirty="0" smtClean="0"/>
          </a:p>
          <a:p>
            <a:r>
              <a:rPr lang="he-IL" sz="4200" dirty="0" smtClean="0"/>
              <a:t>הפונקציה נרשמת עם ...</a:t>
            </a:r>
          </a:p>
          <a:p>
            <a:pPr marL="569913" indent="0" algn="l" rtl="0">
              <a:buNone/>
            </a:pPr>
            <a:r>
              <a:rPr lang="en-US" sz="3100" dirty="0" err="1" smtClean="0"/>
              <a:t>calcAverage</a:t>
            </a:r>
            <a:r>
              <a:rPr lang="en-US" sz="3100" dirty="0" smtClean="0"/>
              <a:t>(int count,…);</a:t>
            </a:r>
            <a:endParaRPr lang="he-IL" dirty="0" smtClean="0"/>
          </a:p>
          <a:p>
            <a:pPr lvl="1" algn="l" rtl="0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5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עבודה עם </a:t>
            </a:r>
            <a:r>
              <a:rPr lang="en-US" dirty="0" smtClean="0"/>
              <a:t>Variadic Function</a:t>
            </a:r>
            <a:endParaRPr lang="he-IL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69651" y="1282148"/>
            <a:ext cx="11600675" cy="5575851"/>
          </a:xfrm>
        </p:spPr>
        <p:txBody>
          <a:bodyPr>
            <a:normAutofit/>
          </a:bodyPr>
          <a:lstStyle/>
          <a:p>
            <a:r>
              <a:rPr lang="he-IL" dirty="0" smtClean="0"/>
              <a:t>לכתיבת </a:t>
            </a:r>
            <a:r>
              <a:rPr lang="en-US" dirty="0" smtClean="0"/>
              <a:t>Variadic Function</a:t>
            </a:r>
            <a:r>
              <a:rPr lang="he-IL" dirty="0"/>
              <a:t> </a:t>
            </a:r>
            <a:r>
              <a:rPr lang="he-IL" dirty="0" smtClean="0"/>
              <a:t>יש צורך לעשות </a:t>
            </a:r>
            <a:r>
              <a:rPr lang="en-US" dirty="0" smtClean="0"/>
              <a:t>include</a:t>
            </a:r>
            <a:r>
              <a:rPr lang="he-IL" dirty="0" smtClean="0"/>
              <a:t> ל </a:t>
            </a:r>
            <a:r>
              <a:rPr lang="en-US" dirty="0" err="1" smtClean="0"/>
              <a:t>stdarg.h</a:t>
            </a:r>
            <a:r>
              <a:rPr lang="he-IL" dirty="0" smtClean="0"/>
              <a:t> </a:t>
            </a:r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va_list</a:t>
            </a:r>
            <a:r>
              <a:rPr lang="he-IL" dirty="0" smtClean="0">
                <a:solidFill>
                  <a:schemeClr val="tx1"/>
                </a:solidFill>
              </a:rPr>
              <a:t> – טיפוס שיכיל את </a:t>
            </a:r>
            <a:r>
              <a:rPr lang="he-IL" u="sng" dirty="0" smtClean="0">
                <a:solidFill>
                  <a:schemeClr val="tx1"/>
                </a:solidFill>
              </a:rPr>
              <a:t>רשימת</a:t>
            </a:r>
            <a:r>
              <a:rPr lang="he-IL" dirty="0" smtClean="0">
                <a:solidFill>
                  <a:schemeClr val="tx1"/>
                </a:solidFill>
              </a:rPr>
              <a:t> הפרמטרים שהועברה לפונקציה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va_start</a:t>
            </a:r>
            <a:r>
              <a:rPr lang="he-IL" dirty="0" smtClean="0">
                <a:solidFill>
                  <a:schemeClr val="tx1"/>
                </a:solidFill>
              </a:rPr>
              <a:t> –</a:t>
            </a:r>
            <a:r>
              <a:rPr lang="he-IL" dirty="0">
                <a:solidFill>
                  <a:schemeClr val="tx1"/>
                </a:solidFill>
              </a:rPr>
              <a:t>מ</a:t>
            </a:r>
            <a:r>
              <a:rPr lang="he-IL" dirty="0" smtClean="0">
                <a:solidFill>
                  <a:schemeClr val="tx1"/>
                </a:solidFill>
              </a:rPr>
              <a:t>אתחל את </a:t>
            </a:r>
            <a:r>
              <a:rPr lang="he-IL" u="sng" dirty="0" smtClean="0">
                <a:solidFill>
                  <a:schemeClr val="tx1"/>
                </a:solidFill>
              </a:rPr>
              <a:t>הרשימה</a:t>
            </a:r>
            <a:r>
              <a:rPr lang="he-IL" dirty="0" smtClean="0">
                <a:solidFill>
                  <a:schemeClr val="tx1"/>
                </a:solidFill>
              </a:rPr>
              <a:t> הנ"ל החל מפרמטר מסוים, </a:t>
            </a:r>
          </a:p>
          <a:p>
            <a:pPr lvl="1"/>
            <a:r>
              <a:rPr lang="he-IL" dirty="0" smtClean="0">
                <a:solidFill>
                  <a:schemeClr val="tx1"/>
                </a:solidFill>
              </a:rPr>
              <a:t>הקומפיילר </a:t>
            </a:r>
            <a:r>
              <a:rPr lang="en-US" dirty="0" err="1" smtClean="0">
                <a:solidFill>
                  <a:schemeClr val="tx1"/>
                </a:solidFill>
              </a:rPr>
              <a:t>gcc</a:t>
            </a:r>
            <a:r>
              <a:rPr lang="he-IL" dirty="0" smtClean="0">
                <a:solidFill>
                  <a:schemeClr val="tx1"/>
                </a:solidFill>
              </a:rPr>
              <a:t> דורש שיהיה הפרמטר לפני ה ...</a:t>
            </a:r>
          </a:p>
          <a:p>
            <a:pPr lvl="1"/>
            <a:r>
              <a:rPr lang="he-IL" dirty="0" smtClean="0"/>
              <a:t>כל </a:t>
            </a:r>
            <a:r>
              <a:rPr lang="en-US" dirty="0" smtClean="0"/>
              <a:t>Variadic Function</a:t>
            </a:r>
            <a:r>
              <a:rPr lang="he-IL" dirty="0" smtClean="0"/>
              <a:t> צריכה לקבל לפחות פרמטר אחד</a:t>
            </a:r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va_arg</a:t>
            </a:r>
            <a:r>
              <a:rPr lang="he-IL" dirty="0" smtClean="0">
                <a:solidFill>
                  <a:schemeClr val="tx1"/>
                </a:solidFill>
              </a:rPr>
              <a:t> – מחזיר את האיבר הבא מהרשימה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va_end</a:t>
            </a:r>
            <a:r>
              <a:rPr lang="he-IL" dirty="0" smtClean="0">
                <a:solidFill>
                  <a:schemeClr val="tx1"/>
                </a:solidFill>
              </a:rPr>
              <a:t> - משחרר את איברי הרשימה שהוקצתה ע"י </a:t>
            </a:r>
            <a:r>
              <a:rPr lang="en-US" dirty="0" err="1" smtClean="0">
                <a:solidFill>
                  <a:schemeClr val="tx1"/>
                </a:solidFill>
              </a:rPr>
              <a:t>va_list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618148" y="98884"/>
            <a:ext cx="8363272" cy="1423628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דוגמא למימוש </a:t>
            </a:r>
            <a:r>
              <a:rPr lang="en-US" dirty="0" smtClean="0"/>
              <a:t>Variadic Function</a:t>
            </a:r>
            <a:endParaRPr lang="he-IL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764232" y="0"/>
            <a:ext cx="8229600" cy="5184576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stdarg.h</a:t>
            </a:r>
            <a:r>
              <a:rPr lang="en-US" sz="1800" b="1" dirty="0"/>
              <a:t>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double </a:t>
            </a:r>
            <a:r>
              <a:rPr lang="en-US" sz="1800" dirty="0" err="1"/>
              <a:t>calcAverage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count, ...)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{</a:t>
            </a:r>
            <a:endParaRPr lang="he-IL" sz="18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va_list</a:t>
            </a:r>
            <a:r>
              <a:rPr lang="en-US" sz="1800" dirty="0"/>
              <a:t>   numbers;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int</a:t>
            </a:r>
            <a:r>
              <a:rPr lang="en-US" sz="1800" dirty="0"/>
              <a:t> sum=0, </a:t>
            </a:r>
            <a:r>
              <a:rPr lang="en-US" sz="1800" dirty="0" err="1"/>
              <a:t>i</a:t>
            </a:r>
            <a:r>
              <a:rPr lang="en-US" sz="18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800" dirty="0"/>
              <a:t>   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 err="1"/>
              <a:t>va_start</a:t>
            </a:r>
            <a:r>
              <a:rPr lang="en-US" sz="1800" dirty="0"/>
              <a:t>(numbers, count);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for(</a:t>
            </a:r>
            <a:r>
              <a:rPr lang="en-US" sz="1800" dirty="0" err="1"/>
              <a:t>i</a:t>
            </a:r>
            <a:r>
              <a:rPr lang="en-US" sz="1800" dirty="0"/>
              <a:t>=0 ; </a:t>
            </a:r>
            <a:r>
              <a:rPr lang="en-US" sz="1800" dirty="0" err="1"/>
              <a:t>i</a:t>
            </a:r>
            <a:r>
              <a:rPr lang="en-US" sz="1800" dirty="0"/>
              <a:t> &lt; count;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      sum += </a:t>
            </a:r>
            <a:r>
              <a:rPr lang="en-US" sz="1800" dirty="0" err="1"/>
              <a:t>va_arg</a:t>
            </a:r>
            <a:r>
              <a:rPr lang="en-US" sz="1800" dirty="0"/>
              <a:t>(numbers, </a:t>
            </a:r>
            <a:r>
              <a:rPr lang="en-US" sz="1800" dirty="0" err="1"/>
              <a:t>int</a:t>
            </a:r>
            <a:r>
              <a:rPr lang="en-US" sz="1800" dirty="0"/>
              <a:t>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 </a:t>
            </a:r>
            <a:r>
              <a:rPr lang="en-US" sz="1800" dirty="0" err="1"/>
              <a:t>va_end</a:t>
            </a:r>
            <a:r>
              <a:rPr lang="en-US" sz="1800" dirty="0"/>
              <a:t>(numbers);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         return (float)sum/count;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800" dirty="0"/>
              <a:t>{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8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void main()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800" dirty="0"/>
              <a:t>}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	float </a:t>
            </a:r>
            <a:r>
              <a:rPr lang="en-US" sz="1800" dirty="0" err="1"/>
              <a:t>avg</a:t>
            </a:r>
            <a:r>
              <a:rPr lang="en-US" sz="1800" dirty="0"/>
              <a:t>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800" dirty="0"/>
              <a:t> 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avg</a:t>
            </a:r>
            <a:r>
              <a:rPr lang="en-US" sz="1800" dirty="0"/>
              <a:t> = </a:t>
            </a:r>
            <a:r>
              <a:rPr lang="en-US" sz="1800" dirty="0" err="1"/>
              <a:t>calcAverage</a:t>
            </a:r>
            <a:r>
              <a:rPr lang="en-US" sz="1800" dirty="0"/>
              <a:t>(4,3,4,7,2);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("Average is %.3f\n", </a:t>
            </a:r>
            <a:r>
              <a:rPr lang="en-US" sz="1800" dirty="0" err="1"/>
              <a:t>avg</a:t>
            </a:r>
            <a:r>
              <a:rPr lang="en-US" sz="1800" dirty="0"/>
              <a:t>);</a:t>
            </a:r>
            <a:endParaRPr lang="he-IL" sz="18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avg</a:t>
            </a:r>
            <a:r>
              <a:rPr lang="en-US" sz="1800" dirty="0"/>
              <a:t> = </a:t>
            </a:r>
            <a:r>
              <a:rPr lang="en-US" sz="1800" dirty="0" err="1"/>
              <a:t>calcAverage</a:t>
            </a:r>
            <a:r>
              <a:rPr lang="en-US" sz="1800" dirty="0"/>
              <a:t>(8,3,4,7,2,8,2,3,4);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("Average is %.3f\n", </a:t>
            </a:r>
            <a:r>
              <a:rPr lang="en-US" sz="1800" dirty="0" err="1"/>
              <a:t>avg</a:t>
            </a:r>
            <a:r>
              <a:rPr lang="en-US" sz="1800" dirty="0"/>
              <a:t>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800" dirty="0"/>
              <a:t>{</a:t>
            </a:r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1800" dirty="0"/>
          </a:p>
        </p:txBody>
      </p:sp>
      <p:sp>
        <p:nvSpPr>
          <p:cNvPr id="6" name="Rectangular Callout 5"/>
          <p:cNvSpPr/>
          <p:nvPr/>
        </p:nvSpPr>
        <p:spPr>
          <a:xfrm>
            <a:off x="7799784" y="1415479"/>
            <a:ext cx="2388096" cy="720080"/>
          </a:xfrm>
          <a:prstGeom prst="wedgeRectCallout">
            <a:avLst>
              <a:gd name="adj1" fmla="val -246383"/>
              <a:gd name="adj2" fmla="val -12174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הגדרת משתנה עבור רשימת הפרמטרים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587480" y="2193032"/>
            <a:ext cx="3574504" cy="689992"/>
          </a:xfrm>
          <a:prstGeom prst="wedgeRectCallout">
            <a:avLst>
              <a:gd name="adj1" fmla="val -121233"/>
              <a:gd name="adj2" fmla="val -7225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אתחול רשימת הפרמטרים מהפרמטר אחרי הפרמטר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he-IL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163544" y="2996952"/>
            <a:ext cx="3036912" cy="688942"/>
          </a:xfrm>
          <a:prstGeom prst="wedgeRectCallout">
            <a:avLst>
              <a:gd name="adj1" fmla="val -137078"/>
              <a:gd name="adj2" fmla="val -28936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קבלת האיבר הבא מהרשימה וציון מטיפוס שלו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8010872" y="3845478"/>
            <a:ext cx="2151112" cy="462153"/>
          </a:xfrm>
          <a:prstGeom prst="wedgeRectCallout">
            <a:avLst>
              <a:gd name="adj1" fmla="val -259289"/>
              <a:gd name="adj2" fmla="val -150817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שחרור הרשימה</a:t>
            </a:r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945" y="4365104"/>
            <a:ext cx="4645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4682154" y="733566"/>
            <a:ext cx="2832720" cy="780256"/>
          </a:xfrm>
          <a:prstGeom prst="wedgeRectCallout">
            <a:avLst>
              <a:gd name="adj1" fmla="val -65018"/>
              <a:gd name="adj2" fmla="val -11332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ציון שפה יכולה לבוא </a:t>
            </a:r>
          </a:p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כל כמות של ארגומנטים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דוגמא נוספת – הדפסת משפט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919316" y="975842"/>
            <a:ext cx="8229600" cy="5378152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stdarg.h</a:t>
            </a:r>
            <a:r>
              <a:rPr lang="en-US" sz="1800" dirty="0"/>
              <a:t>&gt;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 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</a:pPr>
            <a:r>
              <a:rPr lang="en-US" sz="1800" dirty="0"/>
              <a:t>void </a:t>
            </a:r>
            <a:r>
              <a:rPr lang="en-US" sz="1800" dirty="0" err="1"/>
              <a:t>printSentence</a:t>
            </a:r>
            <a:r>
              <a:rPr lang="en-US" sz="1800" dirty="0"/>
              <a:t>(char* word, ...)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{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</a:t>
            </a:r>
            <a:r>
              <a:rPr lang="en-US" sz="1800" dirty="0" err="1" smtClean="0"/>
              <a:t>va_list</a:t>
            </a:r>
            <a:r>
              <a:rPr lang="en-US" sz="1800" dirty="0" smtClean="0"/>
              <a:t> </a:t>
            </a:r>
            <a:r>
              <a:rPr lang="en-US" sz="1800" dirty="0" err="1"/>
              <a:t>allWords</a:t>
            </a:r>
            <a:r>
              <a:rPr lang="en-US" sz="1800" dirty="0"/>
              <a:t>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char* </a:t>
            </a:r>
            <a:r>
              <a:rPr lang="en-US" sz="1800" dirty="0" err="1"/>
              <a:t>currentWord</a:t>
            </a:r>
            <a:r>
              <a:rPr lang="en-US" sz="1800" dirty="0"/>
              <a:t>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800" dirty="0"/>
              <a:t>    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346075" algn="l"/>
              </a:tabLst>
            </a:pPr>
            <a:r>
              <a:rPr lang="en-US" sz="1800" dirty="0" smtClean="0"/>
              <a:t>	      </a:t>
            </a:r>
            <a:r>
              <a:rPr lang="en-US" sz="1800" dirty="0" err="1" smtClean="0"/>
              <a:t>va_start</a:t>
            </a:r>
            <a:r>
              <a:rPr lang="en-US" sz="1800" dirty="0" smtClean="0"/>
              <a:t>(</a:t>
            </a:r>
            <a:r>
              <a:rPr lang="en-US" sz="1800" dirty="0" err="1" smtClean="0"/>
              <a:t>allWords</a:t>
            </a:r>
            <a:r>
              <a:rPr lang="en-US" sz="1800" dirty="0"/>
              <a:t>, word); 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currentWord</a:t>
            </a:r>
            <a:r>
              <a:rPr lang="en-US" sz="1800" dirty="0"/>
              <a:t> = word;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while (</a:t>
            </a:r>
            <a:r>
              <a:rPr lang="en-US" sz="1800" dirty="0" err="1"/>
              <a:t>currentWord</a:t>
            </a:r>
            <a:r>
              <a:rPr lang="en-US" sz="1800" dirty="0"/>
              <a:t> != NULL)	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800" dirty="0"/>
              <a:t>	</a:t>
            </a:r>
            <a:r>
              <a:rPr lang="en-US" sz="1800" dirty="0"/>
              <a:t>{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("%s ", </a:t>
            </a:r>
            <a:r>
              <a:rPr lang="en-US" sz="1800" dirty="0" err="1"/>
              <a:t>currentWord</a:t>
            </a:r>
            <a:r>
              <a:rPr lang="en-US" sz="1800" dirty="0"/>
              <a:t>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currentWord</a:t>
            </a:r>
            <a:r>
              <a:rPr lang="en-US" sz="1800" dirty="0"/>
              <a:t> = </a:t>
            </a:r>
            <a:r>
              <a:rPr lang="en-US" sz="1800" dirty="0" err="1"/>
              <a:t>va_arg</a:t>
            </a:r>
            <a:r>
              <a:rPr lang="en-US" sz="1800" dirty="0"/>
              <a:t>(</a:t>
            </a:r>
            <a:r>
              <a:rPr lang="en-US" sz="1800" dirty="0" err="1"/>
              <a:t>allWords</a:t>
            </a:r>
            <a:r>
              <a:rPr lang="en-US" sz="1800" dirty="0"/>
              <a:t>, char*);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800" dirty="0"/>
              <a:t>	{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printf</a:t>
            </a:r>
            <a:r>
              <a:rPr lang="en-US" sz="1800" dirty="0"/>
              <a:t>("\n");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 </a:t>
            </a:r>
            <a:endParaRPr lang="he-IL" sz="1800" dirty="0"/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va_end</a:t>
            </a:r>
            <a:r>
              <a:rPr lang="en-US" sz="1800" dirty="0" smtClean="0"/>
              <a:t>(</a:t>
            </a:r>
            <a:r>
              <a:rPr lang="en-US" sz="1800" dirty="0" err="1" smtClean="0"/>
              <a:t>allWords</a:t>
            </a:r>
            <a:r>
              <a:rPr lang="en-US" sz="1800" dirty="0"/>
              <a:t>);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800" dirty="0"/>
              <a:t>{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800" dirty="0"/>
              <a:t> 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void main()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he-IL" sz="1800" dirty="0"/>
              <a:t>}</a:t>
            </a:r>
          </a:p>
          <a:p>
            <a:pPr marL="0" indent="0" algn="l" rtl="0">
              <a:spcBef>
                <a:spcPct val="0"/>
              </a:spcBef>
              <a:buNone/>
              <a:tabLst>
                <a:tab pos="715963" algn="l"/>
              </a:tabLst>
            </a:pPr>
            <a:r>
              <a:rPr lang="en-US" sz="1800" dirty="0"/>
              <a:t>	</a:t>
            </a:r>
            <a:r>
              <a:rPr lang="en-US" sz="1800" dirty="0" err="1"/>
              <a:t>printSentence</a:t>
            </a:r>
            <a:r>
              <a:rPr lang="en-US" sz="1800" dirty="0"/>
              <a:t>("This", "is", "a", "nice", "feature", "in", "C", NULL);</a:t>
            </a:r>
          </a:p>
          <a:p>
            <a:pPr marL="0" indent="0" algn="l" rtl="0">
              <a:spcBef>
                <a:spcPct val="0"/>
              </a:spcBef>
              <a:buNone/>
            </a:pPr>
            <a:r>
              <a:rPr lang="he-IL" sz="1800" dirty="0"/>
              <a:t>{</a:t>
            </a:r>
          </a:p>
          <a:p>
            <a:pPr marL="0" indent="0" algn="l" rtl="0">
              <a:spcBef>
                <a:spcPct val="0"/>
              </a:spcBef>
              <a:buNone/>
            </a:pPr>
            <a:endParaRPr lang="he-IL" sz="1800" dirty="0"/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7902" y="6073550"/>
            <a:ext cx="57181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695310" y="2005781"/>
            <a:ext cx="5424974" cy="1386348"/>
          </a:xfrm>
          <a:prstGeom prst="wedgeRectCallout">
            <a:avLst>
              <a:gd name="adj1" fmla="val -18673"/>
              <a:gd name="adj2" fmla="val 214184"/>
            </a:avLst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defRPr/>
            </a:pPr>
            <a:r>
              <a:rPr 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צריכה להיות הסכמה מה מייצג את סיום הפרמטרים אם לא נותנים בהתחלה את מספר הפרמטרים שיועברו. במקרה הזה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dirty="0" smtClean="0"/>
              <a:t>דוגמא למימוש כך שכל פרמטר מטיפוס שונה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840658" y="270500"/>
            <a:ext cx="8229600" cy="6587499"/>
          </a:xfrm>
        </p:spPr>
        <p:txBody>
          <a:bodyPr>
            <a:noAutofit/>
          </a:bodyPr>
          <a:lstStyle/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stdarg.h</a:t>
            </a:r>
            <a:r>
              <a:rPr lang="en-US" sz="1600" dirty="0"/>
              <a:t>&gt;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 </a:t>
            </a:r>
            <a:endParaRPr lang="he-IL" sz="1600" dirty="0"/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en-US" sz="1600" dirty="0"/>
              <a:t>void </a:t>
            </a:r>
            <a:r>
              <a:rPr lang="en-US" sz="1600" dirty="0" err="1"/>
              <a:t>printGrades</a:t>
            </a:r>
            <a:r>
              <a:rPr lang="en-US" sz="1600" dirty="0"/>
              <a:t>(char* </a:t>
            </a:r>
            <a:r>
              <a:rPr lang="en-US" sz="1600" dirty="0" err="1"/>
              <a:t>className</a:t>
            </a:r>
            <a:r>
              <a:rPr lang="en-US" sz="1600" dirty="0"/>
              <a:t>, char* name, ...)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}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va_list</a:t>
            </a:r>
            <a:r>
              <a:rPr lang="en-US" sz="1600" dirty="0"/>
              <a:t>  </a:t>
            </a:r>
            <a:r>
              <a:rPr lang="en-US" sz="1600" dirty="0" err="1"/>
              <a:t>params</a:t>
            </a:r>
            <a:r>
              <a:rPr lang="en-US" sz="1600" dirty="0"/>
              <a:t>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char*    </a:t>
            </a:r>
            <a:r>
              <a:rPr lang="en-US" sz="1600" dirty="0" err="1"/>
              <a:t>currentName</a:t>
            </a:r>
            <a:r>
              <a:rPr lang="en-US" sz="1600" dirty="0"/>
              <a:t>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        </a:t>
            </a:r>
            <a:r>
              <a:rPr lang="en-US" sz="1600" dirty="0" err="1"/>
              <a:t>currentGrade</a:t>
            </a:r>
            <a:r>
              <a:rPr lang="en-US" sz="1600" dirty="0"/>
              <a:t>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he-IL" sz="1600" dirty="0"/>
              <a:t>    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/>
              <a:t>The </a:t>
            </a:r>
            <a:r>
              <a:rPr lang="en-US" sz="1600" smtClean="0"/>
              <a:t>students</a:t>
            </a:r>
            <a:r>
              <a:rPr lang="en-US" sz="1600" dirty="0"/>
              <a:t>' grades in class %s\n", </a:t>
            </a:r>
            <a:r>
              <a:rPr lang="en-US" sz="1600" dirty="0" err="1"/>
              <a:t>className</a:t>
            </a:r>
            <a:r>
              <a:rPr lang="en-US" sz="1600" dirty="0"/>
              <a:t>);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      </a:t>
            </a:r>
            <a:r>
              <a:rPr lang="en-US" sz="1600" dirty="0" err="1"/>
              <a:t>va_start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, name); 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currentName</a:t>
            </a:r>
            <a:r>
              <a:rPr lang="en-US" sz="1600" dirty="0"/>
              <a:t> = name;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while (</a:t>
            </a:r>
            <a:r>
              <a:rPr lang="en-US" sz="1600" dirty="0" err="1"/>
              <a:t>currentName</a:t>
            </a:r>
            <a:r>
              <a:rPr lang="en-US" sz="1600" dirty="0"/>
              <a:t> != NULL)	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he-IL" sz="1600" dirty="0"/>
              <a:t>	}</a:t>
            </a:r>
          </a:p>
          <a:p>
            <a:pPr marL="274320" indent="-274320" algn="l" defTabSz="196850" rtl="0">
              <a:spcBef>
                <a:spcPct val="0"/>
              </a:spcBef>
              <a:buNone/>
              <a:tabLst>
                <a:tab pos="990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currentGrade</a:t>
            </a:r>
            <a:r>
              <a:rPr lang="en-US" sz="1600" dirty="0"/>
              <a:t> = </a:t>
            </a:r>
            <a:r>
              <a:rPr lang="en-US" sz="1600" dirty="0" err="1"/>
              <a:t>va_arg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);</a:t>
            </a:r>
          </a:p>
          <a:p>
            <a:pPr marL="274320" indent="-274320" algn="l" defTabSz="196850" rtl="0">
              <a:spcBef>
                <a:spcPct val="0"/>
              </a:spcBef>
              <a:buNone/>
              <a:tabLst>
                <a:tab pos="990600" algn="l"/>
              </a:tabLst>
            </a:pPr>
            <a:r>
              <a:rPr lang="pt-BR" sz="1600" dirty="0"/>
              <a:t>		printf("%-10s --&gt;%d\n", currentName, currentGrade);</a:t>
            </a:r>
          </a:p>
          <a:p>
            <a:pPr marL="274320" indent="-274320" algn="l" defTabSz="196850" rtl="0">
              <a:spcBef>
                <a:spcPct val="0"/>
              </a:spcBef>
              <a:buNone/>
              <a:tabLst>
                <a:tab pos="9906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currentName</a:t>
            </a:r>
            <a:r>
              <a:rPr lang="en-US" sz="1600" dirty="0"/>
              <a:t> = </a:t>
            </a:r>
            <a:r>
              <a:rPr lang="en-US" sz="1600" dirty="0" err="1"/>
              <a:t>va_arg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, char*);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he-IL" sz="1600" dirty="0"/>
              <a:t>	{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      </a:t>
            </a:r>
            <a:r>
              <a:rPr lang="en-US" sz="1600" dirty="0" err="1"/>
              <a:t>va_end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);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}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endParaRPr lang="he-IL" sz="1600" dirty="0"/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void main()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he-IL" sz="1600" dirty="0"/>
              <a:t>}</a:t>
            </a:r>
          </a:p>
          <a:p>
            <a:pPr marL="274320" indent="-274320" algn="l" defTabSz="715963" rtl="0">
              <a:spcBef>
                <a:spcPct val="0"/>
              </a:spcBef>
              <a:buNone/>
            </a:pPr>
            <a:r>
              <a:rPr lang="en-US" sz="1600" dirty="0"/>
              <a:t>	</a:t>
            </a:r>
            <a:r>
              <a:rPr lang="en-US" sz="1600" dirty="0" err="1"/>
              <a:t>printGrades</a:t>
            </a:r>
            <a:r>
              <a:rPr lang="en-US" sz="1600" dirty="0"/>
              <a:t>("Advanced C", "</a:t>
            </a:r>
            <a:r>
              <a:rPr lang="en-US" sz="1600" dirty="0" err="1"/>
              <a:t>gogo</a:t>
            </a:r>
            <a:r>
              <a:rPr lang="en-US" sz="1600" dirty="0"/>
              <a:t>", 100, "</a:t>
            </a:r>
            <a:r>
              <a:rPr lang="en-US" sz="1600" dirty="0" err="1"/>
              <a:t>momo</a:t>
            </a:r>
            <a:r>
              <a:rPr lang="en-US" sz="1600" dirty="0"/>
              <a:t>", 95, "yoyo", 97, NULL);</a:t>
            </a:r>
          </a:p>
          <a:p>
            <a:pPr marL="274320" indent="-274320" algn="l" rtl="0">
              <a:spcBef>
                <a:spcPct val="0"/>
              </a:spcBef>
              <a:buNone/>
            </a:pPr>
            <a:r>
              <a:rPr lang="he-IL" sz="1600" dirty="0"/>
              <a:t>{</a:t>
            </a:r>
          </a:p>
          <a:p>
            <a:pPr marL="274320" indent="-274320" algn="l" rtl="0">
              <a:spcBef>
                <a:spcPct val="0"/>
              </a:spcBef>
              <a:buNone/>
            </a:pPr>
            <a:endParaRPr lang="he-IL" sz="1600" dirty="0"/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962" y="2920180"/>
            <a:ext cx="5630591" cy="114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1385-58FF-484E-8978-25E651843A8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8967</TotalTime>
  <Words>674</Words>
  <Application>Microsoft Office PowerPoint</Application>
  <PresentationFormat>Widescreen</PresentationFormat>
  <Paragraphs>359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David</vt:lpstr>
      <vt:lpstr>Franklin Gothic Book</vt:lpstr>
      <vt:lpstr>Wingdings</vt:lpstr>
      <vt:lpstr>Wingdings 2</vt:lpstr>
      <vt:lpstr>Crop</vt:lpstr>
      <vt:lpstr>מבוא לתכנות מערכות</vt:lpstr>
      <vt:lpstr>ביחידה זו נלמד:</vt:lpstr>
      <vt:lpstr>Variadic Function</vt:lpstr>
      <vt:lpstr>Variadic Function</vt:lpstr>
      <vt:lpstr>Variadic Function</vt:lpstr>
      <vt:lpstr>עבודה עם Variadic Function</vt:lpstr>
      <vt:lpstr>דוגמא למימוש Variadic Function</vt:lpstr>
      <vt:lpstr>דוגמא נוספת – הדפסת משפט</vt:lpstr>
      <vt:lpstr>דוגמא למימוש כך שכל פרמטר מטיפוס שונה</vt:lpstr>
      <vt:lpstr>casting  לא נכון</vt:lpstr>
      <vt:lpstr>המימוש של printf </vt:lpstr>
      <vt:lpstr>המימוש של printf (2)</vt:lpstr>
      <vt:lpstr>המימוש של printf (3)</vt:lpstr>
      <vt:lpstr>דוגמא בשילוב void*</vt:lpstr>
      <vt:lpstr>דוגמא בשילוב void*</vt:lpstr>
      <vt:lpstr>PowerPoint Presentation</vt:lpstr>
      <vt:lpstr>יצירת ראשי תיבות</vt:lpstr>
      <vt:lpstr>מצביע לפונקציה </vt:lpstr>
      <vt:lpstr>ביחידה זו למדנו: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ומבנה נתונים</dc:title>
  <dc:creator>Efrat Hertzberg morag</dc:creator>
  <cp:lastModifiedBy>Efrat Hertzberg morag</cp:lastModifiedBy>
  <cp:revision>195</cp:revision>
  <dcterms:created xsi:type="dcterms:W3CDTF">2018-01-29T07:40:57Z</dcterms:created>
  <dcterms:modified xsi:type="dcterms:W3CDTF">2020-12-22T14:58:25Z</dcterms:modified>
</cp:coreProperties>
</file>