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07" r:id="rId2"/>
    <p:sldId id="481" r:id="rId3"/>
    <p:sldId id="482" r:id="rId4"/>
    <p:sldId id="483" r:id="rId5"/>
    <p:sldId id="486" r:id="rId6"/>
    <p:sldId id="484" r:id="rId7"/>
    <p:sldId id="485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9" r:id="rId20"/>
    <p:sldId id="500" r:id="rId21"/>
    <p:sldId id="501" r:id="rId22"/>
    <p:sldId id="503" r:id="rId23"/>
    <p:sldId id="5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0" autoAdjust="0"/>
    <p:restoredTop sz="82208" autoAdjust="0"/>
  </p:normalViewPr>
  <p:slideViewPr>
    <p:cSldViewPr snapToGrid="0">
      <p:cViewPr varScale="1">
        <p:scale>
          <a:sx n="49" d="100"/>
          <a:sy n="49" d="100"/>
        </p:scale>
        <p:origin x="1056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7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76DF8-4017-47C7-B874-1E5C214FFB5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3401D-3F2B-44FA-9956-0BEA5E38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0637D4-9186-4004-A3FD-7CE2CB030CE1}" type="slidenum">
              <a:rPr lang="he-IL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634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3E7D00-6D2E-472F-A5E0-CDED387E8C21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2649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B98-4759-4799-A01E-263C0C4C92EE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2917-FFA7-43C0-A30E-08F0998CC401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6261"/>
            <a:ext cx="10259568" cy="1033669"/>
          </a:xfrm>
        </p:spPr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4959626"/>
          </a:xfrm>
        </p:spPr>
        <p:txBody>
          <a:bodyPr/>
          <a:lstStyle>
            <a:lvl1pPr algn="r" rtl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3252" indent="-342900" algn="r" rtl="1">
              <a:buFont typeface="Wingdings" panose="05000000000000000000" pitchFamily="2" charset="2"/>
              <a:buChar char="§"/>
              <a:defRPr sz="320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240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3994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34876" y="6353994"/>
            <a:ext cx="1596292" cy="404614"/>
          </a:xfrm>
        </p:spPr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7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805700-D481-460B-913A-97594CB61EAC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765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5A1B-A744-4971-AF7D-B88573CD3106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EAE3-E154-4048-8C0F-E4A7EA50AF42}" type="datetime1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F107-AD16-41B2-B492-919A540BADCD}" type="datetime1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6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 algn="r" rtl="1">
              <a:lnSpc>
                <a:spcPct val="84000"/>
              </a:lnSpc>
              <a:defRPr sz="4800" baseline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 algn="r" rtl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9DD45C-1C88-41CE-B774-6F51EAF1EBCE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08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ED4986-58F4-4ED9-A5C7-497F9D33D716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032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9E9F4B-8713-42F4-9797-E4C274304815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4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939" y="1513840"/>
            <a:ext cx="8361229" cy="1224760"/>
          </a:xfrm>
        </p:spPr>
        <p:txBody>
          <a:bodyPr/>
          <a:lstStyle/>
          <a:p>
            <a:r>
              <a:rPr lang="he-IL" dirty="0" smtClean="0">
                <a:solidFill>
                  <a:schemeClr val="tx1"/>
                </a:solidFill>
                <a:cs typeface="David" pitchFamily="2" charset="-79"/>
              </a:rPr>
              <a:t>מבוא לתכנות מערכות</a:t>
            </a:r>
            <a:endParaRPr lang="en-US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13164" y="4218709"/>
            <a:ext cx="9164781" cy="1444336"/>
          </a:xfrm>
        </p:spPr>
        <p:txBody>
          <a:bodyPr>
            <a:noAutofit/>
          </a:bodyPr>
          <a:lstStyle/>
          <a:p>
            <a:r>
              <a:rPr lang="en-US" sz="4800" dirty="0" smtClean="0"/>
              <a:t>Macros </a:t>
            </a:r>
            <a:r>
              <a:rPr lang="en-US" sz="4800" dirty="0"/>
              <a:t>&amp;  Parameters to main</a:t>
            </a:r>
            <a:endParaRPr lang="en-US" sz="4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דוגמא לשימוש בהידור מותנה ובמאקרו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נרצה לכתוב </a:t>
            </a:r>
            <a:r>
              <a:rPr lang="he-IL" dirty="0" err="1"/>
              <a:t>תוכנית</a:t>
            </a:r>
            <a:r>
              <a:rPr lang="he-IL" dirty="0"/>
              <a:t> המכילה הדפסות לצרכי </a:t>
            </a:r>
            <a:r>
              <a:rPr lang="en-US" dirty="0"/>
              <a:t>debug</a:t>
            </a:r>
            <a:endParaRPr lang="he-IL" dirty="0"/>
          </a:p>
          <a:p>
            <a:r>
              <a:rPr lang="he-IL" dirty="0"/>
              <a:t>נרצה לאפשר כמה סוגים של הדפסות:</a:t>
            </a:r>
          </a:p>
          <a:p>
            <a:pPr lvl="1"/>
            <a:r>
              <a:rPr lang="he-IL" dirty="0"/>
              <a:t>הדפסת ההודעה בציון שם הקובץ והשורה מהם נובעת ההודעה</a:t>
            </a:r>
          </a:p>
          <a:p>
            <a:pPr lvl="1"/>
            <a:r>
              <a:rPr lang="he-IL" dirty="0"/>
              <a:t>הדפסת ההודעה ללא נתונים נוספים</a:t>
            </a:r>
          </a:p>
          <a:p>
            <a:pPr lvl="1"/>
            <a:r>
              <a:rPr lang="he-IL" dirty="0"/>
              <a:t>לא להדפיס הודעות בכלל</a:t>
            </a:r>
          </a:p>
          <a:p>
            <a:r>
              <a:rPr lang="he-IL" dirty="0" smtClean="0"/>
              <a:t>נרצה לייצר וורסיה מתאימה, נשתמש </a:t>
            </a:r>
            <a:r>
              <a:rPr lang="he-IL" dirty="0"/>
              <a:t>בהידור </a:t>
            </a:r>
            <a:r>
              <a:rPr lang="he-IL" dirty="0" smtClean="0"/>
              <a:t>מותנה</a:t>
            </a:r>
            <a:endParaRPr 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961754" y="49898"/>
            <a:ext cx="8718967" cy="1045064"/>
          </a:xfrm>
        </p:spPr>
        <p:txBody>
          <a:bodyPr>
            <a:normAutofit/>
          </a:bodyPr>
          <a:lstStyle/>
          <a:p>
            <a:r>
              <a:rPr lang="he-IL" dirty="0" smtClean="0"/>
              <a:t>דוגמא לשימוש בהידור מותנה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901309" y="790732"/>
            <a:ext cx="8229600" cy="6067267"/>
          </a:xfrm>
        </p:spPr>
        <p:txBody>
          <a:bodyPr>
            <a:noAutofit/>
          </a:bodyPr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b="1" dirty="0">
                <a:solidFill>
                  <a:srgbClr val="0070C0"/>
                </a:solidFill>
              </a:rPr>
              <a:t>#define </a:t>
            </a:r>
            <a:r>
              <a:rPr lang="en-US" sz="1550" b="1" dirty="0"/>
              <a:t>DEBUG_WITH_DETAILS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#</a:t>
            </a:r>
            <a:r>
              <a:rPr lang="en-US" sz="1550" dirty="0" err="1">
                <a:solidFill>
                  <a:srgbClr val="0070C0"/>
                </a:solidFill>
              </a:rPr>
              <a:t>ifdef</a:t>
            </a:r>
            <a:r>
              <a:rPr lang="en-US" sz="1550" dirty="0">
                <a:solidFill>
                  <a:srgbClr val="0070C0"/>
                </a:solidFill>
              </a:rPr>
              <a:t> </a:t>
            </a:r>
            <a:r>
              <a:rPr lang="en-US" sz="1550" dirty="0"/>
              <a:t>DEBUG_SIMPLE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</a:t>
            </a:r>
            <a:r>
              <a:rPr lang="en-US" sz="1550" dirty="0">
                <a:solidFill>
                  <a:srgbClr val="0070C0"/>
                </a:solidFill>
              </a:rPr>
              <a:t>#define </a:t>
            </a:r>
            <a:r>
              <a:rPr lang="en-US" sz="1550" dirty="0"/>
              <a:t>PRINT(</a:t>
            </a:r>
            <a:r>
              <a:rPr lang="en-US" sz="1550" dirty="0" err="1"/>
              <a:t>str</a:t>
            </a:r>
            <a:r>
              <a:rPr lang="en-US" sz="1550" dirty="0"/>
              <a:t>) </a:t>
            </a:r>
            <a:r>
              <a:rPr lang="en-US" sz="1550" dirty="0" err="1"/>
              <a:t>printf</a:t>
            </a:r>
            <a:r>
              <a:rPr lang="en-US" sz="1550" dirty="0"/>
              <a:t>("%s\n", </a:t>
            </a:r>
            <a:r>
              <a:rPr lang="en-US" sz="1550" dirty="0" err="1"/>
              <a:t>str</a:t>
            </a:r>
            <a:r>
              <a:rPr lang="en-US" sz="1550" dirty="0"/>
              <a:t>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#else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	#</a:t>
            </a:r>
            <a:r>
              <a:rPr lang="en-US" sz="1550" dirty="0" err="1">
                <a:solidFill>
                  <a:srgbClr val="0070C0"/>
                </a:solidFill>
              </a:rPr>
              <a:t>ifdef</a:t>
            </a:r>
            <a:r>
              <a:rPr lang="en-US" sz="1550" dirty="0">
                <a:solidFill>
                  <a:srgbClr val="0070C0"/>
                </a:solidFill>
              </a:rPr>
              <a:t> </a:t>
            </a:r>
            <a:r>
              <a:rPr lang="en-US" sz="1550" dirty="0"/>
              <a:t>DEBUG_WITH_DETAILS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	</a:t>
            </a:r>
            <a:r>
              <a:rPr lang="en-US" sz="1550" dirty="0">
                <a:solidFill>
                  <a:srgbClr val="0070C0"/>
                </a:solidFill>
              </a:rPr>
              <a:t>#define </a:t>
            </a:r>
            <a:r>
              <a:rPr lang="en-US" sz="1550" dirty="0"/>
              <a:t>PRINT(</a:t>
            </a:r>
            <a:r>
              <a:rPr lang="en-US" sz="1550" dirty="0" err="1"/>
              <a:t>str</a:t>
            </a:r>
            <a:r>
              <a:rPr lang="en-US" sz="1550" dirty="0"/>
              <a:t>) </a:t>
            </a:r>
            <a:r>
              <a:rPr lang="en-US" sz="1550" dirty="0" err="1"/>
              <a:t>printf</a:t>
            </a:r>
            <a:r>
              <a:rPr lang="en-US" sz="1550" dirty="0"/>
              <a:t>("%s (%d): %s\n", __FILE__, __LINE__, </a:t>
            </a:r>
            <a:r>
              <a:rPr lang="en-US" sz="1550" dirty="0" err="1"/>
              <a:t>str</a:t>
            </a:r>
            <a:r>
              <a:rPr lang="en-US" sz="1550" dirty="0"/>
              <a:t>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	#else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	</a:t>
            </a:r>
            <a:r>
              <a:rPr lang="en-US" sz="1550" dirty="0">
                <a:solidFill>
                  <a:srgbClr val="0070C0"/>
                </a:solidFill>
              </a:rPr>
              <a:t>#define </a:t>
            </a:r>
            <a:r>
              <a:rPr lang="en-US" sz="1550" dirty="0"/>
              <a:t>PRINT(</a:t>
            </a:r>
            <a:r>
              <a:rPr lang="en-US" sz="1550" dirty="0" err="1"/>
              <a:t>str</a:t>
            </a:r>
            <a:r>
              <a:rPr lang="en-US" sz="1550" dirty="0"/>
              <a:t>) 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	#</a:t>
            </a:r>
            <a:r>
              <a:rPr lang="en-US" sz="1550" dirty="0" err="1">
                <a:solidFill>
                  <a:srgbClr val="0070C0"/>
                </a:solidFill>
              </a:rPr>
              <a:t>endif</a:t>
            </a:r>
            <a:endParaRPr lang="en-US" sz="1550" dirty="0">
              <a:solidFill>
                <a:srgbClr val="0070C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#</a:t>
            </a:r>
            <a:r>
              <a:rPr lang="en-US" sz="1550" dirty="0" err="1">
                <a:solidFill>
                  <a:srgbClr val="0070C0"/>
                </a:solidFill>
              </a:rPr>
              <a:t>endif</a:t>
            </a:r>
            <a:endParaRPr lang="en-US" sz="1550" dirty="0">
              <a:solidFill>
                <a:srgbClr val="0070C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void </a:t>
            </a:r>
            <a:r>
              <a:rPr lang="en-US" sz="1550" dirty="0" err="1"/>
              <a:t>foo</a:t>
            </a:r>
            <a:r>
              <a:rPr lang="en-US" sz="1550" dirty="0"/>
              <a:t>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PRINT("--&gt; </a:t>
            </a:r>
            <a:r>
              <a:rPr lang="en-US" sz="1550" dirty="0" err="1"/>
              <a:t>foo</a:t>
            </a:r>
            <a:r>
              <a:rPr lang="en-US" sz="1550" dirty="0"/>
              <a:t>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PRINT("&lt;-- </a:t>
            </a:r>
            <a:r>
              <a:rPr lang="en-US" sz="1550" dirty="0" err="1"/>
              <a:t>foo</a:t>
            </a:r>
            <a:r>
              <a:rPr lang="en-US" sz="1550" dirty="0"/>
              <a:t>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void 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PRINT("--&gt; Main");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</a:t>
            </a:r>
            <a:r>
              <a:rPr lang="en-US" sz="1550" dirty="0" err="1"/>
              <a:t>foo</a:t>
            </a:r>
            <a:r>
              <a:rPr lang="en-US" sz="1550" dirty="0"/>
              <a:t>();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PRINT("&lt;-- Main");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/>
          </a:p>
        </p:txBody>
      </p:sp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4761" y="3429001"/>
            <a:ext cx="8076693" cy="172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702989" y="1094962"/>
            <a:ext cx="4855840" cy="779512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 rtl="1">
              <a:defRPr/>
            </a:pP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1">
              <a:defRPr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__ הוא מאקרו קיים לשם הקובץ הנוכחי</a:t>
            </a:r>
          </a:p>
          <a:p>
            <a:pPr algn="just" rtl="1">
              <a:defRPr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__ הוא מאקרו קיים לשורה הנוכחית בקובץ</a:t>
            </a:r>
          </a:p>
          <a:p>
            <a:pPr algn="just" rtl="1">
              <a:defRPr/>
            </a:pP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60091" y="127819"/>
            <a:ext cx="10259568" cy="1033669"/>
          </a:xfrm>
        </p:spPr>
        <p:txBody>
          <a:bodyPr>
            <a:normAutofit/>
          </a:bodyPr>
          <a:lstStyle/>
          <a:p>
            <a:r>
              <a:rPr lang="he-IL" dirty="0" smtClean="0"/>
              <a:t>דוגמא לשימוש בהידור מותנה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50491" y="817358"/>
            <a:ext cx="10259568" cy="5966899"/>
          </a:xfrm>
        </p:spPr>
        <p:txBody>
          <a:bodyPr>
            <a:noAutofit/>
          </a:bodyPr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b="1" dirty="0">
                <a:solidFill>
                  <a:srgbClr val="0070C0"/>
                </a:solidFill>
              </a:rPr>
              <a:t>#define </a:t>
            </a:r>
            <a:r>
              <a:rPr lang="en-US" sz="1550" b="1" dirty="0"/>
              <a:t>DEBUG_SIMPLE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#</a:t>
            </a:r>
            <a:r>
              <a:rPr lang="en-US" sz="1550" dirty="0" err="1">
                <a:solidFill>
                  <a:srgbClr val="0070C0"/>
                </a:solidFill>
              </a:rPr>
              <a:t>ifdef</a:t>
            </a:r>
            <a:r>
              <a:rPr lang="en-US" sz="1550" dirty="0">
                <a:solidFill>
                  <a:srgbClr val="0070C0"/>
                </a:solidFill>
              </a:rPr>
              <a:t> </a:t>
            </a:r>
            <a:r>
              <a:rPr lang="en-US" sz="1550" dirty="0"/>
              <a:t>DEBUG_SIMPLE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</a:t>
            </a:r>
            <a:r>
              <a:rPr lang="en-US" sz="1550" dirty="0">
                <a:solidFill>
                  <a:srgbClr val="0070C0"/>
                </a:solidFill>
              </a:rPr>
              <a:t>#define </a:t>
            </a:r>
            <a:r>
              <a:rPr lang="en-US" sz="1550" dirty="0"/>
              <a:t>PRINT(</a:t>
            </a:r>
            <a:r>
              <a:rPr lang="en-US" sz="1550" dirty="0" err="1"/>
              <a:t>str</a:t>
            </a:r>
            <a:r>
              <a:rPr lang="en-US" sz="1550" dirty="0"/>
              <a:t>) </a:t>
            </a:r>
            <a:r>
              <a:rPr lang="en-US" sz="1550" dirty="0" err="1"/>
              <a:t>printf</a:t>
            </a:r>
            <a:r>
              <a:rPr lang="en-US" sz="1550" dirty="0"/>
              <a:t>("%s\n", </a:t>
            </a:r>
            <a:r>
              <a:rPr lang="en-US" sz="1550" dirty="0" err="1"/>
              <a:t>str</a:t>
            </a:r>
            <a:r>
              <a:rPr lang="en-US" sz="1550" dirty="0"/>
              <a:t>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#else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	#</a:t>
            </a:r>
            <a:r>
              <a:rPr lang="en-US" sz="1550" dirty="0" err="1">
                <a:solidFill>
                  <a:srgbClr val="0070C0"/>
                </a:solidFill>
              </a:rPr>
              <a:t>ifdef</a:t>
            </a:r>
            <a:r>
              <a:rPr lang="en-US" sz="1550" dirty="0">
                <a:solidFill>
                  <a:srgbClr val="0070C0"/>
                </a:solidFill>
              </a:rPr>
              <a:t> </a:t>
            </a:r>
            <a:r>
              <a:rPr lang="en-US" sz="1550" dirty="0"/>
              <a:t>DEBUG_WITH_DETAILS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	</a:t>
            </a:r>
            <a:r>
              <a:rPr lang="en-US" sz="1550" dirty="0">
                <a:solidFill>
                  <a:srgbClr val="0070C0"/>
                </a:solidFill>
              </a:rPr>
              <a:t>#define </a:t>
            </a:r>
            <a:r>
              <a:rPr lang="en-US" sz="1550" dirty="0"/>
              <a:t>PRINT(</a:t>
            </a:r>
            <a:r>
              <a:rPr lang="en-US" sz="1550" dirty="0" err="1"/>
              <a:t>str</a:t>
            </a:r>
            <a:r>
              <a:rPr lang="en-US" sz="1550" dirty="0"/>
              <a:t>) </a:t>
            </a:r>
            <a:r>
              <a:rPr lang="en-US" sz="1550" dirty="0" err="1"/>
              <a:t>printf</a:t>
            </a:r>
            <a:r>
              <a:rPr lang="en-US" sz="1550" dirty="0"/>
              <a:t>("%s (%d): %s\n", __FILE__, __LINE__, </a:t>
            </a:r>
            <a:r>
              <a:rPr lang="en-US" sz="1550" dirty="0" err="1"/>
              <a:t>str</a:t>
            </a:r>
            <a:r>
              <a:rPr lang="en-US" sz="1550" dirty="0"/>
              <a:t>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	#else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	</a:t>
            </a:r>
            <a:r>
              <a:rPr lang="en-US" sz="1550" dirty="0">
                <a:solidFill>
                  <a:srgbClr val="0070C0"/>
                </a:solidFill>
              </a:rPr>
              <a:t>#define </a:t>
            </a:r>
            <a:r>
              <a:rPr lang="en-US" sz="1550" dirty="0"/>
              <a:t>PRINT(</a:t>
            </a:r>
            <a:r>
              <a:rPr lang="en-US" sz="1550" dirty="0" err="1"/>
              <a:t>str</a:t>
            </a:r>
            <a:r>
              <a:rPr lang="en-US" sz="1550" dirty="0"/>
              <a:t>) 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	#</a:t>
            </a:r>
            <a:r>
              <a:rPr lang="en-US" sz="1550" dirty="0" err="1">
                <a:solidFill>
                  <a:srgbClr val="0070C0"/>
                </a:solidFill>
              </a:rPr>
              <a:t>endif</a:t>
            </a:r>
            <a:endParaRPr lang="en-US" sz="1550" dirty="0">
              <a:solidFill>
                <a:srgbClr val="0070C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#</a:t>
            </a:r>
            <a:r>
              <a:rPr lang="en-US" sz="1550" dirty="0" err="1">
                <a:solidFill>
                  <a:srgbClr val="0070C0"/>
                </a:solidFill>
              </a:rPr>
              <a:t>endif</a:t>
            </a:r>
            <a:endParaRPr lang="en-US" sz="1550" dirty="0">
              <a:solidFill>
                <a:srgbClr val="0070C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void </a:t>
            </a:r>
            <a:r>
              <a:rPr lang="en-US" sz="1550" dirty="0" err="1"/>
              <a:t>foo</a:t>
            </a:r>
            <a:r>
              <a:rPr lang="en-US" sz="1550" dirty="0"/>
              <a:t>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PRINT("--&gt; </a:t>
            </a:r>
            <a:r>
              <a:rPr lang="en-US" sz="1550" dirty="0" err="1"/>
              <a:t>foo</a:t>
            </a:r>
            <a:r>
              <a:rPr lang="en-US" sz="1550" dirty="0"/>
              <a:t>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PRINT("&lt;-- </a:t>
            </a:r>
            <a:r>
              <a:rPr lang="en-US" sz="1550" dirty="0" err="1"/>
              <a:t>foo</a:t>
            </a:r>
            <a:r>
              <a:rPr lang="en-US" sz="1550" dirty="0"/>
              <a:t>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void 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PRINT("--&gt; Main");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</a:t>
            </a:r>
            <a:r>
              <a:rPr lang="en-US" sz="1550" dirty="0" err="1"/>
              <a:t>foo</a:t>
            </a:r>
            <a:r>
              <a:rPr lang="en-US" sz="1550" dirty="0"/>
              <a:t>();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PRINT("&lt;-- Main");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/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3926" y="3705226"/>
            <a:ext cx="5476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דוגמא לשימוש בהידור מותנה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#</a:t>
            </a:r>
            <a:r>
              <a:rPr lang="en-US" sz="1550" dirty="0" err="1">
                <a:solidFill>
                  <a:srgbClr val="0070C0"/>
                </a:solidFill>
              </a:rPr>
              <a:t>ifdef</a:t>
            </a:r>
            <a:r>
              <a:rPr lang="en-US" sz="1550" dirty="0">
                <a:solidFill>
                  <a:srgbClr val="0070C0"/>
                </a:solidFill>
              </a:rPr>
              <a:t> </a:t>
            </a:r>
            <a:r>
              <a:rPr lang="en-US" sz="1550" dirty="0"/>
              <a:t>DEBUG_SIMPLE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</a:t>
            </a:r>
            <a:r>
              <a:rPr lang="en-US" sz="1550" dirty="0">
                <a:solidFill>
                  <a:srgbClr val="0070C0"/>
                </a:solidFill>
              </a:rPr>
              <a:t>#define </a:t>
            </a:r>
            <a:r>
              <a:rPr lang="en-US" sz="1550" dirty="0"/>
              <a:t>PRINT(</a:t>
            </a:r>
            <a:r>
              <a:rPr lang="en-US" sz="1550" dirty="0" err="1"/>
              <a:t>str</a:t>
            </a:r>
            <a:r>
              <a:rPr lang="en-US" sz="1550" dirty="0"/>
              <a:t>) </a:t>
            </a:r>
            <a:r>
              <a:rPr lang="en-US" sz="1550" dirty="0" err="1"/>
              <a:t>printf</a:t>
            </a:r>
            <a:r>
              <a:rPr lang="en-US" sz="1550" dirty="0"/>
              <a:t>("%s\n", </a:t>
            </a:r>
            <a:r>
              <a:rPr lang="en-US" sz="1550" dirty="0" err="1"/>
              <a:t>str</a:t>
            </a:r>
            <a:r>
              <a:rPr lang="en-US" sz="1550" dirty="0"/>
              <a:t>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#else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	#</a:t>
            </a:r>
            <a:r>
              <a:rPr lang="en-US" sz="1550" dirty="0" err="1">
                <a:solidFill>
                  <a:srgbClr val="0070C0"/>
                </a:solidFill>
              </a:rPr>
              <a:t>ifdef</a:t>
            </a:r>
            <a:r>
              <a:rPr lang="en-US" sz="1550" dirty="0">
                <a:solidFill>
                  <a:srgbClr val="0070C0"/>
                </a:solidFill>
              </a:rPr>
              <a:t> </a:t>
            </a:r>
            <a:r>
              <a:rPr lang="en-US" sz="1550" dirty="0"/>
              <a:t>DEBUG_WITH_DETAILS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	</a:t>
            </a:r>
            <a:r>
              <a:rPr lang="en-US" sz="1550" dirty="0">
                <a:solidFill>
                  <a:srgbClr val="0070C0"/>
                </a:solidFill>
              </a:rPr>
              <a:t>#define </a:t>
            </a:r>
            <a:r>
              <a:rPr lang="en-US" sz="1550" dirty="0"/>
              <a:t>PRINT(</a:t>
            </a:r>
            <a:r>
              <a:rPr lang="en-US" sz="1550" dirty="0" err="1"/>
              <a:t>str</a:t>
            </a:r>
            <a:r>
              <a:rPr lang="en-US" sz="1550" dirty="0"/>
              <a:t>) </a:t>
            </a:r>
            <a:r>
              <a:rPr lang="en-US" sz="1550" dirty="0" err="1"/>
              <a:t>printf</a:t>
            </a:r>
            <a:r>
              <a:rPr lang="en-US" sz="1550" dirty="0"/>
              <a:t>("%s (%d): %s\n", __FILE__, __LINE__, </a:t>
            </a:r>
            <a:r>
              <a:rPr lang="en-US" sz="1550" dirty="0" err="1"/>
              <a:t>str</a:t>
            </a:r>
            <a:r>
              <a:rPr lang="en-US" sz="1550" dirty="0"/>
              <a:t>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	#else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	</a:t>
            </a:r>
            <a:r>
              <a:rPr lang="en-US" sz="1550" dirty="0">
                <a:solidFill>
                  <a:srgbClr val="0070C0"/>
                </a:solidFill>
              </a:rPr>
              <a:t>#define </a:t>
            </a:r>
            <a:r>
              <a:rPr lang="en-US" sz="1550" dirty="0"/>
              <a:t>PRINT(</a:t>
            </a:r>
            <a:r>
              <a:rPr lang="en-US" sz="1550" dirty="0" err="1"/>
              <a:t>str</a:t>
            </a:r>
            <a:r>
              <a:rPr lang="en-US" sz="1550" dirty="0"/>
              <a:t>) 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	#</a:t>
            </a:r>
            <a:r>
              <a:rPr lang="en-US" sz="1550" dirty="0" err="1">
                <a:solidFill>
                  <a:srgbClr val="0070C0"/>
                </a:solidFill>
              </a:rPr>
              <a:t>endif</a:t>
            </a:r>
            <a:endParaRPr lang="en-US" sz="1550" dirty="0">
              <a:solidFill>
                <a:srgbClr val="0070C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>
                <a:solidFill>
                  <a:srgbClr val="0070C0"/>
                </a:solidFill>
              </a:rPr>
              <a:t>#</a:t>
            </a:r>
            <a:r>
              <a:rPr lang="en-US" sz="1550" dirty="0" err="1">
                <a:solidFill>
                  <a:srgbClr val="0070C0"/>
                </a:solidFill>
              </a:rPr>
              <a:t>endif</a:t>
            </a:r>
            <a:endParaRPr lang="en-US" sz="1550" dirty="0">
              <a:solidFill>
                <a:srgbClr val="0070C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void </a:t>
            </a:r>
            <a:r>
              <a:rPr lang="en-US" sz="1550" dirty="0" err="1"/>
              <a:t>foo</a:t>
            </a:r>
            <a:r>
              <a:rPr lang="en-US" sz="1550" dirty="0"/>
              <a:t>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PRINT("--&gt; </a:t>
            </a:r>
            <a:r>
              <a:rPr lang="en-US" sz="1550" dirty="0" err="1"/>
              <a:t>foo</a:t>
            </a:r>
            <a:r>
              <a:rPr lang="en-US" sz="1550" dirty="0"/>
              <a:t>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PRINT("&lt;-- </a:t>
            </a:r>
            <a:r>
              <a:rPr lang="en-US" sz="1550" dirty="0" err="1"/>
              <a:t>foo</a:t>
            </a:r>
            <a:r>
              <a:rPr lang="en-US" sz="1550" dirty="0"/>
              <a:t>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void 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PRINT("--&gt; Main");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</a:t>
            </a:r>
            <a:r>
              <a:rPr lang="en-US" sz="1550" dirty="0" err="1"/>
              <a:t>foo</a:t>
            </a:r>
            <a:r>
              <a:rPr lang="en-US" sz="1550" dirty="0"/>
              <a:t>();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550" dirty="0"/>
              <a:t>	PRINT("&lt;-- Main");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1550" dirty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550" dirty="0"/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343400"/>
            <a:ext cx="57213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996" y="3304309"/>
            <a:ext cx="9164781" cy="1444336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 </a:t>
            </a: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to main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דרכים להרצת </a:t>
            </a:r>
            <a:r>
              <a:rPr lang="he-IL" dirty="0" err="1"/>
              <a:t>תוכנית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באמצעות </a:t>
            </a:r>
            <a:r>
              <a:rPr lang="en-US" dirty="0" smtClean="0"/>
              <a:t>double-click</a:t>
            </a:r>
            <a:r>
              <a:rPr lang="he-IL" dirty="0" smtClean="0"/>
              <a:t> על קובץ ה- </a:t>
            </a:r>
            <a:r>
              <a:rPr lang="en-US" dirty="0" smtClean="0"/>
              <a:t>exe</a:t>
            </a:r>
            <a:r>
              <a:rPr lang="he-IL" dirty="0" smtClean="0"/>
              <a:t> שנוצר בעקבות תהליך הקומפילציה (מתאים אם יש </a:t>
            </a:r>
            <a:r>
              <a:rPr lang="en-US" dirty="0" smtClean="0"/>
              <a:t>UI</a:t>
            </a:r>
            <a:r>
              <a:rPr lang="he-IL" dirty="0" smtClean="0"/>
              <a:t>)</a:t>
            </a:r>
          </a:p>
          <a:p>
            <a:r>
              <a:rPr lang="he-IL" dirty="0" smtClean="0"/>
              <a:t>באמצעות חלון </a:t>
            </a:r>
            <a:r>
              <a:rPr lang="en-US" dirty="0" smtClean="0"/>
              <a:t>terminal </a:t>
            </a:r>
            <a:r>
              <a:rPr lang="he-IL" dirty="0" smtClean="0"/>
              <a:t> תוך ציון המסלול המלא של קובץ ה- </a:t>
            </a:r>
            <a:r>
              <a:rPr lang="en-US" dirty="0" smtClean="0"/>
              <a:t>exe</a:t>
            </a:r>
            <a:r>
              <a:rPr lang="he-IL" dirty="0" smtClean="0"/>
              <a:t> </a:t>
            </a:r>
            <a:r>
              <a:rPr lang="en-US" dirty="0" smtClean="0"/>
              <a:t>./&lt;</a:t>
            </a:r>
            <a:r>
              <a:rPr lang="en-US" dirty="0" err="1"/>
              <a:t>progName</a:t>
            </a:r>
            <a:r>
              <a:rPr lang="en-US" dirty="0" smtClean="0"/>
              <a:t>&gt;</a:t>
            </a:r>
            <a:endParaRPr lang="he-IL" dirty="0" smtClean="0"/>
          </a:p>
          <a:p>
            <a:pPr>
              <a:lnSpc>
                <a:spcPct val="150000"/>
              </a:lnSpc>
            </a:pPr>
            <a:r>
              <a:rPr lang="he-IL" dirty="0" smtClean="0"/>
              <a:t>דרך </a:t>
            </a:r>
            <a:r>
              <a:rPr lang="he-IL" dirty="0"/>
              <a:t>סביבת </a:t>
            </a:r>
            <a:r>
              <a:rPr lang="he-IL" dirty="0" smtClean="0"/>
              <a:t>העבודה</a:t>
            </a:r>
          </a:p>
          <a:p>
            <a:r>
              <a:rPr lang="he-IL" dirty="0" smtClean="0"/>
              <a:t>כאשר מריצים דרך 2 האפשרויות האחרונות ניתן להעביר פרמטרים לתוכנית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מוטיבציה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371600" y="1282148"/>
            <a:ext cx="10259568" cy="5364457"/>
          </a:xfrm>
        </p:spPr>
        <p:txBody>
          <a:bodyPr>
            <a:normAutofit lnSpcReduction="10000"/>
          </a:bodyPr>
          <a:lstStyle/>
          <a:p>
            <a:r>
              <a:rPr lang="he-IL" dirty="0" smtClean="0"/>
              <a:t>כל התוכניות שכתבנו עד היום קיבלו את הנתונים מקלט מהמשתמש, או מקובץ </a:t>
            </a:r>
            <a:endParaRPr lang="en-US" dirty="0" smtClean="0"/>
          </a:p>
          <a:p>
            <a:r>
              <a:rPr lang="he-IL" dirty="0" smtClean="0"/>
              <a:t>יתכן ונרצה להפעיל את התוכנית שלנו עם ערכי התחלה שונים כל פעם, שלא יוכנסו ע"י המשתמש בזמן ריצת התוכנית, אלא לפני</a:t>
            </a:r>
          </a:p>
          <a:p>
            <a:pPr lvl="1"/>
            <a:r>
              <a:rPr lang="he-IL" dirty="0" smtClean="0"/>
              <a:t>יתכן ויש </a:t>
            </a:r>
            <a:r>
              <a:rPr lang="he-IL" dirty="0" err="1" smtClean="0"/>
              <a:t>תוכנית</a:t>
            </a:r>
            <a:r>
              <a:rPr lang="he-IL" dirty="0" smtClean="0"/>
              <a:t> (או מערכת ההפעלה) שרוצה להפעיל את התוכנית שלנו, ולהעביר אליה פרמטרים</a:t>
            </a:r>
          </a:p>
          <a:p>
            <a:r>
              <a:rPr lang="he-IL" dirty="0" smtClean="0"/>
              <a:t>נקודת הכניסה לתוכנית שלנו היא הפונקציה </a:t>
            </a:r>
            <a:r>
              <a:rPr lang="en-US" dirty="0" smtClean="0"/>
              <a:t>main</a:t>
            </a:r>
            <a:r>
              <a:rPr lang="he-IL" dirty="0" smtClean="0"/>
              <a:t>, שעד כה לא קיבלה פרמטרים</a:t>
            </a:r>
          </a:p>
          <a:p>
            <a:r>
              <a:rPr lang="he-IL" dirty="0" smtClean="0"/>
              <a:t>ניתן להגדיר שה- </a:t>
            </a:r>
            <a:r>
              <a:rPr lang="en-US" dirty="0" smtClean="0"/>
              <a:t>main</a:t>
            </a:r>
            <a:r>
              <a:rPr lang="he-IL" dirty="0" smtClean="0"/>
              <a:t> יקבל פרמטרים בפורמט קבוע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פרמטרים ל- </a:t>
            </a:r>
            <a:r>
              <a:rPr lang="en-US" smtClean="0"/>
              <a:t>main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282148"/>
            <a:ext cx="10259568" cy="5476459"/>
          </a:xfrm>
        </p:spPr>
        <p:txBody>
          <a:bodyPr>
            <a:normAutofit fontScale="92500" lnSpcReduction="10000"/>
          </a:bodyPr>
          <a:lstStyle/>
          <a:p>
            <a:r>
              <a:rPr lang="he-IL" dirty="0" smtClean="0"/>
              <a:t>ההצהרה המעודכנת של ה- </a:t>
            </a:r>
            <a:r>
              <a:rPr lang="en-US" dirty="0" smtClean="0"/>
              <a:t>main</a:t>
            </a:r>
            <a:r>
              <a:rPr lang="he-IL" dirty="0" smtClean="0"/>
              <a:t> תראה כך:</a:t>
            </a:r>
          </a:p>
          <a:p>
            <a:pPr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argc</a:t>
            </a:r>
            <a:r>
              <a:rPr lang="en-US" dirty="0" smtClean="0"/>
              <a:t>, char*  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  <a:endParaRPr lang="he-IL" dirty="0" smtClean="0"/>
          </a:p>
          <a:p>
            <a:r>
              <a:rPr lang="en-US" dirty="0" err="1" smtClean="0"/>
              <a:t>argv</a:t>
            </a:r>
            <a:r>
              <a:rPr lang="he-IL" dirty="0" smtClean="0"/>
              <a:t> הינו מערך של מחרוזות המכיל את הפרמטרים שה- </a:t>
            </a:r>
            <a:r>
              <a:rPr lang="en-US" dirty="0" smtClean="0"/>
              <a:t>main</a:t>
            </a:r>
            <a:r>
              <a:rPr lang="he-IL" dirty="0" smtClean="0"/>
              <a:t> מקבל</a:t>
            </a:r>
          </a:p>
          <a:p>
            <a:pPr lvl="1"/>
            <a:r>
              <a:rPr lang="he-IL" dirty="0" smtClean="0"/>
              <a:t>הפרמטרים יכולים להיות מכל טיפוס, אך מועברים כמחרוזת, ונצטרך לבצע המרה</a:t>
            </a:r>
          </a:p>
          <a:p>
            <a:r>
              <a:rPr lang="he-IL" dirty="0" smtClean="0"/>
              <a:t> </a:t>
            </a:r>
            <a:r>
              <a:rPr lang="en-US" dirty="0" err="1" smtClean="0"/>
              <a:t>argc</a:t>
            </a:r>
            <a:r>
              <a:rPr lang="he-IL" dirty="0" smtClean="0"/>
              <a:t> הינו פרמטר המכיל את כמות הפרמטרים שהתוכנית קיבלה</a:t>
            </a:r>
          </a:p>
          <a:p>
            <a:pPr lvl="1"/>
            <a:r>
              <a:rPr lang="he-IL" dirty="0" smtClean="0"/>
              <a:t>ערכו תמיד לפחות 1 מאחר ושם התוכנית גם נחשב כפרמטר</a:t>
            </a:r>
          </a:p>
          <a:p>
            <a:r>
              <a:rPr lang="he-IL" dirty="0" smtClean="0"/>
              <a:t>מערכת ההפעלה היא זו ששמה את הערך ב- </a:t>
            </a:r>
            <a:r>
              <a:rPr lang="en-US" dirty="0" err="1" smtClean="0"/>
              <a:t>argc</a:t>
            </a:r>
            <a:r>
              <a:rPr lang="he-IL" dirty="0" smtClean="0"/>
              <a:t> ואחראית לשחרור המחרוזות שבמערך </a:t>
            </a:r>
            <a:r>
              <a:rPr lang="en-US" dirty="0" err="1" smtClean="0"/>
              <a:t>argv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597742" y="117550"/>
            <a:ext cx="10259568" cy="1033669"/>
          </a:xfrm>
        </p:spPr>
        <p:txBody>
          <a:bodyPr/>
          <a:lstStyle/>
          <a:p>
            <a:pPr algn="r" eaLnBrk="1" hangingPunct="1"/>
            <a:r>
              <a:rPr lang="he-IL" dirty="0" smtClean="0"/>
              <a:t>הפונקציה </a:t>
            </a:r>
            <a:r>
              <a:rPr lang="en-US" dirty="0" smtClean="0"/>
              <a:t>sscanf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597742" y="1182126"/>
            <a:ext cx="10259568" cy="4959626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he-IL" dirty="0" smtClean="0"/>
              <a:t>מאפשרת לקרוא קלט מתוך משתנה, במקום המקלדת</a:t>
            </a:r>
          </a:p>
          <a:p>
            <a:pPr eaLnBrk="1" hangingPunct="1">
              <a:lnSpc>
                <a:spcPct val="120000"/>
              </a:lnSpc>
            </a:pPr>
            <a:r>
              <a:rPr lang="he-IL" dirty="0" smtClean="0"/>
              <a:t>בדומה ל- </a:t>
            </a:r>
            <a:r>
              <a:rPr lang="en-US" dirty="0" err="1" smtClean="0"/>
              <a:t>scanf</a:t>
            </a:r>
            <a:r>
              <a:rPr lang="he-IL" dirty="0" smtClean="0"/>
              <a:t>, אך מקבלת כפרמטר ראשון את המחרוזת ממנה נקרא את הנתונים</a:t>
            </a:r>
            <a:endParaRPr lang="en-US" dirty="0" smtClean="0"/>
          </a:p>
          <a:p>
            <a:pPr eaLnBrk="1" hangingPunct="1">
              <a:lnSpc>
                <a:spcPct val="120000"/>
              </a:lnSpc>
            </a:pPr>
            <a:r>
              <a:rPr lang="he-IL" dirty="0" smtClean="0"/>
              <a:t>מחזירה את מספר האלמנטים שנקראו.</a:t>
            </a:r>
            <a:endParaRPr lang="en-US" dirty="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18</a:t>
            </a:fld>
            <a:endParaRPr lang="en-US" dirty="0"/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2985" y="5036109"/>
            <a:ext cx="6664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62887" y="2862982"/>
            <a:ext cx="5148921" cy="3693319"/>
          </a:xfrm>
          <a:prstGeom prst="rect">
            <a:avLst/>
          </a:prstGeom>
          <a:noFill/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wrap="square" rtlCol="1">
            <a:spAutoFit/>
          </a:bodyPr>
          <a:lstStyle/>
          <a:p>
            <a:pPr marL="274320" indent="-27432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pPr marL="274320" indent="-27432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char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classesAverage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[] = "92.3   87.5   100";</a:t>
            </a:r>
          </a:p>
          <a:p>
            <a:pPr marL="274320" indent="-27432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float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[3];</a:t>
            </a:r>
          </a:p>
          <a:p>
            <a:pPr marL="274320" indent="-27432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74320" indent="-274320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 count=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sscanf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classesAverage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"%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f%f%f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", &amp;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[0], &amp;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[1], &amp;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[2]);</a:t>
            </a:r>
          </a:p>
          <a:p>
            <a:pPr marL="274320" indent="-27432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("My classes average: ");</a:t>
            </a:r>
          </a:p>
          <a:p>
            <a:pPr marL="274320" indent="-274320"/>
            <a:r>
              <a:rPr lang="nn-NO" dirty="0">
                <a:latin typeface="Arial" panose="020B0604020202020204" pitchFamily="34" charset="0"/>
                <a:cs typeface="Arial" panose="020B0604020202020204" pitchFamily="34" charset="0"/>
              </a:rPr>
              <a:t>    for (i=0 ; i &lt; 3 ; i++)</a:t>
            </a:r>
          </a:p>
          <a:p>
            <a:pPr marL="274320" indent="-27432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("%.2f ",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pPr marL="274320" indent="-27432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("\n"); </a:t>
            </a:r>
          </a:p>
          <a:p>
            <a:pPr marL="274320" indent="-274320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011808" y="4066965"/>
            <a:ext cx="2362200" cy="549301"/>
          </a:xfrm>
          <a:prstGeom prst="wedgeRectCallout">
            <a:avLst>
              <a:gd name="adj1" fmla="val -221682"/>
              <a:gd name="adj2" fmla="val 44000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 smtClean="0">
                <a:latin typeface="Arial" pitchFamily="34" charset="0"/>
                <a:cs typeface="Arial" pitchFamily="34" charset="0"/>
              </a:rPr>
              <a:t> יהיה 3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Count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767408" y="0"/>
            <a:ext cx="8928992" cy="698652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argc</a:t>
            </a:r>
            <a:r>
              <a:rPr lang="en-US" sz="1400" dirty="0"/>
              <a:t>, char* </a:t>
            </a:r>
            <a:r>
              <a:rPr lang="en-US" sz="1400" dirty="0" err="1"/>
              <a:t>argv</a:t>
            </a:r>
            <a:r>
              <a:rPr lang="en-US" sz="1400" dirty="0"/>
              <a:t>[])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int</a:t>
            </a:r>
            <a:r>
              <a:rPr lang="en-US" sz="1400" dirty="0"/>
              <a:t> num1, num2,numOfNumbers = 0;</a:t>
            </a:r>
          </a:p>
          <a:p>
            <a:r>
              <a:rPr lang="en-US" sz="1400" dirty="0"/>
              <a:t>       float res;</a:t>
            </a:r>
          </a:p>
          <a:p>
            <a:r>
              <a:rPr lang="en-US" sz="1400" dirty="0"/>
              <a:t>       char op;</a:t>
            </a:r>
          </a:p>
          <a:p>
            <a:r>
              <a:rPr lang="en-US" sz="1400" dirty="0"/>
              <a:t>      // getting the values …</a:t>
            </a:r>
          </a:p>
          <a:p>
            <a:r>
              <a:rPr lang="en-US" sz="1400" dirty="0"/>
              <a:t>       if (</a:t>
            </a:r>
            <a:r>
              <a:rPr lang="en-US" sz="1400" dirty="0" err="1"/>
              <a:t>argc</a:t>
            </a:r>
            <a:r>
              <a:rPr lang="en-US" sz="1400" dirty="0"/>
              <a:t> != 4)</a:t>
            </a:r>
          </a:p>
          <a:p>
            <a:r>
              <a:rPr lang="en-US" sz="1400" dirty="0"/>
              <a:t>       	return -1;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numOfNumbers</a:t>
            </a:r>
            <a:r>
              <a:rPr lang="en-US" sz="1400" dirty="0"/>
              <a:t> += </a:t>
            </a:r>
            <a:r>
              <a:rPr lang="en-US" sz="1400" dirty="0" err="1"/>
              <a:t>sscanf</a:t>
            </a:r>
            <a:r>
              <a:rPr lang="en-US" sz="1400" dirty="0"/>
              <a:t>(</a:t>
            </a:r>
            <a:r>
              <a:rPr lang="en-US" sz="1400" dirty="0" err="1"/>
              <a:t>argv</a:t>
            </a:r>
            <a:r>
              <a:rPr lang="en-US" sz="1400" dirty="0"/>
              <a:t>[1], "%d", &amp;num1);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numOfNumbers</a:t>
            </a:r>
            <a:r>
              <a:rPr lang="en-US" sz="1400" dirty="0"/>
              <a:t> += </a:t>
            </a:r>
            <a:r>
              <a:rPr lang="en-US" sz="1400" dirty="0" err="1"/>
              <a:t>sscanf</a:t>
            </a:r>
            <a:r>
              <a:rPr lang="en-US" sz="1400" dirty="0"/>
              <a:t>(</a:t>
            </a:r>
            <a:r>
              <a:rPr lang="en-US" sz="1400" dirty="0" err="1"/>
              <a:t>argv</a:t>
            </a:r>
            <a:r>
              <a:rPr lang="en-US" sz="1400" dirty="0"/>
              <a:t>[3], "%d", &amp;num2);</a:t>
            </a:r>
          </a:p>
          <a:p>
            <a:r>
              <a:rPr lang="en-US" sz="1400" dirty="0"/>
              <a:t>       if(</a:t>
            </a:r>
            <a:r>
              <a:rPr lang="en-US" sz="1400" dirty="0" err="1"/>
              <a:t>numOfNumbers</a:t>
            </a:r>
            <a:r>
              <a:rPr lang="en-US" sz="1400" dirty="0"/>
              <a:t> != 2)</a:t>
            </a:r>
          </a:p>
          <a:p>
            <a:r>
              <a:rPr lang="en-US" sz="1400" dirty="0"/>
              <a:t>      	 return -2;</a:t>
            </a:r>
          </a:p>
          <a:p>
            <a:r>
              <a:rPr lang="en-US" sz="1400" dirty="0"/>
              <a:t>       op = </a:t>
            </a:r>
            <a:r>
              <a:rPr lang="en-US" sz="1400" dirty="0" err="1"/>
              <a:t>argv</a:t>
            </a:r>
            <a:r>
              <a:rPr lang="en-US" sz="1400" dirty="0"/>
              <a:t>[2][0];</a:t>
            </a:r>
          </a:p>
          <a:p>
            <a:endParaRPr lang="en-US" sz="1400" dirty="0"/>
          </a:p>
          <a:p>
            <a:r>
              <a:rPr lang="en-US" sz="1400" dirty="0"/>
              <a:t>       switch (op)</a:t>
            </a:r>
          </a:p>
          <a:p>
            <a:r>
              <a:rPr lang="en-US" sz="1400" dirty="0"/>
              <a:t>       {</a:t>
            </a:r>
          </a:p>
          <a:p>
            <a:r>
              <a:rPr lang="en-US" sz="1400" dirty="0"/>
              <a:t>          case '+':res = num1 + num2;	break;</a:t>
            </a:r>
          </a:p>
          <a:p>
            <a:r>
              <a:rPr lang="en-US" sz="1400" dirty="0"/>
              <a:t>          case '-':res = num1 - num2;	break;</a:t>
            </a:r>
          </a:p>
          <a:p>
            <a:r>
              <a:rPr lang="en-US" sz="1400" dirty="0"/>
              <a:t>          case '*':res = num1 * num2;	break;</a:t>
            </a:r>
          </a:p>
          <a:p>
            <a:r>
              <a:rPr lang="en-US" sz="1400" dirty="0"/>
              <a:t>          case '/':</a:t>
            </a:r>
          </a:p>
          <a:p>
            <a:r>
              <a:rPr lang="en-US" sz="1400" dirty="0"/>
              <a:t>	if (num2 != 0)</a:t>
            </a:r>
          </a:p>
          <a:p>
            <a:r>
              <a:rPr lang="en-US" sz="1400" dirty="0"/>
              <a:t>	  res = num1*1.0 / num2;</a:t>
            </a:r>
          </a:p>
          <a:p>
            <a:r>
              <a:rPr lang="en-US" sz="1400" dirty="0"/>
              <a:t>	else</a:t>
            </a:r>
          </a:p>
          <a:p>
            <a:r>
              <a:rPr lang="en-US" sz="1400" dirty="0"/>
              <a:t>  	  return -3;</a:t>
            </a:r>
          </a:p>
          <a:p>
            <a:r>
              <a:rPr lang="en-US" sz="1400" dirty="0"/>
              <a:t>	break;</a:t>
            </a:r>
          </a:p>
          <a:p>
            <a:r>
              <a:rPr lang="en-US" sz="1400" dirty="0"/>
              <a:t>          default:</a:t>
            </a:r>
          </a:p>
          <a:p>
            <a:r>
              <a:rPr lang="en-US" sz="1400" dirty="0"/>
              <a:t>	return -4;</a:t>
            </a:r>
          </a:p>
          <a:p>
            <a:r>
              <a:rPr lang="en-US" sz="1400" dirty="0"/>
              <a:t>       }</a:t>
            </a:r>
          </a:p>
          <a:p>
            <a:r>
              <a:rPr lang="pt-BR" sz="1400" dirty="0"/>
              <a:t>       printf("%d %c %d = %f\n", num1, op, num2, res);</a:t>
            </a:r>
          </a:p>
          <a:p>
            <a:r>
              <a:rPr lang="en-US" sz="1400" dirty="0"/>
              <a:t>       return 0;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5781368" y="104767"/>
            <a:ext cx="6311916" cy="3198871"/>
          </a:xfrm>
        </p:spPr>
        <p:txBody>
          <a:bodyPr>
            <a:normAutofit/>
          </a:bodyPr>
          <a:lstStyle/>
          <a:p>
            <a:r>
              <a:rPr lang="he-IL" sz="4400" dirty="0" smtClean="0"/>
              <a:t>דוגמא מחשבון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he-IL" sz="4400" dirty="0" smtClean="0"/>
              <a:t>פונקציה המקבלת מספר , פעולה חשבונית ומספר מדפיסה את תוצאת החישוב.</a:t>
            </a:r>
            <a:endParaRPr lang="en-US" sz="4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6333015" y="3493264"/>
            <a:ext cx="3816424" cy="766936"/>
          </a:xfrm>
          <a:prstGeom prst="wedgeRectCallout">
            <a:avLst>
              <a:gd name="adj1" fmla="val -48741"/>
              <a:gd name="adj2" fmla="val 44913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sscanf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מחזירה את כמות האלמנטים שנקראו</a:t>
            </a:r>
          </a:p>
        </p:txBody>
      </p:sp>
    </p:spTree>
    <p:extLst>
      <p:ext uri="{BB962C8B-B14F-4D97-AF65-F5344CB8AC3E}">
        <p14:creationId xmlns:p14="http://schemas.microsoft.com/office/powerpoint/2010/main" val="324620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נלמד: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</a:p>
          <a:p>
            <a:r>
              <a:rPr lang="he-IL" dirty="0" smtClean="0"/>
              <a:t>הידור מותנה</a:t>
            </a:r>
            <a:endParaRPr lang="en-US" dirty="0" smtClean="0"/>
          </a:p>
          <a:p>
            <a:r>
              <a:rPr lang="he-IL" dirty="0" smtClean="0"/>
              <a:t>דרכים להרצת </a:t>
            </a:r>
            <a:r>
              <a:rPr lang="he-IL" dirty="0" err="1" smtClean="0"/>
              <a:t>תוכנית</a:t>
            </a:r>
            <a:endParaRPr lang="he-IL" dirty="0" smtClean="0"/>
          </a:p>
          <a:p>
            <a:r>
              <a:rPr lang="he-IL" dirty="0" smtClean="0"/>
              <a:t>העברת פרמטרים ל- </a:t>
            </a:r>
            <a:r>
              <a:rPr lang="en-US" dirty="0" smtClean="0"/>
              <a:t>main</a:t>
            </a:r>
            <a:endParaRPr lang="he-I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8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02" y="2464188"/>
            <a:ext cx="5867400" cy="219075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973394" y="136261"/>
            <a:ext cx="10657774" cy="1033669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דוגמאות להרצת התוכנית דרך ה </a:t>
            </a:r>
            <a:r>
              <a:rPr lang="en-US" dirty="0" smtClean="0"/>
              <a:t>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794" y="902004"/>
            <a:ext cx="10259568" cy="4959626"/>
          </a:xfrm>
        </p:spPr>
        <p:txBody>
          <a:bodyPr/>
          <a:lstStyle/>
          <a:p>
            <a:pPr marL="0" indent="0">
              <a:buNone/>
            </a:pPr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7924800" y="2971800"/>
            <a:ext cx="2362200" cy="1249288"/>
          </a:xfrm>
          <a:prstGeom prst="wedgeRectCallout">
            <a:avLst>
              <a:gd name="adj1" fmla="val -106162"/>
              <a:gd name="adj2" fmla="val -44063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מערך הפרמטרים הינו 4  מחרוזות, אך אין שני מספרים. התוכנית החזירה קוד שגיאה 2-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70339" y="2803521"/>
            <a:ext cx="864096" cy="21602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4430928" y="1169930"/>
            <a:ext cx="2362200" cy="990600"/>
          </a:xfrm>
          <a:prstGeom prst="wedgeRectCallout">
            <a:avLst>
              <a:gd name="adj1" fmla="val 22106"/>
              <a:gd name="adj2" fmla="val 93120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מערך הפרמטרים הינו באורך 1, והתוכנית החזירה קוד שגיאה 1-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8112224" y="4653136"/>
            <a:ext cx="2362200" cy="990600"/>
          </a:xfrm>
          <a:prstGeom prst="wedgeRectCallout">
            <a:avLst>
              <a:gd name="adj1" fmla="val -104699"/>
              <a:gd name="adj2" fmla="val -111110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חלוקה ב 0, התוכנית החזירה קוד שגיאה 3-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70339" y="4313803"/>
            <a:ext cx="864096" cy="21602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70339" y="3335097"/>
            <a:ext cx="864096" cy="21602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8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6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8526"/>
          <a:stretch/>
        </p:blipFill>
        <p:spPr>
          <a:xfrm>
            <a:off x="1866197" y="4077072"/>
            <a:ext cx="3941772" cy="2343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542" y="1992956"/>
            <a:ext cx="2324100" cy="1114425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48929" y="136261"/>
            <a:ext cx="10982239" cy="1033669"/>
          </a:xfrm>
        </p:spPr>
        <p:txBody>
          <a:bodyPr>
            <a:normAutofit/>
          </a:bodyPr>
          <a:lstStyle/>
          <a:p>
            <a:r>
              <a:rPr lang="he-IL" dirty="0" smtClean="0"/>
              <a:t>העברת פרמטרים - </a:t>
            </a:r>
            <a:r>
              <a:rPr lang="en-US" dirty="0" smtClean="0"/>
              <a:t>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897" y="1282149"/>
            <a:ext cx="10687271" cy="4959626"/>
          </a:xfrm>
        </p:spPr>
        <p:txBody>
          <a:bodyPr/>
          <a:lstStyle/>
          <a:p>
            <a:r>
              <a:rPr lang="he-IL" dirty="0" smtClean="0"/>
              <a:t>בלחיצה על החץ הירוק בתפריט</a:t>
            </a:r>
            <a:endParaRPr lang="he-IL" dirty="0"/>
          </a:p>
          <a:p>
            <a:r>
              <a:rPr lang="he-IL" dirty="0" smtClean="0"/>
              <a:t>בחירת </a:t>
            </a:r>
            <a:r>
              <a:rPr lang="en-US" dirty="0" smtClean="0"/>
              <a:t>“Run Configurations…”</a:t>
            </a:r>
          </a:p>
          <a:p>
            <a:r>
              <a:rPr lang="he-IL" dirty="0" smtClean="0"/>
              <a:t>בחירה באופציה </a:t>
            </a:r>
            <a:r>
              <a:rPr lang="en-US" dirty="0" smtClean="0"/>
              <a:t>Arguments</a:t>
            </a:r>
            <a:endParaRPr lang="he-IL" dirty="0" smtClean="0"/>
          </a:p>
          <a:p>
            <a:r>
              <a:rPr lang="he-IL" dirty="0" smtClean="0"/>
              <a:t>הכנסת הנתונים הרצויים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10172" y="2632449"/>
            <a:ext cx="20574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3592" y="4437112"/>
            <a:ext cx="124398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48929" y="136261"/>
            <a:ext cx="10982239" cy="1033669"/>
          </a:xfrm>
        </p:spPr>
        <p:txBody>
          <a:bodyPr>
            <a:normAutofit/>
          </a:bodyPr>
          <a:lstStyle/>
          <a:p>
            <a:r>
              <a:rPr lang="he-IL" dirty="0" smtClean="0"/>
              <a:t>העברת פרמטרים</a:t>
            </a:r>
            <a:r>
              <a:rPr lang="en-US" dirty="0" smtClean="0"/>
              <a:t> - </a:t>
            </a:r>
            <a:r>
              <a:rPr lang="he-IL" dirty="0" smtClean="0"/>
              <a:t> </a:t>
            </a:r>
            <a:r>
              <a:rPr lang="en-US" dirty="0" smtClean="0"/>
              <a:t>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781" y="1166884"/>
            <a:ext cx="4838718" cy="4959626"/>
          </a:xfrm>
        </p:spPr>
        <p:txBody>
          <a:bodyPr>
            <a:normAutofit/>
          </a:bodyPr>
          <a:lstStyle/>
          <a:p>
            <a:r>
              <a:rPr lang="he-IL" sz="3200" dirty="0" smtClean="0"/>
              <a:t>בתפריט </a:t>
            </a:r>
            <a:r>
              <a:rPr lang="en-US" sz="3200" dirty="0" smtClean="0"/>
              <a:t>Project</a:t>
            </a:r>
            <a:r>
              <a:rPr lang="he-IL" sz="3200" dirty="0" smtClean="0"/>
              <a:t> בחר </a:t>
            </a:r>
            <a:r>
              <a:rPr lang="en-US" sz="3200" dirty="0" smtClean="0"/>
              <a:t>Property</a:t>
            </a:r>
          </a:p>
          <a:p>
            <a:r>
              <a:rPr lang="he-IL" sz="3200" dirty="0" smtClean="0"/>
              <a:t>בחירת </a:t>
            </a:r>
            <a:r>
              <a:rPr lang="en-US" sz="3200" dirty="0" smtClean="0"/>
              <a:t>Debugging</a:t>
            </a:r>
          </a:p>
          <a:p>
            <a:pPr marL="403225" indent="-403225"/>
            <a:r>
              <a:rPr lang="he-IL" sz="3200" dirty="0"/>
              <a:t>הכנסת הנתונים </a:t>
            </a:r>
            <a:r>
              <a:rPr lang="he-IL" sz="3200" dirty="0" smtClean="0"/>
              <a:t>הרצויים</a:t>
            </a:r>
            <a:endParaRPr lang="en-US" sz="3200" dirty="0" smtClean="0"/>
          </a:p>
          <a:p>
            <a:pPr marL="403225" indent="-403225">
              <a:buNone/>
            </a:pPr>
            <a:r>
              <a:rPr lang="he-IL" sz="3200" dirty="0" smtClean="0"/>
              <a:t> </a:t>
            </a:r>
            <a:r>
              <a:rPr lang="en-US" sz="3200" dirty="0" smtClean="0"/>
              <a:t>  </a:t>
            </a:r>
            <a:r>
              <a:rPr lang="he-IL" sz="3200" dirty="0" smtClean="0"/>
              <a:t>ב </a:t>
            </a:r>
            <a:r>
              <a:rPr lang="en-US" sz="3200" dirty="0" smtClean="0"/>
              <a:t>Command Arguments</a:t>
            </a:r>
            <a:endParaRPr lang="he-IL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1633"/>
          <a:stretch/>
        </p:blipFill>
        <p:spPr>
          <a:xfrm>
            <a:off x="741826" y="1083706"/>
            <a:ext cx="6508955" cy="54725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1827" y="1877961"/>
            <a:ext cx="1922716" cy="23941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75934" y="2416583"/>
            <a:ext cx="4237704" cy="23321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Macro</a:t>
            </a:r>
          </a:p>
          <a:p>
            <a:r>
              <a:rPr lang="he-IL" dirty="0"/>
              <a:t>הידור מותנה</a:t>
            </a:r>
            <a:endParaRPr lang="en-US" dirty="0"/>
          </a:p>
          <a:p>
            <a:r>
              <a:rPr lang="he-IL" dirty="0"/>
              <a:t>דרכים להרצת </a:t>
            </a:r>
            <a:r>
              <a:rPr lang="he-IL" dirty="0" err="1"/>
              <a:t>תוכנית</a:t>
            </a:r>
            <a:endParaRPr lang="he-IL" dirty="0"/>
          </a:p>
          <a:p>
            <a:r>
              <a:rPr lang="he-IL" dirty="0"/>
              <a:t>העברת פרמטרים ל- </a:t>
            </a:r>
            <a:r>
              <a:rPr lang="en-US" dirty="0"/>
              <a:t>main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5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  <a:endParaRPr lang="he-IL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142517" y="1282149"/>
            <a:ext cx="10488651" cy="4959626"/>
          </a:xfrm>
        </p:spPr>
        <p:txBody>
          <a:bodyPr>
            <a:normAutofit/>
          </a:bodyPr>
          <a:lstStyle/>
          <a:p>
            <a:r>
              <a:rPr lang="he-IL" dirty="0"/>
              <a:t>ניתן להשתמש בפקודת </a:t>
            </a:r>
            <a:r>
              <a:rPr lang="en-US" dirty="0"/>
              <a:t>define</a:t>
            </a:r>
            <a:r>
              <a:rPr lang="he-IL" dirty="0"/>
              <a:t> כדי לבצע פעולה מסוימת, ולא רק לצורך הגדרת קבועים</a:t>
            </a:r>
          </a:p>
          <a:p>
            <a:r>
              <a:rPr lang="he-IL" dirty="0"/>
              <a:t>דוגמא: הגדרת מאקרו המוצא מקסימום בין 2 </a:t>
            </a:r>
            <a:r>
              <a:rPr lang="he-IL" dirty="0" smtClean="0"/>
              <a:t>מספרים</a:t>
            </a:r>
            <a:endParaRPr lang="he-IL" dirty="0"/>
          </a:p>
          <a:p>
            <a:pPr algn="l" rtl="0">
              <a:buFont typeface="Wingdings 2" pitchFamily="18" charset="2"/>
              <a:buNone/>
            </a:pPr>
            <a:endParaRPr lang="he-I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17604" y="3690164"/>
            <a:ext cx="4261048" cy="272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buClr>
                <a:schemeClr val="accent1"/>
              </a:buClr>
              <a:buSzPct val="85000"/>
              <a:defRPr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 eaLnBrk="0" hangingPunct="0"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73050" indent="-273050" eaLnBrk="0" hangingPunct="0">
              <a:buClr>
                <a:schemeClr val="accent1"/>
              </a:buClr>
              <a:buSzPct val="85000"/>
              <a:defRPr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 eaLnBrk="0" hangingPunct="0"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max(a, b)   a &gt; b ? a : b</a:t>
            </a:r>
          </a:p>
          <a:p>
            <a:pPr marL="273050" indent="-273050" eaLnBrk="0" hangingPunct="0">
              <a:buClr>
                <a:schemeClr val="accent1"/>
              </a:buClr>
              <a:buSzPct val="85000"/>
              <a:defRPr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 eaLnBrk="0" hangingPunct="0">
              <a:buClr>
                <a:schemeClr val="accent1"/>
              </a:buClr>
              <a:buSzPct val="85000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pPr marL="273050" indent="-273050" eaLnBrk="0" hangingPunct="0">
              <a:buClr>
                <a:schemeClr val="accent1"/>
              </a:buClr>
              <a:buSzPct val="85000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 eaLnBrk="0" hangingPunct="0">
              <a:buClr>
                <a:schemeClr val="accent1"/>
              </a:buClr>
              <a:buSzPct val="85000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("max is %d\n", 13 &gt; 5 ? 13 : 5);</a:t>
            </a:r>
          </a:p>
          <a:p>
            <a:pPr marL="273050" indent="-273050" eaLnBrk="0" hangingPunct="0">
              <a:buClr>
                <a:schemeClr val="accent1"/>
              </a:buClr>
              <a:buSzPct val="85000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("max is %d\n", 5 &gt; 13 ? 5 : 13);</a:t>
            </a:r>
          </a:p>
          <a:p>
            <a:pPr marL="273050" indent="-273050" eaLnBrk="0" hangingPunct="0">
              <a:buClr>
                <a:schemeClr val="accent1"/>
              </a:buClr>
              <a:buSzPct val="85000"/>
              <a:defRPr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3050" indent="-273050" algn="r" rtl="1" eaLnBrk="0" hangingPunct="0"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 eaLnBrk="0" hangingPunct="0">
              <a:buClr>
                <a:schemeClr val="accent1"/>
              </a:buClr>
              <a:buSzPct val="85000"/>
              <a:defRPr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050" y="0"/>
            <a:ext cx="40386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4779320" y="4439863"/>
            <a:ext cx="2590800" cy="1616807"/>
          </a:xfrm>
          <a:prstGeom prst="rightArrow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מה שהקומפיילר רואה לאחר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precompile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913434" y="3979616"/>
            <a:ext cx="4261048" cy="267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>
              <a:spcBef>
                <a:spcPct val="0"/>
              </a:spcBef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74320" indent="-274320">
              <a:spcBef>
                <a:spcPct val="0"/>
              </a:spcBef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spcBef>
                <a:spcPct val="0"/>
              </a:spcBef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max(a, b)   a &gt; b ? a : b</a:t>
            </a:r>
          </a:p>
          <a:p>
            <a:pPr marL="274320" indent="-274320">
              <a:spcBef>
                <a:spcPct val="0"/>
              </a:spcBef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pPr marL="274320" indent="-274320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("max is %d\n", max(13, 5));</a:t>
            </a:r>
          </a:p>
          <a:p>
            <a:pPr marL="274320" indent="-274320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("max is %d\n", max(5, 13));</a:t>
            </a:r>
          </a:p>
          <a:p>
            <a:pPr marL="274320" indent="-274320">
              <a:spcBef>
                <a:spcPct val="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0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מאקרו - דגשים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768" y="1017413"/>
            <a:ext cx="10259568" cy="4959626"/>
          </a:xfrm>
        </p:spPr>
        <p:txBody>
          <a:bodyPr>
            <a:normAutofit/>
          </a:bodyPr>
          <a:lstStyle/>
          <a:p>
            <a:r>
              <a:rPr lang="he-IL" sz="3000" dirty="0"/>
              <a:t>בין שם המאקרו לסוגריים של הפרמטרים </a:t>
            </a:r>
            <a:r>
              <a:rPr lang="he-IL" sz="3000" u="sng" dirty="0"/>
              <a:t>אסור</a:t>
            </a:r>
            <a:r>
              <a:rPr lang="he-IL" sz="3000" dirty="0"/>
              <a:t> שיהיה רווח, אחרת מתקבלת שגיאת קומפילציה שלא ממש עוזרת להבנת הבעיה</a:t>
            </a:r>
          </a:p>
          <a:p>
            <a:pPr algn="l" rtl="0">
              <a:buFont typeface="Wingdings 2" pitchFamily="18" charset="2"/>
              <a:buNone/>
            </a:pPr>
            <a:r>
              <a:rPr lang="en-US" sz="3000" dirty="0">
                <a:solidFill>
                  <a:srgbClr val="0070C0"/>
                </a:solidFill>
              </a:rPr>
              <a:t>#define </a:t>
            </a:r>
            <a:r>
              <a:rPr lang="en-US" sz="3000" dirty="0"/>
              <a:t>max(a, b)   a &gt; b ? a : b</a:t>
            </a:r>
          </a:p>
          <a:p>
            <a:r>
              <a:rPr lang="he-IL" sz="3000" dirty="0"/>
              <a:t>בכתיבת המאקרו מאוד מומלץ </a:t>
            </a:r>
            <a:r>
              <a:rPr lang="he-IL" sz="3000" dirty="0" smtClean="0"/>
              <a:t>לעטוף </a:t>
            </a:r>
            <a:r>
              <a:rPr lang="he-IL" sz="3000" dirty="0"/>
              <a:t>כל פרמטר ב- ():</a:t>
            </a:r>
            <a:endParaRPr lang="en-US" sz="3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04931" y="1816718"/>
            <a:ext cx="120596" cy="348119"/>
          </a:xfrm>
          <a:prstGeom prst="straightConnector1">
            <a:avLst/>
          </a:prstGeom>
          <a:ln w="28575">
            <a:solidFill>
              <a:srgbClr val="00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1982" y="4769313"/>
            <a:ext cx="4876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#define </a:t>
            </a:r>
            <a:r>
              <a:rPr lang="es-ES" dirty="0"/>
              <a:t>mult1(x, y) </a:t>
            </a:r>
            <a:r>
              <a:rPr lang="he-IL" dirty="0"/>
              <a:t> </a:t>
            </a:r>
            <a:r>
              <a:rPr lang="es-ES" dirty="0"/>
              <a:t>(x) * (y)</a:t>
            </a:r>
          </a:p>
          <a:p>
            <a:r>
              <a:rPr lang="es-ES" dirty="0">
                <a:solidFill>
                  <a:srgbClr val="0070C0"/>
                </a:solidFill>
              </a:rPr>
              <a:t>#define </a:t>
            </a:r>
            <a:r>
              <a:rPr lang="es-ES" dirty="0"/>
              <a:t>mult2(x, y)</a:t>
            </a:r>
            <a:r>
              <a:rPr lang="he-IL" dirty="0"/>
              <a:t>  </a:t>
            </a:r>
            <a:r>
              <a:rPr lang="es-ES" dirty="0"/>
              <a:t> x * y</a:t>
            </a:r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("sum is %d\n", mult1(2+4, 6/2));</a:t>
            </a:r>
          </a:p>
          <a:p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("sum is %d\n", mult2(2+4, 6/2));</a:t>
            </a:r>
          </a:p>
          <a:p>
            <a:r>
              <a:rPr lang="he-IL" dirty="0"/>
              <a:t>{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273892" y="4785831"/>
            <a:ext cx="415969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#define </a:t>
            </a:r>
            <a:r>
              <a:rPr lang="es-ES" dirty="0"/>
              <a:t>mult1(x, y) </a:t>
            </a:r>
            <a:r>
              <a:rPr lang="he-IL" dirty="0"/>
              <a:t> </a:t>
            </a:r>
            <a:r>
              <a:rPr lang="es-ES" dirty="0"/>
              <a:t>(x) * (y)</a:t>
            </a:r>
          </a:p>
          <a:p>
            <a:r>
              <a:rPr lang="es-ES" dirty="0">
                <a:solidFill>
                  <a:srgbClr val="0070C0"/>
                </a:solidFill>
              </a:rPr>
              <a:t>#define </a:t>
            </a:r>
            <a:r>
              <a:rPr lang="es-ES" dirty="0"/>
              <a:t>mult2(x, y)</a:t>
            </a:r>
            <a:r>
              <a:rPr lang="he-IL" dirty="0"/>
              <a:t>  </a:t>
            </a:r>
            <a:r>
              <a:rPr lang="es-ES" dirty="0"/>
              <a:t> x * y</a:t>
            </a:r>
          </a:p>
          <a:p>
            <a:r>
              <a:rPr lang="en-US" dirty="0"/>
              <a:t>void main()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("sum is %d\n", (2+4) * (6/2));</a:t>
            </a:r>
          </a:p>
          <a:p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("sum is %d\n", 2+4 * 6 / 2));</a:t>
            </a:r>
          </a:p>
          <a:p>
            <a:r>
              <a:rPr lang="he-IL" dirty="0"/>
              <a:t>{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9325" y="3312261"/>
            <a:ext cx="420211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5053071" y="4945626"/>
            <a:ext cx="2321123" cy="1919746"/>
          </a:xfrm>
          <a:prstGeom prst="rightArrow">
            <a:avLst>
              <a:gd name="adj1" fmla="val 54098"/>
              <a:gd name="adj2" fmla="val 25283"/>
            </a:avLst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מה שהקומפיילר רואה לאחר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precompile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3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  <a:r>
              <a:rPr lang="he-IL" dirty="0" smtClean="0"/>
              <a:t>  - יותר משורה אחת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282149"/>
            <a:ext cx="10923245" cy="4959626"/>
          </a:xfrm>
        </p:spPr>
        <p:txBody>
          <a:bodyPr/>
          <a:lstStyle/>
          <a:p>
            <a:r>
              <a:rPr lang="he-IL" dirty="0" smtClean="0"/>
              <a:t>אם רוצים לכתוב </a:t>
            </a:r>
            <a:r>
              <a:rPr lang="en-US" dirty="0"/>
              <a:t>macro</a:t>
            </a:r>
            <a:r>
              <a:rPr lang="he-IL" dirty="0"/>
              <a:t> ב</a:t>
            </a:r>
            <a:r>
              <a:rPr lang="he-IL" dirty="0" smtClean="0"/>
              <a:t>יותר משורה אחת צריך להוסיף \ בסוף השורה</a:t>
            </a:r>
          </a:p>
          <a:p>
            <a:pPr lvl="1"/>
            <a:r>
              <a:rPr lang="he-IL" dirty="0" smtClean="0"/>
              <a:t>דוגמא: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71" y="2128743"/>
            <a:ext cx="4084790" cy="46899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371600" y="-4298"/>
            <a:ext cx="10259568" cy="1033669"/>
          </a:xfrm>
        </p:spPr>
        <p:txBody>
          <a:bodyPr>
            <a:normAutofit/>
          </a:bodyPr>
          <a:lstStyle/>
          <a:p>
            <a:r>
              <a:rPr lang="he-IL" dirty="0" smtClean="0"/>
              <a:t>מאקרו ושימוש באופרטור 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29371"/>
            <a:ext cx="11120284" cy="4959626"/>
          </a:xfrm>
        </p:spPr>
        <p:txBody>
          <a:bodyPr/>
          <a:lstStyle/>
          <a:p>
            <a:r>
              <a:rPr lang="he-IL" dirty="0" smtClean="0"/>
              <a:t>כאשר בתוך מאקרו שמים # לפני שם הפרמטר, הקומפיילר עוטף אותו  בגרשיים ולכן מתייחס לשמו ולא לערכו</a:t>
            </a:r>
          </a:p>
          <a:p>
            <a:r>
              <a:rPr lang="he-IL" dirty="0" smtClean="0"/>
              <a:t>הערת סוגריים: הפקודה הבאה תקינה:</a:t>
            </a:r>
          </a:p>
          <a:p>
            <a:pPr algn="ctr">
              <a:buFont typeface="Wingdings 2" pitchFamily="18" charset="2"/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("hi</a:t>
            </a:r>
            <a:r>
              <a:rPr lang="en-US" b="1" dirty="0" smtClean="0"/>
              <a:t>" "</a:t>
            </a:r>
            <a:r>
              <a:rPr lang="en-US" dirty="0" smtClean="0"/>
              <a:t> hello\n");</a:t>
            </a:r>
            <a:endParaRPr lang="he-IL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14400" y="4948084"/>
            <a:ext cx="3810000" cy="1754188"/>
          </a:xfrm>
          <a:prstGeom prst="rect">
            <a:avLst/>
          </a:prstGeom>
          <a:noFill/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#define </a:t>
            </a:r>
            <a:r>
              <a:rPr lang="en-US" dirty="0">
                <a:latin typeface="Arial" pitchFamily="34" charset="0"/>
                <a:cs typeface="Arial" pitchFamily="34" charset="0"/>
              </a:rPr>
              <a:t>PRINT(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dirty="0">
                <a:latin typeface="Arial" pitchFamily="34" charset="0"/>
                <a:cs typeface="Arial" pitchFamily="34" charset="0"/>
              </a:rPr>
              <a:t>)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dirty="0">
                <a:latin typeface="Arial" pitchFamily="34" charset="0"/>
                <a:cs typeface="Arial" pitchFamily="34" charset="0"/>
              </a:rPr>
              <a:t>(#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dirty="0">
                <a:latin typeface="Arial" pitchFamily="34" charset="0"/>
                <a:cs typeface="Arial" pitchFamily="34" charset="0"/>
              </a:rPr>
              <a:t> "\n");</a:t>
            </a:r>
          </a:p>
          <a:p>
            <a:pPr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36512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PRINT(hello world);</a:t>
            </a:r>
          </a:p>
          <a:p>
            <a:pPr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{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287" y="3646640"/>
            <a:ext cx="5154613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919452" y="4948084"/>
            <a:ext cx="3810000" cy="1754188"/>
          </a:xfrm>
          <a:prstGeom prst="rect">
            <a:avLst/>
          </a:prstGeom>
          <a:noFill/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#define </a:t>
            </a:r>
            <a:r>
              <a:rPr lang="en-US" dirty="0">
                <a:latin typeface="Arial" pitchFamily="34" charset="0"/>
                <a:cs typeface="Arial" pitchFamily="34" charset="0"/>
              </a:rPr>
              <a:t>PRINT(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dirty="0">
                <a:latin typeface="Arial" pitchFamily="34" charset="0"/>
                <a:cs typeface="Arial" pitchFamily="34" charset="0"/>
              </a:rPr>
              <a:t>)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dirty="0">
                <a:latin typeface="Arial" pitchFamily="34" charset="0"/>
                <a:cs typeface="Arial" pitchFamily="34" charset="0"/>
              </a:rPr>
              <a:t>(#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dirty="0">
                <a:latin typeface="Arial" pitchFamily="34" charset="0"/>
                <a:cs typeface="Arial" pitchFamily="34" charset="0"/>
              </a:rPr>
              <a:t> "\n");</a:t>
            </a:r>
          </a:p>
          <a:p>
            <a:pPr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36512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dirty="0">
                <a:latin typeface="Arial" pitchFamily="34" charset="0"/>
                <a:cs typeface="Arial" pitchFamily="34" charset="0"/>
              </a:rPr>
              <a:t>(“hello world” "\n");</a:t>
            </a:r>
          </a:p>
          <a:p>
            <a:pPr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50426" y="5825178"/>
            <a:ext cx="1143000" cy="721365"/>
          </a:xfrm>
          <a:prstGeom prst="rightArrow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1047136" y="1209925"/>
            <a:ext cx="8458200" cy="498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#define PRINT_INT_VALUE(x)          </a:t>
            </a:r>
            <a:r>
              <a:rPr lang="en-US" sz="2000" dirty="0" err="1"/>
              <a:t>printf</a:t>
            </a:r>
            <a:r>
              <a:rPr lang="en-US" sz="2000" dirty="0"/>
              <a:t>(#x " = %d\n", x);</a:t>
            </a:r>
          </a:p>
          <a:p>
            <a:r>
              <a:rPr lang="en-US" sz="2000" dirty="0"/>
              <a:t>#define PRINT_VALUE(x, modifier)   </a:t>
            </a:r>
            <a:r>
              <a:rPr lang="en-US" sz="2000" dirty="0" err="1"/>
              <a:t>printf</a:t>
            </a:r>
            <a:r>
              <a:rPr lang="en-US" sz="2000" dirty="0"/>
              <a:t>(#x " = %" #modifier "\n", x);</a:t>
            </a:r>
          </a:p>
          <a:p>
            <a:endParaRPr lang="he-IL" sz="2000" dirty="0"/>
          </a:p>
          <a:p>
            <a:r>
              <a:rPr lang="en-US" sz="2000" dirty="0"/>
              <a:t>void main()</a:t>
            </a:r>
          </a:p>
          <a:p>
            <a:r>
              <a:rPr lang="he-IL" sz="2000" dirty="0"/>
              <a:t>}</a:t>
            </a:r>
          </a:p>
          <a:p>
            <a:pPr defTabSz="444500"/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value = 123;</a:t>
            </a:r>
          </a:p>
          <a:p>
            <a:pPr defTabSz="444500"/>
            <a:r>
              <a:rPr lang="en-US" sz="2000" dirty="0"/>
              <a:t>	char </a:t>
            </a:r>
            <a:r>
              <a:rPr lang="en-US" sz="2000" dirty="0" err="1"/>
              <a:t>ch</a:t>
            </a:r>
            <a:r>
              <a:rPr lang="en-US" sz="2000" dirty="0"/>
              <a:t> = 'a';</a:t>
            </a:r>
          </a:p>
          <a:p>
            <a:pPr defTabSz="444500"/>
            <a:endParaRPr lang="he-IL" sz="2000" dirty="0"/>
          </a:p>
          <a:p>
            <a:pPr defTabSz="444500"/>
            <a:r>
              <a:rPr lang="en-US" sz="2000" dirty="0"/>
              <a:t>	PRINT_INT_VALUE(value);</a:t>
            </a:r>
          </a:p>
          <a:p>
            <a:pPr defTabSz="444500"/>
            <a:r>
              <a:rPr lang="en-US" sz="2000" dirty="0"/>
              <a:t>	PRINT_VALUE(value, d);</a:t>
            </a:r>
          </a:p>
          <a:p>
            <a:pPr defTabSz="444500"/>
            <a:r>
              <a:rPr lang="en-US" sz="2000" dirty="0"/>
              <a:t>	PRINT_VALUE(</a:t>
            </a:r>
            <a:r>
              <a:rPr lang="en-US" sz="2000" dirty="0" err="1"/>
              <a:t>ch</a:t>
            </a:r>
            <a:r>
              <a:rPr lang="en-US" sz="2000" dirty="0"/>
              <a:t>, c);</a:t>
            </a:r>
          </a:p>
          <a:p>
            <a:pPr defTabSz="444500"/>
            <a:r>
              <a:rPr lang="en-US" sz="2000" dirty="0"/>
              <a:t>	PRINT_VALUE(</a:t>
            </a:r>
            <a:r>
              <a:rPr lang="en-US" sz="2000" dirty="0" err="1"/>
              <a:t>ch</a:t>
            </a:r>
            <a:r>
              <a:rPr lang="en-US" sz="2000" dirty="0"/>
              <a:t>, d);</a:t>
            </a:r>
          </a:p>
          <a:p>
            <a:r>
              <a:rPr lang="he-IL" sz="2000" dirty="0"/>
              <a:t>{</a:t>
            </a:r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מאקרו ושימוש באופרטור # - דוגמא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5718" y="5346989"/>
            <a:ext cx="4466456" cy="153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22258" y="2035279"/>
            <a:ext cx="495054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void </a:t>
            </a:r>
            <a:r>
              <a:rPr lang="en-US" sz="2000" dirty="0"/>
              <a:t>main()</a:t>
            </a:r>
          </a:p>
          <a:p>
            <a:r>
              <a:rPr lang="he-IL" sz="2000" dirty="0"/>
              <a:t>}</a:t>
            </a:r>
          </a:p>
          <a:p>
            <a:pPr defTabSz="444500"/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value = 123;</a:t>
            </a:r>
          </a:p>
          <a:p>
            <a:pPr defTabSz="444500"/>
            <a:r>
              <a:rPr lang="en-US" sz="2000" dirty="0"/>
              <a:t>	char </a:t>
            </a:r>
            <a:r>
              <a:rPr lang="en-US" sz="2000" dirty="0" err="1"/>
              <a:t>ch</a:t>
            </a:r>
            <a:r>
              <a:rPr lang="en-US" sz="2000" dirty="0"/>
              <a:t> = 'a';</a:t>
            </a:r>
          </a:p>
          <a:p>
            <a:pPr defTabSz="444500"/>
            <a:endParaRPr lang="he-IL" sz="2000" dirty="0"/>
          </a:p>
          <a:p>
            <a:pPr defTabSz="444500"/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("value" " = %d\n", value);</a:t>
            </a:r>
          </a:p>
          <a:p>
            <a:pPr defTabSz="444500"/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("value" " = %" "d" "\n", value);</a:t>
            </a:r>
          </a:p>
          <a:p>
            <a:pPr defTabSz="444500"/>
            <a:r>
              <a:rPr lang="pt-BR" sz="2000" dirty="0"/>
              <a:t>	printf("ch" " = %" "c" "\n", ch);</a:t>
            </a:r>
          </a:p>
          <a:p>
            <a:pPr defTabSz="444500"/>
            <a:r>
              <a:rPr lang="pt-BR" sz="2000" dirty="0"/>
              <a:t>	printf("ch" " = %" "d" "\n", ch);</a:t>
            </a:r>
            <a:endParaRPr lang="he-IL" sz="2000" dirty="0"/>
          </a:p>
          <a:p>
            <a:r>
              <a:rPr lang="he-IL" sz="2000" dirty="0" smtClean="0"/>
              <a:t>{</a:t>
            </a:r>
            <a:endParaRPr lang="he-IL" sz="2000" dirty="0"/>
          </a:p>
        </p:txBody>
      </p:sp>
      <p:sp>
        <p:nvSpPr>
          <p:cNvPr id="8" name="Right Arrow 7"/>
          <p:cNvSpPr/>
          <p:nvPr/>
        </p:nvSpPr>
        <p:spPr>
          <a:xfrm>
            <a:off x="4879258" y="3937813"/>
            <a:ext cx="1143000" cy="721365"/>
          </a:xfrm>
          <a:prstGeom prst="rightArrow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7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ההבדל בין מאקרו לפונקציה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27587" y="1282149"/>
            <a:ext cx="10903581" cy="4959626"/>
          </a:xfrm>
        </p:spPr>
        <p:txBody>
          <a:bodyPr>
            <a:normAutofit lnSpcReduction="10000"/>
          </a:bodyPr>
          <a:lstStyle/>
          <a:p>
            <a:r>
              <a:rPr lang="he-IL" dirty="0" smtClean="0"/>
              <a:t>ראינו כי ניתן לממש פונקציות בעזרת מאקרו</a:t>
            </a:r>
          </a:p>
          <a:p>
            <a:r>
              <a:rPr lang="he-IL" dirty="0" smtClean="0"/>
              <a:t>הבדלים בין פונקציה למאקרו :</a:t>
            </a:r>
          </a:p>
          <a:p>
            <a:pPr lvl="1"/>
            <a:r>
              <a:rPr lang="he-IL" dirty="0" smtClean="0"/>
              <a:t>פיענוח המאקרו קורה בזמן קומפילציה (בשלב ה- </a:t>
            </a:r>
            <a:r>
              <a:rPr lang="en-US" dirty="0" smtClean="0"/>
              <a:t>preprocessor</a:t>
            </a:r>
            <a:r>
              <a:rPr lang="he-IL" dirty="0" smtClean="0"/>
              <a:t>) בעוד שקריאה לפונקציה קוראת בזמן ריצה, ויש לקפוץ למיקום הפונקציה בזיכרון</a:t>
            </a:r>
          </a:p>
          <a:p>
            <a:pPr lvl="1"/>
            <a:r>
              <a:rPr lang="he-IL" dirty="0" smtClean="0"/>
              <a:t>לשימוש במאקרו יש חיסרון  שלא ניתן לדבג אותו בעזרת כניסה לפונקציה, וכן הוא יותר קשה להבנה, כאשר הוא כולל הרבה פעולות</a:t>
            </a:r>
          </a:p>
          <a:p>
            <a:pPr lvl="1"/>
            <a:r>
              <a:rPr lang="he-IL" dirty="0" smtClean="0"/>
              <a:t>שימוש במאקרו מנפח את ה- </a:t>
            </a:r>
            <a:r>
              <a:rPr lang="en-US" dirty="0" smtClean="0"/>
              <a:t>EXE </a:t>
            </a:r>
            <a:r>
              <a:rPr lang="he-IL" dirty="0" smtClean="0"/>
              <a:t> מאחר והוא נפרש ומשוכפל בכל קריאה, בניגוד לפונקציה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422996" y="3304308"/>
            <a:ext cx="9164781" cy="2319743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Compilation with Macros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8522</TotalTime>
  <Words>1022</Words>
  <Application>Microsoft Office PowerPoint</Application>
  <PresentationFormat>Widescreen</PresentationFormat>
  <Paragraphs>301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Aharoni</vt:lpstr>
      <vt:lpstr>Arial</vt:lpstr>
      <vt:lpstr>David</vt:lpstr>
      <vt:lpstr>Franklin Gothic Book</vt:lpstr>
      <vt:lpstr>Wingdings</vt:lpstr>
      <vt:lpstr>Wingdings 2</vt:lpstr>
      <vt:lpstr>Crop</vt:lpstr>
      <vt:lpstr>מבוא לתכנות מערכות</vt:lpstr>
      <vt:lpstr>ביחידה זו נלמד:</vt:lpstr>
      <vt:lpstr>Macro</vt:lpstr>
      <vt:lpstr>מאקרו - דגשים</vt:lpstr>
      <vt:lpstr>macro  - יותר משורה אחת</vt:lpstr>
      <vt:lpstr>מאקרו ושימוש באופרטור #</vt:lpstr>
      <vt:lpstr>מאקרו ושימוש באופרטור # - דוגמא</vt:lpstr>
      <vt:lpstr>ההבדל בין מאקרו לפונקציה</vt:lpstr>
      <vt:lpstr>PowerPoint Presentation</vt:lpstr>
      <vt:lpstr>דוגמא לשימוש בהידור מותנה ובמאקרו</vt:lpstr>
      <vt:lpstr>דוגמא לשימוש בהידור מותנה</vt:lpstr>
      <vt:lpstr>דוגמא לשימוש בהידור מותנה</vt:lpstr>
      <vt:lpstr>דוגמא לשימוש בהידור מותנה</vt:lpstr>
      <vt:lpstr>PowerPoint Presentation</vt:lpstr>
      <vt:lpstr>דרכים להרצת תוכנית</vt:lpstr>
      <vt:lpstr>מוטיבציה</vt:lpstr>
      <vt:lpstr>פרמטרים ל- main</vt:lpstr>
      <vt:lpstr>הפונקציה sscanf</vt:lpstr>
      <vt:lpstr>דוגמא מחשבון פונקציה המקבלת מספר , פעולה חשבונית ומספר מדפיסה את תוצאת החישוב.</vt:lpstr>
      <vt:lpstr>דוגמאות להרצת התוכנית דרך ה terminal</vt:lpstr>
      <vt:lpstr>העברת פרמטרים - eclipse</vt:lpstr>
      <vt:lpstr>העברת פרמטרים -   Visual Studio</vt:lpstr>
      <vt:lpstr>ביחידה זו למדנו: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ומבנה נתונים</dc:title>
  <dc:creator>Efrat Hertzberg morag</dc:creator>
  <cp:lastModifiedBy>Efrat Hertzberg morag</cp:lastModifiedBy>
  <cp:revision>189</cp:revision>
  <dcterms:created xsi:type="dcterms:W3CDTF">2018-01-29T07:40:57Z</dcterms:created>
  <dcterms:modified xsi:type="dcterms:W3CDTF">2020-12-29T10:13:34Z</dcterms:modified>
</cp:coreProperties>
</file>