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1" userDrawn="1">
          <p15:clr>
            <a:srgbClr val="A4A3A4"/>
          </p15:clr>
        </p15:guide>
        <p15:guide id="2" pos="20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CB00"/>
    <a:srgbClr val="FCE1BE"/>
    <a:srgbClr val="FADAB3"/>
    <a:srgbClr val="FEE7C9"/>
    <a:srgbClr val="E47823"/>
    <a:srgbClr val="005857"/>
    <a:srgbClr val="027077"/>
    <a:srgbClr val="FFEED6"/>
    <a:srgbClr val="0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7" autoAdjust="0"/>
    <p:restoredTop sz="50000" autoAdjust="0"/>
  </p:normalViewPr>
  <p:slideViewPr>
    <p:cSldViewPr snapToObjects="1">
      <p:cViewPr>
        <p:scale>
          <a:sx n="33" d="100"/>
          <a:sy n="33" d="100"/>
        </p:scale>
        <p:origin x="283" y="24"/>
      </p:cViewPr>
      <p:guideLst>
        <p:guide orient="horz" pos="3441"/>
        <p:guide pos="20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29B4-9606-2A42-8BE7-C95716C4B49D}" type="datetimeFigureOut">
              <a:rPr lang="nl-NL" smtClean="0"/>
              <a:t>26-2-2025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1A27-1440-C343-B73A-EDC558E67D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9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1A27-1440-C343-B73A-EDC558E67D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1645922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C28BEF97-4A46-C940-8C59-2C42CB4C4E51}" type="datetimeFigureOut">
              <a:rPr lang="nl-NL" smtClean="0"/>
              <a:t>26-2-2025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11247124" y="20340324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23591521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83473042-6688-F148-AA6B-B0D6893584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DC6BDAC-A25B-AD43-ABA0-429F1CC5F10D}"/>
              </a:ext>
            </a:extLst>
          </p:cNvPr>
          <p:cNvSpPr/>
          <p:nvPr userDrawn="1"/>
        </p:nvSpPr>
        <p:spPr>
          <a:xfrm>
            <a:off x="0" y="21012821"/>
            <a:ext cx="32910201" cy="932779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1C312BF-6FB3-A291-F5EE-1FAFC9B62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44" y="834"/>
            <a:ext cx="7918958" cy="31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2468268" rtl="0" eaLnBrk="1" latinLnBrk="0" hangingPunct="1">
        <a:spcBef>
          <a:spcPct val="0"/>
        </a:spcBef>
        <a:buNone/>
        <a:defRPr sz="5668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186458" indent="-728819" algn="l" defTabSz="2468268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6787738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8021872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256005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90140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1pPr>
      <a:lvl2pPr marL="123413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2pPr>
      <a:lvl3pPr marL="2468268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3pPr>
      <a:lvl4pPr marL="3702402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4pPr>
      <a:lvl5pPr marL="4936537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5pPr>
      <a:lvl6pPr marL="6170671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6pPr>
      <a:lvl7pPr marL="740480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7pPr>
      <a:lvl8pPr marL="8638939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8pPr>
      <a:lvl9pPr marL="9873073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D6346248-1B8C-95BE-E721-AA5632BE96FD}"/>
              </a:ext>
            </a:extLst>
          </p:cNvPr>
          <p:cNvSpPr/>
          <p:nvPr/>
        </p:nvSpPr>
        <p:spPr>
          <a:xfrm>
            <a:off x="7924502" y="0"/>
            <a:ext cx="7804686" cy="1674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trike="sngStrike"/>
          </a:p>
        </p:txBody>
      </p:sp>
      <p:pic>
        <p:nvPicPr>
          <p:cNvPr id="74" name="Afbeelding 73" descr="Schermafbeelding 2013-07-19 om 15.3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744" y="20332077"/>
            <a:ext cx="616226" cy="639049"/>
          </a:xfrm>
          <a:prstGeom prst="rect">
            <a:avLst/>
          </a:prstGeom>
        </p:spPr>
      </p:pic>
      <p:sp>
        <p:nvSpPr>
          <p:cNvPr id="37" name="Rechthoek 36">
            <a:extLst>
              <a:ext uri="{FF2B5EF4-FFF2-40B4-BE49-F238E27FC236}">
                <a16:creationId xmlns:a16="http://schemas.microsoft.com/office/drawing/2014/main" id="{F8C3F9D3-1532-C847-AECD-704DD7C78961}"/>
              </a:ext>
            </a:extLst>
          </p:cNvPr>
          <p:cNvSpPr/>
          <p:nvPr/>
        </p:nvSpPr>
        <p:spPr>
          <a:xfrm>
            <a:off x="1659353" y="13965776"/>
            <a:ext cx="19375781" cy="5399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957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722A7C8-C6E5-3F4D-92B6-754BC81CDDC5}"/>
              </a:ext>
            </a:extLst>
          </p:cNvPr>
          <p:cNvSpPr txBox="1">
            <a:spLocks/>
          </p:cNvSpPr>
          <p:nvPr/>
        </p:nvSpPr>
        <p:spPr>
          <a:xfrm>
            <a:off x="15811128" y="184002"/>
            <a:ext cx="17059701" cy="1139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5000" b="1" dirty="0">
                <a:solidFill>
                  <a:schemeClr val="tx2"/>
                </a:solidFill>
                <a:latin typeface="Merriweather" pitchFamily="2" charset="77"/>
                <a:cs typeface="Verdana"/>
              </a:rPr>
              <a:t>  Explainable AI  in a Radiology Scenario</a:t>
            </a:r>
            <a:r>
              <a:rPr lang="he-IL" sz="5000" b="1" dirty="0">
                <a:solidFill>
                  <a:schemeClr val="tx2"/>
                </a:solidFill>
                <a:latin typeface="Merriweather" pitchFamily="2" charset="77"/>
                <a:cs typeface="Verdana"/>
              </a:rPr>
              <a:t> </a:t>
            </a:r>
            <a:r>
              <a:rPr lang="he-IL" sz="54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</a:rPr>
              <a:t>- </a:t>
            </a:r>
            <a:r>
              <a:rPr lang="en-US" sz="44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INFOMXAI</a:t>
            </a:r>
            <a:endParaRPr lang="en-US" sz="5400" b="1" dirty="0">
              <a:solidFill>
                <a:schemeClr val="tx2"/>
              </a:solidFill>
              <a:latin typeface="Book Antiqua" panose="02040602050305030304" pitchFamily="18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101778CA-EE18-3F4C-959A-801EFE65841A}"/>
              </a:ext>
            </a:extLst>
          </p:cNvPr>
          <p:cNvCxnSpPr/>
          <p:nvPr/>
        </p:nvCxnSpPr>
        <p:spPr>
          <a:xfrm flipV="1">
            <a:off x="1583213" y="2475855"/>
            <a:ext cx="29986861" cy="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ubtitel 2">
            <a:extLst>
              <a:ext uri="{FF2B5EF4-FFF2-40B4-BE49-F238E27FC236}">
                <a16:creationId xmlns:a16="http://schemas.microsoft.com/office/drawing/2014/main" id="{1803F8D0-7ED6-C94E-97E9-09A775915736}"/>
              </a:ext>
            </a:extLst>
          </p:cNvPr>
          <p:cNvSpPr txBox="1">
            <a:spLocks/>
          </p:cNvSpPr>
          <p:nvPr/>
        </p:nvSpPr>
        <p:spPr>
          <a:xfrm>
            <a:off x="1583212" y="19984118"/>
            <a:ext cx="13147796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Analytics Vidhya. (2022, March). X-ray classification using pretrained stacked model. Analytics Vidhya. https://www.analyticsvidhya.com/blog/2022/03/x-ray-classification-using-pretrained-stacked-model/</a:t>
            </a:r>
            <a:r>
              <a:rPr lang="en-GB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Sandler, M., Howard, A., Zhu, M., </a:t>
            </a:r>
            <a:r>
              <a:rPr lang="en-US" sz="12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Zhmoginov</a:t>
            </a: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A., &amp; Chen, L. C. (2018). Mobilenetv2: Inverted residuals and linear bottlenecks. In Proceedings of the IEEE conference on computer vision and pattern recognition (pp. 4510-4520).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Huang, G., Liu, Z., Van Der </a:t>
            </a:r>
            <a:r>
              <a:rPr lang="en-US" sz="12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Maaten</a:t>
            </a: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L., &amp; Weinberger, K. Q. (2017). Densely connected convolutional networks. In Proceedings of the IEEE conference on computer vision and pattern recognition (pp. 4700-4708).</a:t>
            </a:r>
            <a:endParaRPr lang="en-GB" sz="12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905E6AD-FEA8-E048-8813-F3F8148C30C8}"/>
              </a:ext>
            </a:extLst>
          </p:cNvPr>
          <p:cNvCxnSpPr/>
          <p:nvPr/>
        </p:nvCxnSpPr>
        <p:spPr>
          <a:xfrm>
            <a:off x="1583213" y="19829784"/>
            <a:ext cx="298302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el 2">
            <a:extLst>
              <a:ext uri="{FF2B5EF4-FFF2-40B4-BE49-F238E27FC236}">
                <a16:creationId xmlns:a16="http://schemas.microsoft.com/office/drawing/2014/main" id="{E413B28D-43DF-E242-A76E-453F30AB6AC8}"/>
              </a:ext>
            </a:extLst>
          </p:cNvPr>
          <p:cNvSpPr txBox="1">
            <a:spLocks/>
          </p:cNvSpPr>
          <p:nvPr/>
        </p:nvSpPr>
        <p:spPr>
          <a:xfrm>
            <a:off x="7458200" y="14941654"/>
            <a:ext cx="6107659" cy="35080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88"/>
              </a:lnSpc>
              <a:spcBef>
                <a:spcPts val="0"/>
              </a:spcBef>
            </a:pPr>
            <a:r>
              <a:rPr lang="en-GB" sz="2392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</a:p>
          <a:p>
            <a:pPr algn="l">
              <a:lnSpc>
                <a:spcPts val="3044"/>
              </a:lnSpc>
              <a:spcBef>
                <a:spcPts val="0"/>
              </a:spcBef>
            </a:pP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Od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moditaquiae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periatent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liquossequi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con re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doluptium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et quos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repere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volorit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omnihit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etus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imoluptate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ilictamus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rempe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denisti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onsequo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esti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optatia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alit ped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simus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plaut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expel mi,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simolor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estemostia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quo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quat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quas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andelia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tinihicatus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molore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prorem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quossequas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voluptaes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dolorat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15C782D-310C-0D46-8239-DB6C828F7FD6}"/>
              </a:ext>
            </a:extLst>
          </p:cNvPr>
          <p:cNvSpPr/>
          <p:nvPr/>
        </p:nvSpPr>
        <p:spPr>
          <a:xfrm>
            <a:off x="21865155" y="13965776"/>
            <a:ext cx="9532555" cy="539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 dirty="0"/>
          </a:p>
        </p:txBody>
      </p:sp>
      <p:graphicFrame>
        <p:nvGraphicFramePr>
          <p:cNvPr id="49" name="Tabel 48">
            <a:extLst>
              <a:ext uri="{FF2B5EF4-FFF2-40B4-BE49-F238E27FC236}">
                <a16:creationId xmlns:a16="http://schemas.microsoft.com/office/drawing/2014/main" id="{80E59615-AF72-6243-9F24-9B8B88DC4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84768"/>
              </p:ext>
            </p:extLst>
          </p:nvPr>
        </p:nvGraphicFramePr>
        <p:xfrm>
          <a:off x="22448086" y="14427925"/>
          <a:ext cx="5233285" cy="4380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35">
                <a:tc>
                  <a:txBody>
                    <a:bodyPr/>
                    <a:lstStyle/>
                    <a:p>
                      <a:pPr marL="180000"/>
                      <a:r>
                        <a:rPr lang="nl-NL" sz="2000" b="1" i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</a:t>
                      </a:r>
                      <a:r>
                        <a:rPr lang="nl-NL" sz="2000" b="1" i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nl-NL" sz="2000" b="1" i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heading</a:t>
                      </a:r>
                      <a:endParaRPr lang="nl-NL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2000" b="1" i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35">
                <a:tc>
                  <a:txBody>
                    <a:bodyPr/>
                    <a:lstStyle/>
                    <a:p>
                      <a:pPr marL="180000" indent="0"/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288">
                <a:tc>
                  <a:txBody>
                    <a:bodyPr/>
                    <a:lstStyle/>
                    <a:p>
                      <a:pPr marL="180000" indent="0"/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ts val="2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35">
                <a:tc>
                  <a:txBody>
                    <a:bodyPr/>
                    <a:lstStyle/>
                    <a:p>
                      <a:pPr marL="180000" indent="0"/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80"/>
                        </a:lnSpc>
                      </a:pPr>
                      <a:endParaRPr lang="nl-NL" sz="200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35">
                <a:tc>
                  <a:txBody>
                    <a:bodyPr/>
                    <a:lstStyle/>
                    <a:p>
                      <a:pPr marL="180000" indent="0"/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Text</a:t>
                      </a: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17429" marR="99423" marT="49712" marB="49712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ts val="2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088170" rtl="0" eaLnBrk="1" fontAlgn="auto" latinLnBrk="0" hangingPunct="1">
                        <a:lnSpc>
                          <a:spcPts val="2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95715" marR="195715" marT="0" marB="0" anchor="ctr"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" name="Subtitel 2">
            <a:extLst>
              <a:ext uri="{FF2B5EF4-FFF2-40B4-BE49-F238E27FC236}">
                <a16:creationId xmlns:a16="http://schemas.microsoft.com/office/drawing/2014/main" id="{BF037705-1347-1544-BA93-DB2FBECB43FF}"/>
              </a:ext>
            </a:extLst>
          </p:cNvPr>
          <p:cNvSpPr txBox="1">
            <a:spLocks/>
          </p:cNvSpPr>
          <p:nvPr/>
        </p:nvSpPr>
        <p:spPr>
          <a:xfrm>
            <a:off x="28239484" y="14692372"/>
            <a:ext cx="2993956" cy="273863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88"/>
              </a:lnSpc>
              <a:spcBef>
                <a:spcPts val="0"/>
              </a:spcBef>
            </a:pPr>
            <a:r>
              <a:rPr lang="en-GB" sz="2392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</a:t>
            </a:r>
          </a:p>
          <a:p>
            <a:pPr algn="l">
              <a:lnSpc>
                <a:spcPts val="3044"/>
              </a:lnSpc>
              <a:spcBef>
                <a:spcPts val="0"/>
              </a:spcBef>
            </a:pP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Od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moditaquiae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periatent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liquossequi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con re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doluptium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et quos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repere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volorit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omnihit</a:t>
            </a:r>
            <a:endParaRPr lang="en-GB" sz="1957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E342441-D5FD-5545-AF7B-F8CD4E455EFA}"/>
              </a:ext>
            </a:extLst>
          </p:cNvPr>
          <p:cNvSpPr txBox="1"/>
          <p:nvPr/>
        </p:nvSpPr>
        <p:spPr>
          <a:xfrm>
            <a:off x="1508774" y="2691880"/>
            <a:ext cx="9313209" cy="196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3600" b="1" dirty="0">
                <a:solidFill>
                  <a:srgbClr val="C10033"/>
                </a:solidFill>
                <a:latin typeface="Merriweather" pitchFamily="2" charset="77"/>
              </a:rPr>
              <a:t>Chosen Model - </a:t>
            </a:r>
            <a:r>
              <a:rPr lang="en-US" sz="2800" b="1" dirty="0"/>
              <a:t>A Hybrid Deep Learning Approach</a:t>
            </a:r>
            <a:endParaRPr lang="en-GB" sz="2800" b="1" dirty="0">
              <a:solidFill>
                <a:srgbClr val="C10033"/>
              </a:solidFill>
              <a:latin typeface="Merriweather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Overview</a:t>
            </a:r>
          </a:p>
          <a:p>
            <a:r>
              <a:rPr lang="en-US" sz="2000" dirty="0"/>
              <a:t>Inspired by an article by Abhishek Jaiswal [1] our </a:t>
            </a:r>
            <a:r>
              <a:rPr lang="en-US" sz="2000" b="1" dirty="0"/>
              <a:t>Model</a:t>
            </a:r>
            <a:r>
              <a:rPr lang="en-US" sz="2000" dirty="0"/>
              <a:t> combines </a:t>
            </a:r>
            <a:r>
              <a:rPr lang="en-US" sz="2000" b="1" dirty="0"/>
              <a:t>MobileNetV2</a:t>
            </a:r>
            <a:r>
              <a:rPr lang="en-US" sz="2000" dirty="0"/>
              <a:t> [2] and </a:t>
            </a:r>
            <a:r>
              <a:rPr lang="en-US" sz="2000" b="1" dirty="0"/>
              <a:t>DenseNet169</a:t>
            </a:r>
            <a:r>
              <a:rPr lang="en-US" sz="2000" dirty="0"/>
              <a:t> [3] to leverage their strengths for enhanced feature extraction. Both models are modified to accept single-channel inputs, making them adaptable to grayscale image processing. The extracted features from both networks are concatenated and passed through a fully connected network for classification.</a:t>
            </a:r>
            <a:endParaRPr lang="he-IL" sz="2000" dirty="0"/>
          </a:p>
          <a:p>
            <a:endParaRPr lang="en-US" sz="2000" dirty="0"/>
          </a:p>
          <a:p>
            <a:r>
              <a:rPr lang="en-US" sz="2000" b="1" dirty="0"/>
              <a:t>Key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Uses </a:t>
            </a:r>
            <a:r>
              <a:rPr lang="en-US" sz="2000" b="1" dirty="0"/>
              <a:t>MobileNetV2</a:t>
            </a:r>
            <a:r>
              <a:rPr lang="en-US" sz="2000" dirty="0"/>
              <a:t> for lightweight, efficient feature extraction.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Incorporates </a:t>
            </a:r>
            <a:r>
              <a:rPr lang="en-US" sz="2000" b="1" dirty="0"/>
              <a:t>DenseNet169</a:t>
            </a:r>
            <a:r>
              <a:rPr lang="en-US" sz="2000" dirty="0"/>
              <a:t> for deep feature representation.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Merges outputs from both models for a more robust classification.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Fully connected layers refine the features, leading to precise predictions.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Option to </a:t>
            </a:r>
            <a:r>
              <a:rPr lang="en-US" sz="2000" b="1" dirty="0"/>
              <a:t>freeze</a:t>
            </a:r>
            <a:r>
              <a:rPr lang="en-US" sz="2000" dirty="0"/>
              <a:t> base model layers for transfer learning.</a:t>
            </a:r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Training</a:t>
            </a:r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US" sz="2000" b="1" dirty="0"/>
              <a:t>Data Preprocessing and Augmentation: </a:t>
            </a:r>
          </a:p>
          <a:p>
            <a:r>
              <a:rPr lang="en-US" sz="2000" u="sng" dirty="0"/>
              <a:t>Dataset Filtering</a:t>
            </a:r>
            <a:r>
              <a:rPr lang="en-US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We select only frontal chest X-ray images for consistency. Handling Missing and Uncertain Labels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Labels marked as -1 (uncertain) were replaced to 1 (true).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Image </a:t>
            </a:r>
            <a:r>
              <a:rPr lang="en-US" sz="2000" dirty="0" err="1"/>
              <a:t>Processing:Images</a:t>
            </a:r>
            <a:r>
              <a:rPr lang="en-US" sz="2000" dirty="0"/>
              <a:t> are resized to 224×224 </a:t>
            </a:r>
            <a:r>
              <a:rPr lang="en-US" sz="2000" dirty="0" err="1"/>
              <a:t>pixels.Pixel</a:t>
            </a:r>
            <a:r>
              <a:rPr lang="en-US" sz="2000" dirty="0"/>
              <a:t> values are normalized to stabilize model </a:t>
            </a:r>
            <a:r>
              <a:rPr lang="en-US" sz="2000" dirty="0" err="1"/>
              <a:t>training.Data</a:t>
            </a:r>
            <a:r>
              <a:rPr lang="en-US" sz="2000" dirty="0"/>
              <a:t> Augmentation (Optional):Random flipping, rotation, and brightness adjustments are applied to improve </a:t>
            </a:r>
            <a:r>
              <a:rPr lang="en-US" sz="2000" dirty="0" err="1"/>
              <a:t>generalization.Train</a:t>
            </a:r>
            <a:r>
              <a:rPr lang="en-US" sz="2000" dirty="0"/>
              <a:t>-Validation </a:t>
            </a:r>
            <a:r>
              <a:rPr lang="en-US" sz="2000" dirty="0" err="1"/>
              <a:t>Split:The</a:t>
            </a:r>
            <a:r>
              <a:rPr lang="en-US" sz="2000" dirty="0"/>
              <a:t> dataset is randomly split into 80% training and 20% validation for fair </a:t>
            </a:r>
            <a:r>
              <a:rPr lang="en-US" sz="2000" dirty="0" err="1"/>
              <a:t>evaluation.Model</a:t>
            </a:r>
            <a:r>
              <a:rPr lang="en-US" sz="2000" dirty="0"/>
              <a:t> Training </a:t>
            </a:r>
            <a:r>
              <a:rPr lang="en-US" sz="2000" dirty="0" err="1"/>
              <a:t>StrategyOnce</a:t>
            </a:r>
            <a:r>
              <a:rPr lang="en-US" sz="2000" dirty="0"/>
              <a:t> preprocessing is complete, the model is trained using the following </a:t>
            </a:r>
            <a:r>
              <a:rPr lang="en-US" sz="2000" dirty="0" err="1"/>
              <a:t>approach:Handling</a:t>
            </a:r>
            <a:r>
              <a:rPr lang="en-US" sz="2000" dirty="0"/>
              <a:t> Class </a:t>
            </a:r>
            <a:r>
              <a:rPr lang="en-US" sz="2000" dirty="0" err="1"/>
              <a:t>Imbalance:Since</a:t>
            </a:r>
            <a:r>
              <a:rPr lang="en-US" sz="2000" dirty="0"/>
              <a:t> Pleural Effusion is underrepresented, we apply weighted loss adjustment to prevent </a:t>
            </a:r>
            <a:r>
              <a:rPr lang="en-US" sz="2000" dirty="0" err="1"/>
              <a:t>bias.BCEWithLogitsLoss</a:t>
            </a:r>
            <a:r>
              <a:rPr lang="en-US" sz="2000" dirty="0"/>
              <a:t> with computed class weights ensures fair </a:t>
            </a:r>
            <a:r>
              <a:rPr lang="en-US" sz="2000" dirty="0" err="1"/>
              <a:t>learning.Optimization:The</a:t>
            </a:r>
            <a:r>
              <a:rPr lang="en-US" sz="2000" dirty="0"/>
              <a:t> Adam optimizer is used with a learning rate of 0.0001 and weight decay 1e-5 to prevent </a:t>
            </a:r>
            <a:r>
              <a:rPr lang="en-US" sz="2000" dirty="0" err="1"/>
              <a:t>overfitting.Dynamic</a:t>
            </a:r>
            <a:r>
              <a:rPr lang="en-US" sz="2000" dirty="0"/>
              <a:t> Learning Rate </a:t>
            </a:r>
            <a:r>
              <a:rPr lang="en-US" sz="2000" dirty="0" err="1"/>
              <a:t>Adjustment:We</a:t>
            </a:r>
            <a:r>
              <a:rPr lang="en-US" sz="2000" dirty="0"/>
              <a:t> implement </a:t>
            </a:r>
            <a:r>
              <a:rPr lang="en-US" sz="2000" dirty="0" err="1"/>
              <a:t>ReduceLROnPlateau</a:t>
            </a:r>
            <a:r>
              <a:rPr lang="en-US" sz="2000" dirty="0"/>
              <a:t>, which reduces the learning rate if validation loss stops </a:t>
            </a:r>
            <a:r>
              <a:rPr lang="en-US" sz="2000" dirty="0" err="1"/>
              <a:t>improving.Training</a:t>
            </a:r>
            <a:r>
              <a:rPr lang="en-US" sz="2000" dirty="0"/>
              <a:t> </a:t>
            </a:r>
            <a:r>
              <a:rPr lang="en-US" sz="2000" dirty="0" err="1"/>
              <a:t>Process:The</a:t>
            </a:r>
            <a:r>
              <a:rPr lang="en-US" sz="2000" dirty="0"/>
              <a:t> model is trained for 25 epochs with performance tracking on the validation </a:t>
            </a:r>
            <a:r>
              <a:rPr lang="en-US" sz="2000" dirty="0" err="1"/>
              <a:t>set.The</a:t>
            </a:r>
            <a:r>
              <a:rPr lang="en-US" sz="2000" dirty="0"/>
              <a:t> best-performing model is saved for final evaluation.</a:t>
            </a:r>
            <a:endParaRPr lang="he-IL" sz="2000" dirty="0"/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Evolution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4964323-808B-1345-AC7D-222A69D20FB3}"/>
              </a:ext>
            </a:extLst>
          </p:cNvPr>
          <p:cNvSpPr txBox="1">
            <a:spLocks/>
          </p:cNvSpPr>
          <p:nvPr/>
        </p:nvSpPr>
        <p:spPr>
          <a:xfrm>
            <a:off x="16313097" y="1352378"/>
            <a:ext cx="13467583" cy="835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914"/>
              </a:lnSpc>
            </a:pP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Nikita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Aksjonov</a:t>
            </a: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Abhinav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Atmuri</a:t>
            </a: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Bar Melinarskiy, and Konstantinos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Zavantias</a:t>
            </a:r>
            <a:endParaRPr lang="en-GB" sz="2800" b="1" dirty="0">
              <a:solidFill>
                <a:srgbClr val="0000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6" name="Subtitel 2">
            <a:extLst>
              <a:ext uri="{FF2B5EF4-FFF2-40B4-BE49-F238E27FC236}">
                <a16:creationId xmlns:a16="http://schemas.microsoft.com/office/drawing/2014/main" id="{105E345D-E29F-9A49-9A3A-4039A1C01D09}"/>
              </a:ext>
            </a:extLst>
          </p:cNvPr>
          <p:cNvSpPr txBox="1">
            <a:spLocks/>
          </p:cNvSpPr>
          <p:nvPr/>
        </p:nvSpPr>
        <p:spPr>
          <a:xfrm>
            <a:off x="16630889" y="19984117"/>
            <a:ext cx="9443388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108BEF3-1FAD-CD47-AD10-993910657BF9}"/>
              </a:ext>
            </a:extLst>
          </p:cNvPr>
          <p:cNvSpPr txBox="1"/>
          <p:nvPr/>
        </p:nvSpPr>
        <p:spPr>
          <a:xfrm>
            <a:off x="11882819" y="2691880"/>
            <a:ext cx="9313209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10033"/>
                </a:solidFill>
                <a:latin typeface="Merriweather" pitchFamily="2" charset="77"/>
              </a:rPr>
              <a:t>Explanations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Saliency Map-based</a:t>
            </a:r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Example-based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F414639-8C4C-2A40-A67A-A34FAFC652C3}"/>
              </a:ext>
            </a:extLst>
          </p:cNvPr>
          <p:cNvSpPr txBox="1"/>
          <p:nvPr/>
        </p:nvSpPr>
        <p:spPr>
          <a:xfrm>
            <a:off x="22256864" y="2691880"/>
            <a:ext cx="93132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10033"/>
                </a:solidFill>
                <a:latin typeface="Merriweather" pitchFamily="2" charset="77"/>
              </a:rPr>
              <a:t>Evaluate Explanations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</a:t>
            </a:r>
            <a:r>
              <a:rPr lang="en-GB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GB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kstvak 53">
            <a:extLst>
              <a:ext uri="{FF2B5EF4-FFF2-40B4-BE49-F238E27FC236}">
                <a16:creationId xmlns:a16="http://schemas.microsoft.com/office/drawing/2014/main" id="{E43A8FF4-9144-115E-6A67-6299F1FAF648}"/>
              </a:ext>
            </a:extLst>
          </p:cNvPr>
          <p:cNvSpPr txBox="1"/>
          <p:nvPr/>
        </p:nvSpPr>
        <p:spPr>
          <a:xfrm>
            <a:off x="7890248" y="173341"/>
            <a:ext cx="78621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Graduate School of Natural Sciences</a:t>
            </a:r>
            <a:endParaRPr lang="en-GB" sz="3600" dirty="0">
              <a:latin typeface="Book Antiqua" panose="020406020503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vak 53">
            <a:extLst>
              <a:ext uri="{FF2B5EF4-FFF2-40B4-BE49-F238E27FC236}">
                <a16:creationId xmlns:a16="http://schemas.microsoft.com/office/drawing/2014/main" id="{B4856299-7FF8-59C4-4E17-4FABB9D0A031}"/>
              </a:ext>
            </a:extLst>
          </p:cNvPr>
          <p:cNvSpPr txBox="1"/>
          <p:nvPr/>
        </p:nvSpPr>
        <p:spPr>
          <a:xfrm>
            <a:off x="7818240" y="891680"/>
            <a:ext cx="78621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2025</a:t>
            </a:r>
            <a:endParaRPr lang="en-GB" sz="3600" dirty="0">
              <a:latin typeface="Book Antiqua" panose="020406020503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7EDF6D81-1B5D-3E99-CD95-E19FEEA4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76" y="15009571"/>
            <a:ext cx="5285242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1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_UU">
  <a:themeElements>
    <a:clrScheme name="UU_Kleurenpalet voor MS Office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hema_UU" id="{69539A96-05D9-9F44-937C-76FDE5EEAA32}" vid="{C9683E3C-EB62-FC4E-89BA-4F8478459A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Thema_UU</Template>
  <TotalTime>2729</TotalTime>
  <Words>602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Book Antiqua</vt:lpstr>
      <vt:lpstr>Calibri</vt:lpstr>
      <vt:lpstr>Merriweather</vt:lpstr>
      <vt:lpstr>Merriweather Regular</vt:lpstr>
      <vt:lpstr>Open Sans</vt:lpstr>
      <vt:lpstr>Open Sans SemiBold</vt:lpstr>
      <vt:lpstr>Verdana</vt:lpstr>
      <vt:lpstr>Wingdings</vt:lpstr>
      <vt:lpstr>Thema_UU</vt:lpstr>
      <vt:lpstr>PowerPoint Presentation</vt:lpstr>
    </vt:vector>
  </TitlesOfParts>
  <Company>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Frouke</dc:creator>
  <cp:lastModifiedBy>Melinarskiy, B. (Bar)</cp:lastModifiedBy>
  <cp:revision>306</cp:revision>
  <cp:lastPrinted>2015-10-14T14:40:41Z</cp:lastPrinted>
  <dcterms:created xsi:type="dcterms:W3CDTF">2013-01-24T08:51:25Z</dcterms:created>
  <dcterms:modified xsi:type="dcterms:W3CDTF">2025-02-26T16:05:37Z</dcterms:modified>
</cp:coreProperties>
</file>